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5143500" cx="9144000"/>
  <p:notesSz cx="6858000" cy="9144000"/>
  <p:embeddedFontLst>
    <p:embeddedFont>
      <p:font typeface="Teko"/>
      <p:regular r:id="rId89"/>
      <p:bold r:id="rId90"/>
    </p:embeddedFont>
    <p:embeddedFont>
      <p:font typeface="Proxima Nova"/>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95" roundtripDataSignature="AMtx7mhFJJfwSZiK2mEnHpHcPc1hHygA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19B2E7-40EC-4E0B-8B3F-12EB4E4D7240}">
  <a:tblStyle styleId="{BF19B2E7-40EC-4E0B-8B3F-12EB4E4D72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Teko-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customschemas.google.com/relationships/presentationmetadata" Target="metadata"/><Relationship Id="rId50" Type="http://schemas.openxmlformats.org/officeDocument/2006/relationships/slide" Target="slides/slide44.xml"/><Relationship Id="rId94" Type="http://schemas.openxmlformats.org/officeDocument/2006/relationships/font" Target="fonts/ProximaNova-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ProximaNova-regular.fntdata"/><Relationship Id="rId90" Type="http://schemas.openxmlformats.org/officeDocument/2006/relationships/font" Target="fonts/Teko-bold.fntdata"/><Relationship Id="rId93" Type="http://schemas.openxmlformats.org/officeDocument/2006/relationships/font" Target="fonts/ProximaNova-italic.fntdata"/><Relationship Id="rId92" Type="http://schemas.openxmlformats.org/officeDocument/2006/relationships/font" Target="fonts/ProximaNov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s.dropna(inplace=True)</a:t>
            </a:r>
            <a:endParaRPr/>
          </a:p>
        </p:txBody>
      </p:sp>
      <p:sp>
        <p:nvSpPr>
          <p:cNvPr id="695" name="Google Shape;695;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84"/>
          <p:cNvSpPr txBox="1"/>
          <p:nvPr>
            <p:ph type="ctrTitle"/>
          </p:nvPr>
        </p:nvSpPr>
        <p:spPr>
          <a:xfrm>
            <a:off x="446354" y="921774"/>
            <a:ext cx="8203575" cy="1444089"/>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4"/>
          <p:cNvSpPr txBox="1"/>
          <p:nvPr>
            <p:ph idx="1" type="subTitle"/>
          </p:nvPr>
        </p:nvSpPr>
        <p:spPr>
          <a:xfrm>
            <a:off x="446356" y="2697705"/>
            <a:ext cx="8188953" cy="763525"/>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002060"/>
              </a:buClr>
              <a:buSzPts val="2800"/>
              <a:buNone/>
              <a:defRPr b="0" i="0" sz="2800">
                <a:solidFill>
                  <a:srgbClr val="00206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8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9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3"/>
          <p:cNvSpPr/>
          <p:nvPr>
            <p:ph idx="2" type="pic"/>
          </p:nvPr>
        </p:nvSpPr>
        <p:spPr>
          <a:xfrm>
            <a:off x="1792288" y="459581"/>
            <a:ext cx="5486400" cy="3086100"/>
          </a:xfrm>
          <a:prstGeom prst="rect">
            <a:avLst/>
          </a:prstGeom>
          <a:noFill/>
          <a:ln>
            <a:noFill/>
          </a:ln>
        </p:spPr>
      </p:sp>
      <p:sp>
        <p:nvSpPr>
          <p:cNvPr id="57" name="Google Shape;57;p9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F0000"/>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9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b="1">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9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9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9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67" name="Google Shape;67;p95"/>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85"/>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85"/>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FF0000"/>
              </a:buClr>
              <a:buSzPts val="2800"/>
              <a:buChar char="–"/>
              <a:defRPr>
                <a:solidFill>
                  <a:srgbClr val="FF000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8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8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8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F0000"/>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8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8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88"/>
          <p:cNvSpPr txBox="1"/>
          <p:nvPr>
            <p:ph type="title"/>
          </p:nvPr>
        </p:nvSpPr>
        <p:spPr>
          <a:xfrm>
            <a:off x="492566" y="377040"/>
            <a:ext cx="6284320"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B00F0"/>
              </a:buClr>
              <a:buSzPts val="3600"/>
              <a:buFont typeface="Calibri"/>
              <a:buNone/>
              <a:defRPr sz="3600">
                <a:solidFill>
                  <a:srgbClr val="0B0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8"/>
          <p:cNvSpPr txBox="1"/>
          <p:nvPr>
            <p:ph idx="1" type="body"/>
          </p:nvPr>
        </p:nvSpPr>
        <p:spPr>
          <a:xfrm>
            <a:off x="492566" y="1140565"/>
            <a:ext cx="6284320"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FF0000"/>
              </a:buClr>
              <a:buSzPts val="2800"/>
              <a:buChar char="–"/>
              <a:defRPr>
                <a:solidFill>
                  <a:srgbClr val="FF000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8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8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9"/>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F0000"/>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89"/>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F0000"/>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8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90"/>
          <p:cNvSpPr txBox="1"/>
          <p:nvPr>
            <p:ph type="title"/>
          </p:nvPr>
        </p:nvSpPr>
        <p:spPr>
          <a:xfrm>
            <a:off x="525317" y="234777"/>
            <a:ext cx="8093365"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0000"/>
              </a:buClr>
              <a:buSzPts val="3600"/>
              <a:buFont typeface="Calibri"/>
              <a:buNone/>
              <a:defRPr b="1" sz="36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0"/>
          <p:cNvSpPr txBox="1"/>
          <p:nvPr>
            <p:ph idx="1" type="body"/>
          </p:nvPr>
        </p:nvSpPr>
        <p:spPr>
          <a:xfrm>
            <a:off x="536879" y="163339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rgbClr val="FF0000"/>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90"/>
          <p:cNvSpPr txBox="1"/>
          <p:nvPr>
            <p:ph idx="2" type="body"/>
          </p:nvPr>
        </p:nvSpPr>
        <p:spPr>
          <a:xfrm>
            <a:off x="536879" y="210579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90"/>
          <p:cNvSpPr txBox="1"/>
          <p:nvPr>
            <p:ph idx="3" type="body"/>
          </p:nvPr>
        </p:nvSpPr>
        <p:spPr>
          <a:xfrm>
            <a:off x="4572000" y="163339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rgbClr val="FF0000"/>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90"/>
          <p:cNvSpPr txBox="1"/>
          <p:nvPr>
            <p:ph idx="4" type="body"/>
          </p:nvPr>
        </p:nvSpPr>
        <p:spPr>
          <a:xfrm>
            <a:off x="4572000" y="210579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9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9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9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rgbClr val="FF0000"/>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9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F0000"/>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9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0000"/>
              </a:buClr>
              <a:buSzPts val="4400"/>
              <a:buFont typeface="Calibri"/>
              <a:buNone/>
              <a:defRPr b="1" i="0" sz="4400" u="none" cap="none" strike="noStrik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FF0000"/>
              </a:buClr>
              <a:buSzPts val="2800"/>
              <a:buFont typeface="Arial"/>
              <a:buChar char="–"/>
              <a:defRPr b="0" i="0" sz="2800" u="none" cap="none" strike="noStrike">
                <a:solidFill>
                  <a:srgbClr val="FF0000"/>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83"/>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43.png"/><Relationship Id="rId6" Type="http://schemas.openxmlformats.org/officeDocument/2006/relationships/image" Target="../media/image6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5.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3.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www.numpy.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7.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0.png"/><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1.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8.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gif"/><Relationship Id="rId4" Type="http://schemas.openxmlformats.org/officeDocument/2006/relationships/hyperlink" Target="https://www.scipy.org/scipylib/"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pandas.pydata.org/pandas-docs/version/0.23/generated/pandas.DataFrame.from_dict.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5.png"/><Relationship Id="rId4" Type="http://schemas.openxmlformats.org/officeDocument/2006/relationships/image" Target="../media/image47.png"/><Relationship Id="rId5" Type="http://schemas.openxmlformats.org/officeDocument/2006/relationships/image" Target="../media/image7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0.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1.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8.png"/><Relationship Id="rId4" Type="http://schemas.openxmlformats.org/officeDocument/2006/relationships/image" Target="../media/image60.png"/><Relationship Id="rId5" Type="http://schemas.openxmlformats.org/officeDocument/2006/relationships/image" Target="../media/image6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4.png"/><Relationship Id="rId4" Type="http://schemas.openxmlformats.org/officeDocument/2006/relationships/image" Target="../media/image68.png"/><Relationship Id="rId5" Type="http://schemas.openxmlformats.org/officeDocument/2006/relationships/image" Target="../media/image7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4.png"/><Relationship Id="rId4" Type="http://schemas.openxmlformats.org/officeDocument/2006/relationships/image" Target="../media/image77.png"/><Relationship Id="rId5" Type="http://schemas.openxmlformats.org/officeDocument/2006/relationships/image" Target="../media/image74.png"/><Relationship Id="rId6" Type="http://schemas.openxmlformats.org/officeDocument/2006/relationships/image" Target="../media/image73.png"/><Relationship Id="rId7"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pandas.pydata.org/pandas-docs/stable/reference/api/pandas.DataFrame.to_js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pandas.pydata.org/" TargetMode="Externa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grouplens.org/datasets/movielen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4.png"/><Relationship Id="rId4" Type="http://schemas.openxmlformats.org/officeDocument/2006/relationships/image" Target="../media/image6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3.png"/><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hyperlink" Target="https://www.learndatasci.com/tutorials/python-pandas-tutorial-complete-introduction-for-beginner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6.png"/><Relationship Id="rId4" Type="http://schemas.openxmlformats.org/officeDocument/2006/relationships/image" Target="../media/image8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1.png"/><Relationship Id="rId4" Type="http://schemas.openxmlformats.org/officeDocument/2006/relationships/image" Target="../media/image8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matplotlib.org/" TargetMode="Externa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seaborn.pydata.or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99937" y="413107"/>
            <a:ext cx="8203575" cy="146621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 Analytics &amp; Visualization</a:t>
            </a:r>
            <a:endParaRPr/>
          </a:p>
        </p:txBody>
      </p:sp>
      <p:sp>
        <p:nvSpPr>
          <p:cNvPr id="73" name="Google Shape;73;p1"/>
          <p:cNvSpPr txBox="1"/>
          <p:nvPr>
            <p:ph idx="1" type="subTitle"/>
          </p:nvPr>
        </p:nvSpPr>
        <p:spPr>
          <a:xfrm>
            <a:off x="204399" y="2571750"/>
            <a:ext cx="8188953" cy="10858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3635"/>
              </a:buClr>
              <a:buSzPts val="2800"/>
              <a:buNone/>
            </a:pPr>
            <a:r>
              <a:rPr b="1" lang="en-US">
                <a:solidFill>
                  <a:srgbClr val="003635"/>
                </a:solidFill>
              </a:rPr>
              <a:t>T.E.   AI and DS -  Jan 2023</a:t>
            </a:r>
            <a:endParaRPr/>
          </a:p>
          <a:p>
            <a:pPr indent="0" lvl="0" marL="0" rtl="0" algn="l">
              <a:spcBef>
                <a:spcPts val="560"/>
              </a:spcBef>
              <a:spcAft>
                <a:spcPts val="0"/>
              </a:spcAft>
              <a:buClr>
                <a:srgbClr val="003635"/>
              </a:buClr>
              <a:buSzPts val="2800"/>
              <a:buNone/>
            </a:pPr>
            <a:r>
              <a:rPr b="1" lang="en-US">
                <a:solidFill>
                  <a:srgbClr val="003635"/>
                </a:solidFill>
              </a:rPr>
              <a:t>Dr. M. Vijayalakshmi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0"/>
          <p:cNvPicPr preferRelativeResize="0"/>
          <p:nvPr/>
        </p:nvPicPr>
        <p:blipFill rotWithShape="1">
          <a:blip r:embed="rId3">
            <a:alphaModFix/>
          </a:blip>
          <a:srcRect b="0" l="0" r="0" t="0"/>
          <a:stretch/>
        </p:blipFill>
        <p:spPr>
          <a:xfrm>
            <a:off x="10603" y="152400"/>
            <a:ext cx="9132337" cy="48095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1"/>
          <p:cNvPicPr preferRelativeResize="0"/>
          <p:nvPr/>
        </p:nvPicPr>
        <p:blipFill rotWithShape="1">
          <a:blip r:embed="rId3">
            <a:alphaModFix/>
          </a:blip>
          <a:srcRect b="0" l="0" r="0" t="0"/>
          <a:stretch/>
        </p:blipFill>
        <p:spPr>
          <a:xfrm>
            <a:off x="10603" y="1"/>
            <a:ext cx="9132337" cy="45947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2"/>
          <p:cNvPicPr preferRelativeResize="0"/>
          <p:nvPr/>
        </p:nvPicPr>
        <p:blipFill rotWithShape="1">
          <a:blip r:embed="rId3">
            <a:alphaModFix/>
          </a:blip>
          <a:srcRect b="0" l="0" r="0" t="0"/>
          <a:stretch/>
        </p:blipFill>
        <p:spPr>
          <a:xfrm>
            <a:off x="10603" y="0"/>
            <a:ext cx="9132337" cy="50385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240753" y="4771"/>
            <a:ext cx="8662493" cy="51387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4"/>
          <p:cNvPicPr preferRelativeResize="0"/>
          <p:nvPr/>
        </p:nvPicPr>
        <p:blipFill rotWithShape="1">
          <a:blip r:embed="rId3">
            <a:alphaModFix/>
          </a:blip>
          <a:srcRect b="0" l="0" r="0" t="0"/>
          <a:stretch/>
        </p:blipFill>
        <p:spPr>
          <a:xfrm>
            <a:off x="225255" y="573438"/>
            <a:ext cx="8693489" cy="48095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5"/>
          <p:cNvPicPr preferRelativeResize="0"/>
          <p:nvPr/>
        </p:nvPicPr>
        <p:blipFill rotWithShape="1">
          <a:blip r:embed="rId3">
            <a:alphaModFix/>
          </a:blip>
          <a:srcRect b="0" l="0" r="0" t="0"/>
          <a:stretch/>
        </p:blipFill>
        <p:spPr>
          <a:xfrm>
            <a:off x="10603" y="0"/>
            <a:ext cx="9132337" cy="49240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6"/>
          <p:cNvPicPr preferRelativeResize="0"/>
          <p:nvPr/>
        </p:nvPicPr>
        <p:blipFill rotWithShape="1">
          <a:blip r:embed="rId3">
            <a:alphaModFix/>
          </a:blip>
          <a:srcRect b="0" l="0" r="0" t="0"/>
          <a:stretch/>
        </p:blipFill>
        <p:spPr>
          <a:xfrm>
            <a:off x="10603" y="1"/>
            <a:ext cx="9132337" cy="51387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7"/>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8"/>
          <p:cNvPicPr preferRelativeResize="0"/>
          <p:nvPr/>
        </p:nvPicPr>
        <p:blipFill rotWithShape="1">
          <a:blip r:embed="rId3">
            <a:alphaModFix/>
          </a:blip>
          <a:srcRect b="0" l="0" r="0" t="0"/>
          <a:stretch/>
        </p:blipFill>
        <p:spPr>
          <a:xfrm>
            <a:off x="10603" y="0"/>
            <a:ext cx="9132337" cy="49240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9"/>
          <p:cNvPicPr preferRelativeResize="0"/>
          <p:nvPr/>
        </p:nvPicPr>
        <p:blipFill rotWithShape="1">
          <a:blip r:embed="rId3">
            <a:alphaModFix/>
          </a:blip>
          <a:srcRect b="0" l="0" r="0" t="0"/>
          <a:stretch/>
        </p:blipFill>
        <p:spPr>
          <a:xfrm>
            <a:off x="10603" y="1"/>
            <a:ext cx="9132337" cy="45947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148590" y="151636"/>
            <a:ext cx="8846820" cy="1016764"/>
          </a:xfrm>
          <a:prstGeom prst="rect">
            <a:avLst/>
          </a:prstGeom>
          <a:solidFill>
            <a:srgbClr val="F2DADA"/>
          </a:solid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Calibri"/>
              <a:buNone/>
            </a:pPr>
            <a:r>
              <a:rPr lang="en-US" sz="3200"/>
              <a:t>Module 6   </a:t>
            </a:r>
            <a:br>
              <a:rPr lang="en-US" sz="3200"/>
            </a:br>
            <a:r>
              <a:rPr lang="en-US" sz="3200"/>
              <a:t>Data analytics and visualization with Python </a:t>
            </a:r>
            <a:endParaRPr/>
          </a:p>
        </p:txBody>
      </p:sp>
      <p:sp>
        <p:nvSpPr>
          <p:cNvPr id="79" name="Google Shape;79;p2"/>
          <p:cNvSpPr txBox="1"/>
          <p:nvPr>
            <p:ph idx="1" type="body"/>
          </p:nvPr>
        </p:nvSpPr>
        <p:spPr>
          <a:xfrm>
            <a:off x="448966" y="1645920"/>
            <a:ext cx="8246070" cy="32164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Essential Data Libraries for data analytics: Pandas, NumPy, SciPy. </a:t>
            </a:r>
            <a:endParaRPr sz="3600"/>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Plotting and visualization with python: Introduction to Matplotlib, Basic Plotting with Matplotlib, Create Histogram, BarChart, Pie chart, Box Plot, violin plot using Matplotlib. </a:t>
            </a:r>
            <a:endParaRPr sz="3600"/>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Introduction to seaborn Library, MultiplePlots, Regressionplot, regplot. </a:t>
            </a:r>
            <a:endParaRPr sz="3600"/>
          </a:p>
        </p:txBody>
      </p:sp>
      <p:pic>
        <p:nvPicPr>
          <p:cNvPr descr="page2image14965664" id="80" name="Google Shape;80;p2"/>
          <p:cNvPicPr preferRelativeResize="0"/>
          <p:nvPr/>
        </p:nvPicPr>
        <p:blipFill rotWithShape="1">
          <a:blip r:embed="rId3">
            <a:alphaModFix/>
          </a:blip>
          <a:srcRect b="0" l="0" r="0" t="0"/>
          <a:stretch/>
        </p:blipFill>
        <p:spPr>
          <a:xfrm>
            <a:off x="0" y="0"/>
            <a:ext cx="12700" cy="53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0"/>
          <p:cNvPicPr preferRelativeResize="0"/>
          <p:nvPr/>
        </p:nvPicPr>
        <p:blipFill rotWithShape="1">
          <a:blip r:embed="rId3">
            <a:alphaModFix/>
          </a:blip>
          <a:srcRect b="0" l="0" r="0" t="0"/>
          <a:stretch/>
        </p:blipFill>
        <p:spPr>
          <a:xfrm>
            <a:off x="10603" y="1"/>
            <a:ext cx="9132337" cy="51387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1"/>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2"/>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3"/>
          <p:cNvPicPr preferRelativeResize="0"/>
          <p:nvPr/>
        </p:nvPicPr>
        <p:blipFill rotWithShape="1">
          <a:blip r:embed="rId3">
            <a:alphaModFix/>
          </a:blip>
          <a:srcRect b="0" l="0" r="0" t="0"/>
          <a:stretch/>
        </p:blipFill>
        <p:spPr>
          <a:xfrm>
            <a:off x="10603" y="1"/>
            <a:ext cx="9132337" cy="48238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4"/>
          <p:cNvPicPr preferRelativeResize="0"/>
          <p:nvPr/>
        </p:nvPicPr>
        <p:blipFill rotWithShape="1">
          <a:blip r:embed="rId3">
            <a:alphaModFix/>
          </a:blip>
          <a:srcRect b="0" l="0" r="0" t="0"/>
          <a:stretch/>
        </p:blipFill>
        <p:spPr>
          <a:xfrm>
            <a:off x="10603" y="0"/>
            <a:ext cx="9132337" cy="46949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5"/>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6"/>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b="0" l="0" r="0" t="0"/>
          <a:stretch/>
        </p:blipFill>
        <p:spPr>
          <a:xfrm>
            <a:off x="5828" y="-79024"/>
            <a:ext cx="9132337" cy="48238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8"/>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b="0" l="0" r="0" t="0"/>
          <a:stretch/>
        </p:blipFill>
        <p:spPr>
          <a:xfrm>
            <a:off x="10603" y="0"/>
            <a:ext cx="9132337" cy="49240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Python Libraries for Data Science</a:t>
            </a:r>
            <a:endParaRPr/>
          </a:p>
        </p:txBody>
      </p:sp>
      <p:sp>
        <p:nvSpPr>
          <p:cNvPr id="86" name="Google Shape;86;p3"/>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002060"/>
              </a:buClr>
              <a:buSzPct val="100000"/>
              <a:buNone/>
            </a:pPr>
            <a:r>
              <a:rPr lang="en-US"/>
              <a:t>Many popular Python toolboxes/libraries:</a:t>
            </a:r>
            <a:endParaRPr/>
          </a:p>
          <a:p>
            <a:pPr indent="-285750" lvl="1" marL="742950" rtl="0" algn="l">
              <a:spcBef>
                <a:spcPts val="392"/>
              </a:spcBef>
              <a:spcAft>
                <a:spcPts val="0"/>
              </a:spcAft>
              <a:buClr>
                <a:srgbClr val="FF0000"/>
              </a:buClr>
              <a:buSzPct val="100000"/>
              <a:buChar char="–"/>
            </a:pPr>
            <a:r>
              <a:rPr lang="en-US"/>
              <a:t>NumPy</a:t>
            </a:r>
            <a:endParaRPr/>
          </a:p>
          <a:p>
            <a:pPr indent="-285750" lvl="1" marL="742950" rtl="0" algn="l">
              <a:spcBef>
                <a:spcPts val="392"/>
              </a:spcBef>
              <a:spcAft>
                <a:spcPts val="0"/>
              </a:spcAft>
              <a:buClr>
                <a:srgbClr val="FF0000"/>
              </a:buClr>
              <a:buSzPct val="100000"/>
              <a:buChar char="–"/>
            </a:pPr>
            <a:r>
              <a:rPr lang="en-US"/>
              <a:t>SciPy</a:t>
            </a:r>
            <a:endParaRPr/>
          </a:p>
          <a:p>
            <a:pPr indent="-285750" lvl="1" marL="742950" rtl="0" algn="l">
              <a:spcBef>
                <a:spcPts val="392"/>
              </a:spcBef>
              <a:spcAft>
                <a:spcPts val="0"/>
              </a:spcAft>
              <a:buClr>
                <a:srgbClr val="FF0000"/>
              </a:buClr>
              <a:buSzPct val="100000"/>
              <a:buChar char="–"/>
            </a:pPr>
            <a:r>
              <a:rPr lang="en-US"/>
              <a:t>Pandas</a:t>
            </a:r>
            <a:endParaRPr/>
          </a:p>
          <a:p>
            <a:pPr indent="-285750" lvl="1" marL="742950" rtl="0" algn="l">
              <a:spcBef>
                <a:spcPts val="392"/>
              </a:spcBef>
              <a:spcAft>
                <a:spcPts val="0"/>
              </a:spcAft>
              <a:buClr>
                <a:srgbClr val="FF0000"/>
              </a:buClr>
              <a:buSzPct val="100000"/>
              <a:buChar char="–"/>
            </a:pPr>
            <a:r>
              <a:rPr lang="en-US"/>
              <a:t>SciKit-Learn</a:t>
            </a:r>
            <a:endParaRPr/>
          </a:p>
          <a:p>
            <a:pPr indent="0" lvl="1" marL="342900" rtl="0" algn="l">
              <a:spcBef>
                <a:spcPts val="392"/>
              </a:spcBef>
              <a:spcAft>
                <a:spcPts val="0"/>
              </a:spcAft>
              <a:buClr>
                <a:srgbClr val="FF0000"/>
              </a:buClr>
              <a:buSzPct val="100000"/>
              <a:buNone/>
            </a:pPr>
            <a:r>
              <a:t/>
            </a:r>
            <a:endParaRPr/>
          </a:p>
          <a:p>
            <a:pPr indent="0" lvl="0" marL="0" rtl="0" algn="l">
              <a:spcBef>
                <a:spcPts val="392"/>
              </a:spcBef>
              <a:spcAft>
                <a:spcPts val="0"/>
              </a:spcAft>
              <a:buClr>
                <a:srgbClr val="002060"/>
              </a:buClr>
              <a:buSzPct val="100000"/>
              <a:buNone/>
            </a:pPr>
            <a:r>
              <a:rPr lang="en-US"/>
              <a:t>Visualization libraries</a:t>
            </a:r>
            <a:endParaRPr/>
          </a:p>
          <a:p>
            <a:pPr indent="-285750" lvl="1" marL="742950" rtl="0" algn="l">
              <a:spcBef>
                <a:spcPts val="392"/>
              </a:spcBef>
              <a:spcAft>
                <a:spcPts val="0"/>
              </a:spcAft>
              <a:buClr>
                <a:srgbClr val="FF0000"/>
              </a:buClr>
              <a:buSzPct val="100000"/>
              <a:buChar char="–"/>
            </a:pPr>
            <a:r>
              <a:rPr lang="en-US"/>
              <a:t>matplotlib</a:t>
            </a:r>
            <a:endParaRPr/>
          </a:p>
          <a:p>
            <a:pPr indent="-285750" lvl="1" marL="742950" rtl="0" algn="l">
              <a:spcBef>
                <a:spcPts val="392"/>
              </a:spcBef>
              <a:spcAft>
                <a:spcPts val="0"/>
              </a:spcAft>
              <a:buClr>
                <a:srgbClr val="FF0000"/>
              </a:buClr>
              <a:buSzPct val="100000"/>
              <a:buChar char="–"/>
            </a:pPr>
            <a:r>
              <a:rPr lang="en-US"/>
              <a:t>Seaborn</a:t>
            </a:r>
            <a:endParaRPr/>
          </a:p>
          <a:p>
            <a:pPr indent="-161290" lvl="1" marL="742950" rtl="0" algn="l">
              <a:spcBef>
                <a:spcPts val="392"/>
              </a:spcBef>
              <a:spcAft>
                <a:spcPts val="0"/>
              </a:spcAft>
              <a:buClr>
                <a:srgbClr val="FF0000"/>
              </a:buClr>
              <a:buSzPct val="100000"/>
              <a:buNone/>
            </a:pPr>
            <a:r>
              <a:t/>
            </a:r>
            <a:endParaRPr/>
          </a:p>
          <a:p>
            <a:pPr indent="0" lvl="1" marL="342900" rtl="0" algn="l">
              <a:spcBef>
                <a:spcPts val="392"/>
              </a:spcBef>
              <a:spcAft>
                <a:spcPts val="0"/>
              </a:spcAft>
              <a:buClr>
                <a:srgbClr val="FF0000"/>
              </a:buClr>
              <a:buSzPct val="100000"/>
              <a:buNone/>
            </a:pPr>
            <a:r>
              <a:rPr lang="en-US"/>
              <a:t>                                                      and many more …</a:t>
            </a:r>
            <a:endParaRPr/>
          </a:p>
        </p:txBody>
      </p:sp>
      <p:sp>
        <p:nvSpPr>
          <p:cNvPr id="87" name="Google Shape;87;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3"/>
          <p:cNvSpPr/>
          <p:nvPr/>
        </p:nvSpPr>
        <p:spPr>
          <a:xfrm>
            <a:off x="3273552" y="1787652"/>
            <a:ext cx="1938528" cy="1485900"/>
          </a:xfrm>
          <a:prstGeom prst="foldedCorner">
            <a:avLst>
              <a:gd fmla="val 16667" name="adj"/>
            </a:avLst>
          </a:prstGeom>
          <a:solidFill>
            <a:srgbClr val="DAE5F1"/>
          </a:solidFill>
          <a:ln cap="flat" cmpd="sng" w="25400">
            <a:solidFill>
              <a:srgbClr val="395E89"/>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89" name="Google Shape;89;p3"/>
          <p:cNvSpPr txBox="1"/>
          <p:nvPr/>
        </p:nvSpPr>
        <p:spPr>
          <a:xfrm>
            <a:off x="3403854" y="2135125"/>
            <a:ext cx="1677924"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350">
                <a:solidFill>
                  <a:schemeClr val="dk1"/>
                </a:solidFill>
                <a:latin typeface="Calibri"/>
                <a:ea typeface="Calibri"/>
                <a:cs typeface="Calibri"/>
                <a:sym typeface="Calibri"/>
              </a:rPr>
              <a:t>All these libraries are installed on the SCC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0"/>
          <p:cNvPicPr preferRelativeResize="0"/>
          <p:nvPr/>
        </p:nvPicPr>
        <p:blipFill rotWithShape="1">
          <a:blip r:embed="rId3">
            <a:alphaModFix/>
          </a:blip>
          <a:srcRect b="0" l="0" r="0" t="0"/>
          <a:stretch/>
        </p:blipFill>
        <p:spPr>
          <a:xfrm>
            <a:off x="10603" y="1"/>
            <a:ext cx="9132337" cy="50528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lang="en-US"/>
              <a:t>The NumPy ndarray: A multi-dimensional array object</a:t>
            </a:r>
            <a:endParaRPr/>
          </a:p>
        </p:txBody>
      </p:sp>
      <p:sp>
        <p:nvSpPr>
          <p:cNvPr id="249" name="Google Shape;249;p31"/>
          <p:cNvSpPr txBox="1"/>
          <p:nvPr>
            <p:ph idx="1" type="body"/>
          </p:nvPr>
        </p:nvSpPr>
        <p:spPr>
          <a:xfrm>
            <a:off x="628650" y="1591379"/>
            <a:ext cx="7886700" cy="326350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lang="en-US"/>
              <a:t>The NumPy ndarray object is a fast and flexible container for large data sets in Python.</a:t>
            </a:r>
            <a:endParaRPr/>
          </a:p>
          <a:p>
            <a:pPr indent="-342900" lvl="0" marL="342900" rtl="0" algn="l">
              <a:spcBef>
                <a:spcPts val="518"/>
              </a:spcBef>
              <a:spcAft>
                <a:spcPts val="0"/>
              </a:spcAft>
              <a:buClr>
                <a:srgbClr val="002060"/>
              </a:buClr>
              <a:buSzPct val="100000"/>
              <a:buChar char="•"/>
            </a:pPr>
            <a:r>
              <a:rPr lang="en-US"/>
              <a:t>NumPy arrays are a bit like Python lists, but are still a very different beast at the same time.</a:t>
            </a:r>
            <a:endParaRPr/>
          </a:p>
          <a:p>
            <a:pPr indent="-342900" lvl="0" marL="342900" rtl="0" algn="l">
              <a:spcBef>
                <a:spcPts val="518"/>
              </a:spcBef>
              <a:spcAft>
                <a:spcPts val="0"/>
              </a:spcAft>
              <a:buClr>
                <a:srgbClr val="002060"/>
              </a:buClr>
              <a:buSzPct val="100000"/>
              <a:buChar char="•"/>
            </a:pPr>
            <a:r>
              <a:rPr lang="en-US"/>
              <a:t>Arrays enable you to store multiple items of the same data type. It is the facilities around the array object that makes NumPy so convenient for performing math and data manipulations.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Creating a NumPy array</a:t>
            </a:r>
            <a:endParaRPr/>
          </a:p>
        </p:txBody>
      </p:sp>
      <p:sp>
        <p:nvSpPr>
          <p:cNvPr id="255" name="Google Shape;255;p32"/>
          <p:cNvSpPr txBox="1"/>
          <p:nvPr>
            <p:ph idx="1" type="body"/>
          </p:nvPr>
        </p:nvSpPr>
        <p:spPr>
          <a:xfrm>
            <a:off x="628650" y="1369219"/>
            <a:ext cx="7886700" cy="1048226"/>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2060"/>
              </a:buClr>
              <a:buSzPct val="100000"/>
              <a:buChar char="•"/>
            </a:pPr>
            <a:r>
              <a:rPr lang="en-US"/>
              <a:t>One of the most common, of the many, ways to create a NumPy array is to create one from a list by passing it to the </a:t>
            </a:r>
            <a:r>
              <a:rPr lang="en-US">
                <a:latin typeface="Teko"/>
                <a:ea typeface="Teko"/>
                <a:cs typeface="Teko"/>
                <a:sym typeface="Teko"/>
              </a:rPr>
              <a:t>np.array() </a:t>
            </a:r>
            <a:r>
              <a:rPr lang="en-US"/>
              <a:t>function.</a:t>
            </a:r>
            <a:endParaRPr/>
          </a:p>
        </p:txBody>
      </p:sp>
      <p:pic>
        <p:nvPicPr>
          <p:cNvPr id="256" name="Google Shape;256;p32"/>
          <p:cNvPicPr preferRelativeResize="0"/>
          <p:nvPr/>
        </p:nvPicPr>
        <p:blipFill rotWithShape="1">
          <a:blip r:embed="rId3">
            <a:alphaModFix/>
          </a:blip>
          <a:srcRect b="0" l="0" r="0" t="0"/>
          <a:stretch/>
        </p:blipFill>
        <p:spPr>
          <a:xfrm>
            <a:off x="5119352" y="2734568"/>
            <a:ext cx="2559575" cy="942261"/>
          </a:xfrm>
          <a:prstGeom prst="rect">
            <a:avLst/>
          </a:prstGeom>
          <a:noFill/>
          <a:ln>
            <a:noFill/>
          </a:ln>
        </p:spPr>
      </p:pic>
      <p:sp>
        <p:nvSpPr>
          <p:cNvPr id="257" name="Google Shape;257;p32"/>
          <p:cNvSpPr txBox="1"/>
          <p:nvPr/>
        </p:nvSpPr>
        <p:spPr>
          <a:xfrm>
            <a:off x="628650" y="2648995"/>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258" name="Google Shape;258;p32"/>
          <p:cNvSpPr txBox="1"/>
          <p:nvPr/>
        </p:nvSpPr>
        <p:spPr>
          <a:xfrm>
            <a:off x="4572001" y="2682726"/>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pic>
        <p:nvPicPr>
          <p:cNvPr id="259" name="Google Shape;259;p32"/>
          <p:cNvPicPr preferRelativeResize="0"/>
          <p:nvPr/>
        </p:nvPicPr>
        <p:blipFill rotWithShape="1">
          <a:blip r:embed="rId4">
            <a:alphaModFix/>
          </a:blip>
          <a:srcRect b="0" l="0" r="0" t="0"/>
          <a:stretch/>
        </p:blipFill>
        <p:spPr>
          <a:xfrm>
            <a:off x="946546" y="2734567"/>
            <a:ext cx="2604904" cy="140921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Differences between lists and ndarrays</a:t>
            </a:r>
            <a:endParaRPr/>
          </a:p>
        </p:txBody>
      </p:sp>
      <p:sp>
        <p:nvSpPr>
          <p:cNvPr id="265" name="Google Shape;265;p33"/>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t>The key difference between an array and a list is that arrays are designed to handle vectorised operations while a python lists are not.</a:t>
            </a:r>
            <a:endParaRPr/>
          </a:p>
          <a:p>
            <a:pPr indent="-342900" lvl="0" marL="342900" rtl="0" algn="l">
              <a:spcBef>
                <a:spcPts val="560"/>
              </a:spcBef>
              <a:spcAft>
                <a:spcPts val="0"/>
              </a:spcAft>
              <a:buClr>
                <a:srgbClr val="002060"/>
              </a:buClr>
              <a:buSzPts val="2800"/>
              <a:buChar char="•"/>
            </a:pPr>
            <a:r>
              <a:rPr lang="en-US"/>
              <a:t>That means, if you apply a function, it is performed on every item in the array, rather than on the whole array object.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idx="1" type="body"/>
          </p:nvPr>
        </p:nvSpPr>
        <p:spPr>
          <a:xfrm>
            <a:off x="611505" y="631984"/>
            <a:ext cx="7886700" cy="705326"/>
          </a:xfrm>
          <a:prstGeom prst="rect">
            <a:avLst/>
          </a:prstGeom>
          <a:solidFill>
            <a:srgbClr val="F2DADA"/>
          </a:solid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2060"/>
              </a:buClr>
              <a:buSzPct val="100000"/>
              <a:buChar char="•"/>
            </a:pPr>
            <a:r>
              <a:rPr lang="en-US"/>
              <a:t>Let’s suppose you want to add the number 2 to every item in the list. The intuitive way to do this is something like this:</a:t>
            </a:r>
            <a:endParaRPr/>
          </a:p>
        </p:txBody>
      </p:sp>
      <p:sp>
        <p:nvSpPr>
          <p:cNvPr id="271" name="Google Shape;271;p34"/>
          <p:cNvSpPr txBox="1"/>
          <p:nvPr/>
        </p:nvSpPr>
        <p:spPr>
          <a:xfrm>
            <a:off x="611505" y="2495074"/>
            <a:ext cx="7886700" cy="705326"/>
          </a:xfrm>
          <a:prstGeom prst="rect">
            <a:avLst/>
          </a:prstGeom>
          <a:noFill/>
          <a:ln>
            <a:noFill/>
          </a:ln>
        </p:spPr>
        <p:txBody>
          <a:bodyPr anchorCtr="0" anchor="t" bIns="34275" lIns="68575" spcFirstLastPara="1" rIns="68575" wrap="square" tIns="34275">
            <a:normAutofit/>
          </a:bodyPr>
          <a:lstStyle/>
          <a:p>
            <a:pPr indent="-228600" lvl="0" marL="228600" marR="0" rtl="0" algn="l">
              <a:lnSpc>
                <a:spcPct val="90000"/>
              </a:lnSpc>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That was not possible with a list, but you can do that on an array:</a:t>
            </a:r>
            <a:endParaRPr/>
          </a:p>
        </p:txBody>
      </p:sp>
      <p:sp>
        <p:nvSpPr>
          <p:cNvPr id="272" name="Google Shape;272;p34"/>
          <p:cNvSpPr txBox="1"/>
          <p:nvPr/>
        </p:nvSpPr>
        <p:spPr>
          <a:xfrm>
            <a:off x="829002" y="1489201"/>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273" name="Google Shape;273;p34"/>
          <p:cNvSpPr txBox="1"/>
          <p:nvPr/>
        </p:nvSpPr>
        <p:spPr>
          <a:xfrm>
            <a:off x="3494612" y="1489201"/>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
        <p:nvSpPr>
          <p:cNvPr id="274" name="Google Shape;274;p34"/>
          <p:cNvSpPr txBox="1"/>
          <p:nvPr/>
        </p:nvSpPr>
        <p:spPr>
          <a:xfrm>
            <a:off x="829002" y="3026467"/>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275" name="Google Shape;275;p34"/>
          <p:cNvSpPr txBox="1"/>
          <p:nvPr/>
        </p:nvSpPr>
        <p:spPr>
          <a:xfrm>
            <a:off x="5034483" y="3075141"/>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pic>
        <p:nvPicPr>
          <p:cNvPr id="276" name="Google Shape;276;p34"/>
          <p:cNvPicPr preferRelativeResize="0"/>
          <p:nvPr/>
        </p:nvPicPr>
        <p:blipFill rotWithShape="1">
          <a:blip r:embed="rId3">
            <a:alphaModFix/>
          </a:blip>
          <a:srcRect b="0" l="0" r="0" t="0"/>
          <a:stretch/>
        </p:blipFill>
        <p:spPr>
          <a:xfrm>
            <a:off x="1090233" y="1578771"/>
            <a:ext cx="2285538" cy="649147"/>
          </a:xfrm>
          <a:prstGeom prst="rect">
            <a:avLst/>
          </a:prstGeom>
          <a:noFill/>
          <a:ln>
            <a:noFill/>
          </a:ln>
        </p:spPr>
      </p:pic>
      <p:pic>
        <p:nvPicPr>
          <p:cNvPr id="277" name="Google Shape;277;p34"/>
          <p:cNvPicPr preferRelativeResize="0"/>
          <p:nvPr/>
        </p:nvPicPr>
        <p:blipFill rotWithShape="1">
          <a:blip r:embed="rId4">
            <a:alphaModFix/>
          </a:blip>
          <a:srcRect b="0" l="0" r="0" t="0"/>
          <a:stretch/>
        </p:blipFill>
        <p:spPr>
          <a:xfrm>
            <a:off x="3860769" y="1555415"/>
            <a:ext cx="4938722" cy="805096"/>
          </a:xfrm>
          <a:prstGeom prst="rect">
            <a:avLst/>
          </a:prstGeom>
          <a:noFill/>
          <a:ln>
            <a:noFill/>
          </a:ln>
        </p:spPr>
      </p:pic>
      <p:pic>
        <p:nvPicPr>
          <p:cNvPr id="278" name="Google Shape;278;p34"/>
          <p:cNvPicPr preferRelativeResize="0"/>
          <p:nvPr/>
        </p:nvPicPr>
        <p:blipFill rotWithShape="1">
          <a:blip r:embed="rId5">
            <a:alphaModFix/>
          </a:blip>
          <a:srcRect b="0" l="0" r="0" t="0"/>
          <a:stretch/>
        </p:blipFill>
        <p:spPr>
          <a:xfrm>
            <a:off x="1253200" y="3075141"/>
            <a:ext cx="2607569" cy="1422311"/>
          </a:xfrm>
          <a:prstGeom prst="rect">
            <a:avLst/>
          </a:prstGeom>
          <a:noFill/>
          <a:ln>
            <a:noFill/>
          </a:ln>
        </p:spPr>
      </p:pic>
      <p:pic>
        <p:nvPicPr>
          <p:cNvPr id="279" name="Google Shape;279;p34"/>
          <p:cNvPicPr preferRelativeResize="0"/>
          <p:nvPr/>
        </p:nvPicPr>
        <p:blipFill rotWithShape="1">
          <a:blip r:embed="rId6">
            <a:alphaModFix/>
          </a:blip>
          <a:srcRect b="0" l="0" r="0" t="0"/>
          <a:stretch/>
        </p:blipFill>
        <p:spPr>
          <a:xfrm>
            <a:off x="5581835" y="3200401"/>
            <a:ext cx="2707367" cy="105541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idx="1" type="body"/>
          </p:nvPr>
        </p:nvSpPr>
        <p:spPr>
          <a:xfrm>
            <a:off x="645795" y="1197769"/>
            <a:ext cx="7886700" cy="3263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t>It should be noted here that, once a Numpy array is created, you cannot increase its size. </a:t>
            </a:r>
            <a:endParaRPr/>
          </a:p>
          <a:p>
            <a:pPr indent="-342900" lvl="0" marL="342900" rtl="0" algn="l">
              <a:spcBef>
                <a:spcPts val="560"/>
              </a:spcBef>
              <a:spcAft>
                <a:spcPts val="0"/>
              </a:spcAft>
              <a:buClr>
                <a:srgbClr val="002060"/>
              </a:buClr>
              <a:buSzPts val="2800"/>
              <a:buChar char="•"/>
            </a:pPr>
            <a:r>
              <a:rPr lang="en-US"/>
              <a:t>To do so, you will have to create a new array. </a:t>
            </a:r>
            <a:endParaRPr/>
          </a:p>
          <a:p>
            <a:pPr indent="0" lvl="0" marL="0" rtl="0" algn="l">
              <a:spcBef>
                <a:spcPts val="560"/>
              </a:spcBef>
              <a:spcAft>
                <a:spcPts val="0"/>
              </a:spcAft>
              <a:buClr>
                <a:srgbClr val="002060"/>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Create a 2d array from a list of list</a:t>
            </a:r>
            <a:endParaRPr/>
          </a:p>
        </p:txBody>
      </p:sp>
      <p:sp>
        <p:nvSpPr>
          <p:cNvPr id="290" name="Google Shape;290;p36"/>
          <p:cNvSpPr txBox="1"/>
          <p:nvPr>
            <p:ph idx="1" type="body"/>
          </p:nvPr>
        </p:nvSpPr>
        <p:spPr>
          <a:xfrm>
            <a:off x="628650" y="1369219"/>
            <a:ext cx="7886700" cy="482441"/>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002060"/>
              </a:buClr>
              <a:buSzPct val="100000"/>
              <a:buChar char="•"/>
            </a:pPr>
            <a:r>
              <a:rPr lang="en-US"/>
              <a:t>You can pass a list of lists to create a matrix-like a 2d array.</a:t>
            </a:r>
            <a:endParaRPr/>
          </a:p>
        </p:txBody>
      </p:sp>
      <p:pic>
        <p:nvPicPr>
          <p:cNvPr id="291" name="Google Shape;291;p36"/>
          <p:cNvPicPr preferRelativeResize="0"/>
          <p:nvPr/>
        </p:nvPicPr>
        <p:blipFill rotWithShape="1">
          <a:blip r:embed="rId3">
            <a:alphaModFix/>
          </a:blip>
          <a:srcRect b="0" l="0" r="0" t="0"/>
          <a:stretch/>
        </p:blipFill>
        <p:spPr>
          <a:xfrm>
            <a:off x="628650" y="2205990"/>
            <a:ext cx="5393353" cy="1154430"/>
          </a:xfrm>
          <a:prstGeom prst="rect">
            <a:avLst/>
          </a:prstGeom>
          <a:noFill/>
          <a:ln>
            <a:noFill/>
          </a:ln>
        </p:spPr>
      </p:pic>
      <p:pic>
        <p:nvPicPr>
          <p:cNvPr id="292" name="Google Shape;292;p36"/>
          <p:cNvPicPr preferRelativeResize="0"/>
          <p:nvPr/>
        </p:nvPicPr>
        <p:blipFill rotWithShape="1">
          <a:blip r:embed="rId4">
            <a:alphaModFix/>
          </a:blip>
          <a:srcRect b="0" l="0" r="0" t="0"/>
          <a:stretch/>
        </p:blipFill>
        <p:spPr>
          <a:xfrm>
            <a:off x="6868001" y="2365296"/>
            <a:ext cx="1778363" cy="1149430"/>
          </a:xfrm>
          <a:prstGeom prst="rect">
            <a:avLst/>
          </a:prstGeom>
          <a:noFill/>
          <a:ln>
            <a:noFill/>
          </a:ln>
        </p:spPr>
      </p:pic>
      <p:sp>
        <p:nvSpPr>
          <p:cNvPr id="293" name="Google Shape;293;p36"/>
          <p:cNvSpPr txBox="1"/>
          <p:nvPr/>
        </p:nvSpPr>
        <p:spPr>
          <a:xfrm>
            <a:off x="204453" y="2205990"/>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294" name="Google Shape;294;p36"/>
          <p:cNvSpPr txBox="1"/>
          <p:nvPr/>
        </p:nvSpPr>
        <p:spPr>
          <a:xfrm>
            <a:off x="6320649" y="2365295"/>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The </a:t>
            </a:r>
            <a:r>
              <a:rPr lang="en-US">
                <a:latin typeface="Teko"/>
                <a:ea typeface="Teko"/>
                <a:cs typeface="Teko"/>
                <a:sym typeface="Teko"/>
              </a:rPr>
              <a:t>dtype </a:t>
            </a:r>
            <a:r>
              <a:rPr lang="en-US">
                <a:latin typeface="Calibri"/>
                <a:ea typeface="Calibri"/>
                <a:cs typeface="Calibri"/>
                <a:sym typeface="Calibri"/>
              </a:rPr>
              <a:t>argument</a:t>
            </a:r>
            <a:endParaRPr/>
          </a:p>
        </p:txBody>
      </p:sp>
      <p:sp>
        <p:nvSpPr>
          <p:cNvPr id="300" name="Google Shape;300;p37"/>
          <p:cNvSpPr txBox="1"/>
          <p:nvPr>
            <p:ph idx="1" type="body"/>
          </p:nvPr>
        </p:nvSpPr>
        <p:spPr>
          <a:xfrm>
            <a:off x="628650" y="1369219"/>
            <a:ext cx="7886700" cy="109966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t>You can specify the data-type by setting the </a:t>
            </a:r>
            <a:r>
              <a:rPr lang="en-US">
                <a:latin typeface="Teko"/>
                <a:ea typeface="Teko"/>
                <a:cs typeface="Teko"/>
                <a:sym typeface="Teko"/>
              </a:rPr>
              <a:t>dtype() </a:t>
            </a:r>
            <a:r>
              <a:rPr lang="en-US"/>
              <a:t>argument.</a:t>
            </a:r>
            <a:endParaRPr/>
          </a:p>
          <a:p>
            <a:pPr indent="-342900" lvl="0" marL="342900" rtl="0" algn="l">
              <a:spcBef>
                <a:spcPts val="434"/>
              </a:spcBef>
              <a:spcAft>
                <a:spcPts val="0"/>
              </a:spcAft>
              <a:buClr>
                <a:srgbClr val="002060"/>
              </a:buClr>
              <a:buSzPct val="100000"/>
              <a:buChar char="•"/>
            </a:pPr>
            <a:r>
              <a:rPr lang="en-US"/>
              <a:t>Some of the most commonly used NumPy dtypes are: </a:t>
            </a:r>
            <a:r>
              <a:rPr lang="en-US">
                <a:latin typeface="Teko"/>
                <a:ea typeface="Teko"/>
                <a:cs typeface="Teko"/>
                <a:sym typeface="Teko"/>
              </a:rPr>
              <a:t>float</a:t>
            </a:r>
            <a:r>
              <a:rPr lang="en-US"/>
              <a:t>,</a:t>
            </a:r>
            <a:r>
              <a:rPr lang="en-US">
                <a:latin typeface="Teko"/>
                <a:ea typeface="Teko"/>
                <a:cs typeface="Teko"/>
                <a:sym typeface="Teko"/>
              </a:rPr>
              <a:t> int</a:t>
            </a:r>
            <a:r>
              <a:rPr lang="en-US"/>
              <a:t>,</a:t>
            </a:r>
            <a:r>
              <a:rPr lang="en-US">
                <a:latin typeface="Teko"/>
                <a:ea typeface="Teko"/>
                <a:cs typeface="Teko"/>
                <a:sym typeface="Teko"/>
              </a:rPr>
              <a:t> bool</a:t>
            </a:r>
            <a:r>
              <a:rPr lang="en-US"/>
              <a:t>,</a:t>
            </a:r>
            <a:r>
              <a:rPr lang="en-US">
                <a:latin typeface="Teko"/>
                <a:ea typeface="Teko"/>
                <a:cs typeface="Teko"/>
                <a:sym typeface="Teko"/>
              </a:rPr>
              <a:t> str</a:t>
            </a:r>
            <a:r>
              <a:rPr lang="en-US"/>
              <a:t>,</a:t>
            </a:r>
            <a:r>
              <a:rPr lang="en-US">
                <a:latin typeface="Teko"/>
                <a:ea typeface="Teko"/>
                <a:cs typeface="Teko"/>
                <a:sym typeface="Teko"/>
              </a:rPr>
              <a:t> </a:t>
            </a:r>
            <a:r>
              <a:rPr lang="en-US"/>
              <a:t>and </a:t>
            </a:r>
            <a:r>
              <a:rPr lang="en-US">
                <a:latin typeface="Teko"/>
                <a:ea typeface="Teko"/>
                <a:cs typeface="Teko"/>
                <a:sym typeface="Teko"/>
              </a:rPr>
              <a:t>object.</a:t>
            </a:r>
            <a:endParaRPr/>
          </a:p>
        </p:txBody>
      </p:sp>
      <p:pic>
        <p:nvPicPr>
          <p:cNvPr id="301" name="Google Shape;301;p37"/>
          <p:cNvPicPr preferRelativeResize="0"/>
          <p:nvPr/>
        </p:nvPicPr>
        <p:blipFill rotWithShape="1">
          <a:blip r:embed="rId3">
            <a:alphaModFix/>
          </a:blip>
          <a:srcRect b="0" l="0" r="0" t="0"/>
          <a:stretch/>
        </p:blipFill>
        <p:spPr>
          <a:xfrm>
            <a:off x="835819" y="2815351"/>
            <a:ext cx="5308452" cy="1248014"/>
          </a:xfrm>
          <a:prstGeom prst="rect">
            <a:avLst/>
          </a:prstGeom>
          <a:noFill/>
          <a:ln>
            <a:noFill/>
          </a:ln>
        </p:spPr>
      </p:pic>
      <p:pic>
        <p:nvPicPr>
          <p:cNvPr id="302" name="Google Shape;302;p37"/>
          <p:cNvPicPr preferRelativeResize="0"/>
          <p:nvPr/>
        </p:nvPicPr>
        <p:blipFill rotWithShape="1">
          <a:blip r:embed="rId4">
            <a:alphaModFix/>
          </a:blip>
          <a:srcRect b="0" l="0" r="0" t="0"/>
          <a:stretch/>
        </p:blipFill>
        <p:spPr>
          <a:xfrm>
            <a:off x="6941582" y="2828977"/>
            <a:ext cx="1911599" cy="1146959"/>
          </a:xfrm>
          <a:prstGeom prst="rect">
            <a:avLst/>
          </a:prstGeom>
          <a:noFill/>
          <a:ln>
            <a:noFill/>
          </a:ln>
        </p:spPr>
      </p:pic>
      <p:sp>
        <p:nvSpPr>
          <p:cNvPr id="303" name="Google Shape;303;p37"/>
          <p:cNvSpPr txBox="1"/>
          <p:nvPr/>
        </p:nvSpPr>
        <p:spPr>
          <a:xfrm>
            <a:off x="416551" y="2669671"/>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04" name="Google Shape;304;p37"/>
          <p:cNvSpPr txBox="1"/>
          <p:nvPr/>
        </p:nvSpPr>
        <p:spPr>
          <a:xfrm>
            <a:off x="6477811" y="2815351"/>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The </a:t>
            </a:r>
            <a:r>
              <a:rPr lang="en-US">
                <a:latin typeface="Teko"/>
                <a:ea typeface="Teko"/>
                <a:cs typeface="Teko"/>
                <a:sym typeface="Teko"/>
              </a:rPr>
              <a:t>astype </a:t>
            </a:r>
            <a:r>
              <a:rPr lang="en-US">
                <a:latin typeface="Calibri"/>
                <a:ea typeface="Calibri"/>
                <a:cs typeface="Calibri"/>
                <a:sym typeface="Calibri"/>
              </a:rPr>
              <a:t>argument</a:t>
            </a:r>
            <a:endParaRPr/>
          </a:p>
        </p:txBody>
      </p:sp>
      <p:sp>
        <p:nvSpPr>
          <p:cNvPr id="310" name="Google Shape;310;p38"/>
          <p:cNvSpPr txBox="1"/>
          <p:nvPr>
            <p:ph idx="1" type="body"/>
          </p:nvPr>
        </p:nvSpPr>
        <p:spPr>
          <a:xfrm>
            <a:off x="628650" y="1369219"/>
            <a:ext cx="8119934" cy="482441"/>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Char char="•"/>
            </a:pPr>
            <a:r>
              <a:rPr lang="en-US"/>
              <a:t>You can also convert it to a different data-type using the </a:t>
            </a:r>
            <a:r>
              <a:rPr lang="en-US">
                <a:latin typeface="Teko"/>
                <a:ea typeface="Teko"/>
                <a:cs typeface="Teko"/>
                <a:sym typeface="Teko"/>
              </a:rPr>
              <a:t>astype</a:t>
            </a:r>
            <a:r>
              <a:rPr lang="en-US"/>
              <a:t> method.</a:t>
            </a:r>
            <a:endParaRPr/>
          </a:p>
        </p:txBody>
      </p:sp>
      <p:pic>
        <p:nvPicPr>
          <p:cNvPr id="311" name="Google Shape;311;p38"/>
          <p:cNvPicPr preferRelativeResize="0"/>
          <p:nvPr/>
        </p:nvPicPr>
        <p:blipFill rotWithShape="1">
          <a:blip r:embed="rId3">
            <a:alphaModFix/>
          </a:blip>
          <a:srcRect b="0" l="0" r="0" t="0"/>
          <a:stretch/>
        </p:blipFill>
        <p:spPr>
          <a:xfrm>
            <a:off x="781526" y="2323861"/>
            <a:ext cx="4586303" cy="1585199"/>
          </a:xfrm>
          <a:prstGeom prst="rect">
            <a:avLst/>
          </a:prstGeom>
          <a:noFill/>
          <a:ln>
            <a:noFill/>
          </a:ln>
        </p:spPr>
      </p:pic>
      <p:pic>
        <p:nvPicPr>
          <p:cNvPr id="312" name="Google Shape;312;p38"/>
          <p:cNvPicPr preferRelativeResize="0"/>
          <p:nvPr/>
        </p:nvPicPr>
        <p:blipFill rotWithShape="1">
          <a:blip r:embed="rId4">
            <a:alphaModFix/>
          </a:blip>
          <a:srcRect b="0" l="0" r="0" t="0"/>
          <a:stretch/>
        </p:blipFill>
        <p:spPr>
          <a:xfrm>
            <a:off x="6132195" y="2392441"/>
            <a:ext cx="1925955" cy="1621013"/>
          </a:xfrm>
          <a:prstGeom prst="rect">
            <a:avLst/>
          </a:prstGeom>
          <a:noFill/>
          <a:ln>
            <a:noFill/>
          </a:ln>
        </p:spPr>
      </p:pic>
      <p:sp>
        <p:nvSpPr>
          <p:cNvPr id="313" name="Google Shape;313;p38"/>
          <p:cNvSpPr txBox="1"/>
          <p:nvPr/>
        </p:nvSpPr>
        <p:spPr>
          <a:xfrm>
            <a:off x="357329" y="2323861"/>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14" name="Google Shape;314;p38"/>
          <p:cNvSpPr txBox="1"/>
          <p:nvPr/>
        </p:nvSpPr>
        <p:spPr>
          <a:xfrm>
            <a:off x="5584843" y="2392441"/>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
        <p:nvSpPr>
          <p:cNvPr id="315" name="Google Shape;315;p38"/>
          <p:cNvSpPr txBox="1"/>
          <p:nvPr/>
        </p:nvSpPr>
        <p:spPr>
          <a:xfrm>
            <a:off x="569427" y="4381261"/>
            <a:ext cx="8260248" cy="762239"/>
          </a:xfrm>
          <a:prstGeom prst="rect">
            <a:avLst/>
          </a:prstGeom>
          <a:noFill/>
          <a:ln>
            <a:noFill/>
          </a:ln>
        </p:spPr>
        <p:txBody>
          <a:bodyPr anchorCtr="0" anchor="t" bIns="34275" lIns="68575" spcFirstLastPara="1" rIns="68575" wrap="square" tIns="34275">
            <a:normAutofit/>
          </a:bodyPr>
          <a:lstStyle/>
          <a:p>
            <a:pPr indent="-228600" lvl="0" marL="228600" marR="0" rtl="0" algn="l">
              <a:lnSpc>
                <a:spcPct val="90000"/>
              </a:lnSpc>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Remember that, unlike lists, all items in an array have to be of the same type.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eko"/>
              <a:buNone/>
            </a:pPr>
            <a:r>
              <a:rPr lang="en-US">
                <a:latin typeface="Teko"/>
                <a:ea typeface="Teko"/>
                <a:cs typeface="Teko"/>
                <a:sym typeface="Teko"/>
              </a:rPr>
              <a:t>dtype=‘object’</a:t>
            </a:r>
            <a:endParaRPr/>
          </a:p>
        </p:txBody>
      </p:sp>
      <p:sp>
        <p:nvSpPr>
          <p:cNvPr id="321" name="Google Shape;321;p39"/>
          <p:cNvSpPr txBox="1"/>
          <p:nvPr>
            <p:ph idx="1" type="body"/>
          </p:nvPr>
        </p:nvSpPr>
        <p:spPr>
          <a:xfrm>
            <a:off x="628650" y="1268017"/>
            <a:ext cx="7886700" cy="1116806"/>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002060"/>
              </a:buClr>
              <a:buSzPct val="100000"/>
              <a:buChar char="•"/>
            </a:pPr>
            <a:r>
              <a:rPr lang="en-US"/>
              <a:t>However, if you are uncertain about what data type your array will hold, or if you want to hold characters and numbers in the same array, you can set the </a:t>
            </a:r>
            <a:r>
              <a:rPr lang="en-US">
                <a:latin typeface="Teko"/>
                <a:ea typeface="Teko"/>
                <a:cs typeface="Teko"/>
                <a:sym typeface="Teko"/>
              </a:rPr>
              <a:t>dtype</a:t>
            </a:r>
            <a:r>
              <a:rPr lang="en-US"/>
              <a:t> as </a:t>
            </a:r>
            <a:r>
              <a:rPr lang="en-US">
                <a:latin typeface="Teko"/>
                <a:ea typeface="Teko"/>
                <a:cs typeface="Teko"/>
                <a:sym typeface="Teko"/>
              </a:rPr>
              <a:t>'object'.</a:t>
            </a:r>
            <a:endParaRPr/>
          </a:p>
        </p:txBody>
      </p:sp>
      <p:pic>
        <p:nvPicPr>
          <p:cNvPr id="322" name="Google Shape;322;p39"/>
          <p:cNvPicPr preferRelativeResize="0"/>
          <p:nvPr/>
        </p:nvPicPr>
        <p:blipFill rotWithShape="1">
          <a:blip r:embed="rId3">
            <a:alphaModFix/>
          </a:blip>
          <a:srcRect b="0" l="0" r="0" t="0"/>
          <a:stretch/>
        </p:blipFill>
        <p:spPr>
          <a:xfrm>
            <a:off x="887113" y="2660809"/>
            <a:ext cx="5283848" cy="570786"/>
          </a:xfrm>
          <a:prstGeom prst="rect">
            <a:avLst/>
          </a:prstGeom>
          <a:noFill/>
          <a:ln>
            <a:noFill/>
          </a:ln>
        </p:spPr>
      </p:pic>
      <p:pic>
        <p:nvPicPr>
          <p:cNvPr id="323" name="Google Shape;323;p39"/>
          <p:cNvPicPr preferRelativeResize="0"/>
          <p:nvPr/>
        </p:nvPicPr>
        <p:blipFill rotWithShape="1">
          <a:blip r:embed="rId4">
            <a:alphaModFix/>
          </a:blip>
          <a:srcRect b="0" l="0" r="0" t="0"/>
          <a:stretch/>
        </p:blipFill>
        <p:spPr>
          <a:xfrm>
            <a:off x="6945625" y="2704914"/>
            <a:ext cx="1443056" cy="599004"/>
          </a:xfrm>
          <a:prstGeom prst="rect">
            <a:avLst/>
          </a:prstGeom>
          <a:noFill/>
          <a:ln>
            <a:noFill/>
          </a:ln>
        </p:spPr>
      </p:pic>
      <p:sp>
        <p:nvSpPr>
          <p:cNvPr id="324" name="Google Shape;324;p39"/>
          <p:cNvSpPr txBox="1"/>
          <p:nvPr/>
        </p:nvSpPr>
        <p:spPr>
          <a:xfrm>
            <a:off x="571500" y="2612001"/>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25" name="Google Shape;325;p39"/>
          <p:cNvSpPr txBox="1"/>
          <p:nvPr/>
        </p:nvSpPr>
        <p:spPr>
          <a:xfrm>
            <a:off x="6398273" y="2612001"/>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Python Libraries for Data Science</a:t>
            </a:r>
            <a:endParaRPr/>
          </a:p>
        </p:txBody>
      </p:sp>
      <p:sp>
        <p:nvSpPr>
          <p:cNvPr id="95" name="Google Shape;95;p4"/>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t>NumPy:</a:t>
            </a:r>
            <a:endParaRPr/>
          </a:p>
          <a:p>
            <a:pPr indent="-285750" lvl="1" marL="742950" rtl="0" algn="l">
              <a:spcBef>
                <a:spcPts val="434"/>
              </a:spcBef>
              <a:spcAft>
                <a:spcPts val="0"/>
              </a:spcAft>
              <a:buClr>
                <a:srgbClr val="FF0000"/>
              </a:buClr>
              <a:buSzPct val="100000"/>
              <a:buChar char="–"/>
            </a:pPr>
            <a:r>
              <a:rPr lang="en-US"/>
              <a:t>introduces objects for multidimensional arrays and matrices, as well as functions that allow to easily perform advanced mathematical and statistical operations on those objects</a:t>
            </a:r>
            <a:endParaRPr/>
          </a:p>
          <a:p>
            <a:pPr indent="-147955" lvl="1" marL="742950" rtl="0" algn="l">
              <a:spcBef>
                <a:spcPts val="434"/>
              </a:spcBef>
              <a:spcAft>
                <a:spcPts val="0"/>
              </a:spcAft>
              <a:buClr>
                <a:srgbClr val="FF0000"/>
              </a:buClr>
              <a:buSzPct val="100000"/>
              <a:buNone/>
            </a:pPr>
            <a:r>
              <a:t/>
            </a:r>
            <a:endParaRPr/>
          </a:p>
          <a:p>
            <a:pPr indent="-285750" lvl="1" marL="742950" rtl="0" algn="l">
              <a:spcBef>
                <a:spcPts val="434"/>
              </a:spcBef>
              <a:spcAft>
                <a:spcPts val="0"/>
              </a:spcAft>
              <a:buClr>
                <a:srgbClr val="FF0000"/>
              </a:buClr>
              <a:buSzPct val="100000"/>
              <a:buChar char="–"/>
            </a:pPr>
            <a:r>
              <a:rPr lang="en-US"/>
              <a:t>provides vectorization of mathematical operations on arrays and matrices which significantly improves the performance</a:t>
            </a:r>
            <a:endParaRPr/>
          </a:p>
          <a:p>
            <a:pPr indent="-147955" lvl="1" marL="742950" rtl="0" algn="l">
              <a:spcBef>
                <a:spcPts val="434"/>
              </a:spcBef>
              <a:spcAft>
                <a:spcPts val="0"/>
              </a:spcAft>
              <a:buClr>
                <a:srgbClr val="FF0000"/>
              </a:buClr>
              <a:buSzPct val="100000"/>
              <a:buNone/>
            </a:pPr>
            <a:r>
              <a:t/>
            </a:r>
            <a:endParaRPr/>
          </a:p>
          <a:p>
            <a:pPr indent="-285750" lvl="1" marL="742950" rtl="0" algn="l">
              <a:spcBef>
                <a:spcPts val="434"/>
              </a:spcBef>
              <a:spcAft>
                <a:spcPts val="0"/>
              </a:spcAft>
              <a:buClr>
                <a:srgbClr val="FF0000"/>
              </a:buClr>
              <a:buSzPct val="100000"/>
              <a:buChar char="–"/>
            </a:pPr>
            <a:r>
              <a:rPr lang="en-US"/>
              <a:t>many other python libraries are built on NumPy</a:t>
            </a:r>
            <a:endParaRPr/>
          </a:p>
        </p:txBody>
      </p:sp>
      <p:sp>
        <p:nvSpPr>
          <p:cNvPr id="96" name="Google Shape;96;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NumPy" id="97" name="Google Shape;97;p4"/>
          <p:cNvPicPr preferRelativeResize="0"/>
          <p:nvPr/>
        </p:nvPicPr>
        <p:blipFill rotWithShape="1">
          <a:blip r:embed="rId3">
            <a:alphaModFix/>
          </a:blip>
          <a:srcRect b="0" l="0" r="0" t="0"/>
          <a:stretch/>
        </p:blipFill>
        <p:spPr>
          <a:xfrm>
            <a:off x="7605617" y="95773"/>
            <a:ext cx="1285875" cy="435770"/>
          </a:xfrm>
          <a:prstGeom prst="rect">
            <a:avLst/>
          </a:prstGeom>
          <a:noFill/>
          <a:ln>
            <a:noFill/>
          </a:ln>
        </p:spPr>
      </p:pic>
      <p:sp>
        <p:nvSpPr>
          <p:cNvPr id="98" name="Google Shape;98;p4"/>
          <p:cNvSpPr txBox="1"/>
          <p:nvPr/>
        </p:nvSpPr>
        <p:spPr>
          <a:xfrm>
            <a:off x="628650" y="4355723"/>
            <a:ext cx="3342132"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Link:</a:t>
            </a:r>
            <a:r>
              <a:rPr lang="en-US" sz="1350">
                <a:solidFill>
                  <a:schemeClr val="dk1"/>
                </a:solidFill>
                <a:latin typeface="Calibri"/>
                <a:ea typeface="Calibri"/>
                <a:cs typeface="Calibri"/>
                <a:sym typeface="Calibri"/>
              </a:rPr>
              <a:t> </a:t>
            </a:r>
            <a:r>
              <a:rPr lang="en-US" sz="1350" u="sng">
                <a:solidFill>
                  <a:schemeClr val="dk1"/>
                </a:solidFill>
                <a:latin typeface="Calibri"/>
                <a:ea typeface="Calibri"/>
                <a:cs typeface="Calibri"/>
                <a:sym typeface="Calibri"/>
                <a:hlinkClick r:id="rId4">
                  <a:extLst>
                    <a:ext uri="{A12FA001-AC4F-418D-AE19-62706E023703}">
                      <ahyp:hlinkClr val="tx"/>
                    </a:ext>
                  </a:extLst>
                </a:hlinkClick>
              </a:rPr>
              <a:t>http://www.numpy.org/</a:t>
            </a:r>
            <a:endParaRPr sz="135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The </a:t>
            </a:r>
            <a:r>
              <a:rPr lang="en-US">
                <a:latin typeface="Teko"/>
                <a:ea typeface="Teko"/>
                <a:cs typeface="Teko"/>
                <a:sym typeface="Teko"/>
              </a:rPr>
              <a:t>tolist() </a:t>
            </a:r>
            <a:r>
              <a:rPr lang="en-US"/>
              <a:t>function</a:t>
            </a:r>
            <a:endParaRPr/>
          </a:p>
        </p:txBody>
      </p:sp>
      <p:sp>
        <p:nvSpPr>
          <p:cNvPr id="331" name="Google Shape;331;p40"/>
          <p:cNvSpPr txBox="1"/>
          <p:nvPr>
            <p:ph idx="1" type="body"/>
          </p:nvPr>
        </p:nvSpPr>
        <p:spPr>
          <a:xfrm>
            <a:off x="628650" y="1369219"/>
            <a:ext cx="7886700" cy="482441"/>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Char char="•"/>
            </a:pPr>
            <a:r>
              <a:rPr lang="en-US"/>
              <a:t>You can always convert an array into a list using the </a:t>
            </a:r>
            <a:r>
              <a:rPr lang="en-US">
                <a:latin typeface="Teko"/>
                <a:ea typeface="Teko"/>
                <a:cs typeface="Teko"/>
                <a:sym typeface="Teko"/>
              </a:rPr>
              <a:t>tolist() </a:t>
            </a:r>
            <a:r>
              <a:rPr lang="en-US"/>
              <a:t>command.</a:t>
            </a:r>
            <a:endParaRPr/>
          </a:p>
        </p:txBody>
      </p:sp>
      <p:pic>
        <p:nvPicPr>
          <p:cNvPr id="332" name="Google Shape;332;p40"/>
          <p:cNvPicPr preferRelativeResize="0"/>
          <p:nvPr/>
        </p:nvPicPr>
        <p:blipFill rotWithShape="1">
          <a:blip r:embed="rId3">
            <a:alphaModFix/>
          </a:blip>
          <a:srcRect b="0" l="0" r="0" t="0"/>
          <a:stretch/>
        </p:blipFill>
        <p:spPr>
          <a:xfrm>
            <a:off x="1120398" y="2518650"/>
            <a:ext cx="3276085" cy="716644"/>
          </a:xfrm>
          <a:prstGeom prst="rect">
            <a:avLst/>
          </a:prstGeom>
          <a:noFill/>
          <a:ln>
            <a:noFill/>
          </a:ln>
        </p:spPr>
      </p:pic>
      <p:pic>
        <p:nvPicPr>
          <p:cNvPr id="333" name="Google Shape;333;p40"/>
          <p:cNvPicPr preferRelativeResize="0"/>
          <p:nvPr/>
        </p:nvPicPr>
        <p:blipFill rotWithShape="1">
          <a:blip r:embed="rId4">
            <a:alphaModFix/>
          </a:blip>
          <a:srcRect b="0" l="0" r="0" t="0"/>
          <a:stretch/>
        </p:blipFill>
        <p:spPr>
          <a:xfrm>
            <a:off x="6361612" y="2490311"/>
            <a:ext cx="1030090" cy="392415"/>
          </a:xfrm>
          <a:prstGeom prst="rect">
            <a:avLst/>
          </a:prstGeom>
          <a:noFill/>
          <a:ln>
            <a:noFill/>
          </a:ln>
        </p:spPr>
      </p:pic>
      <p:sp>
        <p:nvSpPr>
          <p:cNvPr id="334" name="Google Shape;334;p40"/>
          <p:cNvSpPr txBox="1"/>
          <p:nvPr/>
        </p:nvSpPr>
        <p:spPr>
          <a:xfrm>
            <a:off x="751805" y="2484556"/>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35" name="Google Shape;335;p40"/>
          <p:cNvSpPr txBox="1"/>
          <p:nvPr/>
        </p:nvSpPr>
        <p:spPr>
          <a:xfrm>
            <a:off x="5814260" y="2490310"/>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Inspecting a NumPy array</a:t>
            </a:r>
            <a:endParaRPr/>
          </a:p>
        </p:txBody>
      </p:sp>
      <p:sp>
        <p:nvSpPr>
          <p:cNvPr id="341" name="Google Shape;341;p41"/>
          <p:cNvSpPr txBox="1"/>
          <p:nvPr>
            <p:ph idx="1" type="body"/>
          </p:nvPr>
        </p:nvSpPr>
        <p:spPr>
          <a:xfrm>
            <a:off x="628650" y="1369219"/>
            <a:ext cx="7886700" cy="671036"/>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t>There are a range of functions built into NumPy that allow you to inspect different aspects of an array:</a:t>
            </a:r>
            <a:endParaRPr/>
          </a:p>
        </p:txBody>
      </p:sp>
      <p:pic>
        <p:nvPicPr>
          <p:cNvPr id="342" name="Google Shape;342;p41"/>
          <p:cNvPicPr preferRelativeResize="0"/>
          <p:nvPr/>
        </p:nvPicPr>
        <p:blipFill rotWithShape="1">
          <a:blip r:embed="rId3">
            <a:alphaModFix/>
          </a:blip>
          <a:srcRect b="0" l="0" r="0" t="0"/>
          <a:stretch/>
        </p:blipFill>
        <p:spPr>
          <a:xfrm>
            <a:off x="628651" y="2383869"/>
            <a:ext cx="5249601" cy="2039541"/>
          </a:xfrm>
          <a:prstGeom prst="rect">
            <a:avLst/>
          </a:prstGeom>
          <a:noFill/>
          <a:ln>
            <a:noFill/>
          </a:ln>
        </p:spPr>
      </p:pic>
      <p:pic>
        <p:nvPicPr>
          <p:cNvPr id="343" name="Google Shape;343;p41"/>
          <p:cNvPicPr preferRelativeResize="0"/>
          <p:nvPr/>
        </p:nvPicPr>
        <p:blipFill rotWithShape="1">
          <a:blip r:embed="rId4">
            <a:alphaModFix/>
          </a:blip>
          <a:srcRect b="0" l="0" r="0" t="0"/>
          <a:stretch/>
        </p:blipFill>
        <p:spPr>
          <a:xfrm>
            <a:off x="6108147" y="3014305"/>
            <a:ext cx="2849978" cy="1374458"/>
          </a:xfrm>
          <a:prstGeom prst="rect">
            <a:avLst/>
          </a:prstGeom>
          <a:noFill/>
          <a:ln>
            <a:noFill/>
          </a:ln>
        </p:spPr>
      </p:pic>
      <p:sp>
        <p:nvSpPr>
          <p:cNvPr id="344" name="Google Shape;344;p41"/>
          <p:cNvSpPr txBox="1"/>
          <p:nvPr/>
        </p:nvSpPr>
        <p:spPr>
          <a:xfrm>
            <a:off x="204453" y="2413873"/>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45" name="Google Shape;345;p41"/>
          <p:cNvSpPr txBox="1"/>
          <p:nvPr/>
        </p:nvSpPr>
        <p:spPr>
          <a:xfrm>
            <a:off x="5834471" y="2621890"/>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Extracting specific items from an array</a:t>
            </a:r>
            <a:endParaRPr/>
          </a:p>
        </p:txBody>
      </p:sp>
      <p:sp>
        <p:nvSpPr>
          <p:cNvPr id="351" name="Google Shape;351;p42"/>
          <p:cNvSpPr txBox="1"/>
          <p:nvPr>
            <p:ph idx="1" type="body"/>
          </p:nvPr>
        </p:nvSpPr>
        <p:spPr>
          <a:xfrm>
            <a:off x="628650" y="1369219"/>
            <a:ext cx="7886700" cy="1408271"/>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Char char="•"/>
            </a:pPr>
            <a:r>
              <a:rPr lang="en-US"/>
              <a:t>You can extract portions of the array using indices, much like when you’re working with lists.</a:t>
            </a:r>
            <a:endParaRPr/>
          </a:p>
          <a:p>
            <a:pPr indent="-342900" lvl="0" marL="342900" rtl="0" algn="l">
              <a:spcBef>
                <a:spcPts val="392"/>
              </a:spcBef>
              <a:spcAft>
                <a:spcPts val="0"/>
              </a:spcAft>
              <a:buClr>
                <a:srgbClr val="002060"/>
              </a:buClr>
              <a:buSzPct val="100000"/>
              <a:buChar char="•"/>
            </a:pPr>
            <a:r>
              <a:rPr lang="en-US"/>
              <a:t>Unlike lists, however, arrays can optionally accept as many parameters in the square brackets as there are number of dimensions</a:t>
            </a:r>
            <a:endParaRPr/>
          </a:p>
        </p:txBody>
      </p:sp>
      <p:pic>
        <p:nvPicPr>
          <p:cNvPr id="352" name="Google Shape;352;p42"/>
          <p:cNvPicPr preferRelativeResize="0"/>
          <p:nvPr/>
        </p:nvPicPr>
        <p:blipFill rotWithShape="1">
          <a:blip r:embed="rId3">
            <a:alphaModFix/>
          </a:blip>
          <a:srcRect b="0" l="0" r="0" t="0"/>
          <a:stretch/>
        </p:blipFill>
        <p:spPr>
          <a:xfrm>
            <a:off x="628650" y="2878693"/>
            <a:ext cx="4926330" cy="1310371"/>
          </a:xfrm>
          <a:prstGeom prst="rect">
            <a:avLst/>
          </a:prstGeom>
          <a:noFill/>
          <a:ln>
            <a:noFill/>
          </a:ln>
        </p:spPr>
      </p:pic>
      <p:pic>
        <p:nvPicPr>
          <p:cNvPr id="353" name="Google Shape;353;p42"/>
          <p:cNvPicPr preferRelativeResize="0"/>
          <p:nvPr/>
        </p:nvPicPr>
        <p:blipFill rotWithShape="1">
          <a:blip r:embed="rId4">
            <a:alphaModFix/>
          </a:blip>
          <a:srcRect b="0" l="0" r="0" t="0"/>
          <a:stretch/>
        </p:blipFill>
        <p:spPr>
          <a:xfrm>
            <a:off x="6027182" y="3040141"/>
            <a:ext cx="2333554" cy="1434704"/>
          </a:xfrm>
          <a:prstGeom prst="rect">
            <a:avLst/>
          </a:prstGeom>
          <a:noFill/>
          <a:ln>
            <a:noFill/>
          </a:ln>
        </p:spPr>
      </p:pic>
      <p:sp>
        <p:nvSpPr>
          <p:cNvPr id="354" name="Google Shape;354;p42"/>
          <p:cNvSpPr txBox="1"/>
          <p:nvPr/>
        </p:nvSpPr>
        <p:spPr>
          <a:xfrm>
            <a:off x="204453" y="2878693"/>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55" name="Google Shape;355;p42"/>
          <p:cNvSpPr txBox="1"/>
          <p:nvPr/>
        </p:nvSpPr>
        <p:spPr>
          <a:xfrm>
            <a:off x="5554981" y="2878693"/>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Boolean indexing</a:t>
            </a:r>
            <a:endParaRPr/>
          </a:p>
        </p:txBody>
      </p:sp>
      <p:sp>
        <p:nvSpPr>
          <p:cNvPr id="361" name="Google Shape;361;p43"/>
          <p:cNvSpPr txBox="1"/>
          <p:nvPr>
            <p:ph idx="1" type="body"/>
          </p:nvPr>
        </p:nvSpPr>
        <p:spPr>
          <a:xfrm>
            <a:off x="628650" y="1369219"/>
            <a:ext cx="7886700" cy="979646"/>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002060"/>
              </a:buClr>
              <a:buSzPct val="100000"/>
              <a:buChar char="•"/>
            </a:pPr>
            <a:r>
              <a:rPr lang="en-US"/>
              <a:t>A boolean index array is of the same shape as the array-to-be-filtered, but it only contains </a:t>
            </a:r>
            <a:r>
              <a:rPr lang="en-US">
                <a:latin typeface="Teko"/>
                <a:ea typeface="Teko"/>
                <a:cs typeface="Teko"/>
                <a:sym typeface="Teko"/>
              </a:rPr>
              <a:t>TRUE</a:t>
            </a:r>
            <a:r>
              <a:rPr lang="en-US"/>
              <a:t> and </a:t>
            </a:r>
            <a:r>
              <a:rPr lang="en-US">
                <a:latin typeface="Teko"/>
                <a:ea typeface="Teko"/>
                <a:cs typeface="Teko"/>
                <a:sym typeface="Teko"/>
              </a:rPr>
              <a:t>FALSE</a:t>
            </a:r>
            <a:r>
              <a:rPr lang="en-US"/>
              <a:t> values.</a:t>
            </a:r>
            <a:endParaRPr/>
          </a:p>
        </p:txBody>
      </p:sp>
      <p:pic>
        <p:nvPicPr>
          <p:cNvPr id="362" name="Google Shape;362;p43"/>
          <p:cNvPicPr preferRelativeResize="0"/>
          <p:nvPr/>
        </p:nvPicPr>
        <p:blipFill rotWithShape="1">
          <a:blip r:embed="rId3">
            <a:alphaModFix/>
          </a:blip>
          <a:srcRect b="0" l="0" r="0" t="0"/>
          <a:stretch/>
        </p:blipFill>
        <p:spPr>
          <a:xfrm>
            <a:off x="950119" y="2666761"/>
            <a:ext cx="4687043" cy="1259444"/>
          </a:xfrm>
          <a:prstGeom prst="rect">
            <a:avLst/>
          </a:prstGeom>
          <a:noFill/>
          <a:ln>
            <a:noFill/>
          </a:ln>
        </p:spPr>
      </p:pic>
      <p:pic>
        <p:nvPicPr>
          <p:cNvPr id="363" name="Google Shape;363;p43"/>
          <p:cNvPicPr preferRelativeResize="0"/>
          <p:nvPr/>
        </p:nvPicPr>
        <p:blipFill rotWithShape="1">
          <a:blip r:embed="rId4">
            <a:alphaModFix/>
          </a:blip>
          <a:srcRect b="0" l="0" r="0" t="0"/>
          <a:stretch/>
        </p:blipFill>
        <p:spPr>
          <a:xfrm>
            <a:off x="5974204" y="2804279"/>
            <a:ext cx="3169796" cy="984409"/>
          </a:xfrm>
          <a:prstGeom prst="rect">
            <a:avLst/>
          </a:prstGeom>
          <a:noFill/>
          <a:ln>
            <a:noFill/>
          </a:ln>
        </p:spPr>
      </p:pic>
      <p:sp>
        <p:nvSpPr>
          <p:cNvPr id="364" name="Google Shape;364;p43"/>
          <p:cNvSpPr txBox="1"/>
          <p:nvPr/>
        </p:nvSpPr>
        <p:spPr>
          <a:xfrm>
            <a:off x="628650" y="2608071"/>
            <a:ext cx="424198"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In:</a:t>
            </a:r>
            <a:endParaRPr/>
          </a:p>
        </p:txBody>
      </p:sp>
      <p:sp>
        <p:nvSpPr>
          <p:cNvPr id="365" name="Google Shape;365;p43"/>
          <p:cNvSpPr txBox="1"/>
          <p:nvPr/>
        </p:nvSpPr>
        <p:spPr>
          <a:xfrm>
            <a:off x="5532007" y="2666761"/>
            <a:ext cx="54735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1859B"/>
                </a:solidFill>
                <a:latin typeface="Teko"/>
                <a:ea typeface="Teko"/>
                <a:cs typeface="Teko"/>
                <a:sym typeface="Teko"/>
              </a:rPr>
              <a:t>Out: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Pandas</a:t>
            </a:r>
            <a:endParaRPr/>
          </a:p>
        </p:txBody>
      </p:sp>
      <p:sp>
        <p:nvSpPr>
          <p:cNvPr id="371" name="Google Shape;371;p44"/>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800"/>
              <a:buChar char="•"/>
            </a:pPr>
            <a:r>
              <a:rPr lang="en-US"/>
              <a:t>Pandas, like NumPy, is one of the most popular Python libraries for data analysis.</a:t>
            </a:r>
            <a:endParaRPr/>
          </a:p>
          <a:p>
            <a:pPr indent="-342900" lvl="0" marL="342900" rtl="0" algn="l">
              <a:spcBef>
                <a:spcPts val="560"/>
              </a:spcBef>
              <a:spcAft>
                <a:spcPts val="0"/>
              </a:spcAft>
              <a:buClr>
                <a:srgbClr val="002060"/>
              </a:buClr>
              <a:buSzPts val="2800"/>
              <a:buChar char="•"/>
            </a:pPr>
            <a:r>
              <a:rPr lang="en-US"/>
              <a:t>It is a high-level abstraction over low-level NumPy, which is written in pure C.</a:t>
            </a:r>
            <a:endParaRPr/>
          </a:p>
          <a:p>
            <a:pPr indent="-342900" lvl="0" marL="342900" rtl="0" algn="l">
              <a:spcBef>
                <a:spcPts val="560"/>
              </a:spcBef>
              <a:spcAft>
                <a:spcPts val="0"/>
              </a:spcAft>
              <a:buClr>
                <a:srgbClr val="002060"/>
              </a:buClr>
              <a:buSzPts val="2800"/>
              <a:buChar char="•"/>
            </a:pPr>
            <a:r>
              <a:rPr lang="en-US"/>
              <a:t>Pandas provides high-performance, easy-to-use data structures and data analysis tools.</a:t>
            </a:r>
            <a:endParaRPr/>
          </a:p>
          <a:p>
            <a:pPr indent="-342900" lvl="0" marL="342900" rtl="0" algn="l">
              <a:spcBef>
                <a:spcPts val="560"/>
              </a:spcBef>
              <a:spcAft>
                <a:spcPts val="0"/>
              </a:spcAft>
              <a:buClr>
                <a:srgbClr val="002060"/>
              </a:buClr>
              <a:buSzPts val="2800"/>
              <a:buChar char="•"/>
            </a:pPr>
            <a:r>
              <a:rPr lang="en-US"/>
              <a:t>There are two main structures used by pandas; </a:t>
            </a:r>
            <a:r>
              <a:rPr i="1" lang="en-US"/>
              <a:t>data frames </a:t>
            </a:r>
            <a:r>
              <a:rPr lang="en-US"/>
              <a:t>and </a:t>
            </a:r>
            <a:r>
              <a:rPr i="1" lang="en-US"/>
              <a:t>series</a:t>
            </a:r>
            <a:r>
              <a:rPr lang="en-US"/>
              <a:t>.</a:t>
            </a:r>
            <a:endParaRPr/>
          </a:p>
          <a:p>
            <a:pPr indent="0" lvl="0" marL="0" rtl="0" algn="l">
              <a:spcBef>
                <a:spcPts val="560"/>
              </a:spcBef>
              <a:spcAft>
                <a:spcPts val="0"/>
              </a:spcAft>
              <a:buClr>
                <a:srgbClr val="002060"/>
              </a:buClr>
              <a:buSzPts val="2800"/>
              <a:buNone/>
            </a:pPr>
            <a:r>
              <a:t/>
            </a:r>
            <a:endParaRPr/>
          </a:p>
          <a:p>
            <a:pPr indent="-165100" lvl="0" marL="342900" rtl="0" algn="l">
              <a:spcBef>
                <a:spcPts val="560"/>
              </a:spcBef>
              <a:spcAft>
                <a:spcPts val="0"/>
              </a:spcAft>
              <a:buClr>
                <a:srgbClr val="002060"/>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359229" y="167863"/>
            <a:ext cx="8236131" cy="76613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000"/>
              <a:buFont typeface="Calibri"/>
              <a:buNone/>
            </a:pPr>
            <a:r>
              <a:rPr lang="en-US" sz="3000"/>
              <a:t>Core components of pandas:  </a:t>
            </a:r>
            <a:r>
              <a:rPr lang="en-US" sz="3000">
                <a:solidFill>
                  <a:srgbClr val="0070C0"/>
                </a:solidFill>
              </a:rPr>
              <a:t>Series</a:t>
            </a:r>
            <a:r>
              <a:rPr lang="en-US" sz="3000"/>
              <a:t> &amp; </a:t>
            </a:r>
            <a:r>
              <a:rPr lang="en-US" sz="3000">
                <a:solidFill>
                  <a:srgbClr val="0070C0"/>
                </a:solidFill>
              </a:rPr>
              <a:t>DataFrames</a:t>
            </a:r>
            <a:endParaRPr sz="3000">
              <a:solidFill>
                <a:srgbClr val="0070C0"/>
              </a:solidFill>
            </a:endParaRPr>
          </a:p>
        </p:txBody>
      </p:sp>
      <p:sp>
        <p:nvSpPr>
          <p:cNvPr id="378" name="Google Shape;378;p45"/>
          <p:cNvSpPr txBox="1"/>
          <p:nvPr>
            <p:ph idx="1" type="body"/>
          </p:nvPr>
        </p:nvSpPr>
        <p:spPr>
          <a:xfrm>
            <a:off x="359229" y="933995"/>
            <a:ext cx="8156121" cy="2084088"/>
          </a:xfrm>
          <a:prstGeom prst="rect">
            <a:avLst/>
          </a:prstGeom>
          <a:solidFill>
            <a:srgbClr val="F2DADA"/>
          </a:solid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500"/>
              <a:buChar char="•"/>
            </a:pPr>
            <a:r>
              <a:rPr lang="en-US" sz="1500"/>
              <a:t>The primary two components of pandas are the </a:t>
            </a:r>
            <a:r>
              <a:rPr lang="en-US" sz="1500" u="sng">
                <a:solidFill>
                  <a:srgbClr val="FF0000"/>
                </a:solidFill>
              </a:rPr>
              <a:t>Series</a:t>
            </a:r>
            <a:r>
              <a:rPr lang="en-US" sz="1500"/>
              <a:t> and </a:t>
            </a:r>
            <a:r>
              <a:rPr lang="en-US" sz="1500" u="sng">
                <a:solidFill>
                  <a:srgbClr val="FF0000"/>
                </a:solidFill>
              </a:rPr>
              <a:t>DataFrame</a:t>
            </a:r>
            <a:r>
              <a:rPr lang="en-US" sz="1500"/>
              <a:t>.</a:t>
            </a:r>
            <a:endParaRPr/>
          </a:p>
          <a:p>
            <a:pPr indent="-285750" lvl="1" marL="742950" rtl="0" algn="l">
              <a:spcBef>
                <a:spcPts val="900"/>
              </a:spcBef>
              <a:spcAft>
                <a:spcPts val="0"/>
              </a:spcAft>
              <a:buClr>
                <a:srgbClr val="FF0000"/>
              </a:buClr>
              <a:buSzPts val="1500"/>
              <a:buChar char="–"/>
            </a:pPr>
            <a:r>
              <a:rPr lang="en-US" sz="1500"/>
              <a:t>Series is essentially a column, and </a:t>
            </a:r>
            <a:endParaRPr/>
          </a:p>
          <a:p>
            <a:pPr indent="-285750" lvl="1" marL="742950" rtl="0" algn="l">
              <a:spcBef>
                <a:spcPts val="900"/>
              </a:spcBef>
              <a:spcAft>
                <a:spcPts val="0"/>
              </a:spcAft>
              <a:buClr>
                <a:srgbClr val="FF0000"/>
              </a:buClr>
              <a:buSzPts val="1500"/>
              <a:buChar char="–"/>
            </a:pPr>
            <a:r>
              <a:rPr lang="en-US" sz="1500"/>
              <a:t>DataFrame is a multi-dimensional table made up of a collection of Series.</a:t>
            </a:r>
            <a:endParaRPr/>
          </a:p>
          <a:p>
            <a:pPr indent="-342900" lvl="0" marL="342900" rtl="0" algn="l">
              <a:spcBef>
                <a:spcPts val="900"/>
              </a:spcBef>
              <a:spcAft>
                <a:spcPts val="0"/>
              </a:spcAft>
              <a:buClr>
                <a:srgbClr val="FF0000"/>
              </a:buClr>
              <a:buSzPts val="1500"/>
              <a:buChar char="•"/>
            </a:pPr>
            <a:r>
              <a:rPr lang="en-US" sz="1500">
                <a:solidFill>
                  <a:srgbClr val="FF0000"/>
                </a:solidFill>
              </a:rPr>
              <a:t>DataFrames</a:t>
            </a:r>
            <a:r>
              <a:rPr lang="en-US" sz="1500"/>
              <a:t> and </a:t>
            </a:r>
            <a:r>
              <a:rPr lang="en-US" sz="1500">
                <a:solidFill>
                  <a:srgbClr val="FF0000"/>
                </a:solidFill>
              </a:rPr>
              <a:t>Series</a:t>
            </a:r>
            <a:r>
              <a:rPr lang="en-US" sz="1500"/>
              <a:t> are quite similar in that many </a:t>
            </a:r>
            <a:r>
              <a:rPr lang="en-US" sz="1500" u="sng"/>
              <a:t>operations</a:t>
            </a:r>
            <a:r>
              <a:rPr lang="en-US" sz="1500"/>
              <a:t> that you can do with one you can do with the other, such as filling in null values and calculating the mean.</a:t>
            </a:r>
            <a:endParaRPr/>
          </a:p>
          <a:p>
            <a:pPr indent="-285750" lvl="1" marL="742950" rtl="0" algn="l">
              <a:spcBef>
                <a:spcPts val="900"/>
              </a:spcBef>
              <a:spcAft>
                <a:spcPts val="0"/>
              </a:spcAft>
              <a:buClr>
                <a:srgbClr val="FF0000"/>
              </a:buClr>
              <a:buSzPts val="1200"/>
              <a:buChar char="–"/>
            </a:pPr>
            <a:r>
              <a:rPr lang="en-US" sz="1200"/>
              <a:t>A Data frame is a two-dimensional data structure, i.e., data is aligned in a tabular fashion in rows and columns.</a:t>
            </a:r>
            <a:endParaRPr/>
          </a:p>
          <a:p>
            <a:pPr indent="-209550" lvl="1" marL="742950" rtl="0" algn="l">
              <a:spcBef>
                <a:spcPts val="900"/>
              </a:spcBef>
              <a:spcAft>
                <a:spcPts val="0"/>
              </a:spcAft>
              <a:buClr>
                <a:srgbClr val="FF0000"/>
              </a:buClr>
              <a:buSzPts val="1200"/>
              <a:buNone/>
            </a:pPr>
            <a:r>
              <a:t/>
            </a:r>
            <a:endParaRPr sz="1200"/>
          </a:p>
        </p:txBody>
      </p:sp>
      <p:pic>
        <p:nvPicPr>
          <p:cNvPr descr="Series vs DataFrame" id="379" name="Google Shape;379;p45"/>
          <p:cNvPicPr preferRelativeResize="0"/>
          <p:nvPr/>
        </p:nvPicPr>
        <p:blipFill rotWithShape="1">
          <a:blip r:embed="rId3">
            <a:alphaModFix/>
          </a:blip>
          <a:srcRect b="0" l="0" r="0" t="0"/>
          <a:stretch/>
        </p:blipFill>
        <p:spPr>
          <a:xfrm>
            <a:off x="4477295" y="3422247"/>
            <a:ext cx="3968659" cy="1519997"/>
          </a:xfrm>
          <a:prstGeom prst="rect">
            <a:avLst/>
          </a:prstGeom>
          <a:noFill/>
          <a:ln>
            <a:noFill/>
          </a:ln>
        </p:spPr>
      </p:pic>
      <p:sp>
        <p:nvSpPr>
          <p:cNvPr id="380" name="Google Shape;380;p45"/>
          <p:cNvSpPr/>
          <p:nvPr/>
        </p:nvSpPr>
        <p:spPr>
          <a:xfrm>
            <a:off x="359229" y="3021632"/>
            <a:ext cx="3964577" cy="1408078"/>
          </a:xfrm>
          <a:prstGeom prst="rect">
            <a:avLst/>
          </a:prstGeom>
          <a:noFill/>
          <a:ln>
            <a:noFill/>
          </a:ln>
        </p:spPr>
        <p:txBody>
          <a:bodyPr anchorCtr="0" anchor="t" bIns="45700" lIns="91425" spcFirstLastPara="1" rIns="91425" wrap="square" tIns="45700">
            <a:spAutoFit/>
          </a:bodyPr>
          <a:lstStyle/>
          <a:p>
            <a:pPr indent="-257175" lvl="0" marL="257175"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Features of DataFrame</a:t>
            </a:r>
            <a:endParaRPr sz="1800">
              <a:solidFill>
                <a:schemeClr val="dk1"/>
              </a:solidFill>
              <a:latin typeface="Calibri"/>
              <a:ea typeface="Calibri"/>
              <a:cs typeface="Calibri"/>
              <a:sym typeface="Calibri"/>
            </a:endParaRPr>
          </a:p>
          <a:p>
            <a:pPr indent="-257175" lvl="1" marL="600075" marR="0" rtl="0" algn="l">
              <a:spcBef>
                <a:spcPts val="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Potentially columns are of different types</a:t>
            </a:r>
            <a:endParaRPr/>
          </a:p>
          <a:p>
            <a:pPr indent="-257175" lvl="1" marL="600075" marR="0" rtl="0" algn="l">
              <a:spcBef>
                <a:spcPts val="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Size – Mutable</a:t>
            </a:r>
            <a:endParaRPr/>
          </a:p>
          <a:p>
            <a:pPr indent="-257175" lvl="1" marL="600075" marR="0" rtl="0" algn="l">
              <a:spcBef>
                <a:spcPts val="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Labeled axes (</a:t>
            </a:r>
            <a:r>
              <a:rPr b="0" i="1" lang="en-US" sz="1350" u="none" cap="none" strike="noStrike">
                <a:solidFill>
                  <a:schemeClr val="dk1"/>
                </a:solidFill>
                <a:latin typeface="Calibri"/>
                <a:ea typeface="Calibri"/>
                <a:cs typeface="Calibri"/>
                <a:sym typeface="Calibri"/>
              </a:rPr>
              <a:t>rows</a:t>
            </a:r>
            <a:r>
              <a:rPr b="0" i="0" lang="en-US" sz="1350" u="none" cap="none" strike="noStrike">
                <a:solidFill>
                  <a:schemeClr val="dk1"/>
                </a:solidFill>
                <a:latin typeface="Calibri"/>
                <a:ea typeface="Calibri"/>
                <a:cs typeface="Calibri"/>
                <a:sym typeface="Calibri"/>
              </a:rPr>
              <a:t> and </a:t>
            </a:r>
            <a:r>
              <a:rPr b="0" i="1" lang="en-US" sz="1350" u="none" cap="none" strike="noStrike">
                <a:solidFill>
                  <a:schemeClr val="dk1"/>
                </a:solidFill>
                <a:latin typeface="Calibri"/>
                <a:ea typeface="Calibri"/>
                <a:cs typeface="Calibri"/>
                <a:sym typeface="Calibri"/>
              </a:rPr>
              <a:t>columns</a:t>
            </a:r>
            <a:r>
              <a:rPr b="0" i="0" lang="en-US" sz="1350" u="none" cap="none" strike="noStrike">
                <a:solidFill>
                  <a:schemeClr val="dk1"/>
                </a:solidFill>
                <a:latin typeface="Calibri"/>
                <a:ea typeface="Calibri"/>
                <a:cs typeface="Calibri"/>
                <a:sym typeface="Calibri"/>
              </a:rPr>
              <a:t>)</a:t>
            </a:r>
            <a:endParaRPr/>
          </a:p>
          <a:p>
            <a:pPr indent="-257175" lvl="1" marL="600075" marR="0" rtl="0" algn="l">
              <a:spcBef>
                <a:spcPts val="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Can Perform Arithmetic operations on rows and columns</a:t>
            </a:r>
            <a:endParaRPr/>
          </a:p>
        </p:txBody>
      </p:sp>
      <p:grpSp>
        <p:nvGrpSpPr>
          <p:cNvPr id="381" name="Google Shape;381;p45"/>
          <p:cNvGrpSpPr/>
          <p:nvPr/>
        </p:nvGrpSpPr>
        <p:grpSpPr>
          <a:xfrm>
            <a:off x="8347167" y="3951515"/>
            <a:ext cx="757645" cy="836022"/>
            <a:chOff x="11129555" y="5268687"/>
            <a:chExt cx="1010193" cy="1114696"/>
          </a:xfrm>
        </p:grpSpPr>
        <p:cxnSp>
          <p:nvCxnSpPr>
            <p:cNvPr id="382" name="Google Shape;382;p45"/>
            <p:cNvCxnSpPr/>
            <p:nvPr/>
          </p:nvCxnSpPr>
          <p:spPr>
            <a:xfrm rot="10800000">
              <a:off x="11129555" y="5799909"/>
              <a:ext cx="444136" cy="7559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83" name="Google Shape;383;p45"/>
            <p:cNvCxnSpPr/>
            <p:nvPr/>
          </p:nvCxnSpPr>
          <p:spPr>
            <a:xfrm flipH="1">
              <a:off x="11195413" y="5875501"/>
              <a:ext cx="378278" cy="507882"/>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sp>
          <p:nvSpPr>
            <p:cNvPr id="384" name="Google Shape;384;p45"/>
            <p:cNvSpPr/>
            <p:nvPr/>
          </p:nvSpPr>
          <p:spPr>
            <a:xfrm>
              <a:off x="11460480" y="5686103"/>
              <a:ext cx="679268" cy="3787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rows</a:t>
              </a:r>
              <a:endParaRPr/>
            </a:p>
          </p:txBody>
        </p:sp>
        <p:cxnSp>
          <p:nvCxnSpPr>
            <p:cNvPr id="385" name="Google Shape;385;p45"/>
            <p:cNvCxnSpPr/>
            <p:nvPr/>
          </p:nvCxnSpPr>
          <p:spPr>
            <a:xfrm rot="10800000">
              <a:off x="11129555" y="5268687"/>
              <a:ext cx="444136" cy="606814"/>
            </a:xfrm>
            <a:prstGeom prst="straightConnector1">
              <a:avLst/>
            </a:prstGeom>
            <a:noFill/>
            <a:ln cap="flat" cmpd="sng" w="38100">
              <a:solidFill>
                <a:schemeClr val="dk1"/>
              </a:solidFill>
              <a:prstDash val="solid"/>
              <a:round/>
              <a:headEnd len="sm" w="sm" type="none"/>
              <a:tailEnd len="med" w="med" type="triangle"/>
            </a:ln>
            <a:effectLst>
              <a:outerShdw blurRad="40000" rotWithShape="0" dir="5400000" dist="23000">
                <a:srgbClr val="000000">
                  <a:alpha val="34901"/>
                </a:srgbClr>
              </a:outerShdw>
            </a:effectLst>
          </p:spPr>
        </p:cxnSp>
      </p:grpSp>
      <p:grpSp>
        <p:nvGrpSpPr>
          <p:cNvPr id="386" name="Google Shape;386;p45"/>
          <p:cNvGrpSpPr/>
          <p:nvPr/>
        </p:nvGrpSpPr>
        <p:grpSpPr>
          <a:xfrm>
            <a:off x="7432767" y="2886630"/>
            <a:ext cx="1105648" cy="979976"/>
            <a:chOff x="9910355" y="3848839"/>
            <a:chExt cx="1474197" cy="1306635"/>
          </a:xfrm>
        </p:grpSpPr>
        <p:cxnSp>
          <p:nvCxnSpPr>
            <p:cNvPr id="387" name="Google Shape;387;p45"/>
            <p:cNvCxnSpPr/>
            <p:nvPr/>
          </p:nvCxnSpPr>
          <p:spPr>
            <a:xfrm flipH="1">
              <a:off x="9910355" y="4232366"/>
              <a:ext cx="971550" cy="923108"/>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88" name="Google Shape;388;p45"/>
            <p:cNvCxnSpPr/>
            <p:nvPr/>
          </p:nvCxnSpPr>
          <p:spPr>
            <a:xfrm flipH="1">
              <a:off x="10672355" y="4232366"/>
              <a:ext cx="218258" cy="923108"/>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sp>
          <p:nvSpPr>
            <p:cNvPr id="389" name="Google Shape;389;p45"/>
            <p:cNvSpPr/>
            <p:nvPr/>
          </p:nvSpPr>
          <p:spPr>
            <a:xfrm>
              <a:off x="10374359" y="3848839"/>
              <a:ext cx="1010193" cy="3787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columns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Types of Data Structure in Pandas</a:t>
            </a:r>
            <a:endParaRPr/>
          </a:p>
        </p:txBody>
      </p:sp>
      <p:graphicFrame>
        <p:nvGraphicFramePr>
          <p:cNvPr id="395" name="Google Shape;395;p46"/>
          <p:cNvGraphicFramePr/>
          <p:nvPr/>
        </p:nvGraphicFramePr>
        <p:xfrm>
          <a:off x="628650" y="1268016"/>
          <a:ext cx="3000000" cy="3000000"/>
        </p:xfrm>
        <a:graphic>
          <a:graphicData uri="http://schemas.openxmlformats.org/drawingml/2006/table">
            <a:tbl>
              <a:tblPr bandRow="1" firstRow="1">
                <a:noFill/>
                <a:tableStyleId>{BF19B2E7-40EC-4E0B-8B3F-12EB4E4D7240}</a:tableStyleId>
              </a:tblPr>
              <a:tblGrid>
                <a:gridCol w="1564325"/>
                <a:gridCol w="1156300"/>
                <a:gridCol w="5166100"/>
              </a:tblGrid>
              <a:tr h="355425">
                <a:tc>
                  <a:txBody>
                    <a:bodyPr/>
                    <a:lstStyle/>
                    <a:p>
                      <a:pPr indent="0" lvl="0" marL="0" marR="0" rtl="0" algn="l">
                        <a:spcBef>
                          <a:spcPts val="0"/>
                        </a:spcBef>
                        <a:spcAft>
                          <a:spcPts val="0"/>
                        </a:spcAft>
                        <a:buNone/>
                      </a:pPr>
                      <a:r>
                        <a:rPr lang="en-US" sz="1500" u="none" cap="none" strike="noStrike"/>
                        <a:t>Data Structure</a:t>
                      </a:r>
                      <a:endParaRPr/>
                    </a:p>
                  </a:txBody>
                  <a:tcPr marT="34300" marB="34300" marR="68575" marL="68575"/>
                </a:tc>
                <a:tc>
                  <a:txBody>
                    <a:bodyPr/>
                    <a:lstStyle/>
                    <a:p>
                      <a:pPr indent="0" lvl="0" marL="0" marR="0" rtl="0" algn="l">
                        <a:spcBef>
                          <a:spcPts val="0"/>
                        </a:spcBef>
                        <a:spcAft>
                          <a:spcPts val="0"/>
                        </a:spcAft>
                        <a:buNone/>
                      </a:pPr>
                      <a:r>
                        <a:rPr lang="en-US" sz="1500"/>
                        <a:t>Dimensions</a:t>
                      </a:r>
                      <a:endParaRPr/>
                    </a:p>
                  </a:txBody>
                  <a:tcPr marT="34300" marB="34300" marR="68575" marL="68575"/>
                </a:tc>
                <a:tc>
                  <a:txBody>
                    <a:bodyPr/>
                    <a:lstStyle/>
                    <a:p>
                      <a:pPr indent="0" lvl="0" marL="0" marR="0" rtl="0" algn="l">
                        <a:spcBef>
                          <a:spcPts val="0"/>
                        </a:spcBef>
                        <a:spcAft>
                          <a:spcPts val="0"/>
                        </a:spcAft>
                        <a:buNone/>
                      </a:pPr>
                      <a:r>
                        <a:rPr lang="en-US" sz="1500"/>
                        <a:t>Description</a:t>
                      </a:r>
                      <a:endParaRPr/>
                    </a:p>
                  </a:txBody>
                  <a:tcPr marT="34300" marB="34300" marR="68575" marL="68575"/>
                </a:tc>
              </a:tr>
              <a:tr h="332775">
                <a:tc>
                  <a:txBody>
                    <a:bodyPr/>
                    <a:lstStyle/>
                    <a:p>
                      <a:pPr indent="0" lvl="0" marL="0" marR="0" rtl="0" algn="l">
                        <a:spcBef>
                          <a:spcPts val="0"/>
                        </a:spcBef>
                        <a:spcAft>
                          <a:spcPts val="0"/>
                        </a:spcAft>
                        <a:buNone/>
                      </a:pPr>
                      <a:r>
                        <a:rPr b="1" lang="en-US" sz="1500"/>
                        <a:t>Series</a:t>
                      </a:r>
                      <a:endParaRPr/>
                    </a:p>
                  </a:txBody>
                  <a:tcPr marT="34300" marB="34300" marR="68575" marL="68575" anchor="ctr"/>
                </a:tc>
                <a:tc>
                  <a:txBody>
                    <a:bodyPr/>
                    <a:lstStyle/>
                    <a:p>
                      <a:pPr indent="0" lvl="0" marL="0" marR="0" rtl="0" algn="l">
                        <a:spcBef>
                          <a:spcPts val="0"/>
                        </a:spcBef>
                        <a:spcAft>
                          <a:spcPts val="0"/>
                        </a:spcAft>
                        <a:buNone/>
                      </a:pPr>
                      <a:r>
                        <a:rPr lang="en-US" sz="1500"/>
                        <a:t>1</a:t>
                      </a:r>
                      <a:endParaRPr/>
                    </a:p>
                  </a:txBody>
                  <a:tcPr marT="34300" marB="34300" marR="68575" marL="68575" anchor="ctr"/>
                </a:tc>
                <a:tc>
                  <a:txBody>
                    <a:bodyPr/>
                    <a:lstStyle/>
                    <a:p>
                      <a:pPr indent="0" lvl="0" marL="0" marR="0" rtl="0" algn="l">
                        <a:spcBef>
                          <a:spcPts val="0"/>
                        </a:spcBef>
                        <a:spcAft>
                          <a:spcPts val="0"/>
                        </a:spcAft>
                        <a:buNone/>
                      </a:pPr>
                      <a:r>
                        <a:rPr lang="en-US" sz="1500"/>
                        <a:t>1D labeled </a:t>
                      </a:r>
                      <a:r>
                        <a:rPr lang="en-US" sz="1500" u="sng">
                          <a:solidFill>
                            <a:srgbClr val="FF0000"/>
                          </a:solidFill>
                        </a:rPr>
                        <a:t>homogeneous</a:t>
                      </a:r>
                      <a:r>
                        <a:rPr lang="en-US" sz="1500"/>
                        <a:t> array</a:t>
                      </a:r>
                      <a:r>
                        <a:rPr lang="en-US" sz="1500"/>
                        <a:t> with</a:t>
                      </a:r>
                      <a:r>
                        <a:rPr lang="en-US" sz="1500"/>
                        <a:t> immutable size</a:t>
                      </a:r>
                      <a:endParaRPr/>
                    </a:p>
                  </a:txBody>
                  <a:tcPr marT="34300" marB="34300" marR="68575" marL="68575" anchor="ctr"/>
                </a:tc>
              </a:tr>
              <a:tr h="525775">
                <a:tc>
                  <a:txBody>
                    <a:bodyPr/>
                    <a:lstStyle/>
                    <a:p>
                      <a:pPr indent="0" lvl="0" marL="0" marR="0" rtl="0" algn="l">
                        <a:spcBef>
                          <a:spcPts val="0"/>
                        </a:spcBef>
                        <a:spcAft>
                          <a:spcPts val="0"/>
                        </a:spcAft>
                        <a:buNone/>
                      </a:pPr>
                      <a:r>
                        <a:rPr b="1" lang="en-US" sz="1500"/>
                        <a:t>Data Frames</a:t>
                      </a:r>
                      <a:endParaRPr/>
                    </a:p>
                  </a:txBody>
                  <a:tcPr marT="34300" marB="34300" marR="68575" marL="68575" anchor="ctr"/>
                </a:tc>
                <a:tc>
                  <a:txBody>
                    <a:bodyPr/>
                    <a:lstStyle/>
                    <a:p>
                      <a:pPr indent="0" lvl="0" marL="0" marR="0" rtl="0" algn="l">
                        <a:spcBef>
                          <a:spcPts val="0"/>
                        </a:spcBef>
                        <a:spcAft>
                          <a:spcPts val="0"/>
                        </a:spcAft>
                        <a:buNone/>
                      </a:pPr>
                      <a:r>
                        <a:rPr lang="en-US" sz="1500"/>
                        <a:t>2</a:t>
                      </a:r>
                      <a:endParaRPr/>
                    </a:p>
                  </a:txBody>
                  <a:tcPr marT="34300" marB="34300" marR="68575" marL="68575" anchor="ctr"/>
                </a:tc>
                <a:tc>
                  <a:txBody>
                    <a:bodyPr/>
                    <a:lstStyle/>
                    <a:p>
                      <a:pPr indent="0" lvl="0" marL="0" marR="0" rtl="0" algn="l">
                        <a:spcBef>
                          <a:spcPts val="0"/>
                        </a:spcBef>
                        <a:spcAft>
                          <a:spcPts val="0"/>
                        </a:spcAft>
                        <a:buNone/>
                      </a:pPr>
                      <a:r>
                        <a:rPr lang="en-US" sz="1500"/>
                        <a:t>General 2D labeled, size mutable tabular structure</a:t>
                      </a:r>
                      <a:endParaRPr/>
                    </a:p>
                    <a:p>
                      <a:pPr indent="0" lvl="0" marL="0" marR="0" rtl="0" algn="l">
                        <a:spcBef>
                          <a:spcPts val="0"/>
                        </a:spcBef>
                        <a:spcAft>
                          <a:spcPts val="0"/>
                        </a:spcAft>
                        <a:buNone/>
                      </a:pPr>
                      <a:r>
                        <a:rPr lang="en-US" sz="1500"/>
                        <a:t>with potentially </a:t>
                      </a:r>
                      <a:r>
                        <a:rPr lang="en-US" sz="1500" u="sng">
                          <a:solidFill>
                            <a:srgbClr val="FF0000"/>
                          </a:solidFill>
                        </a:rPr>
                        <a:t>heterogeneously</a:t>
                      </a:r>
                      <a:r>
                        <a:rPr lang="en-US" sz="1500"/>
                        <a:t> typed columns.</a:t>
                      </a:r>
                      <a:endParaRPr/>
                    </a:p>
                  </a:txBody>
                  <a:tcPr marT="34300" marB="34300" marR="68575" marL="68575" anchor="ctr"/>
                </a:tc>
              </a:tr>
              <a:tr h="355425">
                <a:tc>
                  <a:txBody>
                    <a:bodyPr/>
                    <a:lstStyle/>
                    <a:p>
                      <a:pPr indent="0" lvl="0" marL="0" marR="0" rtl="0" algn="l">
                        <a:spcBef>
                          <a:spcPts val="0"/>
                        </a:spcBef>
                        <a:spcAft>
                          <a:spcPts val="0"/>
                        </a:spcAft>
                        <a:buNone/>
                      </a:pPr>
                      <a:r>
                        <a:rPr b="1" lang="en-US" sz="1500"/>
                        <a:t>Panel</a:t>
                      </a:r>
                      <a:endParaRPr/>
                    </a:p>
                  </a:txBody>
                  <a:tcPr marT="34300" marB="34300" marR="68575" marL="68575" anchor="ctr"/>
                </a:tc>
                <a:tc>
                  <a:txBody>
                    <a:bodyPr/>
                    <a:lstStyle/>
                    <a:p>
                      <a:pPr indent="0" lvl="0" marL="0" marR="0" rtl="0" algn="l">
                        <a:spcBef>
                          <a:spcPts val="0"/>
                        </a:spcBef>
                        <a:spcAft>
                          <a:spcPts val="0"/>
                        </a:spcAft>
                        <a:buNone/>
                      </a:pPr>
                      <a:r>
                        <a:rPr lang="en-US" sz="1500"/>
                        <a:t>3</a:t>
                      </a:r>
                      <a:endParaRPr/>
                    </a:p>
                  </a:txBody>
                  <a:tcPr marT="34300" marB="34300" marR="68575" marL="68575" anchor="ctr"/>
                </a:tc>
                <a:tc>
                  <a:txBody>
                    <a:bodyPr/>
                    <a:lstStyle/>
                    <a:p>
                      <a:pPr indent="0" lvl="0" marL="0" marR="0" rtl="0" algn="l">
                        <a:spcBef>
                          <a:spcPts val="0"/>
                        </a:spcBef>
                        <a:spcAft>
                          <a:spcPts val="0"/>
                        </a:spcAft>
                        <a:buNone/>
                      </a:pPr>
                      <a:r>
                        <a:rPr lang="en-US" sz="1500"/>
                        <a:t>General 3D labeled, size mutable array.</a:t>
                      </a:r>
                      <a:endParaRPr/>
                    </a:p>
                  </a:txBody>
                  <a:tcPr marT="34300" marB="34300" marR="68575" marL="68575" anchor="ctr"/>
                </a:tc>
              </a:tr>
            </a:tbl>
          </a:graphicData>
        </a:graphic>
      </p:graphicFrame>
      <p:sp>
        <p:nvSpPr>
          <p:cNvPr id="396" name="Google Shape;396;p46"/>
          <p:cNvSpPr txBox="1"/>
          <p:nvPr/>
        </p:nvSpPr>
        <p:spPr>
          <a:xfrm>
            <a:off x="628650" y="3131117"/>
            <a:ext cx="7886700" cy="1645560"/>
          </a:xfrm>
          <a:prstGeom prst="rect">
            <a:avLst/>
          </a:prstGeom>
          <a:noFill/>
          <a:ln>
            <a:noFill/>
          </a:ln>
        </p:spPr>
        <p:txBody>
          <a:bodyPr anchorCtr="0" anchor="t" bIns="34275" lIns="68575" spcFirstLastPara="1" rIns="68575" wrap="square" tIns="34275">
            <a:normAutofit fontScale="9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1" lang="en-US" sz="1800">
                <a:solidFill>
                  <a:schemeClr val="dk1"/>
                </a:solidFill>
                <a:latin typeface="Calibri"/>
                <a:ea typeface="Calibri"/>
                <a:cs typeface="Calibri"/>
                <a:sym typeface="Calibri"/>
              </a:rPr>
              <a:t>Series &amp; DataFrame</a:t>
            </a:r>
            <a:endParaRPr b="1" sz="1800">
              <a:solidFill>
                <a:srgbClr val="FF0000"/>
              </a:solidFill>
              <a:latin typeface="Calibri"/>
              <a:ea typeface="Calibri"/>
              <a:cs typeface="Calibri"/>
              <a:sym typeface="Calibri"/>
            </a:endParaRPr>
          </a:p>
          <a:p>
            <a:pPr indent="-228631" lvl="1" marL="685800" marR="0" rtl="0" algn="l">
              <a:lnSpc>
                <a:spcPct val="90000"/>
              </a:lnSpc>
              <a:spcBef>
                <a:spcPts val="500"/>
              </a:spcBef>
              <a:spcAft>
                <a:spcPts val="0"/>
              </a:spcAft>
              <a:buClr>
                <a:srgbClr val="FF0000"/>
              </a:buClr>
              <a:buSzPct val="100000"/>
              <a:buFont typeface="Arial"/>
              <a:buChar char="•"/>
            </a:pPr>
            <a:r>
              <a:rPr b="0" i="0" lang="en-US" sz="1500" u="none" cap="none" strike="noStrike">
                <a:solidFill>
                  <a:srgbClr val="FF0000"/>
                </a:solidFill>
                <a:latin typeface="Calibri"/>
                <a:ea typeface="Calibri"/>
                <a:cs typeface="Calibri"/>
                <a:sym typeface="Calibri"/>
              </a:rPr>
              <a:t>Series</a:t>
            </a:r>
            <a:r>
              <a:rPr b="0" i="0" lang="en-US" sz="1500" u="none" cap="none" strike="noStrike">
                <a:solidFill>
                  <a:schemeClr val="dk1"/>
                </a:solidFill>
                <a:latin typeface="Calibri"/>
                <a:ea typeface="Calibri"/>
                <a:cs typeface="Calibri"/>
                <a:sym typeface="Calibri"/>
              </a:rPr>
              <a:t> is a one-dimensional array (1D Array) like structure with homogeneous data. </a:t>
            </a:r>
            <a:endParaRPr/>
          </a:p>
          <a:p>
            <a:pPr indent="-228631" lvl="1" marL="685800" marR="0" rtl="0" algn="l">
              <a:lnSpc>
                <a:spcPct val="90000"/>
              </a:lnSpc>
              <a:spcBef>
                <a:spcPts val="500"/>
              </a:spcBef>
              <a:spcAft>
                <a:spcPts val="0"/>
              </a:spcAft>
              <a:buClr>
                <a:srgbClr val="FF0000"/>
              </a:buClr>
              <a:buSzPct val="100000"/>
              <a:buFont typeface="Arial"/>
              <a:buChar char="•"/>
            </a:pPr>
            <a:r>
              <a:rPr b="0" i="0" lang="en-US" sz="1500" u="none" cap="none" strike="noStrike">
                <a:solidFill>
                  <a:srgbClr val="FF0000"/>
                </a:solidFill>
                <a:latin typeface="Calibri"/>
                <a:ea typeface="Calibri"/>
                <a:cs typeface="Calibri"/>
                <a:sym typeface="Calibri"/>
              </a:rPr>
              <a:t>DataFrame</a:t>
            </a:r>
            <a:r>
              <a:rPr b="0" i="0" lang="en-US" sz="1500" u="none" cap="none" strike="noStrike">
                <a:solidFill>
                  <a:schemeClr val="dk1"/>
                </a:solidFill>
                <a:latin typeface="Calibri"/>
                <a:ea typeface="Calibri"/>
                <a:cs typeface="Calibri"/>
                <a:sym typeface="Calibri"/>
              </a:rPr>
              <a:t> is a two-dimensional array (2D Array) with </a:t>
            </a:r>
            <a:r>
              <a:rPr b="0" i="0" lang="en-US" sz="1500" u="sng" cap="none" strike="noStrike">
                <a:solidFill>
                  <a:srgbClr val="FF0000"/>
                </a:solidFill>
                <a:latin typeface="Calibri"/>
                <a:ea typeface="Calibri"/>
                <a:cs typeface="Calibri"/>
                <a:sym typeface="Calibri"/>
              </a:rPr>
              <a:t>heterogeneous</a:t>
            </a:r>
            <a:r>
              <a:rPr b="0" i="0" lang="en-US" sz="1500" u="none" cap="none" strike="noStrike">
                <a:solidFill>
                  <a:schemeClr val="dk1"/>
                </a:solidFill>
                <a:latin typeface="Calibri"/>
                <a:ea typeface="Calibri"/>
                <a:cs typeface="Calibri"/>
                <a:sym typeface="Calibri"/>
              </a:rPr>
              <a:t> data. </a:t>
            </a:r>
            <a:endParaRPr/>
          </a:p>
          <a:p>
            <a:pPr indent="-228600" lvl="0" marL="228600" marR="0" rtl="0" algn="l">
              <a:lnSpc>
                <a:spcPct val="90000"/>
              </a:lnSpc>
              <a:spcBef>
                <a:spcPts val="1000"/>
              </a:spcBef>
              <a:spcAft>
                <a:spcPts val="0"/>
              </a:spcAft>
              <a:buClr>
                <a:schemeClr val="dk1"/>
              </a:buClr>
              <a:buSzPct val="100000"/>
              <a:buFont typeface="Arial"/>
              <a:buChar char="•"/>
            </a:pPr>
            <a:r>
              <a:rPr b="1" lang="en-US" sz="1800">
                <a:solidFill>
                  <a:schemeClr val="dk1"/>
                </a:solidFill>
                <a:latin typeface="Calibri"/>
                <a:ea typeface="Calibri"/>
                <a:cs typeface="Calibri"/>
                <a:sym typeface="Calibri"/>
              </a:rPr>
              <a:t>Panel</a:t>
            </a:r>
            <a:endParaRPr/>
          </a:p>
          <a:p>
            <a:pPr indent="-228631" lvl="1" marL="685800" marR="0" rtl="0" algn="l">
              <a:lnSpc>
                <a:spcPct val="90000"/>
              </a:lnSpc>
              <a:spcBef>
                <a:spcPts val="50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Panel is a three-dimensional data structure (3D Array) with </a:t>
            </a:r>
            <a:r>
              <a:rPr b="0" i="0" lang="en-US" sz="1500" u="sng" cap="none" strike="noStrike">
                <a:solidFill>
                  <a:srgbClr val="FF0000"/>
                </a:solidFill>
                <a:latin typeface="Calibri"/>
                <a:ea typeface="Calibri"/>
                <a:cs typeface="Calibri"/>
                <a:sym typeface="Calibri"/>
              </a:rPr>
              <a:t>heterogeneous</a:t>
            </a:r>
            <a:r>
              <a:rPr b="0" i="0" lang="en-US" sz="1500" u="none" cap="none" strike="noStrike">
                <a:solidFill>
                  <a:schemeClr val="dk1"/>
                </a:solidFill>
                <a:latin typeface="Calibri"/>
                <a:ea typeface="Calibri"/>
                <a:cs typeface="Calibri"/>
                <a:sym typeface="Calibri"/>
              </a:rPr>
              <a:t> data.</a:t>
            </a:r>
            <a:endParaRPr/>
          </a:p>
          <a:p>
            <a:pPr indent="-228631" lvl="1" marL="685800" marR="0" rtl="0" algn="l">
              <a:lnSpc>
                <a:spcPct val="90000"/>
              </a:lnSpc>
              <a:spcBef>
                <a:spcPts val="50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It is hard to represent the panel in graphical representation. </a:t>
            </a:r>
            <a:endParaRPr/>
          </a:p>
          <a:p>
            <a:pPr indent="-228631" lvl="1" marL="685800" marR="0" rtl="0" algn="l">
              <a:lnSpc>
                <a:spcPct val="90000"/>
              </a:lnSpc>
              <a:spcBef>
                <a:spcPts val="500"/>
              </a:spcBef>
              <a:spcAft>
                <a:spcPts val="0"/>
              </a:spcAft>
              <a:buClr>
                <a:schemeClr val="dk1"/>
              </a:buClr>
              <a:buSzPct val="100000"/>
              <a:buFont typeface="Arial"/>
              <a:buChar char="•"/>
            </a:pPr>
            <a:r>
              <a:rPr b="0" i="0" lang="en-US" sz="1500" u="none" cap="none" strike="noStrike">
                <a:solidFill>
                  <a:schemeClr val="dk1"/>
                </a:solidFill>
                <a:latin typeface="Calibri"/>
                <a:ea typeface="Calibri"/>
                <a:cs typeface="Calibri"/>
                <a:sym typeface="Calibri"/>
              </a:rPr>
              <a:t>But a panel can be illustrated as a container of DataFrame</a:t>
            </a:r>
            <a:endParaRPr b="0" i="0" sz="1500" u="none" cap="none" strike="noStrike">
              <a:solidFill>
                <a:schemeClr val="dk1"/>
              </a:solidFill>
              <a:latin typeface="Calibri"/>
              <a:ea typeface="Calibri"/>
              <a:cs typeface="Calibri"/>
              <a:sym typeface="Calibri"/>
            </a:endParaRPr>
          </a:p>
          <a:p>
            <a:pPr indent="0" lvl="1" marL="342900" marR="0" rtl="0" algn="l">
              <a:lnSpc>
                <a:spcPct val="90000"/>
              </a:lnSpc>
              <a:spcBef>
                <a:spcPts val="500"/>
              </a:spcBef>
              <a:spcAft>
                <a:spcPts val="0"/>
              </a:spcAft>
              <a:buClr>
                <a:schemeClr val="dk1"/>
              </a:buClr>
              <a:buSzPct val="100000"/>
              <a:buFont typeface="Arial"/>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ph type="title"/>
          </p:nvPr>
        </p:nvSpPr>
        <p:spPr>
          <a:xfrm>
            <a:off x="622118" y="182404"/>
            <a:ext cx="7886700" cy="59830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t>pandas.DataFrame</a:t>
            </a:r>
            <a:endParaRPr b="1"/>
          </a:p>
        </p:txBody>
      </p:sp>
      <p:sp>
        <p:nvSpPr>
          <p:cNvPr id="402" name="Google Shape;402;p47"/>
          <p:cNvSpPr txBox="1"/>
          <p:nvPr>
            <p:ph idx="1" type="body"/>
          </p:nvPr>
        </p:nvSpPr>
        <p:spPr>
          <a:xfrm>
            <a:off x="248195" y="1415687"/>
            <a:ext cx="8601890" cy="1484268"/>
          </a:xfrm>
          <a:prstGeom prst="rect">
            <a:avLst/>
          </a:prstGeom>
          <a:solidFill>
            <a:srgbClr val="F2DADA"/>
          </a:solidFill>
          <a:ln>
            <a:noFill/>
          </a:ln>
        </p:spPr>
        <p:txBody>
          <a:bodyPr anchorCtr="0" anchor="t" bIns="34275" lIns="68575" spcFirstLastPara="1" rIns="68575" wrap="square" tIns="34275">
            <a:noAutofit/>
          </a:bodyPr>
          <a:lstStyle/>
          <a:p>
            <a:pPr indent="-342900" lvl="0" marL="342900" rtl="0" algn="l">
              <a:spcBef>
                <a:spcPts val="0"/>
              </a:spcBef>
              <a:spcAft>
                <a:spcPts val="0"/>
              </a:spcAft>
              <a:buClr>
                <a:srgbClr val="0070C0"/>
              </a:buClr>
              <a:buSzPts val="1350"/>
              <a:buChar char="•"/>
            </a:pPr>
            <a:r>
              <a:rPr lang="en-US" sz="1350">
                <a:solidFill>
                  <a:srgbClr val="0070C0"/>
                </a:solidFill>
              </a:rPr>
              <a:t>data:        </a:t>
            </a:r>
            <a:r>
              <a:rPr lang="en-US" sz="1200"/>
              <a:t>data takes various forms like </a:t>
            </a:r>
            <a:r>
              <a:rPr i="1" lang="en-US" sz="1200">
                <a:solidFill>
                  <a:srgbClr val="0070C0"/>
                </a:solidFill>
                <a:latin typeface="Courier New"/>
                <a:ea typeface="Courier New"/>
                <a:cs typeface="Courier New"/>
                <a:sym typeface="Courier New"/>
              </a:rPr>
              <a:t>ndarray</a:t>
            </a:r>
            <a:r>
              <a:rPr lang="en-US" sz="1200"/>
              <a:t>, </a:t>
            </a:r>
            <a:r>
              <a:rPr i="1" lang="en-US" sz="1200">
                <a:solidFill>
                  <a:srgbClr val="0070C0"/>
                </a:solidFill>
                <a:latin typeface="Courier New"/>
                <a:ea typeface="Courier New"/>
                <a:cs typeface="Courier New"/>
                <a:sym typeface="Courier New"/>
              </a:rPr>
              <a:t>series</a:t>
            </a:r>
            <a:r>
              <a:rPr lang="en-US" sz="1200"/>
              <a:t>, </a:t>
            </a:r>
            <a:r>
              <a:rPr i="1" lang="en-US" sz="1200">
                <a:solidFill>
                  <a:srgbClr val="0070C0"/>
                </a:solidFill>
                <a:latin typeface="Courier New"/>
                <a:ea typeface="Courier New"/>
                <a:cs typeface="Courier New"/>
                <a:sym typeface="Courier New"/>
              </a:rPr>
              <a:t>map</a:t>
            </a:r>
            <a:r>
              <a:rPr lang="en-US" sz="1200"/>
              <a:t>, </a:t>
            </a:r>
            <a:r>
              <a:rPr i="1" lang="en-US" sz="1200">
                <a:solidFill>
                  <a:srgbClr val="0070C0"/>
                </a:solidFill>
                <a:latin typeface="Courier New"/>
                <a:ea typeface="Courier New"/>
                <a:cs typeface="Courier New"/>
                <a:sym typeface="Courier New"/>
              </a:rPr>
              <a:t>lists</a:t>
            </a:r>
            <a:r>
              <a:rPr lang="en-US" sz="1200"/>
              <a:t>, </a:t>
            </a:r>
            <a:r>
              <a:rPr i="1" lang="en-US" sz="1200">
                <a:solidFill>
                  <a:srgbClr val="0070C0"/>
                </a:solidFill>
                <a:latin typeface="Courier New"/>
                <a:ea typeface="Courier New"/>
                <a:cs typeface="Courier New"/>
                <a:sym typeface="Courier New"/>
              </a:rPr>
              <a:t>dict</a:t>
            </a:r>
            <a:r>
              <a:rPr lang="en-US" sz="1200"/>
              <a:t>, constants and also another </a:t>
            </a:r>
            <a:r>
              <a:rPr i="1" lang="en-US" sz="1200">
                <a:solidFill>
                  <a:srgbClr val="0070C0"/>
                </a:solidFill>
                <a:latin typeface="Courier New"/>
                <a:ea typeface="Courier New"/>
                <a:cs typeface="Courier New"/>
                <a:sym typeface="Courier New"/>
              </a:rPr>
              <a:t>DataFrame</a:t>
            </a:r>
            <a:r>
              <a:rPr lang="en-US" sz="1200"/>
              <a:t>.</a:t>
            </a:r>
            <a:endParaRPr/>
          </a:p>
          <a:p>
            <a:pPr indent="-342900" lvl="0" marL="342900" rtl="0" algn="l">
              <a:spcBef>
                <a:spcPts val="270"/>
              </a:spcBef>
              <a:spcAft>
                <a:spcPts val="0"/>
              </a:spcAft>
              <a:buClr>
                <a:srgbClr val="0070C0"/>
              </a:buClr>
              <a:buSzPts val="1350"/>
              <a:buChar char="•"/>
            </a:pPr>
            <a:r>
              <a:rPr lang="en-US" sz="1350">
                <a:solidFill>
                  <a:srgbClr val="0070C0"/>
                </a:solidFill>
              </a:rPr>
              <a:t>index:      </a:t>
            </a:r>
            <a:r>
              <a:rPr lang="en-US" sz="1200"/>
              <a:t>For the </a:t>
            </a:r>
            <a:r>
              <a:rPr b="1" lang="en-US" sz="1200" u="sng"/>
              <a:t>row labels</a:t>
            </a:r>
            <a:r>
              <a:rPr lang="en-US" sz="1200"/>
              <a:t>, that are to be used for the resulting frame,  Optional, Default is </a:t>
            </a:r>
            <a:r>
              <a:rPr i="1" lang="en-US" sz="1200">
                <a:latin typeface="Courier New"/>
                <a:ea typeface="Courier New"/>
                <a:cs typeface="Courier New"/>
                <a:sym typeface="Courier New"/>
              </a:rPr>
              <a:t>np.arrange(n)</a:t>
            </a:r>
            <a:r>
              <a:rPr lang="en-US" sz="1200"/>
              <a:t>if no index is passed.</a:t>
            </a:r>
            <a:endParaRPr/>
          </a:p>
          <a:p>
            <a:pPr indent="-342900" lvl="0" marL="342900" rtl="0" algn="l">
              <a:spcBef>
                <a:spcPts val="270"/>
              </a:spcBef>
              <a:spcAft>
                <a:spcPts val="0"/>
              </a:spcAft>
              <a:buClr>
                <a:srgbClr val="0070C0"/>
              </a:buClr>
              <a:buSzPts val="1350"/>
              <a:buChar char="•"/>
            </a:pPr>
            <a:r>
              <a:rPr lang="en-US" sz="1350">
                <a:solidFill>
                  <a:srgbClr val="0070C0"/>
                </a:solidFill>
              </a:rPr>
              <a:t>columns: </a:t>
            </a:r>
            <a:r>
              <a:rPr lang="en-US" sz="1200"/>
              <a:t>For </a:t>
            </a:r>
            <a:r>
              <a:rPr b="1" lang="en-US" sz="1200" u="sng"/>
              <a:t>column labels</a:t>
            </a:r>
            <a:r>
              <a:rPr lang="en-US" sz="1200"/>
              <a:t>, the optional default syntax is - </a:t>
            </a:r>
            <a:r>
              <a:rPr i="1" lang="en-US" sz="1200">
                <a:latin typeface="Courier New"/>
                <a:ea typeface="Courier New"/>
                <a:cs typeface="Courier New"/>
                <a:sym typeface="Courier New"/>
              </a:rPr>
              <a:t>np.arrange(n)</a:t>
            </a:r>
            <a:r>
              <a:rPr lang="en-US" sz="1200"/>
              <a:t>. This is only true if no index is passed.</a:t>
            </a:r>
            <a:endParaRPr/>
          </a:p>
          <a:p>
            <a:pPr indent="-342900" lvl="0" marL="342900" rtl="0" algn="l">
              <a:spcBef>
                <a:spcPts val="270"/>
              </a:spcBef>
              <a:spcAft>
                <a:spcPts val="0"/>
              </a:spcAft>
              <a:buClr>
                <a:srgbClr val="0070C0"/>
              </a:buClr>
              <a:buSzPts val="1350"/>
              <a:buChar char="•"/>
            </a:pPr>
            <a:r>
              <a:rPr lang="en-US" sz="1350">
                <a:solidFill>
                  <a:srgbClr val="0070C0"/>
                </a:solidFill>
              </a:rPr>
              <a:t>dtype:      </a:t>
            </a:r>
            <a:r>
              <a:rPr lang="en-US" sz="1200"/>
              <a:t>Data type of each column.</a:t>
            </a:r>
            <a:endParaRPr/>
          </a:p>
          <a:p>
            <a:pPr indent="-342900" lvl="0" marL="342900" rtl="0" algn="l">
              <a:spcBef>
                <a:spcPts val="270"/>
              </a:spcBef>
              <a:spcAft>
                <a:spcPts val="0"/>
              </a:spcAft>
              <a:buClr>
                <a:srgbClr val="0070C0"/>
              </a:buClr>
              <a:buSzPts val="1350"/>
              <a:buChar char="•"/>
            </a:pPr>
            <a:r>
              <a:rPr lang="en-US" sz="1350">
                <a:solidFill>
                  <a:srgbClr val="0070C0"/>
                </a:solidFill>
              </a:rPr>
              <a:t>copy:        </a:t>
            </a:r>
            <a:r>
              <a:rPr lang="en-US" sz="1200"/>
              <a:t>This command (or whatever it is) is used for copying of data, if the default is False.</a:t>
            </a:r>
            <a:endParaRPr/>
          </a:p>
        </p:txBody>
      </p:sp>
      <p:sp>
        <p:nvSpPr>
          <p:cNvPr id="403" name="Google Shape;403;p47"/>
          <p:cNvSpPr/>
          <p:nvPr/>
        </p:nvSpPr>
        <p:spPr>
          <a:xfrm>
            <a:off x="1067889" y="801406"/>
            <a:ext cx="6851469" cy="323165"/>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rgbClr val="0070C0"/>
                </a:solidFill>
                <a:latin typeface="Courier New"/>
                <a:ea typeface="Courier New"/>
                <a:cs typeface="Courier New"/>
                <a:sym typeface="Courier New"/>
              </a:rPr>
              <a:t>pandas.DataFrame(data, index , columns , dtype , copy )</a:t>
            </a:r>
            <a:endParaRPr/>
          </a:p>
        </p:txBody>
      </p:sp>
      <p:sp>
        <p:nvSpPr>
          <p:cNvPr id="404" name="Google Shape;404;p47"/>
          <p:cNvSpPr txBox="1"/>
          <p:nvPr/>
        </p:nvSpPr>
        <p:spPr>
          <a:xfrm>
            <a:off x="248194" y="2899956"/>
            <a:ext cx="8601890" cy="1805056"/>
          </a:xfrm>
          <a:prstGeom prst="rect">
            <a:avLst/>
          </a:prstGeom>
          <a:noFill/>
          <a:ln>
            <a:noFill/>
          </a:ln>
        </p:spPr>
        <p:txBody>
          <a:bodyPr anchorCtr="0" anchor="t" bIns="34275" lIns="68575" spcFirstLastPara="1" rIns="68575" wrap="square" tIns="34275">
            <a:normAutofit lnSpcReduction="10000"/>
          </a:bodyPr>
          <a:lstStyle/>
          <a:p>
            <a:pPr indent="-228600" lvl="0" marL="228600" marR="0" rtl="0" algn="l">
              <a:lnSpc>
                <a:spcPct val="9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Create DataFrame</a:t>
            </a:r>
            <a:endParaRPr sz="1800">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A pandas DataFrame can be created using various inputs like −</a:t>
            </a:r>
            <a:endParaRPr/>
          </a:p>
          <a:p>
            <a:pPr indent="-228600" lvl="2" marL="1143000" marR="0" rtl="0" algn="l">
              <a:lnSpc>
                <a:spcPct val="90000"/>
              </a:lnSpc>
              <a:spcBef>
                <a:spcPts val="50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Lists</a:t>
            </a:r>
            <a:endParaRPr/>
          </a:p>
          <a:p>
            <a:pPr indent="-228600" lvl="2" marL="1143000" marR="0" rtl="0" algn="l">
              <a:lnSpc>
                <a:spcPct val="90000"/>
              </a:lnSpc>
              <a:spcBef>
                <a:spcPts val="50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dict</a:t>
            </a:r>
            <a:endParaRPr b="0" i="0" sz="135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Series</a:t>
            </a:r>
            <a:endParaRPr/>
          </a:p>
          <a:p>
            <a:pPr indent="-228600" lvl="2" marL="1143000" marR="0" rtl="0" algn="l">
              <a:lnSpc>
                <a:spcPct val="90000"/>
              </a:lnSpc>
              <a:spcBef>
                <a:spcPts val="50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Numpy ndarrays</a:t>
            </a:r>
            <a:endParaRPr b="0" i="0" sz="1350" u="none" cap="none" strike="noStrike">
              <a:solidFill>
                <a:schemeClr val="dk1"/>
              </a:solidFill>
              <a:latin typeface="Calibri"/>
              <a:ea typeface="Calibri"/>
              <a:cs typeface="Calibri"/>
              <a:sym typeface="Calibri"/>
            </a:endParaRPr>
          </a:p>
          <a:p>
            <a:pPr indent="-228600" lvl="2" marL="1143000" marR="0" rtl="0" algn="l">
              <a:lnSpc>
                <a:spcPct val="90000"/>
              </a:lnSpc>
              <a:spcBef>
                <a:spcPts val="50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Another DataFrame</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ph type="title"/>
          </p:nvPr>
        </p:nvSpPr>
        <p:spPr>
          <a:xfrm>
            <a:off x="628649" y="137290"/>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Creating a DataFrame from scratch</a:t>
            </a:r>
            <a:endParaRPr/>
          </a:p>
        </p:txBody>
      </p:sp>
      <p:sp>
        <p:nvSpPr>
          <p:cNvPr id="410" name="Google Shape;410;p48"/>
          <p:cNvSpPr txBox="1"/>
          <p:nvPr>
            <p:ph idx="1" type="body"/>
          </p:nvPr>
        </p:nvSpPr>
        <p:spPr>
          <a:xfrm>
            <a:off x="628649" y="1131461"/>
            <a:ext cx="7886700" cy="365319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rgbClr val="002060"/>
              </a:buClr>
              <a:buSzPts val="1500"/>
              <a:buChar char="•"/>
            </a:pPr>
            <a:r>
              <a:rPr lang="en-US" sz="1500"/>
              <a:t>There are many ways to create a DataFrame from scratch, but a great option is to just use a simple dict. But first you must import pandas.</a:t>
            </a:r>
            <a:endParaRPr/>
          </a:p>
          <a:p>
            <a:pPr indent="-247650" lvl="0" marL="342900" rtl="0" algn="l">
              <a:lnSpc>
                <a:spcPct val="110000"/>
              </a:lnSpc>
              <a:spcBef>
                <a:spcPts val="300"/>
              </a:spcBef>
              <a:spcAft>
                <a:spcPts val="0"/>
              </a:spcAft>
              <a:buClr>
                <a:srgbClr val="002060"/>
              </a:buClr>
              <a:buSzPts val="1500"/>
              <a:buNone/>
            </a:pPr>
            <a:r>
              <a:t/>
            </a:r>
            <a:endParaRPr sz="1500"/>
          </a:p>
          <a:p>
            <a:pPr indent="-342900" lvl="0" marL="342900" rtl="0" algn="l">
              <a:lnSpc>
                <a:spcPct val="110000"/>
              </a:lnSpc>
              <a:spcBef>
                <a:spcPts val="300"/>
              </a:spcBef>
              <a:spcAft>
                <a:spcPts val="0"/>
              </a:spcAft>
              <a:buClr>
                <a:srgbClr val="002060"/>
              </a:buClr>
              <a:buSzPts val="1500"/>
              <a:buChar char="•"/>
            </a:pPr>
            <a:r>
              <a:rPr lang="en-US" sz="1500"/>
              <a:t>Let's say we have a fruit stand that sells apples and oranges. We want to have a column for each fruit and a row for each customer purchase. To organize this as a dictionary for pandas we could do something like:</a:t>
            </a:r>
            <a:endParaRPr/>
          </a:p>
          <a:p>
            <a:pPr indent="-247650" lvl="0" marL="342900" rtl="0" algn="l">
              <a:lnSpc>
                <a:spcPct val="110000"/>
              </a:lnSpc>
              <a:spcBef>
                <a:spcPts val="300"/>
              </a:spcBef>
              <a:spcAft>
                <a:spcPts val="0"/>
              </a:spcAft>
              <a:buClr>
                <a:srgbClr val="002060"/>
              </a:buClr>
              <a:buSzPts val="1500"/>
              <a:buNone/>
            </a:pPr>
            <a:r>
              <a:t/>
            </a:r>
            <a:endParaRPr sz="1500"/>
          </a:p>
          <a:p>
            <a:pPr indent="-247650" lvl="0" marL="342900" rtl="0" algn="l">
              <a:lnSpc>
                <a:spcPct val="110000"/>
              </a:lnSpc>
              <a:spcBef>
                <a:spcPts val="300"/>
              </a:spcBef>
              <a:spcAft>
                <a:spcPts val="0"/>
              </a:spcAft>
              <a:buClr>
                <a:srgbClr val="002060"/>
              </a:buClr>
              <a:buSzPts val="1500"/>
              <a:buNone/>
            </a:pPr>
            <a:r>
              <a:t/>
            </a:r>
            <a:endParaRPr sz="1500"/>
          </a:p>
          <a:p>
            <a:pPr indent="-342900" lvl="0" marL="342900" rtl="0" algn="l">
              <a:lnSpc>
                <a:spcPct val="110000"/>
              </a:lnSpc>
              <a:spcBef>
                <a:spcPts val="300"/>
              </a:spcBef>
              <a:spcAft>
                <a:spcPts val="0"/>
              </a:spcAft>
              <a:buClr>
                <a:srgbClr val="002060"/>
              </a:buClr>
              <a:buSzPts val="1500"/>
              <a:buChar char="•"/>
            </a:pPr>
            <a:r>
              <a:rPr lang="en-US" sz="1500"/>
              <a:t>And then pass it to the pandas DataFrame constructor:</a:t>
            </a:r>
            <a:endParaRPr/>
          </a:p>
          <a:p>
            <a:pPr indent="-257175" lvl="0" marL="342900" rtl="0" algn="l">
              <a:lnSpc>
                <a:spcPct val="110000"/>
              </a:lnSpc>
              <a:spcBef>
                <a:spcPts val="270"/>
              </a:spcBef>
              <a:spcAft>
                <a:spcPts val="0"/>
              </a:spcAft>
              <a:buClr>
                <a:srgbClr val="002060"/>
              </a:buClr>
              <a:buSzPts val="1350"/>
              <a:buNone/>
            </a:pPr>
            <a:r>
              <a:t/>
            </a:r>
            <a:endParaRPr sz="1350"/>
          </a:p>
        </p:txBody>
      </p:sp>
      <p:sp>
        <p:nvSpPr>
          <p:cNvPr id="411" name="Google Shape;411;p48"/>
          <p:cNvSpPr/>
          <p:nvPr/>
        </p:nvSpPr>
        <p:spPr>
          <a:xfrm>
            <a:off x="830410" y="4138517"/>
            <a:ext cx="4309661"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df</a:t>
            </a:r>
            <a:r>
              <a:rPr b="1" lang="en-US" sz="1350">
                <a:solidFill>
                  <a:srgbClr val="4D4D4C"/>
                </a:solidFill>
                <a:latin typeface="Courier New"/>
                <a:ea typeface="Courier New"/>
                <a:cs typeface="Courier New"/>
                <a:sym typeface="Courier New"/>
              </a:rPr>
              <a:t> </a:t>
            </a:r>
            <a:r>
              <a:rPr b="1" lang="en-US" sz="1350">
                <a:solidFill>
                  <a:srgbClr val="3E999F"/>
                </a:solidFill>
                <a:latin typeface="Courier New"/>
                <a:ea typeface="Courier New"/>
                <a:cs typeface="Courier New"/>
                <a:sym typeface="Courier New"/>
              </a:rPr>
              <a:t>=</a:t>
            </a:r>
            <a:r>
              <a:rPr b="1" lang="en-US" sz="1350">
                <a:solidFill>
                  <a:srgbClr val="4D4D4C"/>
                </a:solidFill>
                <a:latin typeface="Courier New"/>
                <a:ea typeface="Courier New"/>
                <a:cs typeface="Courier New"/>
                <a:sym typeface="Courier New"/>
              </a:rPr>
              <a:t> </a:t>
            </a:r>
            <a:r>
              <a:rPr b="1" lang="en-US" sz="1350">
                <a:solidFill>
                  <a:srgbClr val="000000"/>
                </a:solidFill>
                <a:latin typeface="Courier New"/>
                <a:ea typeface="Courier New"/>
                <a:cs typeface="Courier New"/>
                <a:sym typeface="Courier New"/>
              </a:rPr>
              <a:t>pd.</a:t>
            </a:r>
            <a:r>
              <a:rPr b="1" lang="en-US" sz="1350">
                <a:solidFill>
                  <a:srgbClr val="4271AE"/>
                </a:solidFill>
                <a:latin typeface="Courier New"/>
                <a:ea typeface="Courier New"/>
                <a:cs typeface="Courier New"/>
                <a:sym typeface="Courier New"/>
              </a:rPr>
              <a:t>DataFrame</a:t>
            </a:r>
            <a:r>
              <a:rPr b="1" lang="en-US" sz="1350">
                <a:solidFill>
                  <a:srgbClr val="000000"/>
                </a:solidFill>
                <a:latin typeface="Courier New"/>
                <a:ea typeface="Courier New"/>
                <a:cs typeface="Courier New"/>
                <a:sym typeface="Courier New"/>
              </a:rPr>
              <a:t>(data)</a:t>
            </a:r>
            <a:endParaRPr/>
          </a:p>
        </p:txBody>
      </p:sp>
      <p:sp>
        <p:nvSpPr>
          <p:cNvPr id="412" name="Google Shape;412;p48"/>
          <p:cNvSpPr/>
          <p:nvPr/>
        </p:nvSpPr>
        <p:spPr>
          <a:xfrm>
            <a:off x="5785650" y="4056668"/>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13" name="Google Shape;413;p48"/>
          <p:cNvSpPr/>
          <p:nvPr/>
        </p:nvSpPr>
        <p:spPr>
          <a:xfrm>
            <a:off x="810670" y="1771040"/>
            <a:ext cx="2164375"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AF00DB"/>
                </a:solidFill>
                <a:latin typeface="Courier New"/>
                <a:ea typeface="Courier New"/>
                <a:cs typeface="Courier New"/>
                <a:sym typeface="Courier New"/>
              </a:rPr>
              <a:t>import</a:t>
            </a:r>
            <a:r>
              <a:rPr b="1" lang="en-US" sz="1350">
                <a:solidFill>
                  <a:srgbClr val="000000"/>
                </a:solidFill>
                <a:latin typeface="Courier New"/>
                <a:ea typeface="Courier New"/>
                <a:cs typeface="Courier New"/>
                <a:sym typeface="Courier New"/>
              </a:rPr>
              <a:t> pandas </a:t>
            </a:r>
            <a:r>
              <a:rPr b="1" lang="en-US" sz="1350">
                <a:solidFill>
                  <a:srgbClr val="AF00DB"/>
                </a:solidFill>
                <a:latin typeface="Courier New"/>
                <a:ea typeface="Courier New"/>
                <a:cs typeface="Courier New"/>
                <a:sym typeface="Courier New"/>
              </a:rPr>
              <a:t>as</a:t>
            </a:r>
            <a:r>
              <a:rPr b="1" lang="en-US" sz="1350">
                <a:solidFill>
                  <a:srgbClr val="000000"/>
                </a:solidFill>
                <a:latin typeface="Courier New"/>
                <a:ea typeface="Courier New"/>
                <a:cs typeface="Courier New"/>
                <a:sym typeface="Courier New"/>
              </a:rPr>
              <a:t> pd</a:t>
            </a:r>
            <a:endParaRPr b="1" sz="1350">
              <a:solidFill>
                <a:srgbClr val="000000"/>
              </a:solidFill>
              <a:latin typeface="Courier New"/>
              <a:ea typeface="Courier New"/>
              <a:cs typeface="Courier New"/>
              <a:sym typeface="Courier New"/>
            </a:endParaRPr>
          </a:p>
        </p:txBody>
      </p:sp>
      <p:sp>
        <p:nvSpPr>
          <p:cNvPr id="414" name="Google Shape;414;p48"/>
          <p:cNvSpPr/>
          <p:nvPr/>
        </p:nvSpPr>
        <p:spPr>
          <a:xfrm>
            <a:off x="810670" y="2955538"/>
            <a:ext cx="6430868"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data = { </a:t>
            </a:r>
            <a:r>
              <a:rPr b="1" lang="en-US" sz="1350">
                <a:solidFill>
                  <a:srgbClr val="A31515"/>
                </a:solidFill>
                <a:latin typeface="Courier New"/>
                <a:ea typeface="Courier New"/>
                <a:cs typeface="Courier New"/>
                <a:sym typeface="Courier New"/>
              </a:rPr>
              <a:t>'apples'</a:t>
            </a:r>
            <a:r>
              <a:rPr b="1" lang="en-US" sz="1350">
                <a:solidFill>
                  <a:srgbClr val="000000"/>
                </a:solidFill>
                <a:latin typeface="Courier New"/>
                <a:ea typeface="Courier New"/>
                <a:cs typeface="Courier New"/>
                <a:sym typeface="Courier New"/>
              </a:rPr>
              <a:t>:[</a:t>
            </a:r>
            <a:r>
              <a:rPr b="1" lang="en-US" sz="1350">
                <a:solidFill>
                  <a:srgbClr val="09885A"/>
                </a:solidFill>
                <a:latin typeface="Courier New"/>
                <a:ea typeface="Courier New"/>
                <a:cs typeface="Courier New"/>
                <a:sym typeface="Courier New"/>
              </a:rPr>
              <a:t>3</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2</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0</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1</a:t>
            </a:r>
            <a:r>
              <a:rPr b="1" lang="en-US" sz="1350">
                <a:solidFill>
                  <a:srgbClr val="000000"/>
                </a:solidFill>
                <a:latin typeface="Courier New"/>
                <a:ea typeface="Courier New"/>
                <a:cs typeface="Courier New"/>
                <a:sym typeface="Courier New"/>
              </a:rPr>
              <a:t>] , </a:t>
            </a:r>
            <a:r>
              <a:rPr b="1" lang="en-US" sz="1350">
                <a:solidFill>
                  <a:srgbClr val="A31515"/>
                </a:solidFill>
                <a:latin typeface="Courier New"/>
                <a:ea typeface="Courier New"/>
                <a:cs typeface="Courier New"/>
                <a:sym typeface="Courier New"/>
              </a:rPr>
              <a:t>'oranges'</a:t>
            </a:r>
            <a:r>
              <a:rPr b="1" lang="en-US" sz="1350">
                <a:solidFill>
                  <a:srgbClr val="000000"/>
                </a:solidFill>
                <a:latin typeface="Courier New"/>
                <a:ea typeface="Courier New"/>
                <a:cs typeface="Courier New"/>
                <a:sym typeface="Courier New"/>
              </a:rPr>
              <a:t>:[</a:t>
            </a:r>
            <a:r>
              <a:rPr b="1" lang="en-US" sz="1350">
                <a:solidFill>
                  <a:srgbClr val="09885A"/>
                </a:solidFill>
                <a:latin typeface="Courier New"/>
                <a:ea typeface="Courier New"/>
                <a:cs typeface="Courier New"/>
                <a:sym typeface="Courier New"/>
              </a:rPr>
              <a:t>0</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3</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7</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2</a:t>
            </a:r>
            <a:r>
              <a:rPr b="1" lang="en-US" sz="1350">
                <a:solidFill>
                  <a:srgbClr val="000000"/>
                </a:solidFill>
                <a:latin typeface="Courier New"/>
                <a:ea typeface="Courier New"/>
                <a:cs typeface="Courier New"/>
                <a:sym typeface="Courier New"/>
              </a:rPr>
              <a:t>] }</a:t>
            </a:r>
            <a:endParaRPr/>
          </a:p>
        </p:txBody>
      </p:sp>
      <p:pic>
        <p:nvPicPr>
          <p:cNvPr id="415" name="Google Shape;415;p48"/>
          <p:cNvPicPr preferRelativeResize="0"/>
          <p:nvPr/>
        </p:nvPicPr>
        <p:blipFill rotWithShape="1">
          <a:blip r:embed="rId3">
            <a:alphaModFix/>
          </a:blip>
          <a:srcRect b="0" l="0" r="0" t="0"/>
          <a:stretch/>
        </p:blipFill>
        <p:spPr>
          <a:xfrm>
            <a:off x="7013360" y="3558555"/>
            <a:ext cx="1501989" cy="14136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628650" y="147020"/>
            <a:ext cx="7886700" cy="8196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How did that work?</a:t>
            </a:r>
            <a:endParaRPr/>
          </a:p>
        </p:txBody>
      </p:sp>
      <p:sp>
        <p:nvSpPr>
          <p:cNvPr id="421" name="Google Shape;421;p49"/>
          <p:cNvSpPr txBox="1"/>
          <p:nvPr>
            <p:ph idx="1" type="body"/>
          </p:nvPr>
        </p:nvSpPr>
        <p:spPr>
          <a:xfrm>
            <a:off x="628650" y="1086221"/>
            <a:ext cx="7886700" cy="115089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Each (</a:t>
            </a:r>
            <a:r>
              <a:rPr lang="en-US" sz="1500">
                <a:solidFill>
                  <a:srgbClr val="FF0000"/>
                </a:solidFill>
              </a:rPr>
              <a:t>key</a:t>
            </a:r>
            <a:r>
              <a:rPr lang="en-US" sz="1500"/>
              <a:t>, </a:t>
            </a:r>
            <a:r>
              <a:rPr lang="en-US" sz="1500">
                <a:solidFill>
                  <a:srgbClr val="FF0000"/>
                </a:solidFill>
              </a:rPr>
              <a:t>value</a:t>
            </a:r>
            <a:r>
              <a:rPr lang="en-US" sz="1500"/>
              <a:t>) item in data corresponds to a </a:t>
            </a:r>
            <a:r>
              <a:rPr lang="en-US" sz="1500">
                <a:solidFill>
                  <a:srgbClr val="FF0000"/>
                </a:solidFill>
              </a:rPr>
              <a:t>column</a:t>
            </a:r>
            <a:r>
              <a:rPr lang="en-US" sz="1500"/>
              <a:t> in the resulting </a:t>
            </a:r>
            <a:r>
              <a:rPr lang="en-US" sz="1500">
                <a:solidFill>
                  <a:srgbClr val="0070C0"/>
                </a:solidFill>
              </a:rPr>
              <a:t>DataFrame</a:t>
            </a:r>
            <a:r>
              <a:rPr lang="en-US" sz="1500"/>
              <a:t>.</a:t>
            </a:r>
            <a:endParaRPr/>
          </a:p>
          <a:p>
            <a:pPr indent="-342900" lvl="0" marL="342900" rtl="0" algn="l">
              <a:spcBef>
                <a:spcPts val="300"/>
              </a:spcBef>
              <a:spcAft>
                <a:spcPts val="0"/>
              </a:spcAft>
              <a:buClr>
                <a:srgbClr val="002060"/>
              </a:buClr>
              <a:buSzPts val="1500"/>
              <a:buChar char="•"/>
            </a:pPr>
            <a:r>
              <a:rPr lang="en-US" sz="1500"/>
              <a:t>The </a:t>
            </a:r>
            <a:r>
              <a:rPr lang="en-US" sz="1500">
                <a:solidFill>
                  <a:srgbClr val="FF0000"/>
                </a:solidFill>
              </a:rPr>
              <a:t>Index</a:t>
            </a:r>
            <a:r>
              <a:rPr lang="en-US" sz="1500"/>
              <a:t> of this </a:t>
            </a:r>
            <a:r>
              <a:rPr lang="en-US" sz="1500" u="sng"/>
              <a:t>DataFrame</a:t>
            </a:r>
            <a:r>
              <a:rPr lang="en-US" sz="1500"/>
              <a:t> was given to us on creation as the numbers </a:t>
            </a:r>
            <a:r>
              <a:rPr b="1" lang="en-US" sz="1500">
                <a:latin typeface="Courier New"/>
                <a:ea typeface="Courier New"/>
                <a:cs typeface="Courier New"/>
                <a:sym typeface="Courier New"/>
              </a:rPr>
              <a:t>0-3</a:t>
            </a:r>
            <a:r>
              <a:rPr lang="en-US" sz="1500"/>
              <a:t>, but we could also create our own when we initialize the </a:t>
            </a:r>
            <a:r>
              <a:rPr lang="en-US" sz="1500" u="sng"/>
              <a:t>DataFrame</a:t>
            </a:r>
            <a:r>
              <a:rPr lang="en-US" sz="1500"/>
              <a:t>.</a:t>
            </a:r>
            <a:endParaRPr/>
          </a:p>
          <a:p>
            <a:pPr indent="-342900" lvl="0" marL="342900" rtl="0" algn="l">
              <a:spcBef>
                <a:spcPts val="300"/>
              </a:spcBef>
              <a:spcAft>
                <a:spcPts val="0"/>
              </a:spcAft>
              <a:buClr>
                <a:srgbClr val="002060"/>
              </a:buClr>
              <a:buSzPts val="1500"/>
              <a:buChar char="•"/>
            </a:pPr>
            <a:r>
              <a:rPr lang="en-US" sz="1500"/>
              <a:t>E.g. if you want to have customer names as the </a:t>
            </a:r>
            <a:r>
              <a:rPr lang="en-US" sz="1500">
                <a:solidFill>
                  <a:srgbClr val="FF0000"/>
                </a:solidFill>
              </a:rPr>
              <a:t>index</a:t>
            </a:r>
            <a:r>
              <a:rPr lang="en-US" sz="1500"/>
              <a:t>:</a:t>
            </a:r>
            <a:endParaRPr/>
          </a:p>
        </p:txBody>
      </p:sp>
      <p:sp>
        <p:nvSpPr>
          <p:cNvPr id="422" name="Google Shape;422;p49"/>
          <p:cNvSpPr/>
          <p:nvPr/>
        </p:nvSpPr>
        <p:spPr>
          <a:xfrm>
            <a:off x="5915025" y="3004554"/>
            <a:ext cx="3041688" cy="507831"/>
          </a:xfrm>
          <a:prstGeom prst="rect">
            <a:avLst/>
          </a:prstGeom>
          <a:noFill/>
          <a:ln>
            <a:noFill/>
          </a:ln>
        </p:spPr>
        <p:txBody>
          <a:bodyPr anchorCtr="0" anchor="t" bIns="45700" lIns="91425" spcFirstLastPara="1" rIns="91425" wrap="square" tIns="45700">
            <a:spAutoFit/>
          </a:bodyPr>
          <a:lstStyle/>
          <a:p>
            <a:pPr indent="-214313" lvl="0" marL="214313" marR="0" rtl="0" algn="l">
              <a:spcBef>
                <a:spcPts val="0"/>
              </a:spcBef>
              <a:spcAft>
                <a:spcPts val="0"/>
              </a:spcAft>
              <a:buClr>
                <a:schemeClr val="dk1"/>
              </a:buClr>
              <a:buSzPts val="1350"/>
              <a:buFont typeface="Arial"/>
              <a:buChar char="•"/>
            </a:pPr>
            <a:r>
              <a:rPr lang="en-US" sz="1350">
                <a:solidFill>
                  <a:schemeClr val="dk1"/>
                </a:solidFill>
                <a:latin typeface="Calibri"/>
                <a:ea typeface="Calibri"/>
                <a:cs typeface="Calibri"/>
                <a:sym typeface="Calibri"/>
              </a:rPr>
              <a:t>So now we could locate a customer's order by using their names:</a:t>
            </a:r>
            <a:endParaRPr/>
          </a:p>
        </p:txBody>
      </p:sp>
      <p:sp>
        <p:nvSpPr>
          <p:cNvPr id="423" name="Google Shape;423;p49"/>
          <p:cNvSpPr/>
          <p:nvPr/>
        </p:nvSpPr>
        <p:spPr>
          <a:xfrm>
            <a:off x="848298" y="2356680"/>
            <a:ext cx="7859767" cy="323165"/>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df = pd.</a:t>
            </a:r>
            <a:r>
              <a:rPr b="1" lang="en-US" sz="1500">
                <a:solidFill>
                  <a:srgbClr val="4271AE"/>
                </a:solidFill>
                <a:latin typeface="Courier New"/>
                <a:ea typeface="Courier New"/>
                <a:cs typeface="Courier New"/>
                <a:sym typeface="Courier New"/>
              </a:rPr>
              <a:t>DataFrame</a:t>
            </a:r>
            <a:r>
              <a:rPr b="1" lang="en-US" sz="1350">
                <a:solidFill>
                  <a:srgbClr val="000000"/>
                </a:solidFill>
                <a:latin typeface="Courier New"/>
                <a:ea typeface="Courier New"/>
                <a:cs typeface="Courier New"/>
                <a:sym typeface="Courier New"/>
              </a:rPr>
              <a:t>(data, index=[</a:t>
            </a:r>
            <a:r>
              <a:rPr b="1" lang="en-US" sz="1350">
                <a:solidFill>
                  <a:srgbClr val="A31515"/>
                </a:solidFill>
                <a:latin typeface="Courier New"/>
                <a:ea typeface="Courier New"/>
                <a:cs typeface="Courier New"/>
                <a:sym typeface="Courier New"/>
              </a:rPr>
              <a:t>'Ahmad'</a:t>
            </a:r>
            <a:r>
              <a:rPr b="1" lang="en-US" sz="1350">
                <a:solidFill>
                  <a:srgbClr val="000000"/>
                </a:solidFill>
                <a:latin typeface="Courier New"/>
                <a:ea typeface="Courier New"/>
                <a:cs typeface="Courier New"/>
                <a:sym typeface="Courier New"/>
              </a:rPr>
              <a:t>, </a:t>
            </a:r>
            <a:r>
              <a:rPr b="1" lang="en-US" sz="1350">
                <a:solidFill>
                  <a:srgbClr val="A31515"/>
                </a:solidFill>
                <a:latin typeface="Courier New"/>
                <a:ea typeface="Courier New"/>
                <a:cs typeface="Courier New"/>
                <a:sym typeface="Courier New"/>
              </a:rPr>
              <a:t>'Ali'</a:t>
            </a:r>
            <a:r>
              <a:rPr b="1" lang="en-US" sz="1350">
                <a:solidFill>
                  <a:srgbClr val="000000"/>
                </a:solidFill>
                <a:latin typeface="Courier New"/>
                <a:ea typeface="Courier New"/>
                <a:cs typeface="Courier New"/>
                <a:sym typeface="Courier New"/>
              </a:rPr>
              <a:t>, </a:t>
            </a:r>
            <a:r>
              <a:rPr b="1" lang="en-US" sz="1350">
                <a:solidFill>
                  <a:srgbClr val="A31515"/>
                </a:solidFill>
                <a:latin typeface="Courier New"/>
                <a:ea typeface="Courier New"/>
                <a:cs typeface="Courier New"/>
                <a:sym typeface="Courier New"/>
              </a:rPr>
              <a:t>'Rashed'</a:t>
            </a:r>
            <a:r>
              <a:rPr b="1" lang="en-US" sz="1350">
                <a:solidFill>
                  <a:srgbClr val="000000"/>
                </a:solidFill>
                <a:latin typeface="Courier New"/>
                <a:ea typeface="Courier New"/>
                <a:cs typeface="Courier New"/>
                <a:sym typeface="Courier New"/>
              </a:rPr>
              <a:t>, </a:t>
            </a:r>
            <a:r>
              <a:rPr b="1" lang="en-US" sz="1350">
                <a:solidFill>
                  <a:srgbClr val="A31515"/>
                </a:solidFill>
                <a:latin typeface="Courier New"/>
                <a:ea typeface="Courier New"/>
                <a:cs typeface="Courier New"/>
                <a:sym typeface="Courier New"/>
              </a:rPr>
              <a:t>'Hamza'</a:t>
            </a:r>
            <a:r>
              <a:rPr b="1" lang="en-US" sz="1350">
                <a:solidFill>
                  <a:srgbClr val="000000"/>
                </a:solidFill>
                <a:latin typeface="Courier New"/>
                <a:ea typeface="Courier New"/>
                <a:cs typeface="Courier New"/>
                <a:sym typeface="Courier New"/>
              </a:rPr>
              <a:t>])</a:t>
            </a:r>
            <a:endParaRPr/>
          </a:p>
        </p:txBody>
      </p:sp>
      <p:pic>
        <p:nvPicPr>
          <p:cNvPr id="424" name="Google Shape;424;p49"/>
          <p:cNvPicPr preferRelativeResize="0"/>
          <p:nvPr/>
        </p:nvPicPr>
        <p:blipFill rotWithShape="1">
          <a:blip r:embed="rId3">
            <a:alphaModFix/>
          </a:blip>
          <a:srcRect b="0" l="0" r="0" t="0"/>
          <a:stretch/>
        </p:blipFill>
        <p:spPr>
          <a:xfrm>
            <a:off x="759345" y="2891547"/>
            <a:ext cx="2589238" cy="1896533"/>
          </a:xfrm>
          <a:prstGeom prst="rect">
            <a:avLst/>
          </a:prstGeom>
          <a:noFill/>
          <a:ln>
            <a:noFill/>
          </a:ln>
        </p:spPr>
      </p:pic>
      <p:sp>
        <p:nvSpPr>
          <p:cNvPr id="425" name="Google Shape;425;p49"/>
          <p:cNvSpPr/>
          <p:nvPr/>
        </p:nvSpPr>
        <p:spPr>
          <a:xfrm>
            <a:off x="5915025" y="3666579"/>
            <a:ext cx="1539204"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df.loc[</a:t>
            </a:r>
            <a:r>
              <a:rPr b="1" lang="en-US" sz="1350">
                <a:solidFill>
                  <a:srgbClr val="A31515"/>
                </a:solidFill>
                <a:latin typeface="Courier New"/>
                <a:ea typeface="Courier New"/>
                <a:cs typeface="Courier New"/>
                <a:sym typeface="Courier New"/>
              </a:rPr>
              <a:t>'Ali'</a:t>
            </a:r>
            <a:r>
              <a:rPr b="1" lang="en-US" sz="1350">
                <a:solidFill>
                  <a:srgbClr val="000000"/>
                </a:solidFill>
                <a:latin typeface="Courier New"/>
                <a:ea typeface="Courier New"/>
                <a:cs typeface="Courier New"/>
                <a:sym typeface="Courier New"/>
              </a:rPr>
              <a:t>]</a:t>
            </a:r>
            <a:endParaRPr/>
          </a:p>
        </p:txBody>
      </p:sp>
      <p:pic>
        <p:nvPicPr>
          <p:cNvPr id="426" name="Google Shape;426;p49"/>
          <p:cNvPicPr preferRelativeResize="0"/>
          <p:nvPr/>
        </p:nvPicPr>
        <p:blipFill rotWithShape="1">
          <a:blip r:embed="rId4">
            <a:alphaModFix/>
          </a:blip>
          <a:srcRect b="0" l="0" r="0" t="0"/>
          <a:stretch/>
        </p:blipFill>
        <p:spPr>
          <a:xfrm>
            <a:off x="5915025" y="4120782"/>
            <a:ext cx="2600325" cy="7358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Python Libraries for Data Science</a:t>
            </a:r>
            <a:endParaRPr/>
          </a:p>
        </p:txBody>
      </p:sp>
      <p:sp>
        <p:nvSpPr>
          <p:cNvPr id="104" name="Google Shape;104;p5"/>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t>SciPy:</a:t>
            </a:r>
            <a:endParaRPr/>
          </a:p>
          <a:p>
            <a:pPr indent="-285750" lvl="1" marL="742950" rtl="0" algn="l">
              <a:spcBef>
                <a:spcPts val="560"/>
              </a:spcBef>
              <a:spcAft>
                <a:spcPts val="0"/>
              </a:spcAft>
              <a:buClr>
                <a:srgbClr val="FF0000"/>
              </a:buClr>
              <a:buSzPts val="2800"/>
              <a:buChar char="–"/>
            </a:pPr>
            <a:r>
              <a:rPr lang="en-US"/>
              <a:t>collection of algorithms for linear algebra, differential equations, numerical integration, optimization, statistics and more</a:t>
            </a:r>
            <a:endParaRPr/>
          </a:p>
          <a:p>
            <a:pPr indent="-285750" lvl="1" marL="742950" rtl="0" algn="l">
              <a:spcBef>
                <a:spcPts val="560"/>
              </a:spcBef>
              <a:spcAft>
                <a:spcPts val="0"/>
              </a:spcAft>
              <a:buClr>
                <a:srgbClr val="FF0000"/>
              </a:buClr>
              <a:buSzPts val="2800"/>
              <a:buChar char="–"/>
            </a:pPr>
            <a:r>
              <a:rPr lang="en-US"/>
              <a:t>part of SciPy Stack</a:t>
            </a:r>
            <a:endParaRPr/>
          </a:p>
          <a:p>
            <a:pPr indent="-285750" lvl="1" marL="742950" rtl="0" algn="l">
              <a:spcBef>
                <a:spcPts val="560"/>
              </a:spcBef>
              <a:spcAft>
                <a:spcPts val="0"/>
              </a:spcAft>
              <a:buClr>
                <a:srgbClr val="FF0000"/>
              </a:buClr>
              <a:buSzPts val="2800"/>
              <a:buChar char="–"/>
            </a:pPr>
            <a:r>
              <a:rPr lang="en-US"/>
              <a:t>built on NumPy</a:t>
            </a:r>
            <a:endParaRPr/>
          </a:p>
        </p:txBody>
      </p:sp>
      <p:sp>
        <p:nvSpPr>
          <p:cNvPr id="105" name="Google Shape;105;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6" name="Google Shape;106;p5"/>
          <p:cNvPicPr preferRelativeResize="0"/>
          <p:nvPr/>
        </p:nvPicPr>
        <p:blipFill rotWithShape="1">
          <a:blip r:embed="rId3">
            <a:alphaModFix/>
          </a:blip>
          <a:srcRect b="0" l="1038" r="41257" t="0"/>
          <a:stretch/>
        </p:blipFill>
        <p:spPr>
          <a:xfrm>
            <a:off x="7603236" y="98156"/>
            <a:ext cx="1341882" cy="393924"/>
          </a:xfrm>
          <a:prstGeom prst="rect">
            <a:avLst/>
          </a:prstGeom>
          <a:noFill/>
          <a:ln>
            <a:noFill/>
          </a:ln>
        </p:spPr>
      </p:pic>
      <p:sp>
        <p:nvSpPr>
          <p:cNvPr id="107" name="Google Shape;107;p5"/>
          <p:cNvSpPr txBox="1"/>
          <p:nvPr/>
        </p:nvSpPr>
        <p:spPr>
          <a:xfrm>
            <a:off x="3818890" y="3964478"/>
            <a:ext cx="424053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Link:</a:t>
            </a:r>
            <a:r>
              <a:rPr lang="en-US" sz="1350">
                <a:solidFill>
                  <a:schemeClr val="dk1"/>
                </a:solidFill>
                <a:latin typeface="Calibri"/>
                <a:ea typeface="Calibri"/>
                <a:cs typeface="Calibri"/>
                <a:sym typeface="Calibri"/>
              </a:rPr>
              <a:t> </a:t>
            </a:r>
            <a:r>
              <a:rPr lang="en-US" sz="1350" u="sng">
                <a:solidFill>
                  <a:schemeClr val="dk1"/>
                </a:solidFill>
                <a:latin typeface="Calibri"/>
                <a:ea typeface="Calibri"/>
                <a:cs typeface="Calibri"/>
                <a:sym typeface="Calibri"/>
                <a:hlinkClick r:id="rId4">
                  <a:extLst>
                    <a:ext uri="{A12FA001-AC4F-418D-AE19-62706E023703}">
                      <ahyp:hlinkClr val="tx"/>
                    </a:ext>
                  </a:extLst>
                </a:hlinkClick>
              </a:rPr>
              <a:t>https://www.scipy.org/scipylib/</a:t>
            </a:r>
            <a:endParaRPr sz="135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628650" y="125117"/>
            <a:ext cx="7886700" cy="71767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pandas.DataFrame.</a:t>
            </a:r>
            <a:r>
              <a:rPr b="1" lang="en-US">
                <a:solidFill>
                  <a:srgbClr val="0070C0"/>
                </a:solidFill>
              </a:rPr>
              <a:t>from_dict</a:t>
            </a:r>
            <a:endParaRPr b="1">
              <a:solidFill>
                <a:srgbClr val="0070C0"/>
              </a:solidFill>
            </a:endParaRPr>
          </a:p>
        </p:txBody>
      </p:sp>
      <p:sp>
        <p:nvSpPr>
          <p:cNvPr id="432" name="Google Shape;432;p50"/>
          <p:cNvSpPr/>
          <p:nvPr/>
        </p:nvSpPr>
        <p:spPr>
          <a:xfrm>
            <a:off x="232732" y="835163"/>
            <a:ext cx="8633093"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pandas.DataFrame.</a:t>
            </a:r>
            <a:r>
              <a:rPr b="1" lang="en-US" sz="1350">
                <a:solidFill>
                  <a:srgbClr val="0070C0"/>
                </a:solidFill>
                <a:latin typeface="Courier New"/>
                <a:ea typeface="Courier New"/>
                <a:cs typeface="Courier New"/>
                <a:sym typeface="Courier New"/>
              </a:rPr>
              <a:t>from_dict</a:t>
            </a:r>
            <a:r>
              <a:rPr b="1" lang="en-US" sz="1350">
                <a:solidFill>
                  <a:schemeClr val="dk1"/>
                </a:solidFill>
                <a:latin typeface="Courier New"/>
                <a:ea typeface="Courier New"/>
                <a:cs typeface="Courier New"/>
                <a:sym typeface="Courier New"/>
              </a:rPr>
              <a:t>(data, orient='columns', dtype=None, columns=None)</a:t>
            </a:r>
            <a:endParaRPr/>
          </a:p>
        </p:txBody>
      </p:sp>
      <p:sp>
        <p:nvSpPr>
          <p:cNvPr id="433" name="Google Shape;433;p50"/>
          <p:cNvSpPr/>
          <p:nvPr/>
        </p:nvSpPr>
        <p:spPr>
          <a:xfrm>
            <a:off x="232732" y="1265515"/>
            <a:ext cx="8790083" cy="3554819"/>
          </a:xfrm>
          <a:prstGeom prst="rect">
            <a:avLst/>
          </a:prstGeom>
          <a:noFill/>
          <a:ln>
            <a:noFill/>
          </a:ln>
        </p:spPr>
        <p:txBody>
          <a:bodyPr anchorCtr="0" anchor="t" bIns="45700" lIns="91425" spcFirstLastPara="1" rIns="91425" wrap="square" tIns="45700">
            <a:spAutoFit/>
          </a:bodyPr>
          <a:lstStyle/>
          <a:p>
            <a:pPr indent="-214313" lvl="0" marL="214313" marR="0" rtl="0" algn="l">
              <a:spcBef>
                <a:spcPts val="0"/>
              </a:spcBef>
              <a:spcAft>
                <a:spcPts val="0"/>
              </a:spcAft>
              <a:buClr>
                <a:schemeClr val="dk1"/>
              </a:buClr>
              <a:buSzPts val="1500"/>
              <a:buFont typeface="Arial"/>
              <a:buChar char="•"/>
            </a:pPr>
            <a:r>
              <a:rPr b="1" lang="en-US" sz="1500">
                <a:solidFill>
                  <a:schemeClr val="dk1"/>
                </a:solidFill>
                <a:latin typeface="Calibri"/>
                <a:ea typeface="Calibri"/>
                <a:cs typeface="Calibri"/>
                <a:sym typeface="Calibri"/>
              </a:rPr>
              <a:t>data</a:t>
            </a:r>
            <a:r>
              <a:rPr lang="en-US" sz="1500">
                <a:solidFill>
                  <a:schemeClr val="dk1"/>
                </a:solidFill>
                <a:latin typeface="Calibri"/>
                <a:ea typeface="Calibri"/>
                <a:cs typeface="Calibri"/>
                <a:sym typeface="Calibri"/>
              </a:rPr>
              <a:t> : dict</a:t>
            </a:r>
            <a:endParaRPr sz="1500">
              <a:solidFill>
                <a:schemeClr val="dk1"/>
              </a:solidFill>
              <a:latin typeface="Calibri"/>
              <a:ea typeface="Calibri"/>
              <a:cs typeface="Calibri"/>
              <a:sym typeface="Calibri"/>
            </a:endParaRPr>
          </a:p>
          <a:p>
            <a:pPr indent="-214312" lvl="1" marL="557213"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Of the form </a:t>
            </a:r>
            <a:r>
              <a:rPr b="1" i="0" lang="en-US" sz="1500" u="none" cap="none" strike="noStrike">
                <a:solidFill>
                  <a:schemeClr val="dk1"/>
                </a:solidFill>
                <a:latin typeface="Courier New"/>
                <a:ea typeface="Courier New"/>
                <a:cs typeface="Courier New"/>
                <a:sym typeface="Courier New"/>
              </a:rPr>
              <a:t>{field:array-like} </a:t>
            </a:r>
            <a:r>
              <a:rPr b="0" i="0" lang="en-US" sz="1500" u="none" cap="none" strike="noStrike">
                <a:solidFill>
                  <a:schemeClr val="dk1"/>
                </a:solidFill>
                <a:latin typeface="Calibri"/>
                <a:ea typeface="Calibri"/>
                <a:cs typeface="Calibri"/>
                <a:sym typeface="Calibri"/>
              </a:rPr>
              <a:t>or </a:t>
            </a:r>
            <a:r>
              <a:rPr b="1" i="0" lang="en-US" sz="1500" u="none" cap="none" strike="noStrike">
                <a:solidFill>
                  <a:schemeClr val="dk1"/>
                </a:solidFill>
                <a:latin typeface="Courier New"/>
                <a:ea typeface="Courier New"/>
                <a:cs typeface="Courier New"/>
                <a:sym typeface="Courier New"/>
              </a:rPr>
              <a:t>{field:dict}</a:t>
            </a:r>
            <a:r>
              <a:rPr b="0" i="0" lang="en-US" sz="1500" u="none" cap="none" strike="noStrike">
                <a:solidFill>
                  <a:schemeClr val="dk1"/>
                </a:solidFill>
                <a:latin typeface="Calibri"/>
                <a:ea typeface="Calibri"/>
                <a:cs typeface="Calibri"/>
                <a:sym typeface="Calibri"/>
              </a:rPr>
              <a:t>.</a:t>
            </a:r>
            <a:endParaRPr/>
          </a:p>
          <a:p>
            <a:pPr indent="-119063" lvl="0" marL="214313"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214313" lvl="0" marL="214313" marR="0" rtl="0" algn="l">
              <a:spcBef>
                <a:spcPts val="0"/>
              </a:spcBef>
              <a:spcAft>
                <a:spcPts val="0"/>
              </a:spcAft>
              <a:buClr>
                <a:schemeClr val="dk1"/>
              </a:buClr>
              <a:buSzPts val="1500"/>
              <a:buFont typeface="Arial"/>
              <a:buChar char="•"/>
            </a:pPr>
            <a:r>
              <a:rPr b="1" lang="en-US" sz="1500">
                <a:solidFill>
                  <a:schemeClr val="dk1"/>
                </a:solidFill>
                <a:latin typeface="Calibri"/>
                <a:ea typeface="Calibri"/>
                <a:cs typeface="Calibri"/>
                <a:sym typeface="Calibri"/>
              </a:rPr>
              <a:t>orient</a:t>
            </a:r>
            <a:r>
              <a:rPr lang="en-US" sz="1500">
                <a:solidFill>
                  <a:schemeClr val="dk1"/>
                </a:solidFill>
                <a:latin typeface="Calibri"/>
                <a:ea typeface="Calibri"/>
                <a:cs typeface="Calibri"/>
                <a:sym typeface="Calibri"/>
              </a:rPr>
              <a:t> : </a:t>
            </a:r>
            <a:r>
              <a:rPr b="1" lang="en-US" sz="1500">
                <a:solidFill>
                  <a:schemeClr val="dk1"/>
                </a:solidFill>
                <a:latin typeface="Courier New"/>
                <a:ea typeface="Courier New"/>
                <a:cs typeface="Courier New"/>
                <a:sym typeface="Courier New"/>
              </a:rPr>
              <a:t>{‘columns’, ‘index’}</a:t>
            </a:r>
            <a:r>
              <a:rPr lang="en-US" sz="1500">
                <a:solidFill>
                  <a:schemeClr val="dk1"/>
                </a:solidFill>
                <a:latin typeface="Calibri"/>
                <a:ea typeface="Calibri"/>
                <a:cs typeface="Calibri"/>
                <a:sym typeface="Calibri"/>
              </a:rPr>
              <a:t>, </a:t>
            </a:r>
            <a:r>
              <a:rPr lang="en-US" sz="1500" u="sng">
                <a:solidFill>
                  <a:schemeClr val="dk1"/>
                </a:solidFill>
                <a:latin typeface="Calibri"/>
                <a:ea typeface="Calibri"/>
                <a:cs typeface="Calibri"/>
                <a:sym typeface="Calibri"/>
              </a:rPr>
              <a:t>default</a:t>
            </a:r>
            <a:r>
              <a:rPr lang="en-US" sz="1500">
                <a:solidFill>
                  <a:schemeClr val="dk1"/>
                </a:solidFill>
                <a:latin typeface="Calibri"/>
                <a:ea typeface="Calibri"/>
                <a:cs typeface="Calibri"/>
                <a:sym typeface="Calibri"/>
              </a:rPr>
              <a:t> ‘</a:t>
            </a:r>
            <a:r>
              <a:rPr b="1" lang="en-US" sz="1500">
                <a:solidFill>
                  <a:schemeClr val="dk1"/>
                </a:solidFill>
                <a:latin typeface="Courier New"/>
                <a:ea typeface="Courier New"/>
                <a:cs typeface="Courier New"/>
                <a:sym typeface="Courier New"/>
              </a:rPr>
              <a:t>columns</a:t>
            </a:r>
            <a:r>
              <a:rPr lang="en-US" sz="1500">
                <a:solidFill>
                  <a:schemeClr val="dk1"/>
                </a:solidFill>
                <a:latin typeface="Calibri"/>
                <a:ea typeface="Calibri"/>
                <a:cs typeface="Calibri"/>
                <a:sym typeface="Calibri"/>
              </a:rPr>
              <a:t>’</a:t>
            </a:r>
            <a:endParaRPr/>
          </a:p>
          <a:p>
            <a:pPr indent="-214312" lvl="1" marL="557213"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The “orientation” of the data. </a:t>
            </a:r>
            <a:endParaRPr/>
          </a:p>
          <a:p>
            <a:pPr indent="-214312" lvl="1" marL="557213"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If the keys of the passed dict should be the columns of the resulting DataFrame, pass ‘columns’ (default). </a:t>
            </a:r>
            <a:endParaRPr/>
          </a:p>
          <a:p>
            <a:pPr indent="-214312" lvl="1" marL="557213"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Otherwise if the keys should be rows, pass ‘index’.</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214313" lvl="0" marL="214313" marR="0" rtl="0" algn="l">
              <a:spcBef>
                <a:spcPts val="0"/>
              </a:spcBef>
              <a:spcAft>
                <a:spcPts val="0"/>
              </a:spcAft>
              <a:buClr>
                <a:schemeClr val="dk1"/>
              </a:buClr>
              <a:buSzPts val="1500"/>
              <a:buFont typeface="Arial"/>
              <a:buChar char="•"/>
            </a:pPr>
            <a:r>
              <a:rPr b="1" lang="en-US" sz="1500">
                <a:solidFill>
                  <a:schemeClr val="dk1"/>
                </a:solidFill>
                <a:latin typeface="Calibri"/>
                <a:ea typeface="Calibri"/>
                <a:cs typeface="Calibri"/>
                <a:sym typeface="Calibri"/>
              </a:rPr>
              <a:t>dtype</a:t>
            </a:r>
            <a:r>
              <a:rPr lang="en-US" sz="1500">
                <a:solidFill>
                  <a:schemeClr val="dk1"/>
                </a:solidFill>
                <a:latin typeface="Calibri"/>
                <a:ea typeface="Calibri"/>
                <a:cs typeface="Calibri"/>
                <a:sym typeface="Calibri"/>
              </a:rPr>
              <a:t> : </a:t>
            </a:r>
            <a:r>
              <a:rPr b="1" lang="en-US" sz="1500">
                <a:solidFill>
                  <a:schemeClr val="dk1"/>
                </a:solidFill>
                <a:latin typeface="Courier New"/>
                <a:ea typeface="Courier New"/>
                <a:cs typeface="Courier New"/>
                <a:sym typeface="Courier New"/>
              </a:rPr>
              <a:t>dtype</a:t>
            </a:r>
            <a:r>
              <a:rPr lang="en-US" sz="1500">
                <a:solidFill>
                  <a:schemeClr val="dk1"/>
                </a:solidFill>
                <a:latin typeface="Calibri"/>
                <a:ea typeface="Calibri"/>
                <a:cs typeface="Calibri"/>
                <a:sym typeface="Calibri"/>
              </a:rPr>
              <a:t>, default </a:t>
            </a:r>
            <a:r>
              <a:rPr b="1" lang="en-US" sz="1500">
                <a:solidFill>
                  <a:schemeClr val="dk1"/>
                </a:solidFill>
                <a:latin typeface="Courier New"/>
                <a:ea typeface="Courier New"/>
                <a:cs typeface="Courier New"/>
                <a:sym typeface="Courier New"/>
              </a:rPr>
              <a:t>None</a:t>
            </a:r>
            <a:endParaRPr/>
          </a:p>
          <a:p>
            <a:pPr indent="-214312" lvl="1" marL="557213"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Data type to force, otherwise infer.</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214313" lvl="0" marL="214313" marR="0" rtl="0" algn="l">
              <a:spcBef>
                <a:spcPts val="0"/>
              </a:spcBef>
              <a:spcAft>
                <a:spcPts val="0"/>
              </a:spcAft>
              <a:buClr>
                <a:schemeClr val="dk1"/>
              </a:buClr>
              <a:buSzPts val="1500"/>
              <a:buFont typeface="Arial"/>
              <a:buChar char="•"/>
            </a:pPr>
            <a:r>
              <a:rPr b="1" lang="en-US" sz="1500">
                <a:solidFill>
                  <a:schemeClr val="dk1"/>
                </a:solidFill>
                <a:latin typeface="Calibri"/>
                <a:ea typeface="Calibri"/>
                <a:cs typeface="Calibri"/>
                <a:sym typeface="Calibri"/>
              </a:rPr>
              <a:t>columns</a:t>
            </a:r>
            <a:r>
              <a:rPr lang="en-US" sz="1500">
                <a:solidFill>
                  <a:schemeClr val="dk1"/>
                </a:solidFill>
                <a:latin typeface="Calibri"/>
                <a:ea typeface="Calibri"/>
                <a:cs typeface="Calibri"/>
                <a:sym typeface="Calibri"/>
              </a:rPr>
              <a:t> : </a:t>
            </a:r>
            <a:r>
              <a:rPr b="1" lang="en-US" sz="1500">
                <a:solidFill>
                  <a:schemeClr val="dk1"/>
                </a:solidFill>
                <a:latin typeface="Courier New"/>
                <a:ea typeface="Courier New"/>
                <a:cs typeface="Courier New"/>
                <a:sym typeface="Courier New"/>
              </a:rPr>
              <a:t>list</a:t>
            </a:r>
            <a:r>
              <a:rPr lang="en-US" sz="1500">
                <a:solidFill>
                  <a:schemeClr val="dk1"/>
                </a:solidFill>
                <a:latin typeface="Calibri"/>
                <a:ea typeface="Calibri"/>
                <a:cs typeface="Calibri"/>
                <a:sym typeface="Calibri"/>
              </a:rPr>
              <a:t>, default </a:t>
            </a:r>
            <a:r>
              <a:rPr b="1" lang="en-US" sz="1500">
                <a:solidFill>
                  <a:schemeClr val="dk1"/>
                </a:solidFill>
                <a:latin typeface="Courier New"/>
                <a:ea typeface="Courier New"/>
                <a:cs typeface="Courier New"/>
                <a:sym typeface="Courier New"/>
              </a:rPr>
              <a:t>None</a:t>
            </a:r>
            <a:endParaRPr/>
          </a:p>
          <a:p>
            <a:pPr indent="-214312" lvl="1" marL="557213" marR="0" rtl="0" algn="l">
              <a:spcBef>
                <a:spcPts val="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Column labels to use when </a:t>
            </a:r>
            <a:r>
              <a:rPr b="1" i="0" lang="en-US" sz="1500" u="none" cap="none" strike="noStrike">
                <a:solidFill>
                  <a:schemeClr val="dk1"/>
                </a:solidFill>
                <a:latin typeface="Courier New"/>
                <a:ea typeface="Courier New"/>
                <a:cs typeface="Courier New"/>
                <a:sym typeface="Courier New"/>
              </a:rPr>
              <a:t>orient='index'</a:t>
            </a:r>
            <a:r>
              <a:rPr b="0" i="0" lang="en-US" sz="1500" u="none" cap="none" strike="noStrike">
                <a:solidFill>
                  <a:schemeClr val="dk1"/>
                </a:solidFill>
                <a:latin typeface="Calibri"/>
                <a:ea typeface="Calibri"/>
                <a:cs typeface="Calibri"/>
                <a:sym typeface="Calibri"/>
              </a:rPr>
              <a:t>. Raises a </a:t>
            </a:r>
            <a:r>
              <a:rPr b="1" i="0" lang="en-US" sz="1500" u="none" cap="none" strike="noStrike">
                <a:solidFill>
                  <a:schemeClr val="dk1"/>
                </a:solidFill>
                <a:latin typeface="Courier New"/>
                <a:ea typeface="Courier New"/>
                <a:cs typeface="Courier New"/>
                <a:sym typeface="Courier New"/>
              </a:rPr>
              <a:t>ValueError</a:t>
            </a:r>
            <a:r>
              <a:rPr b="0" i="0" lang="en-US" sz="1500" u="none" cap="none" strike="noStrike">
                <a:solidFill>
                  <a:schemeClr val="dk1"/>
                </a:solidFill>
                <a:latin typeface="Calibri"/>
                <a:ea typeface="Calibri"/>
                <a:cs typeface="Calibri"/>
                <a:sym typeface="Calibri"/>
              </a:rPr>
              <a:t> if used with </a:t>
            </a:r>
            <a:r>
              <a:rPr b="1" i="0" lang="en-US" sz="1500" u="none" cap="none" strike="noStrike">
                <a:solidFill>
                  <a:schemeClr val="dk1"/>
                </a:solidFill>
                <a:latin typeface="Courier New"/>
                <a:ea typeface="Courier New"/>
                <a:cs typeface="Courier New"/>
                <a:sym typeface="Courier New"/>
              </a:rPr>
              <a:t>orient='columns'</a:t>
            </a:r>
            <a:r>
              <a:rPr b="0" i="0" lang="en-US" sz="1500" u="none" cap="none" strike="noStrike">
                <a:solidFill>
                  <a:schemeClr val="dk1"/>
                </a:solidFill>
                <a:latin typeface="Calibri"/>
                <a:ea typeface="Calibri"/>
                <a:cs typeface="Calibri"/>
                <a:sym typeface="Calibri"/>
              </a:rPr>
              <a:t>.</a:t>
            </a:r>
            <a:endParaRPr/>
          </a:p>
        </p:txBody>
      </p:sp>
      <p:sp>
        <p:nvSpPr>
          <p:cNvPr id="434" name="Google Shape;434;p50"/>
          <p:cNvSpPr/>
          <p:nvPr/>
        </p:nvSpPr>
        <p:spPr>
          <a:xfrm>
            <a:off x="210009" y="4805515"/>
            <a:ext cx="872398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u="sng">
                <a:solidFill>
                  <a:schemeClr val="dk1"/>
                </a:solidFill>
                <a:latin typeface="Calibri"/>
                <a:ea typeface="Calibri"/>
                <a:cs typeface="Calibri"/>
                <a:sym typeface="Calibri"/>
                <a:hlinkClick r:id="rId3">
                  <a:extLst>
                    <a:ext uri="{A12FA001-AC4F-418D-AE19-62706E023703}">
                      <ahyp:hlinkClr val="tx"/>
                    </a:ext>
                  </a:extLst>
                </a:hlinkClick>
              </a:rPr>
              <a:t>https://pandas.pydata.org/pandas-docs/version/0.23/generated/pandas.DataFrame.from_dict.html</a:t>
            </a:r>
            <a:r>
              <a:rPr lang="en-US" sz="1200">
                <a:solidFill>
                  <a:schemeClr val="dk1"/>
                </a:solidFill>
                <a:latin typeface="Calibri"/>
                <a:ea typeface="Calibri"/>
                <a:cs typeface="Calibri"/>
                <a:sym typeface="Calibri"/>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628649" y="1"/>
            <a:ext cx="7886700" cy="7735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pandas’ </a:t>
            </a:r>
            <a:r>
              <a:rPr b="1" lang="en-US">
                <a:solidFill>
                  <a:srgbClr val="FF0000"/>
                </a:solidFill>
                <a:latin typeface="Courier New"/>
                <a:ea typeface="Courier New"/>
                <a:cs typeface="Courier New"/>
                <a:sym typeface="Courier New"/>
              </a:rPr>
              <a:t>orient</a:t>
            </a:r>
            <a:r>
              <a:rPr lang="en-US"/>
              <a:t> keyword </a:t>
            </a:r>
            <a:endParaRPr/>
          </a:p>
        </p:txBody>
      </p:sp>
      <p:grpSp>
        <p:nvGrpSpPr>
          <p:cNvPr id="440" name="Google Shape;440;p51"/>
          <p:cNvGrpSpPr/>
          <p:nvPr/>
        </p:nvGrpSpPr>
        <p:grpSpPr>
          <a:xfrm>
            <a:off x="380113" y="440019"/>
            <a:ext cx="8430456" cy="1541543"/>
            <a:chOff x="506817" y="586691"/>
            <a:chExt cx="11240608" cy="2055391"/>
          </a:xfrm>
        </p:grpSpPr>
        <p:sp>
          <p:nvSpPr>
            <p:cNvPr id="441" name="Google Shape;441;p51"/>
            <p:cNvSpPr/>
            <p:nvPr/>
          </p:nvSpPr>
          <p:spPr>
            <a:xfrm>
              <a:off x="506817" y="1115999"/>
              <a:ext cx="7965155" cy="954108"/>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data = {</a:t>
              </a:r>
              <a:r>
                <a:rPr b="1" lang="en-US" sz="1350">
                  <a:solidFill>
                    <a:srgbClr val="A31515"/>
                  </a:solidFill>
                  <a:latin typeface="Courier New"/>
                  <a:ea typeface="Courier New"/>
                  <a:cs typeface="Courier New"/>
                  <a:sym typeface="Courier New"/>
                </a:rPr>
                <a:t>'col_1'</a:t>
              </a:r>
              <a:r>
                <a:rPr b="1" lang="en-US" sz="1350">
                  <a:solidFill>
                    <a:srgbClr val="000000"/>
                  </a:solidFill>
                  <a:latin typeface="Courier New"/>
                  <a:ea typeface="Courier New"/>
                  <a:cs typeface="Courier New"/>
                  <a:sym typeface="Courier New"/>
                </a:rPr>
                <a:t>:[</a:t>
              </a:r>
              <a:r>
                <a:rPr b="1" lang="en-US" sz="1350">
                  <a:solidFill>
                    <a:srgbClr val="09885A"/>
                  </a:solidFill>
                  <a:latin typeface="Courier New"/>
                  <a:ea typeface="Courier New"/>
                  <a:cs typeface="Courier New"/>
                  <a:sym typeface="Courier New"/>
                </a:rPr>
                <a:t>3</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2</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1</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0</a:t>
              </a:r>
              <a:r>
                <a:rPr b="1" lang="en-US" sz="1350">
                  <a:solidFill>
                    <a:srgbClr val="000000"/>
                  </a:solidFill>
                  <a:latin typeface="Courier New"/>
                  <a:ea typeface="Courier New"/>
                  <a:cs typeface="Courier New"/>
                  <a:sym typeface="Courier New"/>
                </a:rPr>
                <a:t>], </a:t>
              </a:r>
              <a:r>
                <a:rPr b="1" lang="en-US" sz="1350">
                  <a:solidFill>
                    <a:srgbClr val="A31515"/>
                  </a:solidFill>
                  <a:latin typeface="Courier New"/>
                  <a:ea typeface="Courier New"/>
                  <a:cs typeface="Courier New"/>
                  <a:sym typeface="Courier New"/>
                </a:rPr>
                <a:t>'col_2'</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'a'</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'b'</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'c'</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'd'</a:t>
              </a:r>
              <a:r>
                <a:rPr b="1" lang="en-US" sz="135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pd.DataFrame.from_dict(data)</a:t>
              </a:r>
              <a:endParaRPr/>
            </a:p>
          </p:txBody>
        </p:sp>
        <p:pic>
          <p:nvPicPr>
            <p:cNvPr id="442" name="Google Shape;442;p51"/>
            <p:cNvPicPr preferRelativeResize="0"/>
            <p:nvPr/>
          </p:nvPicPr>
          <p:blipFill rotWithShape="1">
            <a:blip r:embed="rId3">
              <a:alphaModFix/>
            </a:blip>
            <a:srcRect b="0" l="0" r="0" t="0"/>
            <a:stretch/>
          </p:blipFill>
          <p:spPr>
            <a:xfrm>
              <a:off x="9904156" y="586691"/>
              <a:ext cx="1843269" cy="2055391"/>
            </a:xfrm>
            <a:prstGeom prst="rect">
              <a:avLst/>
            </a:prstGeom>
            <a:noFill/>
            <a:ln>
              <a:noFill/>
            </a:ln>
          </p:spPr>
        </p:pic>
        <p:sp>
          <p:nvSpPr>
            <p:cNvPr id="443" name="Google Shape;443;p51"/>
            <p:cNvSpPr/>
            <p:nvPr/>
          </p:nvSpPr>
          <p:spPr>
            <a:xfrm>
              <a:off x="8943195" y="1237437"/>
              <a:ext cx="776177" cy="478465"/>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grpSp>
        <p:nvGrpSpPr>
          <p:cNvPr id="444" name="Google Shape;444;p51"/>
          <p:cNvGrpSpPr/>
          <p:nvPr/>
        </p:nvGrpSpPr>
        <p:grpSpPr>
          <a:xfrm>
            <a:off x="360424" y="2257337"/>
            <a:ext cx="8573164" cy="1046952"/>
            <a:chOff x="506815" y="3008491"/>
            <a:chExt cx="11430885" cy="1395935"/>
          </a:xfrm>
        </p:grpSpPr>
        <p:sp>
          <p:nvSpPr>
            <p:cNvPr id="445" name="Google Shape;445;p51"/>
            <p:cNvSpPr/>
            <p:nvPr/>
          </p:nvSpPr>
          <p:spPr>
            <a:xfrm>
              <a:off x="506816" y="3173320"/>
              <a:ext cx="7991406" cy="1231106"/>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data = {</a:t>
              </a:r>
              <a:r>
                <a:rPr b="1" lang="en-US" sz="1350">
                  <a:solidFill>
                    <a:srgbClr val="A31515"/>
                  </a:solidFill>
                  <a:latin typeface="Courier New"/>
                  <a:ea typeface="Courier New"/>
                  <a:cs typeface="Courier New"/>
                  <a:sym typeface="Courier New"/>
                </a:rPr>
                <a:t>'row_1'</a:t>
              </a:r>
              <a:r>
                <a:rPr b="1" lang="en-US" sz="1350">
                  <a:solidFill>
                    <a:srgbClr val="000000"/>
                  </a:solidFill>
                  <a:latin typeface="Courier New"/>
                  <a:ea typeface="Courier New"/>
                  <a:cs typeface="Courier New"/>
                  <a:sym typeface="Courier New"/>
                </a:rPr>
                <a:t>:[</a:t>
              </a:r>
              <a:r>
                <a:rPr b="1" lang="en-US" sz="1350">
                  <a:solidFill>
                    <a:srgbClr val="09885A"/>
                  </a:solidFill>
                  <a:latin typeface="Courier New"/>
                  <a:ea typeface="Courier New"/>
                  <a:cs typeface="Courier New"/>
                  <a:sym typeface="Courier New"/>
                </a:rPr>
                <a:t>3</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2</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1</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0</a:t>
              </a:r>
              <a:r>
                <a:rPr b="1" lang="en-US" sz="1350">
                  <a:solidFill>
                    <a:srgbClr val="000000"/>
                  </a:solidFill>
                  <a:latin typeface="Courier New"/>
                  <a:ea typeface="Courier New"/>
                  <a:cs typeface="Courier New"/>
                  <a:sym typeface="Courier New"/>
                </a:rPr>
                <a:t>], </a:t>
              </a:r>
              <a:r>
                <a:rPr b="1" lang="en-US" sz="1350">
                  <a:solidFill>
                    <a:srgbClr val="A31515"/>
                  </a:solidFill>
                  <a:latin typeface="Courier New"/>
                  <a:ea typeface="Courier New"/>
                  <a:cs typeface="Courier New"/>
                  <a:sym typeface="Courier New"/>
                </a:rPr>
                <a:t>'row_2'</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'a'</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'b'</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'c'</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'd'</a:t>
              </a:r>
              <a:r>
                <a:rPr b="1" lang="en-US" sz="135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pd.DataFrame.from_dict(data, </a:t>
              </a:r>
              <a:endParaRPr/>
            </a:p>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                       </a:t>
              </a:r>
              <a:r>
                <a:rPr b="1" lang="en-US" sz="1350">
                  <a:solidFill>
                    <a:srgbClr val="FF0000"/>
                  </a:solidFill>
                  <a:latin typeface="Courier New"/>
                  <a:ea typeface="Courier New"/>
                  <a:cs typeface="Courier New"/>
                  <a:sym typeface="Courier New"/>
                </a:rPr>
                <a:t>orient=</a:t>
              </a:r>
              <a:r>
                <a:rPr b="1" lang="en-US" sz="1350">
                  <a:solidFill>
                    <a:srgbClr val="A31515"/>
                  </a:solidFill>
                  <a:latin typeface="Courier New"/>
                  <a:ea typeface="Courier New"/>
                  <a:cs typeface="Courier New"/>
                  <a:sym typeface="Courier New"/>
                </a:rPr>
                <a:t>'index'</a:t>
              </a:r>
              <a:r>
                <a:rPr b="1" lang="en-US" sz="1350">
                  <a:solidFill>
                    <a:srgbClr val="000000"/>
                  </a:solidFill>
                  <a:latin typeface="Courier New"/>
                  <a:ea typeface="Courier New"/>
                  <a:cs typeface="Courier New"/>
                  <a:sym typeface="Courier New"/>
                </a:rPr>
                <a:t>)</a:t>
              </a:r>
              <a:endParaRPr/>
            </a:p>
          </p:txBody>
        </p:sp>
        <p:cxnSp>
          <p:nvCxnSpPr>
            <p:cNvPr id="446" name="Google Shape;446;p51"/>
            <p:cNvCxnSpPr/>
            <p:nvPr/>
          </p:nvCxnSpPr>
          <p:spPr>
            <a:xfrm>
              <a:off x="506815" y="3008491"/>
              <a:ext cx="11378387" cy="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pic>
          <p:nvPicPr>
            <p:cNvPr id="447" name="Google Shape;447;p51"/>
            <p:cNvPicPr preferRelativeResize="0"/>
            <p:nvPr/>
          </p:nvPicPr>
          <p:blipFill rotWithShape="1">
            <a:blip r:embed="rId4">
              <a:alphaModFix/>
            </a:blip>
            <a:srcRect b="0" l="0" r="0" t="0"/>
            <a:stretch/>
          </p:blipFill>
          <p:spPr>
            <a:xfrm>
              <a:off x="9822507" y="3151621"/>
              <a:ext cx="2115193" cy="1245936"/>
            </a:xfrm>
            <a:prstGeom prst="rect">
              <a:avLst/>
            </a:prstGeom>
            <a:noFill/>
            <a:ln>
              <a:noFill/>
            </a:ln>
          </p:spPr>
        </p:pic>
        <p:sp>
          <p:nvSpPr>
            <p:cNvPr id="448" name="Google Shape;448;p51"/>
            <p:cNvSpPr/>
            <p:nvPr/>
          </p:nvSpPr>
          <p:spPr>
            <a:xfrm>
              <a:off x="8969445" y="3304640"/>
              <a:ext cx="776177" cy="478465"/>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grpSp>
        <p:nvGrpSpPr>
          <p:cNvPr id="449" name="Google Shape;449;p51"/>
          <p:cNvGrpSpPr/>
          <p:nvPr/>
        </p:nvGrpSpPr>
        <p:grpSpPr>
          <a:xfrm>
            <a:off x="380112" y="3519177"/>
            <a:ext cx="8553476" cy="1351121"/>
            <a:chOff x="506815" y="4692235"/>
            <a:chExt cx="11404635" cy="1801494"/>
          </a:xfrm>
        </p:grpSpPr>
        <p:cxnSp>
          <p:nvCxnSpPr>
            <p:cNvPr id="450" name="Google Shape;450;p51"/>
            <p:cNvCxnSpPr/>
            <p:nvPr/>
          </p:nvCxnSpPr>
          <p:spPr>
            <a:xfrm>
              <a:off x="506815" y="4692235"/>
              <a:ext cx="11378387" cy="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451" name="Google Shape;451;p51"/>
            <p:cNvSpPr/>
            <p:nvPr/>
          </p:nvSpPr>
          <p:spPr>
            <a:xfrm>
              <a:off x="8943195" y="4947241"/>
              <a:ext cx="776177" cy="478465"/>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52" name="Google Shape;452;p51"/>
            <p:cNvSpPr/>
            <p:nvPr/>
          </p:nvSpPr>
          <p:spPr>
            <a:xfrm>
              <a:off x="506816" y="4985624"/>
              <a:ext cx="7965156" cy="1508105"/>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data = {</a:t>
              </a:r>
              <a:r>
                <a:rPr b="1" lang="en-US" sz="1350">
                  <a:solidFill>
                    <a:srgbClr val="A31515"/>
                  </a:solidFill>
                  <a:latin typeface="Courier New"/>
                  <a:ea typeface="Courier New"/>
                  <a:cs typeface="Courier New"/>
                  <a:sym typeface="Courier New"/>
                </a:rPr>
                <a:t>'row_1'</a:t>
              </a:r>
              <a:r>
                <a:rPr b="1" lang="en-US" sz="1350">
                  <a:solidFill>
                    <a:srgbClr val="000000"/>
                  </a:solidFill>
                  <a:latin typeface="Courier New"/>
                  <a:ea typeface="Courier New"/>
                  <a:cs typeface="Courier New"/>
                  <a:sym typeface="Courier New"/>
                </a:rPr>
                <a:t>:[</a:t>
              </a:r>
              <a:r>
                <a:rPr b="1" lang="en-US" sz="1350">
                  <a:solidFill>
                    <a:srgbClr val="09885A"/>
                  </a:solidFill>
                  <a:latin typeface="Courier New"/>
                  <a:ea typeface="Courier New"/>
                  <a:cs typeface="Courier New"/>
                  <a:sym typeface="Courier New"/>
                </a:rPr>
                <a:t>3</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2</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1</a:t>
              </a:r>
              <a:r>
                <a:rPr b="1" lang="en-US" sz="1350">
                  <a:solidFill>
                    <a:srgbClr val="000000"/>
                  </a:solidFill>
                  <a:latin typeface="Courier New"/>
                  <a:ea typeface="Courier New"/>
                  <a:cs typeface="Courier New"/>
                  <a:sym typeface="Courier New"/>
                </a:rPr>
                <a:t>, </a:t>
              </a:r>
              <a:r>
                <a:rPr b="1" lang="en-US" sz="1350">
                  <a:solidFill>
                    <a:srgbClr val="09885A"/>
                  </a:solidFill>
                  <a:latin typeface="Courier New"/>
                  <a:ea typeface="Courier New"/>
                  <a:cs typeface="Courier New"/>
                  <a:sym typeface="Courier New"/>
                </a:rPr>
                <a:t>0</a:t>
              </a:r>
              <a:r>
                <a:rPr b="1" lang="en-US" sz="1350">
                  <a:solidFill>
                    <a:srgbClr val="000000"/>
                  </a:solidFill>
                  <a:latin typeface="Courier New"/>
                  <a:ea typeface="Courier New"/>
                  <a:cs typeface="Courier New"/>
                  <a:sym typeface="Courier New"/>
                </a:rPr>
                <a:t>], </a:t>
              </a:r>
              <a:r>
                <a:rPr b="1" lang="en-US" sz="1350">
                  <a:solidFill>
                    <a:srgbClr val="A31515"/>
                  </a:solidFill>
                  <a:latin typeface="Courier New"/>
                  <a:ea typeface="Courier New"/>
                  <a:cs typeface="Courier New"/>
                  <a:sym typeface="Courier New"/>
                </a:rPr>
                <a:t>'row_2'</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'a'</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'b'</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'c'</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'd'</a:t>
              </a:r>
              <a:r>
                <a:rPr b="1" lang="en-US" sz="135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rgbClr val="000000"/>
                  </a:solidFill>
                  <a:latin typeface="Courier New"/>
                  <a:ea typeface="Courier New"/>
                  <a:cs typeface="Courier New"/>
                  <a:sym typeface="Courier New"/>
                </a:rPr>
                <a:t>pd.DataFrame.from_dict(data, </a:t>
              </a:r>
              <a:br>
                <a:rPr b="1" lang="en-US" sz="1350">
                  <a:solidFill>
                    <a:srgbClr val="000000"/>
                  </a:solidFill>
                  <a:latin typeface="Courier New"/>
                  <a:ea typeface="Courier New"/>
                  <a:cs typeface="Courier New"/>
                  <a:sym typeface="Courier New"/>
                </a:rPr>
              </a:br>
              <a:r>
                <a:rPr b="1" lang="en-US" sz="1350">
                  <a:solidFill>
                    <a:srgbClr val="000000"/>
                  </a:solidFill>
                  <a:latin typeface="Courier New"/>
                  <a:ea typeface="Courier New"/>
                  <a:cs typeface="Courier New"/>
                  <a:sym typeface="Courier New"/>
                </a:rPr>
                <a:t>                       </a:t>
              </a:r>
              <a:r>
                <a:rPr b="1" lang="en-US" sz="1350">
                  <a:solidFill>
                    <a:srgbClr val="FF0000"/>
                  </a:solidFill>
                  <a:latin typeface="Courier New"/>
                  <a:ea typeface="Courier New"/>
                  <a:cs typeface="Courier New"/>
                  <a:sym typeface="Courier New"/>
                </a:rPr>
                <a:t>orient  = </a:t>
              </a:r>
              <a:r>
                <a:rPr b="1" lang="en-US" sz="1350">
                  <a:solidFill>
                    <a:srgbClr val="A31515"/>
                  </a:solidFill>
                  <a:latin typeface="Courier New"/>
                  <a:ea typeface="Courier New"/>
                  <a:cs typeface="Courier New"/>
                  <a:sym typeface="Courier New"/>
                </a:rPr>
                <a:t>'index'</a:t>
              </a:r>
              <a:r>
                <a:rPr b="1" lang="en-US" sz="1350">
                  <a:solidFill>
                    <a:srgbClr val="000000"/>
                  </a:solidFill>
                  <a:latin typeface="Courier New"/>
                  <a:ea typeface="Courier New"/>
                  <a:cs typeface="Courier New"/>
                  <a:sym typeface="Courier New"/>
                </a:rPr>
                <a:t>, </a:t>
              </a:r>
              <a:br>
                <a:rPr b="1" lang="en-US" sz="1350">
                  <a:solidFill>
                    <a:srgbClr val="000000"/>
                  </a:solidFill>
                  <a:latin typeface="Courier New"/>
                  <a:ea typeface="Courier New"/>
                  <a:cs typeface="Courier New"/>
                  <a:sym typeface="Courier New"/>
                </a:rPr>
              </a:br>
              <a:r>
                <a:rPr b="1" lang="en-US" sz="1350">
                  <a:solidFill>
                    <a:srgbClr val="000000"/>
                  </a:solidFill>
                  <a:latin typeface="Courier New"/>
                  <a:ea typeface="Courier New"/>
                  <a:cs typeface="Courier New"/>
                  <a:sym typeface="Courier New"/>
                </a:rPr>
                <a:t>                       </a:t>
              </a:r>
              <a:r>
                <a:rPr b="1" lang="en-US" sz="1350">
                  <a:solidFill>
                    <a:srgbClr val="FF0000"/>
                  </a:solidFill>
                  <a:latin typeface="Courier New"/>
                  <a:ea typeface="Courier New"/>
                  <a:cs typeface="Courier New"/>
                  <a:sym typeface="Courier New"/>
                </a:rPr>
                <a:t>columns = </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'A'</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'B'</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'C'</a:t>
              </a:r>
              <a:r>
                <a:rPr b="1" lang="en-US" sz="1350">
                  <a:solidFill>
                    <a:srgbClr val="000000"/>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'D'</a:t>
              </a:r>
              <a:r>
                <a:rPr b="1" lang="en-US" sz="1350">
                  <a:solidFill>
                    <a:srgbClr val="000000"/>
                  </a:solidFill>
                  <a:latin typeface="Courier New"/>
                  <a:ea typeface="Courier New"/>
                  <a:cs typeface="Courier New"/>
                  <a:sym typeface="Courier New"/>
                </a:rPr>
                <a:t>])</a:t>
              </a:r>
              <a:endParaRPr/>
            </a:p>
          </p:txBody>
        </p:sp>
        <p:pic>
          <p:nvPicPr>
            <p:cNvPr id="453" name="Google Shape;453;p51"/>
            <p:cNvPicPr preferRelativeResize="0"/>
            <p:nvPr/>
          </p:nvPicPr>
          <p:blipFill rotWithShape="1">
            <a:blip r:embed="rId5">
              <a:alphaModFix/>
            </a:blip>
            <a:srcRect b="0" l="0" r="0" t="0"/>
            <a:stretch/>
          </p:blipFill>
          <p:spPr>
            <a:xfrm>
              <a:off x="9823248" y="4947241"/>
              <a:ext cx="2088202" cy="1215734"/>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2"/>
          <p:cNvSpPr txBox="1"/>
          <p:nvPr>
            <p:ph type="title"/>
          </p:nvPr>
        </p:nvSpPr>
        <p:spPr>
          <a:xfrm>
            <a:off x="623888" y="687393"/>
            <a:ext cx="7886700" cy="1146916"/>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sz="4950"/>
              <a:t>LOADING A DATAFRAME FROM FILES</a:t>
            </a:r>
            <a:endParaRPr/>
          </a:p>
        </p:txBody>
      </p:sp>
      <p:pic>
        <p:nvPicPr>
          <p:cNvPr id="459" name="Google Shape;459;p52"/>
          <p:cNvPicPr preferRelativeResize="0"/>
          <p:nvPr/>
        </p:nvPicPr>
        <p:blipFill rotWithShape="1">
          <a:blip r:embed="rId3">
            <a:alphaModFix/>
          </a:blip>
          <a:srcRect b="0" l="0" r="0" t="0"/>
          <a:stretch/>
        </p:blipFill>
        <p:spPr>
          <a:xfrm>
            <a:off x="174355" y="2470533"/>
            <a:ext cx="8785766" cy="237964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3"/>
          <p:cNvSpPr txBox="1"/>
          <p:nvPr>
            <p:ph type="title"/>
          </p:nvPr>
        </p:nvSpPr>
        <p:spPr>
          <a:xfrm>
            <a:off x="628650" y="273844"/>
            <a:ext cx="7886700" cy="6671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lang="en-US"/>
              <a:t>Reading data from a CSV file</a:t>
            </a:r>
            <a:endParaRPr/>
          </a:p>
        </p:txBody>
      </p:sp>
      <p:sp>
        <p:nvSpPr>
          <p:cNvPr id="465" name="Google Shape;465;p53"/>
          <p:cNvSpPr/>
          <p:nvPr/>
        </p:nvSpPr>
        <p:spPr>
          <a:xfrm flipH="1" rot="10800000">
            <a:off x="3319456" y="1233978"/>
            <a:ext cx="847946" cy="677826"/>
          </a:xfrm>
          <a:prstGeom prst="bentUpArrow">
            <a:avLst>
              <a:gd fmla="val 25000" name="adj1"/>
              <a:gd fmla="val 28175" name="adj2"/>
              <a:gd fmla="val 25000" name="adj3"/>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466" name="Google Shape;466;p53"/>
          <p:cNvPicPr preferRelativeResize="0"/>
          <p:nvPr/>
        </p:nvPicPr>
        <p:blipFill rotWithShape="1">
          <a:blip r:embed="rId3">
            <a:alphaModFix/>
          </a:blip>
          <a:srcRect b="0" l="0" r="0" t="0"/>
          <a:stretch/>
        </p:blipFill>
        <p:spPr>
          <a:xfrm>
            <a:off x="205018" y="940982"/>
            <a:ext cx="2922407" cy="2314502"/>
          </a:xfrm>
          <a:prstGeom prst="rect">
            <a:avLst/>
          </a:prstGeom>
          <a:noFill/>
          <a:ln>
            <a:noFill/>
          </a:ln>
        </p:spPr>
      </p:pic>
      <p:pic>
        <p:nvPicPr>
          <p:cNvPr id="467" name="Google Shape;467;p53"/>
          <p:cNvPicPr preferRelativeResize="0"/>
          <p:nvPr/>
        </p:nvPicPr>
        <p:blipFill rotWithShape="1">
          <a:blip r:embed="rId4">
            <a:alphaModFix/>
          </a:blip>
          <a:srcRect b="0" l="0" r="0" t="0"/>
          <a:stretch/>
        </p:blipFill>
        <p:spPr>
          <a:xfrm>
            <a:off x="3319456" y="1991040"/>
            <a:ext cx="5550694" cy="252888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628650" y="117944"/>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Reading data from CSVs</a:t>
            </a:r>
            <a:endParaRPr/>
          </a:p>
        </p:txBody>
      </p:sp>
      <p:sp>
        <p:nvSpPr>
          <p:cNvPr id="473" name="Google Shape;473;p54"/>
          <p:cNvSpPr txBox="1"/>
          <p:nvPr>
            <p:ph idx="1" type="body"/>
          </p:nvPr>
        </p:nvSpPr>
        <p:spPr>
          <a:xfrm>
            <a:off x="628650" y="1049457"/>
            <a:ext cx="7886700" cy="39898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With CSV files, all you need is a single line to load in the data:</a:t>
            </a:r>
            <a:endParaRPr/>
          </a:p>
        </p:txBody>
      </p:sp>
      <p:sp>
        <p:nvSpPr>
          <p:cNvPr id="474" name="Google Shape;474;p54"/>
          <p:cNvSpPr/>
          <p:nvPr/>
        </p:nvSpPr>
        <p:spPr>
          <a:xfrm>
            <a:off x="868267" y="1491208"/>
            <a:ext cx="3414717"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df </a:t>
            </a:r>
            <a:r>
              <a:rPr b="1" lang="en-US" sz="1350">
                <a:solidFill>
                  <a:srgbClr val="3E999F"/>
                </a:solidFill>
                <a:latin typeface="Courier New"/>
                <a:ea typeface="Courier New"/>
                <a:cs typeface="Courier New"/>
                <a:sym typeface="Courier New"/>
              </a:rPr>
              <a:t>=</a:t>
            </a:r>
            <a:r>
              <a:rPr b="1" lang="en-US" sz="1350">
                <a:solidFill>
                  <a:srgbClr val="4D4D4C"/>
                </a:solidFill>
                <a:latin typeface="Courier New"/>
                <a:ea typeface="Courier New"/>
                <a:cs typeface="Courier New"/>
                <a:sym typeface="Courier New"/>
              </a:rPr>
              <a:t> pd.</a:t>
            </a:r>
            <a:r>
              <a:rPr b="1" lang="en-US" sz="1350">
                <a:solidFill>
                  <a:srgbClr val="4271AE"/>
                </a:solidFill>
                <a:latin typeface="Courier New"/>
                <a:ea typeface="Courier New"/>
                <a:cs typeface="Courier New"/>
                <a:sym typeface="Courier New"/>
              </a:rPr>
              <a:t>read_csv</a:t>
            </a:r>
            <a:r>
              <a:rPr b="1" lang="en-US" sz="1350">
                <a:solidFill>
                  <a:srgbClr val="4D4D4C"/>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'dataset.csv'</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sp>
        <p:nvSpPr>
          <p:cNvPr id="475" name="Google Shape;475;p54"/>
          <p:cNvSpPr txBox="1"/>
          <p:nvPr/>
        </p:nvSpPr>
        <p:spPr>
          <a:xfrm>
            <a:off x="628650" y="2765492"/>
            <a:ext cx="8030608" cy="524306"/>
          </a:xfrm>
          <a:prstGeom prst="rect">
            <a:avLst/>
          </a:prstGeom>
          <a:noFill/>
          <a:ln>
            <a:noFill/>
          </a:ln>
        </p:spPr>
        <p:txBody>
          <a:bodyPr anchorCtr="0" anchor="t" bIns="34275" lIns="68575" spcFirstLastPara="1" rIns="68575" wrap="square" tIns="34275">
            <a:normAutofit/>
          </a:bodyPr>
          <a:lstStyle/>
          <a:p>
            <a:pPr indent="-228600" lvl="0" marL="228600" marR="0" rtl="0" algn="l">
              <a:lnSpc>
                <a:spcPct val="9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CSVs don't have indexes like our DataFrames, so all we need to do is just designate the </a:t>
            </a:r>
            <a:r>
              <a:rPr b="1" lang="en-US" sz="1500">
                <a:solidFill>
                  <a:schemeClr val="dk1"/>
                </a:solidFill>
                <a:latin typeface="Courier New"/>
                <a:ea typeface="Courier New"/>
                <a:cs typeface="Courier New"/>
                <a:sym typeface="Courier New"/>
              </a:rPr>
              <a:t>index_col</a:t>
            </a:r>
            <a:r>
              <a:rPr lang="en-US" sz="1500">
                <a:solidFill>
                  <a:schemeClr val="dk1"/>
                </a:solidFill>
                <a:latin typeface="Calibri"/>
                <a:ea typeface="Calibri"/>
                <a:cs typeface="Calibri"/>
                <a:sym typeface="Calibri"/>
              </a:rPr>
              <a:t> when reading:</a:t>
            </a:r>
            <a:endParaRPr/>
          </a:p>
        </p:txBody>
      </p:sp>
      <p:sp>
        <p:nvSpPr>
          <p:cNvPr id="476" name="Google Shape;476;p54"/>
          <p:cNvSpPr/>
          <p:nvPr/>
        </p:nvSpPr>
        <p:spPr>
          <a:xfrm>
            <a:off x="868267" y="3421584"/>
            <a:ext cx="4769254"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df </a:t>
            </a:r>
            <a:r>
              <a:rPr b="1" lang="en-US" sz="1350">
                <a:solidFill>
                  <a:srgbClr val="3E999F"/>
                </a:solidFill>
                <a:latin typeface="Courier New"/>
                <a:ea typeface="Courier New"/>
                <a:cs typeface="Courier New"/>
                <a:sym typeface="Courier New"/>
              </a:rPr>
              <a:t>=</a:t>
            </a:r>
            <a:r>
              <a:rPr b="1" lang="en-US" sz="1350">
                <a:solidFill>
                  <a:srgbClr val="4D4D4C"/>
                </a:solidFill>
                <a:latin typeface="Courier New"/>
                <a:ea typeface="Courier New"/>
                <a:cs typeface="Courier New"/>
                <a:sym typeface="Courier New"/>
              </a:rPr>
              <a:t> pd.</a:t>
            </a:r>
            <a:r>
              <a:rPr b="1" lang="en-US" sz="1350">
                <a:solidFill>
                  <a:srgbClr val="4271AE"/>
                </a:solidFill>
                <a:latin typeface="Courier New"/>
                <a:ea typeface="Courier New"/>
                <a:cs typeface="Courier New"/>
                <a:sym typeface="Courier New"/>
              </a:rPr>
              <a:t>read_csv</a:t>
            </a:r>
            <a:r>
              <a:rPr b="1" lang="en-US" sz="1350">
                <a:solidFill>
                  <a:srgbClr val="4D4D4C"/>
                </a:solidFill>
                <a:latin typeface="Courier New"/>
                <a:ea typeface="Courier New"/>
                <a:cs typeface="Courier New"/>
                <a:sym typeface="Courier New"/>
              </a:rPr>
              <a:t>(</a:t>
            </a:r>
            <a:r>
              <a:rPr b="1" lang="en-US" sz="1350">
                <a:solidFill>
                  <a:srgbClr val="A31515"/>
                </a:solidFill>
                <a:latin typeface="Courier New"/>
                <a:ea typeface="Courier New"/>
                <a:cs typeface="Courier New"/>
                <a:sym typeface="Courier New"/>
              </a:rPr>
              <a:t>'dataset.csv'</a:t>
            </a:r>
            <a:r>
              <a:rPr b="1" lang="en-US" sz="1350">
                <a:solidFill>
                  <a:srgbClr val="4D4D4C"/>
                </a:solidFill>
                <a:latin typeface="Courier New"/>
                <a:ea typeface="Courier New"/>
                <a:cs typeface="Courier New"/>
                <a:sym typeface="Courier New"/>
              </a:rPr>
              <a:t>, index_col</a:t>
            </a:r>
            <a:r>
              <a:rPr b="1" lang="en-US" sz="1350">
                <a:solidFill>
                  <a:srgbClr val="3E999F"/>
                </a:solidFill>
                <a:latin typeface="Courier New"/>
                <a:ea typeface="Courier New"/>
                <a:cs typeface="Courier New"/>
                <a:sym typeface="Courier New"/>
              </a:rPr>
              <a:t>=</a:t>
            </a:r>
            <a:r>
              <a:rPr b="1" lang="en-US" sz="1350">
                <a:solidFill>
                  <a:srgbClr val="F5871F"/>
                </a:solidFill>
                <a:latin typeface="Courier New"/>
                <a:ea typeface="Courier New"/>
                <a:cs typeface="Courier New"/>
                <a:sym typeface="Courier New"/>
              </a:rPr>
              <a:t>0</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sp>
        <p:nvSpPr>
          <p:cNvPr id="477" name="Google Shape;477;p54"/>
          <p:cNvSpPr/>
          <p:nvPr/>
        </p:nvSpPr>
        <p:spPr>
          <a:xfrm>
            <a:off x="794578" y="4137042"/>
            <a:ext cx="4502579" cy="323165"/>
          </a:xfrm>
          <a:prstGeom prst="rect">
            <a:avLst/>
          </a:prstGeom>
          <a:noFill/>
          <a:ln>
            <a:noFill/>
          </a:ln>
        </p:spPr>
        <p:txBody>
          <a:bodyPr anchorCtr="0" anchor="t" bIns="45700" lIns="91425" spcFirstLastPara="1" rIns="91425" wrap="square" tIns="45700">
            <a:spAutoFit/>
          </a:bodyPr>
          <a:lstStyle/>
          <a:p>
            <a:pPr indent="-214313" lvl="0" marL="214313" marR="0" rtl="0" algn="l">
              <a:spcBef>
                <a:spcPts val="0"/>
              </a:spcBef>
              <a:spcAft>
                <a:spcPts val="0"/>
              </a:spcAft>
              <a:buClr>
                <a:schemeClr val="dk1"/>
              </a:buClr>
              <a:buSzPts val="1500"/>
              <a:buFont typeface="Arial"/>
              <a:buChar char="•"/>
            </a:pPr>
            <a:r>
              <a:rPr i="1" lang="en-US" sz="1500">
                <a:solidFill>
                  <a:schemeClr val="dk1"/>
                </a:solidFill>
                <a:latin typeface="Calibri"/>
                <a:ea typeface="Calibri"/>
                <a:cs typeface="Calibri"/>
                <a:sym typeface="Calibri"/>
              </a:rPr>
              <a:t>Note: here we're setting the </a:t>
            </a:r>
            <a:r>
              <a:rPr i="1" lang="en-US" sz="1500" u="sng">
                <a:solidFill>
                  <a:schemeClr val="dk1"/>
                </a:solidFill>
                <a:latin typeface="Calibri"/>
                <a:ea typeface="Calibri"/>
                <a:cs typeface="Calibri"/>
                <a:sym typeface="Calibri"/>
              </a:rPr>
              <a:t>index to be column zero</a:t>
            </a:r>
            <a:r>
              <a:rPr i="1" lang="en-US" sz="1500">
                <a:solidFill>
                  <a:schemeClr val="dk1"/>
                </a:solidFill>
                <a:latin typeface="Calibri"/>
                <a:ea typeface="Calibri"/>
                <a:cs typeface="Calibri"/>
                <a:sym typeface="Calibri"/>
              </a:rPr>
              <a:t>.</a:t>
            </a:r>
            <a:endParaRPr/>
          </a:p>
        </p:txBody>
      </p:sp>
      <p:pic>
        <p:nvPicPr>
          <p:cNvPr id="478" name="Google Shape;478;p54"/>
          <p:cNvPicPr preferRelativeResize="0"/>
          <p:nvPr/>
        </p:nvPicPr>
        <p:blipFill rotWithShape="1">
          <a:blip r:embed="rId3">
            <a:alphaModFix/>
          </a:blip>
          <a:srcRect b="0" l="0" r="0" t="0"/>
          <a:stretch/>
        </p:blipFill>
        <p:spPr>
          <a:xfrm>
            <a:off x="5796593" y="1230949"/>
            <a:ext cx="2366906" cy="1452419"/>
          </a:xfrm>
          <a:prstGeom prst="rect">
            <a:avLst/>
          </a:prstGeom>
          <a:noFill/>
          <a:ln>
            <a:noFill/>
          </a:ln>
        </p:spPr>
      </p:pic>
      <p:pic>
        <p:nvPicPr>
          <p:cNvPr id="479" name="Google Shape;479;p54"/>
          <p:cNvPicPr preferRelativeResize="0"/>
          <p:nvPr/>
        </p:nvPicPr>
        <p:blipFill rotWithShape="1">
          <a:blip r:embed="rId4">
            <a:alphaModFix/>
          </a:blip>
          <a:srcRect b="0" l="0" r="0" t="0"/>
          <a:stretch/>
        </p:blipFill>
        <p:spPr>
          <a:xfrm>
            <a:off x="5796593" y="3416162"/>
            <a:ext cx="1854621" cy="136731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5"/>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Reading data from JSON</a:t>
            </a:r>
            <a:endParaRPr/>
          </a:p>
        </p:txBody>
      </p:sp>
      <p:sp>
        <p:nvSpPr>
          <p:cNvPr id="485" name="Google Shape;485;p55"/>
          <p:cNvSpPr txBox="1"/>
          <p:nvPr>
            <p:ph idx="1" type="body"/>
          </p:nvPr>
        </p:nvSpPr>
        <p:spPr>
          <a:xfrm>
            <a:off x="628650" y="1268016"/>
            <a:ext cx="7886700" cy="6303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If you have a JSON file — which is essentially a stored Python dict — pandas can read this just as easily:</a:t>
            </a:r>
            <a:endParaRPr/>
          </a:p>
        </p:txBody>
      </p:sp>
      <p:sp>
        <p:nvSpPr>
          <p:cNvPr id="486" name="Google Shape;486;p55"/>
          <p:cNvSpPr/>
          <p:nvPr/>
        </p:nvSpPr>
        <p:spPr>
          <a:xfrm>
            <a:off x="628650" y="2100765"/>
            <a:ext cx="3993401" cy="323165"/>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rgbClr val="4D4D4C"/>
                </a:solidFill>
                <a:latin typeface="Courier New"/>
                <a:ea typeface="Courier New"/>
                <a:cs typeface="Courier New"/>
                <a:sym typeface="Courier New"/>
              </a:rPr>
              <a:t>df </a:t>
            </a:r>
            <a:r>
              <a:rPr b="1" lang="en-US" sz="1500">
                <a:solidFill>
                  <a:srgbClr val="3E999F"/>
                </a:solidFill>
                <a:latin typeface="Courier New"/>
                <a:ea typeface="Courier New"/>
                <a:cs typeface="Courier New"/>
                <a:sym typeface="Courier New"/>
              </a:rPr>
              <a:t>=</a:t>
            </a:r>
            <a:r>
              <a:rPr b="1" lang="en-US" sz="1500">
                <a:solidFill>
                  <a:srgbClr val="4D4D4C"/>
                </a:solidFill>
                <a:latin typeface="Courier New"/>
                <a:ea typeface="Courier New"/>
                <a:cs typeface="Courier New"/>
                <a:sym typeface="Courier New"/>
              </a:rPr>
              <a:t> pd.</a:t>
            </a:r>
            <a:r>
              <a:rPr b="1" lang="en-US" sz="1500">
                <a:solidFill>
                  <a:srgbClr val="4271AE"/>
                </a:solidFill>
                <a:latin typeface="Courier New"/>
                <a:ea typeface="Courier New"/>
                <a:cs typeface="Courier New"/>
                <a:sym typeface="Courier New"/>
              </a:rPr>
              <a:t>read_json</a:t>
            </a:r>
            <a:r>
              <a:rPr b="1" lang="en-US" sz="1500">
                <a:solidFill>
                  <a:srgbClr val="4D4D4C"/>
                </a:solidFill>
                <a:latin typeface="Courier New"/>
                <a:ea typeface="Courier New"/>
                <a:cs typeface="Courier New"/>
                <a:sym typeface="Courier New"/>
              </a:rPr>
              <a:t>(</a:t>
            </a:r>
            <a:r>
              <a:rPr b="1" lang="en-US" sz="1500">
                <a:solidFill>
                  <a:srgbClr val="A31515"/>
                </a:solidFill>
                <a:latin typeface="Courier New"/>
                <a:ea typeface="Courier New"/>
                <a:cs typeface="Courier New"/>
                <a:sym typeface="Courier New"/>
              </a:rPr>
              <a:t>'dataset.json'</a:t>
            </a:r>
            <a:r>
              <a:rPr b="1" lang="en-US" sz="1500">
                <a:solidFill>
                  <a:srgbClr val="4D4D4C"/>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p:txBody>
      </p:sp>
      <p:sp>
        <p:nvSpPr>
          <p:cNvPr id="487" name="Google Shape;487;p55"/>
          <p:cNvSpPr txBox="1"/>
          <p:nvPr/>
        </p:nvSpPr>
        <p:spPr>
          <a:xfrm>
            <a:off x="628650" y="3070664"/>
            <a:ext cx="7886700" cy="1539895"/>
          </a:xfrm>
          <a:prstGeom prst="rect">
            <a:avLst/>
          </a:prstGeom>
          <a:noFill/>
          <a:ln>
            <a:noFill/>
          </a:ln>
        </p:spPr>
        <p:txBody>
          <a:bodyPr anchorCtr="0" anchor="t" bIns="34275" lIns="68575" spcFirstLastPara="1" rIns="68575" wrap="square" tIns="34275">
            <a:noAutofit/>
          </a:bodyPr>
          <a:lstStyle/>
          <a:p>
            <a:pPr indent="-228600" lvl="0" marL="228600" marR="0" rtl="0" algn="l">
              <a:lnSpc>
                <a:spcPct val="110000"/>
              </a:lnSpc>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Notice this time our index came with us correctly since using JSON allowed indexes to work through nesting.</a:t>
            </a:r>
            <a:endParaRPr/>
          </a:p>
          <a:p>
            <a:pPr indent="-228600" lvl="0" marL="228600" marR="0" rtl="0" algn="l">
              <a:lnSpc>
                <a:spcPct val="110000"/>
              </a:lnSpc>
              <a:spcBef>
                <a:spcPts val="100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Pandas will try to figure out how to create a DataFrame by analyzing structure of your JSON, and sometimes it doesn't get it right. </a:t>
            </a:r>
            <a:endParaRPr/>
          </a:p>
          <a:p>
            <a:pPr indent="-228600" lvl="0" marL="228600" marR="0" rtl="0" algn="l">
              <a:lnSpc>
                <a:spcPct val="110000"/>
              </a:lnSpc>
              <a:spcBef>
                <a:spcPts val="100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Often you'll need to set the </a:t>
            </a:r>
            <a:r>
              <a:rPr b="1" lang="en-US" sz="1500">
                <a:solidFill>
                  <a:srgbClr val="0070C0"/>
                </a:solidFill>
                <a:latin typeface="Courier New"/>
                <a:ea typeface="Courier New"/>
                <a:cs typeface="Courier New"/>
                <a:sym typeface="Courier New"/>
              </a:rPr>
              <a:t>orient</a:t>
            </a:r>
            <a:r>
              <a:rPr lang="en-US" sz="1500">
                <a:solidFill>
                  <a:schemeClr val="dk1"/>
                </a:solidFill>
                <a:latin typeface="Calibri"/>
                <a:ea typeface="Calibri"/>
                <a:cs typeface="Calibri"/>
                <a:sym typeface="Calibri"/>
              </a:rPr>
              <a:t> keyword argument depending on the structure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6"/>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lang="en-US"/>
              <a:t>Example </a:t>
            </a:r>
            <a:r>
              <a:rPr lang="en-US">
                <a:solidFill>
                  <a:srgbClr val="FF0000"/>
                </a:solidFill>
              </a:rPr>
              <a:t>#1:</a:t>
            </a:r>
            <a:r>
              <a:rPr lang="en-US"/>
              <a:t>Reading data from JSON</a:t>
            </a:r>
            <a:endParaRPr>
              <a:solidFill>
                <a:srgbClr val="FF0000"/>
              </a:solidFill>
            </a:endParaRPr>
          </a:p>
        </p:txBody>
      </p:sp>
      <p:pic>
        <p:nvPicPr>
          <p:cNvPr id="493" name="Google Shape;493;p56"/>
          <p:cNvPicPr preferRelativeResize="0"/>
          <p:nvPr/>
        </p:nvPicPr>
        <p:blipFill rotWithShape="1">
          <a:blip r:embed="rId3">
            <a:alphaModFix/>
          </a:blip>
          <a:srcRect b="0" l="0" r="0" t="0"/>
          <a:stretch/>
        </p:blipFill>
        <p:spPr>
          <a:xfrm>
            <a:off x="628650" y="3069890"/>
            <a:ext cx="4150519" cy="1264444"/>
          </a:xfrm>
          <a:prstGeom prst="rect">
            <a:avLst/>
          </a:prstGeom>
          <a:noFill/>
          <a:ln>
            <a:noFill/>
          </a:ln>
        </p:spPr>
      </p:pic>
      <p:sp>
        <p:nvSpPr>
          <p:cNvPr id="494" name="Google Shape;494;p56"/>
          <p:cNvSpPr/>
          <p:nvPr/>
        </p:nvSpPr>
        <p:spPr>
          <a:xfrm>
            <a:off x="5137494" y="3343263"/>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95" name="Google Shape;495;p56"/>
          <p:cNvSpPr/>
          <p:nvPr/>
        </p:nvSpPr>
        <p:spPr>
          <a:xfrm rot="5400000">
            <a:off x="3086979" y="2467740"/>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496" name="Google Shape;496;p56"/>
          <p:cNvPicPr preferRelativeResize="0"/>
          <p:nvPr/>
        </p:nvPicPr>
        <p:blipFill rotWithShape="1">
          <a:blip r:embed="rId4">
            <a:alphaModFix/>
          </a:blip>
          <a:srcRect b="0" l="0" r="0" t="0"/>
          <a:stretch/>
        </p:blipFill>
        <p:spPr>
          <a:xfrm>
            <a:off x="628650" y="1248365"/>
            <a:ext cx="7400925" cy="1057275"/>
          </a:xfrm>
          <a:prstGeom prst="rect">
            <a:avLst/>
          </a:prstGeom>
          <a:noFill/>
          <a:ln cap="flat" cmpd="sng" w="9525">
            <a:solidFill>
              <a:schemeClr val="accent1"/>
            </a:solidFill>
            <a:prstDash val="solid"/>
            <a:round/>
            <a:headEnd len="sm" w="sm" type="none"/>
            <a:tailEnd len="sm" w="sm" type="none"/>
          </a:ln>
        </p:spPr>
      </p:pic>
      <p:pic>
        <p:nvPicPr>
          <p:cNvPr id="497" name="Google Shape;497;p56"/>
          <p:cNvPicPr preferRelativeResize="0"/>
          <p:nvPr/>
        </p:nvPicPr>
        <p:blipFill rotWithShape="1">
          <a:blip r:embed="rId5">
            <a:alphaModFix/>
          </a:blip>
          <a:srcRect b="0" l="0" r="0" t="0"/>
          <a:stretch/>
        </p:blipFill>
        <p:spPr>
          <a:xfrm>
            <a:off x="6151288" y="2991672"/>
            <a:ext cx="1878287" cy="142088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lang="en-US"/>
              <a:t>Example </a:t>
            </a:r>
            <a:r>
              <a:rPr lang="en-US">
                <a:solidFill>
                  <a:srgbClr val="FF0000"/>
                </a:solidFill>
              </a:rPr>
              <a:t>#2: </a:t>
            </a:r>
            <a:r>
              <a:rPr lang="en-US"/>
              <a:t>Reading data from JSON</a:t>
            </a:r>
            <a:endParaRPr>
              <a:solidFill>
                <a:srgbClr val="FF0000"/>
              </a:solidFill>
            </a:endParaRPr>
          </a:p>
        </p:txBody>
      </p:sp>
      <p:pic>
        <p:nvPicPr>
          <p:cNvPr id="503" name="Google Shape;503;p57"/>
          <p:cNvPicPr preferRelativeResize="0"/>
          <p:nvPr/>
        </p:nvPicPr>
        <p:blipFill rotWithShape="1">
          <a:blip r:embed="rId3">
            <a:alphaModFix/>
          </a:blip>
          <a:srcRect b="0" l="0" r="0" t="0"/>
          <a:stretch/>
        </p:blipFill>
        <p:spPr>
          <a:xfrm>
            <a:off x="266147" y="1181893"/>
            <a:ext cx="4457700" cy="1307306"/>
          </a:xfrm>
          <a:prstGeom prst="rect">
            <a:avLst/>
          </a:prstGeom>
          <a:noFill/>
          <a:ln cap="flat" cmpd="sng" w="9525">
            <a:solidFill>
              <a:schemeClr val="accent1"/>
            </a:solidFill>
            <a:prstDash val="solid"/>
            <a:round/>
            <a:headEnd len="sm" w="sm" type="none"/>
            <a:tailEnd len="sm" w="sm" type="none"/>
          </a:ln>
        </p:spPr>
      </p:pic>
      <p:pic>
        <p:nvPicPr>
          <p:cNvPr id="504" name="Google Shape;504;p57"/>
          <p:cNvPicPr preferRelativeResize="0"/>
          <p:nvPr/>
        </p:nvPicPr>
        <p:blipFill rotWithShape="1">
          <a:blip r:embed="rId4">
            <a:alphaModFix/>
          </a:blip>
          <a:srcRect b="0" l="0" r="0" t="0"/>
          <a:stretch/>
        </p:blipFill>
        <p:spPr>
          <a:xfrm>
            <a:off x="266147" y="3266882"/>
            <a:ext cx="4464848" cy="1360203"/>
          </a:xfrm>
          <a:prstGeom prst="rect">
            <a:avLst/>
          </a:prstGeom>
          <a:noFill/>
          <a:ln>
            <a:noFill/>
          </a:ln>
        </p:spPr>
      </p:pic>
      <p:pic>
        <p:nvPicPr>
          <p:cNvPr id="505" name="Google Shape;505;p57"/>
          <p:cNvPicPr preferRelativeResize="0"/>
          <p:nvPr/>
        </p:nvPicPr>
        <p:blipFill rotWithShape="1">
          <a:blip r:embed="rId5">
            <a:alphaModFix/>
          </a:blip>
          <a:srcRect b="0" l="0" r="0" t="0"/>
          <a:stretch/>
        </p:blipFill>
        <p:spPr>
          <a:xfrm>
            <a:off x="5812143" y="3442413"/>
            <a:ext cx="3020684" cy="953317"/>
          </a:xfrm>
          <a:prstGeom prst="rect">
            <a:avLst/>
          </a:prstGeom>
          <a:noFill/>
          <a:ln>
            <a:noFill/>
          </a:ln>
        </p:spPr>
      </p:pic>
      <p:sp>
        <p:nvSpPr>
          <p:cNvPr id="506" name="Google Shape;506;p57"/>
          <p:cNvSpPr/>
          <p:nvPr/>
        </p:nvSpPr>
        <p:spPr>
          <a:xfrm>
            <a:off x="4980503" y="3343816"/>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07" name="Google Shape;507;p57"/>
          <p:cNvSpPr/>
          <p:nvPr/>
        </p:nvSpPr>
        <p:spPr>
          <a:xfrm rot="5400000">
            <a:off x="2024507" y="2666025"/>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628650" y="125117"/>
            <a:ext cx="7886700" cy="5854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t>Example </a:t>
            </a:r>
            <a:r>
              <a:rPr lang="en-US">
                <a:solidFill>
                  <a:srgbClr val="FF0000"/>
                </a:solidFill>
              </a:rPr>
              <a:t>#3: </a:t>
            </a:r>
            <a:r>
              <a:rPr lang="en-US"/>
              <a:t>Reading data from JSON</a:t>
            </a:r>
            <a:endParaRPr>
              <a:solidFill>
                <a:srgbClr val="FF0000"/>
              </a:solidFill>
            </a:endParaRPr>
          </a:p>
        </p:txBody>
      </p:sp>
      <p:pic>
        <p:nvPicPr>
          <p:cNvPr id="513" name="Google Shape;513;p58"/>
          <p:cNvPicPr preferRelativeResize="0"/>
          <p:nvPr/>
        </p:nvPicPr>
        <p:blipFill rotWithShape="1">
          <a:blip r:embed="rId3">
            <a:alphaModFix/>
          </a:blip>
          <a:srcRect b="0" l="0" r="0" t="0"/>
          <a:stretch/>
        </p:blipFill>
        <p:spPr>
          <a:xfrm>
            <a:off x="266147" y="855202"/>
            <a:ext cx="3476834" cy="1019648"/>
          </a:xfrm>
          <a:prstGeom prst="rect">
            <a:avLst/>
          </a:prstGeom>
          <a:noFill/>
          <a:ln cap="flat" cmpd="sng" w="9525">
            <a:solidFill>
              <a:schemeClr val="accent1"/>
            </a:solidFill>
            <a:prstDash val="solid"/>
            <a:round/>
            <a:headEnd len="sm" w="sm" type="none"/>
            <a:tailEnd len="sm" w="sm" type="none"/>
          </a:ln>
        </p:spPr>
      </p:pic>
      <p:pic>
        <p:nvPicPr>
          <p:cNvPr id="514" name="Google Shape;514;p58"/>
          <p:cNvPicPr preferRelativeResize="0"/>
          <p:nvPr/>
        </p:nvPicPr>
        <p:blipFill rotWithShape="1">
          <a:blip r:embed="rId4">
            <a:alphaModFix/>
          </a:blip>
          <a:srcRect b="0" l="0" r="0" t="0"/>
          <a:stretch/>
        </p:blipFill>
        <p:spPr>
          <a:xfrm>
            <a:off x="712330" y="3792677"/>
            <a:ext cx="2584468" cy="815649"/>
          </a:xfrm>
          <a:prstGeom prst="rect">
            <a:avLst/>
          </a:prstGeom>
          <a:noFill/>
          <a:ln>
            <a:noFill/>
          </a:ln>
        </p:spPr>
      </p:pic>
      <p:sp>
        <p:nvSpPr>
          <p:cNvPr id="515" name="Google Shape;515;p58"/>
          <p:cNvSpPr/>
          <p:nvPr/>
        </p:nvSpPr>
        <p:spPr>
          <a:xfrm rot="5400000">
            <a:off x="1853809" y="1868940"/>
            <a:ext cx="301511"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516" name="Google Shape;516;p58"/>
          <p:cNvPicPr preferRelativeResize="0"/>
          <p:nvPr/>
        </p:nvPicPr>
        <p:blipFill rotWithShape="1">
          <a:blip r:embed="rId5">
            <a:alphaModFix/>
          </a:blip>
          <a:srcRect b="0" l="0" r="0" t="0"/>
          <a:stretch/>
        </p:blipFill>
        <p:spPr>
          <a:xfrm>
            <a:off x="266146" y="2209815"/>
            <a:ext cx="3476834" cy="1190057"/>
          </a:xfrm>
          <a:prstGeom prst="rect">
            <a:avLst/>
          </a:prstGeom>
          <a:noFill/>
          <a:ln>
            <a:noFill/>
          </a:ln>
        </p:spPr>
      </p:pic>
      <p:sp>
        <p:nvSpPr>
          <p:cNvPr id="517" name="Google Shape;517;p58"/>
          <p:cNvSpPr/>
          <p:nvPr/>
        </p:nvSpPr>
        <p:spPr>
          <a:xfrm rot="5400000">
            <a:off x="1853808" y="3381897"/>
            <a:ext cx="301511"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518" name="Google Shape;518;p58"/>
          <p:cNvPicPr preferRelativeResize="0"/>
          <p:nvPr/>
        </p:nvPicPr>
        <p:blipFill rotWithShape="1">
          <a:blip r:embed="rId6">
            <a:alphaModFix/>
          </a:blip>
          <a:srcRect b="0" l="0" r="0" t="0"/>
          <a:stretch/>
        </p:blipFill>
        <p:spPr>
          <a:xfrm>
            <a:off x="4846475" y="2188426"/>
            <a:ext cx="3580094" cy="1211446"/>
          </a:xfrm>
          <a:prstGeom prst="rect">
            <a:avLst/>
          </a:prstGeom>
          <a:noFill/>
          <a:ln>
            <a:noFill/>
          </a:ln>
        </p:spPr>
      </p:pic>
      <p:pic>
        <p:nvPicPr>
          <p:cNvPr id="519" name="Google Shape;519;p58"/>
          <p:cNvPicPr preferRelativeResize="0"/>
          <p:nvPr/>
        </p:nvPicPr>
        <p:blipFill rotWithShape="1">
          <a:blip r:embed="rId7">
            <a:alphaModFix/>
          </a:blip>
          <a:srcRect b="0" l="0" r="0" t="0"/>
          <a:stretch/>
        </p:blipFill>
        <p:spPr>
          <a:xfrm>
            <a:off x="5845570" y="3686839"/>
            <a:ext cx="1574291" cy="1190914"/>
          </a:xfrm>
          <a:prstGeom prst="rect">
            <a:avLst/>
          </a:prstGeom>
          <a:noFill/>
          <a:ln>
            <a:noFill/>
          </a:ln>
        </p:spPr>
      </p:pic>
      <p:sp>
        <p:nvSpPr>
          <p:cNvPr id="520" name="Google Shape;520;p58"/>
          <p:cNvSpPr/>
          <p:nvPr/>
        </p:nvSpPr>
        <p:spPr>
          <a:xfrm rot="5400000">
            <a:off x="6481960" y="3354110"/>
            <a:ext cx="301511"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21" name="Google Shape;521;p58"/>
          <p:cNvSpPr/>
          <p:nvPr/>
        </p:nvSpPr>
        <p:spPr>
          <a:xfrm flipH="1" rot="10800000">
            <a:off x="3873806" y="1166855"/>
            <a:ext cx="2938334" cy="807918"/>
          </a:xfrm>
          <a:prstGeom prst="bentUpArrow">
            <a:avLst>
              <a:gd fmla="val 25000" name="adj1"/>
              <a:gd fmla="val 25000" name="adj2"/>
              <a:gd fmla="val 25000" name="adj3"/>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9"/>
          <p:cNvSpPr txBox="1"/>
          <p:nvPr>
            <p:ph type="title"/>
          </p:nvPr>
        </p:nvSpPr>
        <p:spPr>
          <a:xfrm>
            <a:off x="628650" y="273845"/>
            <a:ext cx="7886700" cy="7259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Converting back to a CSV or JSON</a:t>
            </a:r>
            <a:endParaRPr/>
          </a:p>
        </p:txBody>
      </p:sp>
      <p:sp>
        <p:nvSpPr>
          <p:cNvPr id="527" name="Google Shape;527;p59"/>
          <p:cNvSpPr txBox="1"/>
          <p:nvPr>
            <p:ph idx="1" type="body"/>
          </p:nvPr>
        </p:nvSpPr>
        <p:spPr>
          <a:xfrm>
            <a:off x="628650" y="1172240"/>
            <a:ext cx="7886700" cy="346048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So after extensive work on cleaning your data, you’re now ready to save it as a file of your choice. Similar to the ways we read in data, pandas provides intuitive commands to save it:</a:t>
            </a:r>
            <a:endParaRPr/>
          </a:p>
          <a:p>
            <a:pPr indent="-247650" lvl="0" marL="342900" rtl="0" algn="l">
              <a:spcBef>
                <a:spcPts val="900"/>
              </a:spcBef>
              <a:spcAft>
                <a:spcPts val="0"/>
              </a:spcAft>
              <a:buClr>
                <a:srgbClr val="002060"/>
              </a:buClr>
              <a:buSzPts val="1500"/>
              <a:buNone/>
            </a:pPr>
            <a:r>
              <a:t/>
            </a:r>
            <a:endParaRPr sz="1500"/>
          </a:p>
          <a:p>
            <a:pPr indent="-247650" lvl="0" marL="342900" rtl="0" algn="l">
              <a:spcBef>
                <a:spcPts val="900"/>
              </a:spcBef>
              <a:spcAft>
                <a:spcPts val="0"/>
              </a:spcAft>
              <a:buClr>
                <a:srgbClr val="002060"/>
              </a:buClr>
              <a:buSzPts val="1500"/>
              <a:buNone/>
            </a:pPr>
            <a:r>
              <a:t/>
            </a:r>
            <a:endParaRPr sz="1500"/>
          </a:p>
          <a:p>
            <a:pPr indent="-247650" lvl="0" marL="342900" rtl="0" algn="l">
              <a:spcBef>
                <a:spcPts val="900"/>
              </a:spcBef>
              <a:spcAft>
                <a:spcPts val="0"/>
              </a:spcAft>
              <a:buClr>
                <a:srgbClr val="002060"/>
              </a:buClr>
              <a:buSzPts val="1500"/>
              <a:buNone/>
            </a:pPr>
            <a:r>
              <a:t/>
            </a:r>
            <a:endParaRPr sz="1500"/>
          </a:p>
          <a:p>
            <a:pPr indent="-247650" lvl="0" marL="342900" rtl="0" algn="l">
              <a:spcBef>
                <a:spcPts val="900"/>
              </a:spcBef>
              <a:spcAft>
                <a:spcPts val="0"/>
              </a:spcAft>
              <a:buClr>
                <a:srgbClr val="002060"/>
              </a:buClr>
              <a:buSzPts val="1500"/>
              <a:buNone/>
            </a:pPr>
            <a:r>
              <a:t/>
            </a:r>
            <a:endParaRPr sz="1500"/>
          </a:p>
          <a:p>
            <a:pPr indent="-247650" lvl="0" marL="342900" rtl="0" algn="l">
              <a:spcBef>
                <a:spcPts val="900"/>
              </a:spcBef>
              <a:spcAft>
                <a:spcPts val="0"/>
              </a:spcAft>
              <a:buClr>
                <a:srgbClr val="002060"/>
              </a:buClr>
              <a:buSzPts val="1500"/>
              <a:buNone/>
            </a:pPr>
            <a:r>
              <a:t/>
            </a:r>
            <a:endParaRPr sz="1500"/>
          </a:p>
          <a:p>
            <a:pPr indent="-247650" lvl="0" marL="342900" rtl="0" algn="l">
              <a:spcBef>
                <a:spcPts val="900"/>
              </a:spcBef>
              <a:spcAft>
                <a:spcPts val="0"/>
              </a:spcAft>
              <a:buClr>
                <a:srgbClr val="002060"/>
              </a:buClr>
              <a:buSzPts val="1500"/>
              <a:buNone/>
            </a:pPr>
            <a:r>
              <a:t/>
            </a:r>
            <a:endParaRPr sz="1500"/>
          </a:p>
          <a:p>
            <a:pPr indent="-342900" lvl="0" marL="342900" rtl="0" algn="l">
              <a:spcBef>
                <a:spcPts val="900"/>
              </a:spcBef>
              <a:spcAft>
                <a:spcPts val="0"/>
              </a:spcAft>
              <a:buClr>
                <a:srgbClr val="002060"/>
              </a:buClr>
              <a:buSzPts val="1500"/>
              <a:buChar char="•"/>
            </a:pPr>
            <a:r>
              <a:rPr lang="en-US" sz="1500"/>
              <a:t>When we save JSON and CSV files, all we have to input into those functions is our desired filename with the appropriate file extension.</a:t>
            </a:r>
            <a:endParaRPr/>
          </a:p>
        </p:txBody>
      </p:sp>
      <p:sp>
        <p:nvSpPr>
          <p:cNvPr id="528" name="Google Shape;528;p59"/>
          <p:cNvSpPr/>
          <p:nvPr/>
        </p:nvSpPr>
        <p:spPr>
          <a:xfrm>
            <a:off x="2286000" y="2225502"/>
            <a:ext cx="4572000" cy="1102225"/>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500">
                <a:solidFill>
                  <a:srgbClr val="4D4D4C"/>
                </a:solidFill>
                <a:latin typeface="Courier New"/>
                <a:ea typeface="Courier New"/>
                <a:cs typeface="Courier New"/>
                <a:sym typeface="Courier New"/>
              </a:rPr>
              <a:t>df.</a:t>
            </a:r>
            <a:r>
              <a:rPr b="1" lang="en-US" sz="1500">
                <a:solidFill>
                  <a:srgbClr val="4271AE"/>
                </a:solidFill>
                <a:latin typeface="Courier New"/>
                <a:ea typeface="Courier New"/>
                <a:cs typeface="Courier New"/>
                <a:sym typeface="Courier New"/>
              </a:rPr>
              <a:t>to_csv</a:t>
            </a:r>
            <a:r>
              <a:rPr b="1" lang="en-US" sz="1500">
                <a:solidFill>
                  <a:srgbClr val="4D4D4C"/>
                </a:solidFill>
                <a:latin typeface="Courier New"/>
                <a:ea typeface="Courier New"/>
                <a:cs typeface="Courier New"/>
                <a:sym typeface="Courier New"/>
              </a:rPr>
              <a:t>(</a:t>
            </a:r>
            <a:r>
              <a:rPr b="1" lang="en-US" sz="1500">
                <a:solidFill>
                  <a:srgbClr val="A31515"/>
                </a:solidFill>
                <a:latin typeface="Courier New"/>
                <a:ea typeface="Courier New"/>
                <a:cs typeface="Courier New"/>
                <a:sym typeface="Courier New"/>
              </a:rPr>
              <a:t>'new_dataset.csv'</a:t>
            </a:r>
            <a:r>
              <a:rPr b="1" lang="en-US" sz="1500">
                <a:solidFill>
                  <a:srgbClr val="4D4D4C"/>
                </a:solidFill>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lang="en-US" sz="1500">
                <a:solidFill>
                  <a:srgbClr val="4D4D4C"/>
                </a:solidFill>
                <a:latin typeface="Courier New"/>
                <a:ea typeface="Courier New"/>
                <a:cs typeface="Courier New"/>
                <a:sym typeface="Courier New"/>
              </a:rPr>
              <a:t>df.</a:t>
            </a:r>
            <a:r>
              <a:rPr b="1" lang="en-US" sz="1500">
                <a:solidFill>
                  <a:srgbClr val="4271AE"/>
                </a:solidFill>
                <a:latin typeface="Courier New"/>
                <a:ea typeface="Courier New"/>
                <a:cs typeface="Courier New"/>
                <a:sym typeface="Courier New"/>
              </a:rPr>
              <a:t>to_json</a:t>
            </a:r>
            <a:r>
              <a:rPr b="1" lang="en-US" sz="1500">
                <a:solidFill>
                  <a:srgbClr val="4D4D4C"/>
                </a:solidFill>
                <a:latin typeface="Courier New"/>
                <a:ea typeface="Courier New"/>
                <a:cs typeface="Courier New"/>
                <a:sym typeface="Courier New"/>
              </a:rPr>
              <a:t>(</a:t>
            </a:r>
            <a:r>
              <a:rPr b="1" lang="en-US" sz="1500">
                <a:solidFill>
                  <a:srgbClr val="A31515"/>
                </a:solidFill>
                <a:latin typeface="Courier New"/>
                <a:ea typeface="Courier New"/>
                <a:cs typeface="Courier New"/>
                <a:sym typeface="Courier New"/>
              </a:rPr>
              <a:t>'new_dataset.json'</a:t>
            </a:r>
            <a:r>
              <a:rPr b="1" lang="en-US" sz="1500">
                <a:solidFill>
                  <a:srgbClr val="4D4D4C"/>
                </a:solidFill>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b="1" lang="en-US" sz="1500">
                <a:solidFill>
                  <a:srgbClr val="E5DFEC"/>
                </a:solidFill>
                <a:latin typeface="Courier New"/>
                <a:ea typeface="Courier New"/>
                <a:cs typeface="Courier New"/>
                <a:sym typeface="Courier New"/>
              </a:rPr>
              <a:t>df.to_sql('new_dataset', con)</a:t>
            </a:r>
            <a:endParaRPr/>
          </a:p>
        </p:txBody>
      </p:sp>
      <p:sp>
        <p:nvSpPr>
          <p:cNvPr id="529" name="Google Shape;529;p59"/>
          <p:cNvSpPr/>
          <p:nvPr/>
        </p:nvSpPr>
        <p:spPr>
          <a:xfrm>
            <a:off x="802759" y="4805180"/>
            <a:ext cx="7538483"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chemeClr val="dk1"/>
                </a:solidFill>
                <a:latin typeface="Calibri"/>
                <a:ea typeface="Calibri"/>
                <a:cs typeface="Calibri"/>
                <a:sym typeface="Calibri"/>
              </a:rPr>
              <a:t>Reference: </a:t>
            </a:r>
            <a:r>
              <a:rPr lang="en-US" sz="1050" u="sng">
                <a:solidFill>
                  <a:schemeClr val="dk1"/>
                </a:solidFill>
                <a:latin typeface="Calibri"/>
                <a:ea typeface="Calibri"/>
                <a:cs typeface="Calibri"/>
                <a:sym typeface="Calibri"/>
                <a:hlinkClick r:id="rId3">
                  <a:extLst>
                    <a:ext uri="{A12FA001-AC4F-418D-AE19-62706E023703}">
                      <ahyp:hlinkClr val="tx"/>
                    </a:ext>
                  </a:extLst>
                </a:hlinkClick>
              </a:rPr>
              <a:t>https://pandas.pydata.org/pandas-docs/stable/reference/api/pandas.DataFrame.to_json.html</a:t>
            </a:r>
            <a:r>
              <a:rPr lang="en-US" sz="1050">
                <a:solidFill>
                  <a:schemeClr val="dk1"/>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Python Libraries for Data Science</a:t>
            </a:r>
            <a:endParaRPr/>
          </a:p>
        </p:txBody>
      </p:sp>
      <p:sp>
        <p:nvSpPr>
          <p:cNvPr id="113" name="Google Shape;113;p6"/>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t>Pandas:</a:t>
            </a:r>
            <a:endParaRPr/>
          </a:p>
          <a:p>
            <a:pPr indent="-285750" lvl="1" marL="742950" rtl="0" algn="l">
              <a:spcBef>
                <a:spcPts val="560"/>
              </a:spcBef>
              <a:spcAft>
                <a:spcPts val="0"/>
              </a:spcAft>
              <a:buClr>
                <a:srgbClr val="FF0000"/>
              </a:buClr>
              <a:buSzPts val="2800"/>
              <a:buChar char="–"/>
            </a:pPr>
            <a:r>
              <a:rPr lang="en-US"/>
              <a:t>adds data structures and tools designed to work with table-like data (similar to Series and Data Frames in R)</a:t>
            </a:r>
            <a:endParaRPr/>
          </a:p>
          <a:p>
            <a:pPr indent="-285750" lvl="1" marL="742950" rtl="0" algn="l">
              <a:spcBef>
                <a:spcPts val="560"/>
              </a:spcBef>
              <a:spcAft>
                <a:spcPts val="0"/>
              </a:spcAft>
              <a:buClr>
                <a:srgbClr val="FF0000"/>
              </a:buClr>
              <a:buSzPts val="2800"/>
              <a:buChar char="–"/>
            </a:pPr>
            <a:r>
              <a:rPr lang="en-US"/>
              <a:t>provides tools for data manipulation: reshaping, merging, sorting, slicing, aggregation etc.</a:t>
            </a:r>
            <a:endParaRPr/>
          </a:p>
          <a:p>
            <a:pPr indent="-285750" lvl="1" marL="742950" rtl="0" algn="l">
              <a:spcBef>
                <a:spcPts val="560"/>
              </a:spcBef>
              <a:spcAft>
                <a:spcPts val="0"/>
              </a:spcAft>
              <a:buClr>
                <a:srgbClr val="FF0000"/>
              </a:buClr>
              <a:buSzPts val="2800"/>
              <a:buChar char="–"/>
            </a:pPr>
            <a:r>
              <a:rPr lang="en-US"/>
              <a:t>allows handling missing data</a:t>
            </a:r>
            <a:endParaRPr/>
          </a:p>
        </p:txBody>
      </p:sp>
      <p:sp>
        <p:nvSpPr>
          <p:cNvPr id="114" name="Google Shape;114;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6"/>
          <p:cNvSpPr txBox="1"/>
          <p:nvPr/>
        </p:nvSpPr>
        <p:spPr>
          <a:xfrm>
            <a:off x="628650" y="4501592"/>
            <a:ext cx="424053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Link:</a:t>
            </a:r>
            <a:r>
              <a:rPr lang="en-US" sz="1350">
                <a:solidFill>
                  <a:schemeClr val="dk1"/>
                </a:solidFill>
                <a:latin typeface="Calibri"/>
                <a:ea typeface="Calibri"/>
                <a:cs typeface="Calibri"/>
                <a:sym typeface="Calibri"/>
              </a:rPr>
              <a:t> </a:t>
            </a:r>
            <a:r>
              <a:rPr lang="en-US" sz="1350" u="sng">
                <a:solidFill>
                  <a:schemeClr val="dk1"/>
                </a:solidFill>
                <a:latin typeface="Calibri"/>
                <a:ea typeface="Calibri"/>
                <a:cs typeface="Calibri"/>
                <a:sym typeface="Calibri"/>
                <a:hlinkClick r:id="rId3">
                  <a:extLst>
                    <a:ext uri="{A12FA001-AC4F-418D-AE19-62706E023703}">
                      <ahyp:hlinkClr val="tx"/>
                    </a:ext>
                  </a:extLst>
                </a:hlinkClick>
              </a:rPr>
              <a:t>http://pandas.pydata.org/</a:t>
            </a:r>
            <a:endParaRPr sz="1350">
              <a:solidFill>
                <a:schemeClr val="dk1"/>
              </a:solidFill>
              <a:latin typeface="Calibri"/>
              <a:ea typeface="Calibri"/>
              <a:cs typeface="Calibri"/>
              <a:sym typeface="Calibri"/>
            </a:endParaRPr>
          </a:p>
        </p:txBody>
      </p:sp>
      <p:pic>
        <p:nvPicPr>
          <p:cNvPr descr="Logo" id="116" name="Google Shape;116;p6"/>
          <p:cNvPicPr preferRelativeResize="0"/>
          <p:nvPr/>
        </p:nvPicPr>
        <p:blipFill rotWithShape="1">
          <a:blip r:embed="rId4">
            <a:alphaModFix/>
          </a:blip>
          <a:srcRect b="0" l="0" r="0" t="0"/>
          <a:stretch/>
        </p:blipFill>
        <p:spPr>
          <a:xfrm>
            <a:off x="6525163" y="60389"/>
            <a:ext cx="2488535" cy="51844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0"/>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Most important DataFrame operations</a:t>
            </a:r>
            <a:endParaRPr/>
          </a:p>
        </p:txBody>
      </p:sp>
      <p:sp>
        <p:nvSpPr>
          <p:cNvPr id="536" name="Google Shape;536;p60"/>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Clr>
                <a:srgbClr val="002060"/>
              </a:buClr>
              <a:buSzPts val="1500"/>
              <a:buFont typeface="Arial"/>
              <a:buChar char="•"/>
            </a:pPr>
            <a:r>
              <a:rPr lang="en-US" sz="1500"/>
              <a:t>DataFrames possess hundreds of methods and other operations that are crucial to any analysis. </a:t>
            </a:r>
            <a:endParaRPr/>
          </a:p>
          <a:p>
            <a:pPr indent="-257175" lvl="0" marL="257175" rtl="0" algn="l">
              <a:spcBef>
                <a:spcPts val="900"/>
              </a:spcBef>
              <a:spcAft>
                <a:spcPts val="0"/>
              </a:spcAft>
              <a:buClr>
                <a:srgbClr val="002060"/>
              </a:buClr>
              <a:buSzPts val="1500"/>
              <a:buFont typeface="Arial"/>
              <a:buChar char="•"/>
            </a:pPr>
            <a:r>
              <a:rPr lang="en-US" sz="1500"/>
              <a:t>As a beginner, you should know the operations that:</a:t>
            </a:r>
            <a:endParaRPr/>
          </a:p>
          <a:p>
            <a:pPr indent="-257175" lvl="1" marL="600075" rtl="0" algn="l">
              <a:spcBef>
                <a:spcPts val="900"/>
              </a:spcBef>
              <a:spcAft>
                <a:spcPts val="0"/>
              </a:spcAft>
              <a:buClr>
                <a:srgbClr val="FF0000"/>
              </a:buClr>
              <a:buSzPts val="2800"/>
              <a:buFont typeface="Arial"/>
              <a:buChar char="•"/>
            </a:pPr>
            <a:r>
              <a:rPr lang="en-US"/>
              <a:t>that perform </a:t>
            </a:r>
            <a:r>
              <a:rPr lang="en-US" u="sng">
                <a:solidFill>
                  <a:srgbClr val="FF0000"/>
                </a:solidFill>
              </a:rPr>
              <a:t>simple transformations</a:t>
            </a:r>
            <a:r>
              <a:rPr lang="en-US">
                <a:solidFill>
                  <a:srgbClr val="FF0000"/>
                </a:solidFill>
              </a:rPr>
              <a:t> </a:t>
            </a:r>
            <a:r>
              <a:rPr lang="en-US"/>
              <a:t>of your data and those </a:t>
            </a:r>
            <a:endParaRPr/>
          </a:p>
          <a:p>
            <a:pPr indent="-257175" lvl="1" marL="600075" rtl="0" algn="l">
              <a:spcBef>
                <a:spcPts val="900"/>
              </a:spcBef>
              <a:spcAft>
                <a:spcPts val="0"/>
              </a:spcAft>
              <a:buClr>
                <a:srgbClr val="FF0000"/>
              </a:buClr>
              <a:buSzPts val="2800"/>
              <a:buFont typeface="Arial"/>
              <a:buChar char="•"/>
            </a:pPr>
            <a:r>
              <a:rPr lang="en-US"/>
              <a:t>that provide </a:t>
            </a:r>
            <a:r>
              <a:rPr lang="en-US" u="sng"/>
              <a:t>fundamental statistical analysis</a:t>
            </a:r>
            <a:r>
              <a:rPr lang="en-US"/>
              <a:t> on your data.</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Loading dataset </a:t>
            </a:r>
            <a:endParaRPr/>
          </a:p>
        </p:txBody>
      </p:sp>
      <p:sp>
        <p:nvSpPr>
          <p:cNvPr id="542" name="Google Shape;542;p61"/>
          <p:cNvSpPr txBox="1"/>
          <p:nvPr>
            <p:ph idx="1" type="body"/>
          </p:nvPr>
        </p:nvSpPr>
        <p:spPr>
          <a:xfrm>
            <a:off x="628650" y="1369219"/>
            <a:ext cx="7886700" cy="88648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lang="en-US" sz="1800"/>
              <a:t>We're loading this dataset from a CSV and designating the movie titles to be our index.</a:t>
            </a:r>
            <a:endParaRPr/>
          </a:p>
        </p:txBody>
      </p:sp>
      <p:sp>
        <p:nvSpPr>
          <p:cNvPr id="543" name="Google Shape;543;p61"/>
          <p:cNvSpPr/>
          <p:nvPr/>
        </p:nvSpPr>
        <p:spPr>
          <a:xfrm>
            <a:off x="628651" y="2206866"/>
            <a:ext cx="8067389" cy="323165"/>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rgbClr val="4D4D4C"/>
                </a:solidFill>
                <a:latin typeface="Courier New"/>
                <a:ea typeface="Courier New"/>
                <a:cs typeface="Courier New"/>
                <a:sym typeface="Courier New"/>
              </a:rPr>
              <a:t>movies_df </a:t>
            </a:r>
            <a:r>
              <a:rPr b="1" lang="en-US" sz="1500">
                <a:solidFill>
                  <a:srgbClr val="3E999F"/>
                </a:solidFill>
                <a:latin typeface="Courier New"/>
                <a:ea typeface="Courier New"/>
                <a:cs typeface="Courier New"/>
                <a:sym typeface="Courier New"/>
              </a:rPr>
              <a:t>=</a:t>
            </a:r>
            <a:r>
              <a:rPr b="1" lang="en-US" sz="1500">
                <a:solidFill>
                  <a:srgbClr val="4D4D4C"/>
                </a:solidFill>
                <a:latin typeface="Courier New"/>
                <a:ea typeface="Courier New"/>
                <a:cs typeface="Courier New"/>
                <a:sym typeface="Courier New"/>
              </a:rPr>
              <a:t> pd.</a:t>
            </a:r>
            <a:r>
              <a:rPr b="1" lang="en-US" sz="1500">
                <a:solidFill>
                  <a:srgbClr val="4271AE"/>
                </a:solidFill>
                <a:latin typeface="Courier New"/>
                <a:ea typeface="Courier New"/>
                <a:cs typeface="Courier New"/>
                <a:sym typeface="Courier New"/>
              </a:rPr>
              <a:t>read_csv</a:t>
            </a:r>
            <a:r>
              <a:rPr b="1" lang="en-US" sz="1500">
                <a:solidFill>
                  <a:srgbClr val="4D4D4C"/>
                </a:solidFill>
                <a:latin typeface="Courier New"/>
                <a:ea typeface="Courier New"/>
                <a:cs typeface="Courier New"/>
                <a:sym typeface="Courier New"/>
              </a:rPr>
              <a:t>(</a:t>
            </a:r>
            <a:r>
              <a:rPr b="1" lang="en-US" sz="1500">
                <a:solidFill>
                  <a:srgbClr val="A31515"/>
                </a:solidFill>
                <a:latin typeface="Courier New"/>
                <a:ea typeface="Courier New"/>
                <a:cs typeface="Courier New"/>
                <a:sym typeface="Courier New"/>
              </a:rPr>
              <a:t>"movies.csv"</a:t>
            </a:r>
            <a:r>
              <a:rPr b="1" lang="en-US" sz="1500">
                <a:solidFill>
                  <a:srgbClr val="4D4D4C"/>
                </a:solidFill>
                <a:latin typeface="Courier New"/>
                <a:ea typeface="Courier New"/>
                <a:cs typeface="Courier New"/>
                <a:sym typeface="Courier New"/>
              </a:rPr>
              <a:t>, index_col</a:t>
            </a:r>
            <a:r>
              <a:rPr b="1" lang="en-US" sz="1500">
                <a:solidFill>
                  <a:srgbClr val="3E999F"/>
                </a:solidFill>
                <a:latin typeface="Courier New"/>
                <a:ea typeface="Courier New"/>
                <a:cs typeface="Courier New"/>
                <a:sym typeface="Courier New"/>
              </a:rPr>
              <a:t>=</a:t>
            </a:r>
            <a:r>
              <a:rPr b="1" lang="en-US" sz="1500">
                <a:solidFill>
                  <a:srgbClr val="A31515"/>
                </a:solidFill>
                <a:latin typeface="Courier New"/>
                <a:ea typeface="Courier New"/>
                <a:cs typeface="Courier New"/>
                <a:sym typeface="Courier New"/>
              </a:rPr>
              <a:t>"title"</a:t>
            </a:r>
            <a:r>
              <a:rPr b="1" lang="en-US" sz="1500">
                <a:solidFill>
                  <a:srgbClr val="4D4D4C"/>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p:txBody>
      </p:sp>
      <p:sp>
        <p:nvSpPr>
          <p:cNvPr id="544" name="Google Shape;544;p61"/>
          <p:cNvSpPr/>
          <p:nvPr/>
        </p:nvSpPr>
        <p:spPr>
          <a:xfrm>
            <a:off x="628651" y="4758387"/>
            <a:ext cx="3253327"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u="sng">
                <a:solidFill>
                  <a:schemeClr val="dk1"/>
                </a:solidFill>
                <a:latin typeface="Calibri"/>
                <a:ea typeface="Calibri"/>
                <a:cs typeface="Calibri"/>
                <a:sym typeface="Calibri"/>
                <a:hlinkClick r:id="rId3">
                  <a:extLst>
                    <a:ext uri="{A12FA001-AC4F-418D-AE19-62706E023703}">
                      <ahyp:hlinkClr val="tx"/>
                    </a:ext>
                  </a:extLst>
                </a:hlinkClick>
              </a:rPr>
              <a:t>https://grouplens.org/datasets/movielens/</a:t>
            </a:r>
            <a:r>
              <a:rPr lang="en-US" sz="1350">
                <a:solidFill>
                  <a:schemeClr val="dk1"/>
                </a:solidFill>
                <a:latin typeface="Calibri"/>
                <a:ea typeface="Calibri"/>
                <a:cs typeface="Calibri"/>
                <a:sym typeface="Calibri"/>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2"/>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Viewing your data</a:t>
            </a:r>
            <a:endParaRPr/>
          </a:p>
        </p:txBody>
      </p:sp>
      <p:sp>
        <p:nvSpPr>
          <p:cNvPr id="550" name="Google Shape;550;p62"/>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The first thing to do when opening a new dataset is print out a few rows to keep as a visual reference. We accomplish this with </a:t>
            </a:r>
            <a:r>
              <a:rPr b="1" lang="en-US" sz="1500">
                <a:solidFill>
                  <a:srgbClr val="0070C0"/>
                </a:solidFill>
                <a:latin typeface="Courier New"/>
                <a:ea typeface="Courier New"/>
                <a:cs typeface="Courier New"/>
                <a:sym typeface="Courier New"/>
              </a:rPr>
              <a:t>.head()</a:t>
            </a:r>
            <a:r>
              <a:rPr lang="en-US" sz="1500"/>
              <a:t>:</a:t>
            </a:r>
            <a:endParaRPr/>
          </a:p>
          <a:p>
            <a:pPr indent="-247650" lvl="0" marL="342900" rtl="0" algn="l">
              <a:spcBef>
                <a:spcPts val="300"/>
              </a:spcBef>
              <a:spcAft>
                <a:spcPts val="0"/>
              </a:spcAft>
              <a:buClr>
                <a:srgbClr val="002060"/>
              </a:buClr>
              <a:buSzPts val="1500"/>
              <a:buNone/>
            </a:pPr>
            <a:r>
              <a:t/>
            </a:r>
            <a:endParaRPr sz="1500"/>
          </a:p>
          <a:p>
            <a:pPr indent="-342900" lvl="0" marL="342900" rtl="0" algn="l">
              <a:spcBef>
                <a:spcPts val="300"/>
              </a:spcBef>
              <a:spcAft>
                <a:spcPts val="0"/>
              </a:spcAft>
              <a:buClr>
                <a:srgbClr val="002060"/>
              </a:buClr>
              <a:buSzPts val="1500"/>
              <a:buChar char="•"/>
            </a:pPr>
            <a:r>
              <a:rPr lang="en-US" sz="1500"/>
              <a:t>.head() outputs the first five rows of your DataFrame by default, but we could also pass a number as well: </a:t>
            </a:r>
            <a:r>
              <a:rPr b="1" lang="en-US" sz="1500">
                <a:solidFill>
                  <a:srgbClr val="0070C0"/>
                </a:solidFill>
                <a:latin typeface="Courier New"/>
                <a:ea typeface="Courier New"/>
                <a:cs typeface="Courier New"/>
                <a:sym typeface="Courier New"/>
              </a:rPr>
              <a:t>movies_df.head(10)</a:t>
            </a:r>
            <a:r>
              <a:rPr lang="en-US" sz="1500"/>
              <a:t> would output the top ten rows, for example.</a:t>
            </a:r>
            <a:endParaRPr/>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342900" lvl="0" marL="342900" rtl="0" algn="l">
              <a:spcBef>
                <a:spcPts val="300"/>
              </a:spcBef>
              <a:spcAft>
                <a:spcPts val="0"/>
              </a:spcAft>
              <a:buClr>
                <a:srgbClr val="002060"/>
              </a:buClr>
              <a:buSzPts val="1500"/>
              <a:buChar char="•"/>
            </a:pPr>
            <a:r>
              <a:rPr lang="en-US" sz="1500"/>
              <a:t>To see the last five rows use </a:t>
            </a:r>
            <a:r>
              <a:rPr b="1" lang="en-US" sz="1500">
                <a:solidFill>
                  <a:srgbClr val="0070C0"/>
                </a:solidFill>
                <a:latin typeface="Courier New"/>
                <a:ea typeface="Courier New"/>
                <a:cs typeface="Courier New"/>
                <a:sym typeface="Courier New"/>
              </a:rPr>
              <a:t>.tail()</a:t>
            </a:r>
            <a:r>
              <a:rPr lang="en-US" sz="1500"/>
              <a:t> that also accepts a number, and in this case we printing the bottom two rows.:</a:t>
            </a:r>
            <a:endParaRPr/>
          </a:p>
          <a:p>
            <a:pPr indent="-247650" lvl="0" marL="342900" rtl="0" algn="l">
              <a:spcBef>
                <a:spcPts val="300"/>
              </a:spcBef>
              <a:spcAft>
                <a:spcPts val="0"/>
              </a:spcAft>
              <a:buClr>
                <a:srgbClr val="002060"/>
              </a:buClr>
              <a:buSzPts val="1500"/>
              <a:buNone/>
            </a:pPr>
            <a:r>
              <a:t/>
            </a:r>
            <a:endParaRPr sz="1500"/>
          </a:p>
        </p:txBody>
      </p:sp>
      <p:sp>
        <p:nvSpPr>
          <p:cNvPr id="551" name="Google Shape;551;p62"/>
          <p:cNvSpPr/>
          <p:nvPr/>
        </p:nvSpPr>
        <p:spPr>
          <a:xfrm>
            <a:off x="4899813" y="1670639"/>
            <a:ext cx="1851789"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movies_df.</a:t>
            </a:r>
            <a:r>
              <a:rPr b="1" lang="en-US" sz="1350">
                <a:solidFill>
                  <a:srgbClr val="4271AE"/>
                </a:solidFill>
                <a:latin typeface="Courier New"/>
                <a:ea typeface="Courier New"/>
                <a:cs typeface="Courier New"/>
                <a:sym typeface="Courier New"/>
              </a:rPr>
              <a:t>head</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sp>
        <p:nvSpPr>
          <p:cNvPr id="552" name="Google Shape;552;p62"/>
          <p:cNvSpPr/>
          <p:nvPr/>
        </p:nvSpPr>
        <p:spPr>
          <a:xfrm>
            <a:off x="4503573" y="3780062"/>
            <a:ext cx="1955985"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movies_df.</a:t>
            </a:r>
            <a:r>
              <a:rPr b="1" lang="en-US" sz="1350">
                <a:solidFill>
                  <a:srgbClr val="4271AE"/>
                </a:solidFill>
                <a:latin typeface="Courier New"/>
                <a:ea typeface="Courier New"/>
                <a:cs typeface="Courier New"/>
                <a:sym typeface="Courier New"/>
              </a:rPr>
              <a:t>tail</a:t>
            </a:r>
            <a:r>
              <a:rPr b="1" lang="en-US" sz="1350">
                <a:solidFill>
                  <a:srgbClr val="4D4D4C"/>
                </a:solidFill>
                <a:latin typeface="Courier New"/>
                <a:ea typeface="Courier New"/>
                <a:cs typeface="Courier New"/>
                <a:sym typeface="Courier New"/>
              </a:rPr>
              <a:t>(</a:t>
            </a:r>
            <a:r>
              <a:rPr b="1" lang="en-US" sz="1350">
                <a:solidFill>
                  <a:srgbClr val="F5871F"/>
                </a:solidFill>
                <a:latin typeface="Courier New"/>
                <a:ea typeface="Courier New"/>
                <a:cs typeface="Courier New"/>
                <a:sym typeface="Courier New"/>
              </a:rPr>
              <a:t>2</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Getting info about your data</a:t>
            </a:r>
            <a:endParaRPr/>
          </a:p>
        </p:txBody>
      </p:sp>
      <p:sp>
        <p:nvSpPr>
          <p:cNvPr id="558" name="Google Shape;558;p63"/>
          <p:cNvSpPr txBox="1"/>
          <p:nvPr>
            <p:ph idx="1" type="body"/>
          </p:nvPr>
        </p:nvSpPr>
        <p:spPr>
          <a:xfrm>
            <a:off x="628650" y="1268017"/>
            <a:ext cx="7886700" cy="9711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1500"/>
              <a:buChar char="•"/>
            </a:pPr>
            <a:r>
              <a:rPr b="1" lang="en-US" sz="1500">
                <a:solidFill>
                  <a:srgbClr val="0070C0"/>
                </a:solidFill>
                <a:latin typeface="Courier New"/>
                <a:ea typeface="Courier New"/>
                <a:cs typeface="Courier New"/>
                <a:sym typeface="Courier New"/>
              </a:rPr>
              <a:t>.info() </a:t>
            </a:r>
            <a:r>
              <a:rPr lang="en-US" sz="1500"/>
              <a:t>should be one of the very first commands you run after loading your data</a:t>
            </a:r>
            <a:endParaRPr/>
          </a:p>
          <a:p>
            <a:pPr indent="-342900" lvl="0" marL="342900" rtl="0" algn="l">
              <a:spcBef>
                <a:spcPts val="300"/>
              </a:spcBef>
              <a:spcAft>
                <a:spcPts val="0"/>
              </a:spcAft>
              <a:buClr>
                <a:srgbClr val="0070C0"/>
              </a:buClr>
              <a:buSzPts val="1500"/>
              <a:buChar char="•"/>
            </a:pPr>
            <a:r>
              <a:rPr b="1" lang="en-US" sz="1500">
                <a:solidFill>
                  <a:srgbClr val="0070C0"/>
                </a:solidFill>
                <a:latin typeface="Courier New"/>
                <a:ea typeface="Courier New"/>
                <a:cs typeface="Courier New"/>
                <a:sym typeface="Courier New"/>
              </a:rPr>
              <a:t>.info() </a:t>
            </a:r>
            <a:r>
              <a:rPr lang="en-US" sz="1500"/>
              <a:t>provides the essential details about your dataset, such as the number of rows and columns, the number of non-null values, what type of data is in each column, and how much memory your DataFrame is using.</a:t>
            </a:r>
            <a:endParaRPr/>
          </a:p>
        </p:txBody>
      </p:sp>
      <p:sp>
        <p:nvSpPr>
          <p:cNvPr id="559" name="Google Shape;559;p63"/>
          <p:cNvSpPr/>
          <p:nvPr/>
        </p:nvSpPr>
        <p:spPr>
          <a:xfrm>
            <a:off x="2499072" y="2191569"/>
            <a:ext cx="1851789"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movies_df.</a:t>
            </a:r>
            <a:r>
              <a:rPr b="1" lang="en-US" sz="1350">
                <a:solidFill>
                  <a:srgbClr val="4271AE"/>
                </a:solidFill>
                <a:latin typeface="Courier New"/>
                <a:ea typeface="Courier New"/>
                <a:cs typeface="Courier New"/>
                <a:sym typeface="Courier New"/>
              </a:rPr>
              <a:t>info</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pic>
        <p:nvPicPr>
          <p:cNvPr id="560" name="Google Shape;560;p63"/>
          <p:cNvPicPr preferRelativeResize="0"/>
          <p:nvPr/>
        </p:nvPicPr>
        <p:blipFill rotWithShape="1">
          <a:blip r:embed="rId3">
            <a:alphaModFix/>
          </a:blip>
          <a:srcRect b="0" l="0" r="0" t="0"/>
          <a:stretch/>
        </p:blipFill>
        <p:spPr>
          <a:xfrm>
            <a:off x="4653381" y="2191570"/>
            <a:ext cx="4258263" cy="1947485"/>
          </a:xfrm>
          <a:prstGeom prst="rect">
            <a:avLst/>
          </a:prstGeom>
          <a:noFill/>
          <a:ln>
            <a:noFill/>
          </a:ln>
        </p:spPr>
      </p:pic>
      <p:sp>
        <p:nvSpPr>
          <p:cNvPr id="561" name="Google Shape;561;p63"/>
          <p:cNvSpPr/>
          <p:nvPr/>
        </p:nvSpPr>
        <p:spPr>
          <a:xfrm>
            <a:off x="2499072" y="4285207"/>
            <a:ext cx="1747594"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movies_df.</a:t>
            </a:r>
            <a:r>
              <a:rPr b="1" lang="en-US" sz="1350">
                <a:solidFill>
                  <a:srgbClr val="4271AE"/>
                </a:solidFill>
                <a:latin typeface="Courier New"/>
                <a:ea typeface="Courier New"/>
                <a:cs typeface="Courier New"/>
                <a:sym typeface="Courier New"/>
              </a:rPr>
              <a:t>shape</a:t>
            </a:r>
            <a:endParaRPr b="1" sz="1350">
              <a:solidFill>
                <a:schemeClr val="dk1"/>
              </a:solidFill>
              <a:latin typeface="Courier New"/>
              <a:ea typeface="Courier New"/>
              <a:cs typeface="Courier New"/>
              <a:sym typeface="Courier New"/>
            </a:endParaRPr>
          </a:p>
        </p:txBody>
      </p:sp>
      <p:pic>
        <p:nvPicPr>
          <p:cNvPr id="562" name="Google Shape;562;p63"/>
          <p:cNvPicPr preferRelativeResize="0"/>
          <p:nvPr/>
        </p:nvPicPr>
        <p:blipFill rotWithShape="1">
          <a:blip r:embed="rId4">
            <a:alphaModFix/>
          </a:blip>
          <a:srcRect b="0" l="0" r="0" t="0"/>
          <a:stretch/>
        </p:blipFill>
        <p:spPr>
          <a:xfrm>
            <a:off x="4653382" y="4285208"/>
            <a:ext cx="1135856" cy="69294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4"/>
          <p:cNvSpPr txBox="1"/>
          <p:nvPr>
            <p:ph type="title"/>
          </p:nvPr>
        </p:nvSpPr>
        <p:spPr>
          <a:xfrm>
            <a:off x="628650" y="133360"/>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Handling duplicates</a:t>
            </a:r>
            <a:endParaRPr/>
          </a:p>
        </p:txBody>
      </p:sp>
      <p:sp>
        <p:nvSpPr>
          <p:cNvPr id="568" name="Google Shape;568;p64"/>
          <p:cNvSpPr txBox="1"/>
          <p:nvPr>
            <p:ph idx="1" type="body"/>
          </p:nvPr>
        </p:nvSpPr>
        <p:spPr>
          <a:xfrm>
            <a:off x="628650" y="1268016"/>
            <a:ext cx="7886700" cy="164451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500"/>
              <a:buChar char="•"/>
            </a:pPr>
            <a:r>
              <a:rPr lang="en-US" sz="1500"/>
              <a:t>This dataset does not have duplicate rows, but it is always important to verify you aren't aggregating duplicate rows.</a:t>
            </a:r>
            <a:endParaRPr/>
          </a:p>
          <a:p>
            <a:pPr indent="-342900" lvl="0" marL="342900" rtl="0" algn="l">
              <a:spcBef>
                <a:spcPts val="300"/>
              </a:spcBef>
              <a:spcAft>
                <a:spcPts val="0"/>
              </a:spcAft>
              <a:buClr>
                <a:srgbClr val="002060"/>
              </a:buClr>
              <a:buSzPts val="1500"/>
              <a:buChar char="•"/>
            </a:pPr>
            <a:r>
              <a:rPr lang="en-US" sz="1500"/>
              <a:t>To demonstrate, let's simply just double up our movies DataFrame by appending it to itself:</a:t>
            </a:r>
            <a:endParaRPr/>
          </a:p>
          <a:p>
            <a:pPr indent="-342900" lvl="0" marL="342900" rtl="0" algn="l">
              <a:spcBef>
                <a:spcPts val="300"/>
              </a:spcBef>
              <a:spcAft>
                <a:spcPts val="0"/>
              </a:spcAft>
              <a:buClr>
                <a:srgbClr val="002060"/>
              </a:buClr>
              <a:buSzPts val="1500"/>
              <a:buChar char="•"/>
            </a:pPr>
            <a:r>
              <a:rPr lang="en-US" sz="1500"/>
              <a:t>Using </a:t>
            </a:r>
            <a:r>
              <a:rPr b="1" lang="en-US" sz="1500">
                <a:solidFill>
                  <a:srgbClr val="0070C0"/>
                </a:solidFill>
                <a:latin typeface="Courier New"/>
                <a:ea typeface="Courier New"/>
                <a:cs typeface="Courier New"/>
                <a:sym typeface="Courier New"/>
              </a:rPr>
              <a:t>append() </a:t>
            </a:r>
            <a:r>
              <a:rPr lang="en-US" sz="1500"/>
              <a:t>will return a copy without affecting the original DataFrame. We are capturing this copy in </a:t>
            </a:r>
            <a:r>
              <a:rPr b="1" lang="en-US" sz="1500"/>
              <a:t>temp</a:t>
            </a:r>
            <a:r>
              <a:rPr lang="en-US" sz="1500"/>
              <a:t> so we aren't working with the real data.</a:t>
            </a:r>
            <a:endParaRPr/>
          </a:p>
          <a:p>
            <a:pPr indent="-342900" lvl="0" marL="342900" rtl="0" algn="l">
              <a:spcBef>
                <a:spcPts val="300"/>
              </a:spcBef>
              <a:spcAft>
                <a:spcPts val="0"/>
              </a:spcAft>
              <a:buClr>
                <a:srgbClr val="002060"/>
              </a:buClr>
              <a:buSzPts val="1500"/>
              <a:buChar char="•"/>
            </a:pPr>
            <a:r>
              <a:rPr lang="en-US" sz="1500"/>
              <a:t>Notice call </a:t>
            </a:r>
            <a:r>
              <a:rPr b="1" lang="en-US" sz="1500">
                <a:solidFill>
                  <a:srgbClr val="0070C0"/>
                </a:solidFill>
                <a:latin typeface="Courier New"/>
                <a:ea typeface="Courier New"/>
                <a:cs typeface="Courier New"/>
                <a:sym typeface="Courier New"/>
              </a:rPr>
              <a:t>.shape</a:t>
            </a:r>
            <a:r>
              <a:rPr lang="en-US" sz="1500"/>
              <a:t> quickly proves our DataFrame rows have doubled.</a:t>
            </a:r>
            <a:endParaRPr/>
          </a:p>
        </p:txBody>
      </p:sp>
      <p:sp>
        <p:nvSpPr>
          <p:cNvPr id="569" name="Google Shape;569;p64"/>
          <p:cNvSpPr/>
          <p:nvPr/>
        </p:nvSpPr>
        <p:spPr>
          <a:xfrm>
            <a:off x="2286000" y="3098404"/>
            <a:ext cx="4572000" cy="507831"/>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temp_df </a:t>
            </a:r>
            <a:r>
              <a:rPr b="1" lang="en-US" sz="1350">
                <a:solidFill>
                  <a:srgbClr val="3E999F"/>
                </a:solidFill>
                <a:latin typeface="Courier New"/>
                <a:ea typeface="Courier New"/>
                <a:cs typeface="Courier New"/>
                <a:sym typeface="Courier New"/>
              </a:rPr>
              <a:t>=</a:t>
            </a:r>
            <a:r>
              <a:rPr b="1" lang="en-US" sz="1350">
                <a:solidFill>
                  <a:srgbClr val="4D4D4C"/>
                </a:solidFill>
                <a:latin typeface="Courier New"/>
                <a:ea typeface="Courier New"/>
                <a:cs typeface="Courier New"/>
                <a:sym typeface="Courier New"/>
              </a:rPr>
              <a:t> movies_df.</a:t>
            </a:r>
            <a:r>
              <a:rPr b="1" lang="en-US" sz="1350">
                <a:solidFill>
                  <a:srgbClr val="4271AE"/>
                </a:solidFill>
                <a:latin typeface="Courier New"/>
                <a:ea typeface="Courier New"/>
                <a:cs typeface="Courier New"/>
                <a:sym typeface="Courier New"/>
              </a:rPr>
              <a:t>append</a:t>
            </a:r>
            <a:r>
              <a:rPr b="1" lang="en-US" sz="1350">
                <a:solidFill>
                  <a:srgbClr val="4D4D4C"/>
                </a:solidFill>
                <a:latin typeface="Courier New"/>
                <a:ea typeface="Courier New"/>
                <a:cs typeface="Courier New"/>
                <a:sym typeface="Courier New"/>
              </a:rPr>
              <a:t>(movies_df) </a:t>
            </a:r>
            <a:endParaRPr/>
          </a:p>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temp_df.</a:t>
            </a:r>
            <a:r>
              <a:rPr b="1" lang="en-US" sz="1350">
                <a:solidFill>
                  <a:srgbClr val="4271AE"/>
                </a:solidFill>
                <a:latin typeface="Courier New"/>
                <a:ea typeface="Courier New"/>
                <a:cs typeface="Courier New"/>
                <a:sym typeface="Courier New"/>
              </a:rPr>
              <a:t>shape</a:t>
            </a:r>
            <a:endParaRPr b="1" sz="1350">
              <a:solidFill>
                <a:srgbClr val="4D4D4C"/>
              </a:solidFill>
              <a:latin typeface="Courier New"/>
              <a:ea typeface="Courier New"/>
              <a:cs typeface="Courier New"/>
              <a:sym typeface="Courier New"/>
            </a:endParaRPr>
          </a:p>
        </p:txBody>
      </p:sp>
      <p:pic>
        <p:nvPicPr>
          <p:cNvPr id="570" name="Google Shape;570;p64"/>
          <p:cNvPicPr preferRelativeResize="0"/>
          <p:nvPr/>
        </p:nvPicPr>
        <p:blipFill rotWithShape="1">
          <a:blip r:embed="rId3">
            <a:alphaModFix/>
          </a:blip>
          <a:srcRect b="0" l="0" r="0" t="0"/>
          <a:stretch/>
        </p:blipFill>
        <p:spPr>
          <a:xfrm>
            <a:off x="7065830" y="3098403"/>
            <a:ext cx="1527837" cy="704452"/>
          </a:xfrm>
          <a:prstGeom prst="rect">
            <a:avLst/>
          </a:prstGeom>
          <a:noFill/>
          <a:ln>
            <a:noFill/>
          </a:ln>
        </p:spPr>
      </p:pic>
      <p:sp>
        <p:nvSpPr>
          <p:cNvPr id="571" name="Google Shape;571;p64"/>
          <p:cNvSpPr/>
          <p:nvPr/>
        </p:nvSpPr>
        <p:spPr>
          <a:xfrm>
            <a:off x="628651" y="3864118"/>
            <a:ext cx="2758191"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rgbClr val="333333"/>
                </a:solidFill>
                <a:latin typeface="Proxima Nova"/>
                <a:ea typeface="Proxima Nova"/>
                <a:cs typeface="Proxima Nova"/>
                <a:sym typeface="Proxima Nova"/>
              </a:rPr>
              <a:t>Now we can try dropping duplicates:</a:t>
            </a:r>
            <a:endParaRPr sz="1350">
              <a:solidFill>
                <a:schemeClr val="dk1"/>
              </a:solidFill>
              <a:latin typeface="Calibri"/>
              <a:ea typeface="Calibri"/>
              <a:cs typeface="Calibri"/>
              <a:sym typeface="Calibri"/>
            </a:endParaRPr>
          </a:p>
        </p:txBody>
      </p:sp>
      <p:sp>
        <p:nvSpPr>
          <p:cNvPr id="572" name="Google Shape;572;p64"/>
          <p:cNvSpPr/>
          <p:nvPr/>
        </p:nvSpPr>
        <p:spPr>
          <a:xfrm>
            <a:off x="2286000" y="4179709"/>
            <a:ext cx="4572000" cy="507831"/>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temp_df </a:t>
            </a:r>
            <a:r>
              <a:rPr b="1" lang="en-US" sz="1350">
                <a:solidFill>
                  <a:srgbClr val="3E999F"/>
                </a:solidFill>
                <a:latin typeface="Courier New"/>
                <a:ea typeface="Courier New"/>
                <a:cs typeface="Courier New"/>
                <a:sym typeface="Courier New"/>
              </a:rPr>
              <a:t>=</a:t>
            </a:r>
            <a:r>
              <a:rPr b="1" lang="en-US" sz="1350">
                <a:solidFill>
                  <a:srgbClr val="4D4D4C"/>
                </a:solidFill>
                <a:latin typeface="Courier New"/>
                <a:ea typeface="Courier New"/>
                <a:cs typeface="Courier New"/>
                <a:sym typeface="Courier New"/>
              </a:rPr>
              <a:t> temp_df.</a:t>
            </a:r>
            <a:r>
              <a:rPr b="1" lang="en-US" sz="1350">
                <a:solidFill>
                  <a:srgbClr val="4271AE"/>
                </a:solidFill>
                <a:latin typeface="Courier New"/>
                <a:ea typeface="Courier New"/>
                <a:cs typeface="Courier New"/>
                <a:sym typeface="Courier New"/>
              </a:rPr>
              <a:t>drop_duplicates</a:t>
            </a:r>
            <a:r>
              <a:rPr b="1" lang="en-US" sz="1350">
                <a:solidFill>
                  <a:srgbClr val="4D4D4C"/>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temp_df.</a:t>
            </a:r>
            <a:r>
              <a:rPr b="1" lang="en-US" sz="1350">
                <a:solidFill>
                  <a:srgbClr val="4271AE"/>
                </a:solidFill>
                <a:latin typeface="Courier New"/>
                <a:ea typeface="Courier New"/>
                <a:cs typeface="Courier New"/>
                <a:sym typeface="Courier New"/>
              </a:rPr>
              <a:t>shape</a:t>
            </a:r>
            <a:endParaRPr b="1" sz="1350">
              <a:solidFill>
                <a:srgbClr val="4D4D4C"/>
              </a:solidFill>
              <a:latin typeface="Courier New"/>
              <a:ea typeface="Courier New"/>
              <a:cs typeface="Courier New"/>
              <a:sym typeface="Courier New"/>
            </a:endParaRPr>
          </a:p>
        </p:txBody>
      </p:sp>
      <p:pic>
        <p:nvPicPr>
          <p:cNvPr id="573" name="Google Shape;573;p64"/>
          <p:cNvPicPr preferRelativeResize="0"/>
          <p:nvPr/>
        </p:nvPicPr>
        <p:blipFill rotWithShape="1">
          <a:blip r:embed="rId4">
            <a:alphaModFix/>
          </a:blip>
          <a:srcRect b="0" l="0" r="0" t="0"/>
          <a:stretch/>
        </p:blipFill>
        <p:spPr>
          <a:xfrm>
            <a:off x="7065830" y="4179709"/>
            <a:ext cx="1527837" cy="6433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5"/>
          <p:cNvSpPr txBox="1"/>
          <p:nvPr>
            <p:ph type="title"/>
          </p:nvPr>
        </p:nvSpPr>
        <p:spPr>
          <a:xfrm>
            <a:off x="628650" y="182955"/>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Handling duplicates</a:t>
            </a:r>
            <a:endParaRPr/>
          </a:p>
        </p:txBody>
      </p:sp>
      <p:sp>
        <p:nvSpPr>
          <p:cNvPr id="579" name="Google Shape;579;p65"/>
          <p:cNvSpPr txBox="1"/>
          <p:nvPr>
            <p:ph idx="1" type="body"/>
          </p:nvPr>
        </p:nvSpPr>
        <p:spPr>
          <a:xfrm>
            <a:off x="628650" y="1268016"/>
            <a:ext cx="7886700" cy="332601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1500"/>
              <a:buChar char="•"/>
            </a:pPr>
            <a:r>
              <a:rPr lang="en-US" sz="1500"/>
              <a:t>Just like </a:t>
            </a:r>
            <a:r>
              <a:rPr b="1" lang="en-US" sz="1500">
                <a:latin typeface="Courier New"/>
                <a:ea typeface="Courier New"/>
                <a:cs typeface="Courier New"/>
                <a:sym typeface="Courier New"/>
              </a:rPr>
              <a:t>append()</a:t>
            </a:r>
            <a:r>
              <a:rPr lang="en-US" sz="1500"/>
              <a:t>, the </a:t>
            </a:r>
            <a:r>
              <a:rPr b="1" lang="en-US" sz="1500">
                <a:latin typeface="Courier New"/>
                <a:ea typeface="Courier New"/>
                <a:cs typeface="Courier New"/>
                <a:sym typeface="Courier New"/>
              </a:rPr>
              <a:t>drop_duplicates() </a:t>
            </a:r>
            <a:r>
              <a:rPr lang="en-US" sz="1500"/>
              <a:t>method will also return a copy of your DataFrame, but this time with duplicates removed. Calling </a:t>
            </a:r>
            <a:r>
              <a:rPr b="1" lang="en-US" sz="1500">
                <a:latin typeface="Courier New"/>
                <a:ea typeface="Courier New"/>
                <a:cs typeface="Courier New"/>
                <a:sym typeface="Courier New"/>
              </a:rPr>
              <a:t>.shape </a:t>
            </a:r>
            <a:r>
              <a:rPr lang="en-US" sz="1500"/>
              <a:t>confirms we're back to the 1000 rows of our original dataset.</a:t>
            </a:r>
            <a:endParaRPr/>
          </a:p>
          <a:p>
            <a:pPr indent="-342900" lvl="0" marL="342900" rtl="0" algn="l">
              <a:spcBef>
                <a:spcPts val="300"/>
              </a:spcBef>
              <a:spcAft>
                <a:spcPts val="0"/>
              </a:spcAft>
              <a:buClr>
                <a:srgbClr val="002060"/>
              </a:buClr>
              <a:buSzPts val="1500"/>
              <a:buChar char="•"/>
            </a:pPr>
            <a:r>
              <a:rPr lang="en-US" sz="1500"/>
              <a:t>It's a little verbose to keep assigning DataFrames to the same variable like in this example. For this reason, pandas has the inplace keyword argument on many of its methods. Using </a:t>
            </a:r>
            <a:r>
              <a:rPr b="1" lang="en-US" sz="1500">
                <a:latin typeface="Courier New"/>
                <a:ea typeface="Courier New"/>
                <a:cs typeface="Courier New"/>
                <a:sym typeface="Courier New"/>
              </a:rPr>
              <a:t>inplace=True</a:t>
            </a:r>
            <a:r>
              <a:rPr lang="en-US" sz="1500"/>
              <a:t> will modify the DataFrame object in place:</a:t>
            </a:r>
            <a:endParaRPr/>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342900" lvl="0" marL="342900" rtl="0" algn="l">
              <a:spcBef>
                <a:spcPts val="300"/>
              </a:spcBef>
              <a:spcAft>
                <a:spcPts val="0"/>
              </a:spcAft>
              <a:buClr>
                <a:srgbClr val="002060"/>
              </a:buClr>
              <a:buSzPts val="1500"/>
              <a:buChar char="•"/>
            </a:pPr>
            <a:r>
              <a:rPr lang="en-US" sz="1500"/>
              <a:t>Another important argument for </a:t>
            </a:r>
            <a:r>
              <a:rPr b="1" lang="en-US" sz="1500">
                <a:latin typeface="Courier New"/>
                <a:ea typeface="Courier New"/>
                <a:cs typeface="Courier New"/>
                <a:sym typeface="Courier New"/>
              </a:rPr>
              <a:t>drop_duplicates()</a:t>
            </a:r>
            <a:r>
              <a:rPr lang="en-US" sz="1500"/>
              <a:t> is keep, which has three possible options:</a:t>
            </a:r>
            <a:endParaRPr/>
          </a:p>
          <a:p>
            <a:pPr indent="-285750" lvl="1" marL="742950" rtl="0" algn="l">
              <a:spcBef>
                <a:spcPts val="240"/>
              </a:spcBef>
              <a:spcAft>
                <a:spcPts val="0"/>
              </a:spcAft>
              <a:buClr>
                <a:srgbClr val="FF0000"/>
              </a:buClr>
              <a:buSzPts val="1200"/>
              <a:buChar char="–"/>
            </a:pPr>
            <a:r>
              <a:rPr b="1" lang="en-US" sz="1200"/>
              <a:t>first</a:t>
            </a:r>
            <a:r>
              <a:rPr lang="en-US" sz="1200"/>
              <a:t>: (default) Drop duplicates </a:t>
            </a:r>
            <a:r>
              <a:rPr lang="en-US" sz="1200" u="sng"/>
              <a:t>except</a:t>
            </a:r>
            <a:r>
              <a:rPr lang="en-US" sz="1200"/>
              <a:t> for the first occurrence.</a:t>
            </a:r>
            <a:endParaRPr/>
          </a:p>
          <a:p>
            <a:pPr indent="-285750" lvl="1" marL="742950" rtl="0" algn="l">
              <a:spcBef>
                <a:spcPts val="240"/>
              </a:spcBef>
              <a:spcAft>
                <a:spcPts val="0"/>
              </a:spcAft>
              <a:buClr>
                <a:srgbClr val="FF0000"/>
              </a:buClr>
              <a:buSzPts val="1200"/>
              <a:buChar char="–"/>
            </a:pPr>
            <a:r>
              <a:rPr b="1" lang="en-US" sz="1200"/>
              <a:t>last</a:t>
            </a:r>
            <a:r>
              <a:rPr lang="en-US" sz="1200"/>
              <a:t>: Drop duplicates </a:t>
            </a:r>
            <a:r>
              <a:rPr lang="en-US" sz="1200" u="sng"/>
              <a:t>except</a:t>
            </a:r>
            <a:r>
              <a:rPr lang="en-US" sz="1200"/>
              <a:t> for the last occurrence.</a:t>
            </a:r>
            <a:endParaRPr/>
          </a:p>
          <a:p>
            <a:pPr indent="-285750" lvl="1" marL="742950" rtl="0" algn="l">
              <a:spcBef>
                <a:spcPts val="240"/>
              </a:spcBef>
              <a:spcAft>
                <a:spcPts val="0"/>
              </a:spcAft>
              <a:buClr>
                <a:srgbClr val="FF0000"/>
              </a:buClr>
              <a:buSzPts val="1200"/>
              <a:buChar char="–"/>
            </a:pPr>
            <a:r>
              <a:rPr b="1" lang="en-US" sz="1200"/>
              <a:t>False</a:t>
            </a:r>
            <a:r>
              <a:rPr lang="en-US" sz="1200"/>
              <a:t>: Drop </a:t>
            </a:r>
            <a:r>
              <a:rPr lang="en-US" sz="1200" u="sng"/>
              <a:t>all</a:t>
            </a:r>
            <a:r>
              <a:rPr lang="en-US" sz="1200"/>
              <a:t> duplicates.</a:t>
            </a:r>
            <a:endParaRPr/>
          </a:p>
        </p:txBody>
      </p:sp>
      <p:sp>
        <p:nvSpPr>
          <p:cNvPr id="580" name="Google Shape;580;p65"/>
          <p:cNvSpPr/>
          <p:nvPr/>
        </p:nvSpPr>
        <p:spPr>
          <a:xfrm>
            <a:off x="4039442" y="2871171"/>
            <a:ext cx="4039888"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rgbClr val="4D4D4C"/>
                </a:solidFill>
                <a:latin typeface="Courier New"/>
                <a:ea typeface="Courier New"/>
                <a:cs typeface="Courier New"/>
                <a:sym typeface="Courier New"/>
              </a:rPr>
              <a:t>temp_df.</a:t>
            </a:r>
            <a:r>
              <a:rPr lang="en-US" sz="1350">
                <a:solidFill>
                  <a:srgbClr val="4271AE"/>
                </a:solidFill>
                <a:latin typeface="Courier New"/>
                <a:ea typeface="Courier New"/>
                <a:cs typeface="Courier New"/>
                <a:sym typeface="Courier New"/>
              </a:rPr>
              <a:t>drop_duplicates</a:t>
            </a:r>
            <a:r>
              <a:rPr lang="en-US" sz="1350">
                <a:solidFill>
                  <a:srgbClr val="4D4D4C"/>
                </a:solidFill>
                <a:latin typeface="Courier New"/>
                <a:ea typeface="Courier New"/>
                <a:cs typeface="Courier New"/>
                <a:sym typeface="Courier New"/>
              </a:rPr>
              <a:t>(inplace</a:t>
            </a:r>
            <a:r>
              <a:rPr lang="en-US" sz="1350">
                <a:solidFill>
                  <a:srgbClr val="3E999F"/>
                </a:solidFill>
                <a:latin typeface="Courier New"/>
                <a:ea typeface="Courier New"/>
                <a:cs typeface="Courier New"/>
                <a:sym typeface="Courier New"/>
              </a:rPr>
              <a:t>=</a:t>
            </a:r>
            <a:r>
              <a:rPr lang="en-US" sz="1350">
                <a:solidFill>
                  <a:srgbClr val="F5871F"/>
                </a:solidFill>
                <a:latin typeface="Courier New"/>
                <a:ea typeface="Courier New"/>
                <a:cs typeface="Courier New"/>
                <a:sym typeface="Courier New"/>
              </a:rPr>
              <a:t>True</a:t>
            </a:r>
            <a:r>
              <a:rPr lang="en-US" sz="1350">
                <a:solidFill>
                  <a:srgbClr val="4D4D4C"/>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p:txBody>
      </p:sp>
      <p:sp>
        <p:nvSpPr>
          <p:cNvPr id="581" name="Google Shape;581;p65"/>
          <p:cNvSpPr/>
          <p:nvPr/>
        </p:nvSpPr>
        <p:spPr>
          <a:xfrm>
            <a:off x="468217" y="4684922"/>
            <a:ext cx="8571123"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hlinkClick r:id="rId3">
                  <a:extLst>
                    <a:ext uri="{A12FA001-AC4F-418D-AE19-62706E023703}">
                      <ahyp:hlinkClr val="tx"/>
                    </a:ext>
                  </a:extLst>
                </a:hlinkClick>
              </a:rPr>
              <a:t>https://www.learndatasci.com/tutorials/python-pandas-tutorial-complete-introduction-for-beginners/</a:t>
            </a:r>
            <a:r>
              <a:rPr lang="en-US" sz="900">
                <a:solidFill>
                  <a:schemeClr val="dk1"/>
                </a:solidFill>
                <a:latin typeface="Calibri"/>
                <a:ea typeface="Calibri"/>
                <a:cs typeface="Calibri"/>
                <a:sym typeface="Calibri"/>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6"/>
          <p:cNvSpPr txBox="1"/>
          <p:nvPr>
            <p:ph type="title"/>
          </p:nvPr>
        </p:nvSpPr>
        <p:spPr>
          <a:xfrm>
            <a:off x="628650" y="102366"/>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Understanding your variables</a:t>
            </a:r>
            <a:endParaRPr/>
          </a:p>
        </p:txBody>
      </p:sp>
      <p:sp>
        <p:nvSpPr>
          <p:cNvPr id="587" name="Google Shape;587;p66"/>
          <p:cNvSpPr txBox="1"/>
          <p:nvPr>
            <p:ph idx="1" type="body"/>
          </p:nvPr>
        </p:nvSpPr>
        <p:spPr>
          <a:xfrm>
            <a:off x="628650" y="1181559"/>
            <a:ext cx="7886700" cy="38309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Using .</a:t>
            </a:r>
            <a:r>
              <a:rPr b="1" lang="en-US" sz="1500">
                <a:latin typeface="Courier New"/>
                <a:ea typeface="Courier New"/>
                <a:cs typeface="Courier New"/>
                <a:sym typeface="Courier New"/>
              </a:rPr>
              <a:t>describe() </a:t>
            </a:r>
            <a:r>
              <a:rPr lang="en-US" sz="1500"/>
              <a:t>on an entire DataFrame we can get a summary of the distribution of continuous variables:</a:t>
            </a:r>
            <a:endParaRPr/>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342900" lvl="0" marL="342900" rtl="0" algn="l">
              <a:spcBef>
                <a:spcPts val="300"/>
              </a:spcBef>
              <a:spcAft>
                <a:spcPts val="0"/>
              </a:spcAft>
              <a:buClr>
                <a:srgbClr val="002060"/>
              </a:buClr>
              <a:buSzPts val="1500"/>
              <a:buChar char="•"/>
            </a:pPr>
            <a:r>
              <a:rPr b="1" lang="en-US" sz="1500">
                <a:latin typeface="Courier New"/>
                <a:ea typeface="Courier New"/>
                <a:cs typeface="Courier New"/>
                <a:sym typeface="Courier New"/>
              </a:rPr>
              <a:t>.describe() </a:t>
            </a:r>
            <a:r>
              <a:rPr lang="en-US" sz="1500"/>
              <a:t>can also be used on a categorical variable to get the count of rows, unique count of categories, top category, and freq of top category:</a:t>
            </a:r>
            <a:endParaRPr/>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247650" lvl="0" marL="342900" rtl="0" algn="l">
              <a:spcBef>
                <a:spcPts val="300"/>
              </a:spcBef>
              <a:spcAft>
                <a:spcPts val="0"/>
              </a:spcAft>
              <a:buClr>
                <a:srgbClr val="002060"/>
              </a:buClr>
              <a:buSzPts val="1500"/>
              <a:buNone/>
            </a:pPr>
            <a:r>
              <a:t/>
            </a:r>
            <a:endParaRPr sz="1500"/>
          </a:p>
          <a:p>
            <a:pPr indent="-342900" lvl="0" marL="342900" rtl="0" algn="l">
              <a:spcBef>
                <a:spcPts val="300"/>
              </a:spcBef>
              <a:spcAft>
                <a:spcPts val="0"/>
              </a:spcAft>
              <a:buClr>
                <a:srgbClr val="002060"/>
              </a:buClr>
              <a:buSzPts val="1500"/>
              <a:buChar char="•"/>
            </a:pPr>
            <a:r>
              <a:rPr lang="en-US" sz="1500"/>
              <a:t>This tells us that the genre column has 207 unique values, the top value is Action/Adventure/Sci-Fi, which shows up 50 times (freq).</a:t>
            </a:r>
            <a:endParaRPr/>
          </a:p>
        </p:txBody>
      </p:sp>
      <p:sp>
        <p:nvSpPr>
          <p:cNvPr id="588" name="Google Shape;588;p66"/>
          <p:cNvSpPr/>
          <p:nvPr/>
        </p:nvSpPr>
        <p:spPr>
          <a:xfrm>
            <a:off x="2036017" y="1612779"/>
            <a:ext cx="2268570"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movies_df.</a:t>
            </a:r>
            <a:r>
              <a:rPr b="1" lang="en-US" sz="1350">
                <a:solidFill>
                  <a:srgbClr val="4271AE"/>
                </a:solidFill>
                <a:latin typeface="Courier New"/>
                <a:ea typeface="Courier New"/>
                <a:cs typeface="Courier New"/>
                <a:sym typeface="Courier New"/>
              </a:rPr>
              <a:t>describe</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pic>
        <p:nvPicPr>
          <p:cNvPr id="589" name="Google Shape;589;p66"/>
          <p:cNvPicPr preferRelativeResize="0"/>
          <p:nvPr/>
        </p:nvPicPr>
        <p:blipFill rotWithShape="1">
          <a:blip r:embed="rId3">
            <a:alphaModFix/>
          </a:blip>
          <a:srcRect b="0" l="0" r="0" t="0"/>
          <a:stretch/>
        </p:blipFill>
        <p:spPr>
          <a:xfrm>
            <a:off x="4751540" y="1493448"/>
            <a:ext cx="3519374" cy="1475545"/>
          </a:xfrm>
          <a:prstGeom prst="rect">
            <a:avLst/>
          </a:prstGeom>
          <a:noFill/>
          <a:ln>
            <a:noFill/>
          </a:ln>
        </p:spPr>
      </p:pic>
      <p:sp>
        <p:nvSpPr>
          <p:cNvPr id="590" name="Google Shape;590;p66"/>
          <p:cNvSpPr/>
          <p:nvPr/>
        </p:nvSpPr>
        <p:spPr>
          <a:xfrm>
            <a:off x="2036017" y="3698251"/>
            <a:ext cx="3206327" cy="300082"/>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4D4D4C"/>
                </a:solidFill>
                <a:latin typeface="Courier New"/>
                <a:ea typeface="Courier New"/>
                <a:cs typeface="Courier New"/>
                <a:sym typeface="Courier New"/>
              </a:rPr>
              <a:t>movies_df[</a:t>
            </a:r>
            <a:r>
              <a:rPr b="1" lang="en-US" sz="1350">
                <a:solidFill>
                  <a:srgbClr val="718C00"/>
                </a:solidFill>
                <a:latin typeface="Courier New"/>
                <a:ea typeface="Courier New"/>
                <a:cs typeface="Courier New"/>
                <a:sym typeface="Courier New"/>
              </a:rPr>
              <a:t>'genre'</a:t>
            </a:r>
            <a:r>
              <a:rPr b="1" lang="en-US" sz="1350">
                <a:solidFill>
                  <a:srgbClr val="4D4D4C"/>
                </a:solidFill>
                <a:latin typeface="Courier New"/>
                <a:ea typeface="Courier New"/>
                <a:cs typeface="Courier New"/>
                <a:sym typeface="Courier New"/>
              </a:rPr>
              <a:t>].</a:t>
            </a:r>
            <a:r>
              <a:rPr b="1" lang="en-US" sz="1350">
                <a:solidFill>
                  <a:srgbClr val="4271AE"/>
                </a:solidFill>
                <a:latin typeface="Courier New"/>
                <a:ea typeface="Courier New"/>
                <a:cs typeface="Courier New"/>
                <a:sym typeface="Courier New"/>
              </a:rPr>
              <a:t>describe</a:t>
            </a:r>
            <a:r>
              <a:rPr b="1" lang="en-US" sz="1350">
                <a:solidFill>
                  <a:srgbClr val="4D4D4C"/>
                </a:solidFill>
                <a:latin typeface="Courier New"/>
                <a:ea typeface="Courier New"/>
                <a:cs typeface="Courier New"/>
                <a:sym typeface="Courier New"/>
              </a:rPr>
              <a:t>()</a:t>
            </a:r>
            <a:endParaRPr b="1" sz="1350">
              <a:solidFill>
                <a:schemeClr val="dk1"/>
              </a:solidFill>
              <a:latin typeface="Courier New"/>
              <a:ea typeface="Courier New"/>
              <a:cs typeface="Courier New"/>
              <a:sym typeface="Courier New"/>
            </a:endParaRPr>
          </a:p>
        </p:txBody>
      </p:sp>
      <p:pic>
        <p:nvPicPr>
          <p:cNvPr id="591" name="Google Shape;591;p66"/>
          <p:cNvPicPr preferRelativeResize="0"/>
          <p:nvPr/>
        </p:nvPicPr>
        <p:blipFill rotWithShape="1">
          <a:blip r:embed="rId4">
            <a:alphaModFix/>
          </a:blip>
          <a:srcRect b="0" l="0" r="0" t="0"/>
          <a:stretch/>
        </p:blipFill>
        <p:spPr>
          <a:xfrm>
            <a:off x="5569027" y="3365903"/>
            <a:ext cx="2156551" cy="94169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7"/>
          <p:cNvSpPr txBox="1"/>
          <p:nvPr>
            <p:ph type="title"/>
          </p:nvPr>
        </p:nvSpPr>
        <p:spPr>
          <a:xfrm>
            <a:off x="628650" y="216006"/>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a:t>
            </a:r>
            <a:endParaRPr/>
          </a:p>
        </p:txBody>
      </p:sp>
      <p:sp>
        <p:nvSpPr>
          <p:cNvPr id="597" name="Google Shape;597;p67"/>
          <p:cNvSpPr/>
          <p:nvPr/>
        </p:nvSpPr>
        <p:spPr>
          <a:xfrm>
            <a:off x="628651" y="1500441"/>
            <a:ext cx="5171258" cy="923330"/>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data </a:t>
            </a:r>
            <a:r>
              <a:rPr b="1" lang="en-US" sz="1350">
                <a:solidFill>
                  <a:srgbClr val="3E999F"/>
                </a:solidFill>
                <a:latin typeface="Courier New"/>
                <a:ea typeface="Courier New"/>
                <a:cs typeface="Courier New"/>
                <a:sym typeface="Courier New"/>
              </a:rPr>
              <a:t>=</a:t>
            </a:r>
            <a:r>
              <a:rPr b="1" lang="en-US" sz="1350">
                <a:solidFill>
                  <a:schemeClr val="dk1"/>
                </a:solidFill>
                <a:latin typeface="Courier New"/>
                <a:ea typeface="Courier New"/>
                <a:cs typeface="Courier New"/>
                <a:sym typeface="Courier New"/>
              </a:rPr>
              <a:t> [1,2,3,10,20,30]</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a:t>
            </a:r>
            <a:r>
              <a:rPr b="1" lang="en-US" sz="1350">
                <a:solidFill>
                  <a:srgbClr val="3E999F"/>
                </a:solidFill>
                <a:latin typeface="Courier New"/>
                <a:ea typeface="Courier New"/>
                <a:cs typeface="Courier New"/>
                <a:sym typeface="Courier New"/>
              </a:rPr>
              <a:t>=</a:t>
            </a:r>
            <a:r>
              <a:rPr b="1" lang="en-US" sz="1350">
                <a:solidFill>
                  <a:schemeClr val="dk1"/>
                </a:solidFill>
                <a:latin typeface="Courier New"/>
                <a:ea typeface="Courier New"/>
                <a:cs typeface="Courier New"/>
                <a:sym typeface="Courier New"/>
              </a:rPr>
              <a:t> pd.</a:t>
            </a:r>
            <a:r>
              <a:rPr b="1" lang="en-US" sz="1350">
                <a:solidFill>
                  <a:srgbClr val="4271AE"/>
                </a:solidFill>
                <a:latin typeface="Courier New"/>
                <a:ea typeface="Courier New"/>
                <a:cs typeface="Courier New"/>
                <a:sym typeface="Courier New"/>
              </a:rPr>
              <a:t>DataFrame</a:t>
            </a:r>
            <a:r>
              <a:rPr b="1" lang="en-US" sz="1350">
                <a:solidFill>
                  <a:schemeClr val="dk1"/>
                </a:solidFill>
                <a:latin typeface="Courier New"/>
                <a:ea typeface="Courier New"/>
                <a:cs typeface="Courier New"/>
                <a:sym typeface="Courier New"/>
              </a:rPr>
              <a:t>(data)</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b="1" sz="1350">
              <a:solidFill>
                <a:schemeClr val="dk1"/>
              </a:solidFill>
              <a:latin typeface="Courier New"/>
              <a:ea typeface="Courier New"/>
              <a:cs typeface="Courier New"/>
              <a:sym typeface="Courier New"/>
            </a:endParaRPr>
          </a:p>
        </p:txBody>
      </p:sp>
      <p:sp>
        <p:nvSpPr>
          <p:cNvPr id="598" name="Google Shape;598;p67"/>
          <p:cNvSpPr/>
          <p:nvPr/>
        </p:nvSpPr>
        <p:spPr>
          <a:xfrm>
            <a:off x="628651" y="3591199"/>
            <a:ext cx="5171258" cy="923330"/>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data </a:t>
            </a:r>
            <a:r>
              <a:rPr b="1" lang="en-US" sz="1350">
                <a:solidFill>
                  <a:srgbClr val="3E999F"/>
                </a:solidFill>
                <a:latin typeface="Courier New"/>
                <a:ea typeface="Courier New"/>
                <a:cs typeface="Courier New"/>
                <a:sym typeface="Courier New"/>
              </a:rPr>
              <a:t>=</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'Name' </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'AA',</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'BB'</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'Age'</a:t>
            </a:r>
            <a:r>
              <a:rPr b="1" lang="en-US" sz="1350">
                <a:solidFill>
                  <a:schemeClr val="dk1"/>
                </a:solidFill>
                <a:latin typeface="Courier New"/>
                <a:ea typeface="Courier New"/>
                <a:cs typeface="Courier New"/>
                <a:sym typeface="Courier New"/>
              </a:rPr>
              <a:t>: [30,45]}</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a:t>
            </a:r>
            <a:r>
              <a:rPr b="1" lang="en-US" sz="1350">
                <a:solidFill>
                  <a:srgbClr val="3E999F"/>
                </a:solidFill>
                <a:latin typeface="Courier New"/>
                <a:ea typeface="Courier New"/>
                <a:cs typeface="Courier New"/>
                <a:sym typeface="Courier New"/>
              </a:rPr>
              <a:t>=</a:t>
            </a:r>
            <a:r>
              <a:rPr b="1" lang="en-US" sz="1350">
                <a:solidFill>
                  <a:schemeClr val="dk1"/>
                </a:solidFill>
                <a:latin typeface="Courier New"/>
                <a:ea typeface="Courier New"/>
                <a:cs typeface="Courier New"/>
                <a:sym typeface="Courier New"/>
              </a:rPr>
              <a:t> pd.</a:t>
            </a:r>
            <a:r>
              <a:rPr b="1" lang="en-US" sz="1350">
                <a:solidFill>
                  <a:srgbClr val="4271AE"/>
                </a:solidFill>
                <a:latin typeface="Courier New"/>
                <a:ea typeface="Courier New"/>
                <a:cs typeface="Courier New"/>
                <a:sym typeface="Courier New"/>
              </a:rPr>
              <a:t>DataFrame</a:t>
            </a:r>
            <a:r>
              <a:rPr b="1" lang="en-US" sz="1350">
                <a:solidFill>
                  <a:schemeClr val="dk1"/>
                </a:solidFill>
                <a:latin typeface="Courier New"/>
                <a:ea typeface="Courier New"/>
                <a:cs typeface="Courier New"/>
                <a:sym typeface="Courier New"/>
              </a:rPr>
              <a:t>(data)</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b="1" sz="1350">
              <a:solidFill>
                <a:schemeClr val="dk1"/>
              </a:solidFill>
              <a:latin typeface="Courier New"/>
              <a:ea typeface="Courier New"/>
              <a:cs typeface="Courier New"/>
              <a:sym typeface="Courier New"/>
            </a:endParaRPr>
          </a:p>
        </p:txBody>
      </p:sp>
      <p:pic>
        <p:nvPicPr>
          <p:cNvPr id="599" name="Google Shape;599;p67"/>
          <p:cNvPicPr preferRelativeResize="0"/>
          <p:nvPr/>
        </p:nvPicPr>
        <p:blipFill rotWithShape="1">
          <a:blip r:embed="rId3">
            <a:alphaModFix/>
          </a:blip>
          <a:srcRect b="0" l="0" r="0" t="0"/>
          <a:stretch/>
        </p:blipFill>
        <p:spPr>
          <a:xfrm>
            <a:off x="7634424" y="1357135"/>
            <a:ext cx="732337" cy="1726223"/>
          </a:xfrm>
          <a:prstGeom prst="rect">
            <a:avLst/>
          </a:prstGeom>
          <a:noFill/>
          <a:ln>
            <a:noFill/>
          </a:ln>
        </p:spPr>
      </p:pic>
      <p:sp>
        <p:nvSpPr>
          <p:cNvPr id="600" name="Google Shape;600;p67"/>
          <p:cNvSpPr/>
          <p:nvPr/>
        </p:nvSpPr>
        <p:spPr>
          <a:xfrm>
            <a:off x="6367317" y="1500441"/>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601" name="Google Shape;601;p67"/>
          <p:cNvPicPr preferRelativeResize="0"/>
          <p:nvPr/>
        </p:nvPicPr>
        <p:blipFill rotWithShape="1">
          <a:blip r:embed="rId4">
            <a:alphaModFix/>
          </a:blip>
          <a:srcRect b="0" l="0" r="0" t="0"/>
          <a:stretch/>
        </p:blipFill>
        <p:spPr>
          <a:xfrm>
            <a:off x="7164964" y="3546086"/>
            <a:ext cx="1350386" cy="807923"/>
          </a:xfrm>
          <a:prstGeom prst="rect">
            <a:avLst/>
          </a:prstGeom>
          <a:noFill/>
          <a:ln>
            <a:noFill/>
          </a:ln>
        </p:spPr>
      </p:pic>
      <p:sp>
        <p:nvSpPr>
          <p:cNvPr id="602" name="Google Shape;602;p67"/>
          <p:cNvSpPr/>
          <p:nvPr/>
        </p:nvSpPr>
        <p:spPr>
          <a:xfrm>
            <a:off x="6217094" y="3591199"/>
            <a:ext cx="582133" cy="358849"/>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603" name="Google Shape;603;p67"/>
          <p:cNvCxnSpPr/>
          <p:nvPr/>
        </p:nvCxnSpPr>
        <p:spPr>
          <a:xfrm>
            <a:off x="589461" y="3210722"/>
            <a:ext cx="7973242" cy="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8"/>
          <p:cNvSpPr txBox="1"/>
          <p:nvPr>
            <p:ph type="title"/>
          </p:nvPr>
        </p:nvSpPr>
        <p:spPr>
          <a:xfrm>
            <a:off x="628650" y="102257"/>
            <a:ext cx="7886700" cy="8709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a:t>
            </a:r>
            <a:endParaRPr/>
          </a:p>
        </p:txBody>
      </p:sp>
      <p:sp>
        <p:nvSpPr>
          <p:cNvPr id="609" name="Google Shape;609;p68"/>
          <p:cNvSpPr/>
          <p:nvPr/>
        </p:nvSpPr>
        <p:spPr>
          <a:xfrm>
            <a:off x="315142" y="1308562"/>
            <a:ext cx="5523956" cy="1131079"/>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data = [{</a:t>
            </a:r>
            <a:r>
              <a:rPr b="1" lang="en-US" sz="135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1, </a:t>
            </a:r>
            <a:r>
              <a:rPr b="1" lang="en-US" sz="135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2},{</a:t>
            </a:r>
            <a:r>
              <a:rPr b="1" lang="en-US" sz="135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5, </a:t>
            </a:r>
            <a:r>
              <a:rPr b="1" lang="en-US" sz="135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10, </a:t>
            </a:r>
            <a:r>
              <a:rPr b="1" lang="en-US" sz="135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 20}]</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pd.</a:t>
            </a:r>
            <a:r>
              <a:rPr b="1" lang="en-US" sz="1350">
                <a:solidFill>
                  <a:srgbClr val="4271AE"/>
                </a:solidFill>
                <a:latin typeface="Courier New"/>
                <a:ea typeface="Courier New"/>
                <a:cs typeface="Courier New"/>
                <a:sym typeface="Courier New"/>
              </a:rPr>
              <a:t>DataFrame</a:t>
            </a:r>
            <a:r>
              <a:rPr b="1" lang="en-US" sz="1350">
                <a:solidFill>
                  <a:schemeClr val="dk1"/>
                </a:solidFill>
                <a:latin typeface="Courier New"/>
                <a:ea typeface="Courier New"/>
                <a:cs typeface="Courier New"/>
                <a:sym typeface="Courier New"/>
              </a:rPr>
              <a:t>(data)</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b="1" sz="1350">
              <a:solidFill>
                <a:schemeClr val="dk1"/>
              </a:solidFill>
              <a:latin typeface="Courier New"/>
              <a:ea typeface="Courier New"/>
              <a:cs typeface="Courier New"/>
              <a:sym typeface="Courier New"/>
            </a:endParaRPr>
          </a:p>
        </p:txBody>
      </p:sp>
      <p:sp>
        <p:nvSpPr>
          <p:cNvPr id="610" name="Google Shape;610;p68"/>
          <p:cNvSpPr/>
          <p:nvPr/>
        </p:nvSpPr>
        <p:spPr>
          <a:xfrm>
            <a:off x="315142" y="2987831"/>
            <a:ext cx="5523956" cy="1131079"/>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data = [{</a:t>
            </a:r>
            <a:r>
              <a:rPr b="1" lang="en-US" sz="135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1, </a:t>
            </a:r>
            <a:r>
              <a:rPr b="1" lang="en-US" sz="135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2},{</a:t>
            </a:r>
            <a:r>
              <a:rPr b="1" lang="en-US" sz="135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5, </a:t>
            </a:r>
            <a:r>
              <a:rPr b="1" lang="en-US" sz="135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10, </a:t>
            </a:r>
            <a:r>
              <a:rPr b="1" lang="en-US" sz="135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 20}]</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pd.</a:t>
            </a:r>
            <a:r>
              <a:rPr b="1" lang="en-US" sz="1350">
                <a:solidFill>
                  <a:srgbClr val="4271AE"/>
                </a:solidFill>
                <a:latin typeface="Courier New"/>
                <a:ea typeface="Courier New"/>
                <a:cs typeface="Courier New"/>
                <a:sym typeface="Courier New"/>
              </a:rPr>
              <a:t>DataFrame</a:t>
            </a:r>
            <a:r>
              <a:rPr b="1" lang="en-US" sz="1350">
                <a:solidFill>
                  <a:schemeClr val="dk1"/>
                </a:solidFill>
                <a:latin typeface="Courier New"/>
                <a:ea typeface="Courier New"/>
                <a:cs typeface="Courier New"/>
                <a:sym typeface="Courier New"/>
              </a:rPr>
              <a:t>(data, index=[</a:t>
            </a:r>
            <a:r>
              <a:rPr b="1" lang="en-US" sz="1350">
                <a:solidFill>
                  <a:srgbClr val="718C00"/>
                </a:solidFill>
                <a:latin typeface="Courier New"/>
                <a:ea typeface="Courier New"/>
                <a:cs typeface="Courier New"/>
                <a:sym typeface="Courier New"/>
              </a:rPr>
              <a:t>'first'</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'second'</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b="1" sz="1350">
              <a:solidFill>
                <a:schemeClr val="dk1"/>
              </a:solidFill>
              <a:latin typeface="Courier New"/>
              <a:ea typeface="Courier New"/>
              <a:cs typeface="Courier New"/>
              <a:sym typeface="Courier New"/>
            </a:endParaRPr>
          </a:p>
        </p:txBody>
      </p:sp>
      <p:sp>
        <p:nvSpPr>
          <p:cNvPr id="611" name="Google Shape;611;p68"/>
          <p:cNvSpPr/>
          <p:nvPr/>
        </p:nvSpPr>
        <p:spPr>
          <a:xfrm>
            <a:off x="6665323" y="1269610"/>
            <a:ext cx="2165168" cy="908903"/>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68575" spcFirstLastPara="1" rIns="0" wrap="square" tIns="0">
            <a:spAutoFit/>
          </a:bodyPr>
          <a:lstStyle/>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   a   b     c</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0  1   2   NaN</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1  5  10  20.0</a:t>
            </a:r>
            <a:endParaRPr b="1" sz="1350">
              <a:solidFill>
                <a:schemeClr val="dk1"/>
              </a:solidFill>
              <a:latin typeface="Courier New"/>
              <a:ea typeface="Courier New"/>
              <a:cs typeface="Courier New"/>
              <a:sym typeface="Courier New"/>
            </a:endParaRPr>
          </a:p>
        </p:txBody>
      </p:sp>
      <p:sp>
        <p:nvSpPr>
          <p:cNvPr id="612" name="Google Shape;612;p68"/>
          <p:cNvSpPr/>
          <p:nvPr/>
        </p:nvSpPr>
        <p:spPr>
          <a:xfrm>
            <a:off x="5995852" y="1564375"/>
            <a:ext cx="483326" cy="372291"/>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613" name="Google Shape;613;p68"/>
          <p:cNvSpPr/>
          <p:nvPr/>
        </p:nvSpPr>
        <p:spPr>
          <a:xfrm>
            <a:off x="6665323" y="2987832"/>
            <a:ext cx="2165168" cy="908903"/>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        a   b     c</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first   1   2   NaN</a:t>
            </a:r>
            <a:endParaRPr b="1" sz="135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second  5  10  20.0</a:t>
            </a:r>
            <a:endParaRPr/>
          </a:p>
        </p:txBody>
      </p:sp>
      <p:sp>
        <p:nvSpPr>
          <p:cNvPr id="614" name="Google Shape;614;p68"/>
          <p:cNvSpPr/>
          <p:nvPr/>
        </p:nvSpPr>
        <p:spPr>
          <a:xfrm>
            <a:off x="5995852" y="3282597"/>
            <a:ext cx="483326" cy="372291"/>
          </a:xfrm>
          <a:prstGeom prst="rightArrow">
            <a:avLst>
              <a:gd fmla="val 50000" name="adj1"/>
              <a:gd fmla="val 50000" name="adj2"/>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cxnSp>
        <p:nvCxnSpPr>
          <p:cNvPr id="615" name="Google Shape;615;p68"/>
          <p:cNvCxnSpPr/>
          <p:nvPr/>
        </p:nvCxnSpPr>
        <p:spPr>
          <a:xfrm>
            <a:off x="315141" y="2789444"/>
            <a:ext cx="8503920" cy="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9"/>
          <p:cNvSpPr txBox="1"/>
          <p:nvPr>
            <p:ph type="title"/>
          </p:nvPr>
        </p:nvSpPr>
        <p:spPr>
          <a:xfrm>
            <a:off x="529837" y="93957"/>
            <a:ext cx="7886700" cy="80681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a:t>
            </a:r>
            <a:endParaRPr/>
          </a:p>
        </p:txBody>
      </p:sp>
      <p:sp>
        <p:nvSpPr>
          <p:cNvPr id="621" name="Google Shape;621;p69"/>
          <p:cNvSpPr/>
          <p:nvPr/>
        </p:nvSpPr>
        <p:spPr>
          <a:xfrm>
            <a:off x="318012" y="1907103"/>
            <a:ext cx="7157605" cy="2585323"/>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import pandas as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data = [{</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1,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2},{</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5,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10, </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 20}]</a:t>
            </a:r>
            <a:endParaRPr/>
          </a:p>
          <a:p>
            <a:pPr indent="0" lvl="0" marL="0" marR="0" rtl="0" algn="l">
              <a:spcBef>
                <a:spcPts val="0"/>
              </a:spcBef>
              <a:spcAft>
                <a:spcPts val="0"/>
              </a:spcAft>
              <a:buNone/>
            </a:pPr>
            <a:r>
              <a:t/>
            </a:r>
            <a:endParaRPr b="1" sz="135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b="1" lang="en-US" sz="1350">
                <a:solidFill>
                  <a:srgbClr val="00B050"/>
                </a:solidFill>
                <a:latin typeface="Courier New"/>
                <a:ea typeface="Courier New"/>
                <a:cs typeface="Courier New"/>
                <a:sym typeface="Courier New"/>
              </a:rPr>
              <a:t>#With two column indices, values same as dictionary keys</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df1 = pd.DataFrame(data,index=[</a:t>
            </a:r>
            <a:r>
              <a:rPr b="1" lang="en-US" sz="1200">
                <a:solidFill>
                  <a:srgbClr val="718C00"/>
                </a:solidFill>
                <a:latin typeface="Courier New"/>
                <a:ea typeface="Courier New"/>
                <a:cs typeface="Courier New"/>
                <a:sym typeface="Courier New"/>
              </a:rPr>
              <a:t>'first'</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'second'</a:t>
            </a:r>
            <a:r>
              <a:rPr b="1" lang="en-US" sz="1350">
                <a:solidFill>
                  <a:schemeClr val="dk1"/>
                </a:solidFill>
                <a:latin typeface="Courier New"/>
                <a:ea typeface="Courier New"/>
                <a:cs typeface="Courier New"/>
                <a:sym typeface="Courier New"/>
              </a:rPr>
              <a:t>],columns=[</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35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b="1" lang="en-US" sz="1350">
                <a:solidFill>
                  <a:srgbClr val="00B050"/>
                </a:solidFill>
                <a:latin typeface="Courier New"/>
                <a:ea typeface="Courier New"/>
                <a:cs typeface="Courier New"/>
                <a:sym typeface="Courier New"/>
              </a:rPr>
              <a:t>#With two column indices with one index with other name</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df2 = pd.DataFrame(data,index=[</a:t>
            </a:r>
            <a:r>
              <a:rPr b="1" lang="en-US" sz="1200">
                <a:solidFill>
                  <a:srgbClr val="718C00"/>
                </a:solidFill>
                <a:latin typeface="Courier New"/>
                <a:ea typeface="Courier New"/>
                <a:cs typeface="Courier New"/>
                <a:sym typeface="Courier New"/>
              </a:rPr>
              <a:t>'first'</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'second'</a:t>
            </a:r>
            <a:r>
              <a:rPr b="1" lang="en-US" sz="1350">
                <a:solidFill>
                  <a:schemeClr val="dk1"/>
                </a:solidFill>
                <a:latin typeface="Courier New"/>
                <a:ea typeface="Courier New"/>
                <a:cs typeface="Courier New"/>
                <a:sym typeface="Courier New"/>
              </a:rPr>
              <a:t>],columns=[</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'b1'</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135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print(df1)</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a:t>
            </a:r>
            <a:r>
              <a:rPr b="1" lang="en-US" sz="1200">
                <a:solidFill>
                  <a:srgbClr val="718C00"/>
                </a:solidFill>
                <a:latin typeface="Courier New"/>
                <a:ea typeface="Courier New"/>
                <a:cs typeface="Courier New"/>
                <a:sym typeface="Courier New"/>
              </a:rPr>
              <a:t>'...........'</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print(df2)</a:t>
            </a:r>
            <a:endParaRPr b="1" sz="1350">
              <a:solidFill>
                <a:schemeClr val="dk1"/>
              </a:solidFill>
              <a:latin typeface="Courier New"/>
              <a:ea typeface="Courier New"/>
              <a:cs typeface="Courier New"/>
              <a:sym typeface="Courier New"/>
            </a:endParaRPr>
          </a:p>
        </p:txBody>
      </p:sp>
      <p:sp>
        <p:nvSpPr>
          <p:cNvPr id="622" name="Google Shape;622;p69"/>
          <p:cNvSpPr/>
          <p:nvPr/>
        </p:nvSpPr>
        <p:spPr>
          <a:xfrm>
            <a:off x="213013" y="1229159"/>
            <a:ext cx="8520347" cy="323165"/>
          </a:xfrm>
          <a:prstGeom prst="rect">
            <a:avLst/>
          </a:prstGeom>
          <a:solidFill>
            <a:srgbClr val="F2DAD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E.g. This shows how to create a DataFrame with a list of dictionaries, row indices, and column indices.</a:t>
            </a:r>
            <a:endParaRPr/>
          </a:p>
        </p:txBody>
      </p:sp>
      <p:sp>
        <p:nvSpPr>
          <p:cNvPr id="623" name="Google Shape;623;p69"/>
          <p:cNvSpPr/>
          <p:nvPr/>
        </p:nvSpPr>
        <p:spPr>
          <a:xfrm>
            <a:off x="7475617" y="2853389"/>
            <a:ext cx="1571204" cy="2155398"/>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68575" spcFirstLastPara="1" rIns="0" wrap="square" tIns="0">
            <a:spAutoFit/>
          </a:bodyPr>
          <a:lstStyle/>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        a   b</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first   1   2</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second  5  10</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        a  b1</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first   1 NaN</a:t>
            </a:r>
            <a:endParaRPr b="1" sz="135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second  5 NaN</a:t>
            </a:r>
            <a:endParaRPr b="1" sz="135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Python Libraries for Data Science</a:t>
            </a:r>
            <a:endParaRPr/>
          </a:p>
        </p:txBody>
      </p:sp>
      <p:sp>
        <p:nvSpPr>
          <p:cNvPr id="122" name="Google Shape;122;p7"/>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t>matplotlib:</a:t>
            </a:r>
            <a:endParaRPr/>
          </a:p>
          <a:p>
            <a:pPr indent="-285750" lvl="1" marL="742950" rtl="0" algn="l">
              <a:spcBef>
                <a:spcPts val="434"/>
              </a:spcBef>
              <a:spcAft>
                <a:spcPts val="0"/>
              </a:spcAft>
              <a:buClr>
                <a:srgbClr val="FF0000"/>
              </a:buClr>
              <a:buSzPct val="100000"/>
              <a:buChar char="–"/>
            </a:pPr>
            <a:r>
              <a:rPr lang="en-US"/>
              <a:t>python 2D plotting library which produces publication quality figures in a variety of hardcopy formats </a:t>
            </a:r>
            <a:endParaRPr/>
          </a:p>
          <a:p>
            <a:pPr indent="-147955" lvl="1" marL="742950" rtl="0" algn="l">
              <a:spcBef>
                <a:spcPts val="434"/>
              </a:spcBef>
              <a:spcAft>
                <a:spcPts val="0"/>
              </a:spcAft>
              <a:buClr>
                <a:srgbClr val="FF0000"/>
              </a:buClr>
              <a:buSzPct val="100000"/>
              <a:buNone/>
            </a:pPr>
            <a:r>
              <a:t/>
            </a:r>
            <a:endParaRPr/>
          </a:p>
          <a:p>
            <a:pPr indent="-285750" lvl="1" marL="742950" rtl="0" algn="l">
              <a:spcBef>
                <a:spcPts val="434"/>
              </a:spcBef>
              <a:spcAft>
                <a:spcPts val="0"/>
              </a:spcAft>
              <a:buClr>
                <a:srgbClr val="FF0000"/>
              </a:buClr>
              <a:buSzPct val="100000"/>
              <a:buChar char="–"/>
            </a:pPr>
            <a:r>
              <a:rPr lang="en-US"/>
              <a:t>a set of functionalities similar to those of MATLAB</a:t>
            </a:r>
            <a:endParaRPr/>
          </a:p>
          <a:p>
            <a:pPr indent="-147955" lvl="1" marL="742950" rtl="0" algn="l">
              <a:spcBef>
                <a:spcPts val="434"/>
              </a:spcBef>
              <a:spcAft>
                <a:spcPts val="0"/>
              </a:spcAft>
              <a:buClr>
                <a:srgbClr val="FF0000"/>
              </a:buClr>
              <a:buSzPct val="100000"/>
              <a:buNone/>
            </a:pPr>
            <a:r>
              <a:t/>
            </a:r>
            <a:endParaRPr/>
          </a:p>
          <a:p>
            <a:pPr indent="-285750" lvl="1" marL="742950" rtl="0" algn="l">
              <a:spcBef>
                <a:spcPts val="434"/>
              </a:spcBef>
              <a:spcAft>
                <a:spcPts val="0"/>
              </a:spcAft>
              <a:buClr>
                <a:srgbClr val="FF0000"/>
              </a:buClr>
              <a:buSzPct val="100000"/>
              <a:buChar char="–"/>
            </a:pPr>
            <a:r>
              <a:rPr lang="en-US"/>
              <a:t>line plots, scatter plots, barcharts, histograms, pie charts etc.</a:t>
            </a:r>
            <a:endParaRPr/>
          </a:p>
          <a:p>
            <a:pPr indent="-147955" lvl="1" marL="742950" rtl="0" algn="l">
              <a:spcBef>
                <a:spcPts val="434"/>
              </a:spcBef>
              <a:spcAft>
                <a:spcPts val="0"/>
              </a:spcAft>
              <a:buClr>
                <a:srgbClr val="FF0000"/>
              </a:buClr>
              <a:buSzPct val="100000"/>
              <a:buNone/>
            </a:pPr>
            <a:r>
              <a:t/>
            </a:r>
            <a:endParaRPr/>
          </a:p>
          <a:p>
            <a:pPr indent="-285750" lvl="1" marL="742950" rtl="0" algn="l">
              <a:spcBef>
                <a:spcPts val="434"/>
              </a:spcBef>
              <a:spcAft>
                <a:spcPts val="0"/>
              </a:spcAft>
              <a:buClr>
                <a:srgbClr val="FF0000"/>
              </a:buClr>
              <a:buSzPct val="100000"/>
              <a:buChar char="–"/>
            </a:pPr>
            <a:r>
              <a:rPr lang="en-US"/>
              <a:t>relatively low-level; some effort needed to create advanced visualization</a:t>
            </a:r>
            <a:endParaRPr/>
          </a:p>
          <a:p>
            <a:pPr indent="-147955" lvl="1" marL="742950" rtl="0" algn="l">
              <a:spcBef>
                <a:spcPts val="434"/>
              </a:spcBef>
              <a:spcAft>
                <a:spcPts val="0"/>
              </a:spcAft>
              <a:buClr>
                <a:srgbClr val="FF0000"/>
              </a:buClr>
              <a:buSzPct val="100000"/>
              <a:buNone/>
            </a:pPr>
            <a:r>
              <a:t/>
            </a:r>
            <a:endParaRPr/>
          </a:p>
        </p:txBody>
      </p:sp>
      <p:sp>
        <p:nvSpPr>
          <p:cNvPr id="123" name="Google Shape;123;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7"/>
          <p:cNvSpPr txBox="1"/>
          <p:nvPr/>
        </p:nvSpPr>
        <p:spPr>
          <a:xfrm>
            <a:off x="624078" y="4355723"/>
            <a:ext cx="424053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Link:</a:t>
            </a:r>
            <a:r>
              <a:rPr lang="en-US" sz="1350">
                <a:solidFill>
                  <a:schemeClr val="dk1"/>
                </a:solidFill>
                <a:latin typeface="Calibri"/>
                <a:ea typeface="Calibri"/>
                <a:cs typeface="Calibri"/>
                <a:sym typeface="Calibri"/>
              </a:rPr>
              <a:t> </a:t>
            </a:r>
            <a:r>
              <a:rPr lang="en-US" sz="1350" u="sng">
                <a:solidFill>
                  <a:schemeClr val="dk1"/>
                </a:solidFill>
                <a:latin typeface="Calibri"/>
                <a:ea typeface="Calibri"/>
                <a:cs typeface="Calibri"/>
                <a:sym typeface="Calibri"/>
                <a:hlinkClick r:id="rId3">
                  <a:extLst>
                    <a:ext uri="{A12FA001-AC4F-418D-AE19-62706E023703}">
                      <ahyp:hlinkClr val="tx"/>
                    </a:ext>
                  </a:extLst>
                </a:hlinkClick>
              </a:rPr>
              <a:t>https://matplotlib.org/</a:t>
            </a:r>
            <a:endParaRPr sz="1350">
              <a:solidFill>
                <a:schemeClr val="dk1"/>
              </a:solidFill>
              <a:latin typeface="Calibri"/>
              <a:ea typeface="Calibri"/>
              <a:cs typeface="Calibri"/>
              <a:sym typeface="Calibri"/>
            </a:endParaRPr>
          </a:p>
        </p:txBody>
      </p:sp>
      <p:pic>
        <p:nvPicPr>
          <p:cNvPr id="125" name="Google Shape;125;p7"/>
          <p:cNvPicPr preferRelativeResize="0"/>
          <p:nvPr/>
        </p:nvPicPr>
        <p:blipFill rotWithShape="1">
          <a:blip r:embed="rId4">
            <a:alphaModFix/>
          </a:blip>
          <a:srcRect b="0" l="0" r="0" t="0"/>
          <a:stretch/>
        </p:blipFill>
        <p:spPr>
          <a:xfrm>
            <a:off x="7428767" y="89530"/>
            <a:ext cx="1637510" cy="36862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t>More Examples:</a:t>
            </a:r>
            <a:br>
              <a:rPr b="1" lang="en-US"/>
            </a:br>
            <a:r>
              <a:rPr b="1" lang="en-US"/>
              <a:t>Create a DataFrame from Dict of Series</a:t>
            </a:r>
            <a:endParaRPr/>
          </a:p>
        </p:txBody>
      </p:sp>
      <p:sp>
        <p:nvSpPr>
          <p:cNvPr id="629" name="Google Shape;629;p70"/>
          <p:cNvSpPr/>
          <p:nvPr/>
        </p:nvSpPr>
        <p:spPr>
          <a:xfrm>
            <a:off x="628651" y="1687289"/>
            <a:ext cx="6672695" cy="1338828"/>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import pandas as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 = {</a:t>
            </a:r>
            <a:r>
              <a:rPr b="1" lang="en-US" sz="1200">
                <a:solidFill>
                  <a:srgbClr val="718C00"/>
                </a:solidFill>
                <a:latin typeface="Courier New"/>
                <a:ea typeface="Courier New"/>
                <a:cs typeface="Courier New"/>
                <a:sym typeface="Courier New"/>
              </a:rPr>
              <a:t>'one'</a:t>
            </a:r>
            <a:r>
              <a:rPr b="1" lang="en-US" sz="1350">
                <a:solidFill>
                  <a:schemeClr val="dk1"/>
                </a:solidFill>
                <a:latin typeface="Courier New"/>
                <a:ea typeface="Courier New"/>
                <a:cs typeface="Courier New"/>
                <a:sym typeface="Courier New"/>
              </a:rPr>
              <a:t> : pd.Series([1, 2, 3]  , index=[</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'two'</a:t>
            </a:r>
            <a:r>
              <a:rPr b="1" lang="en-US" sz="1350">
                <a:solidFill>
                  <a:schemeClr val="dk1"/>
                </a:solidFill>
                <a:latin typeface="Courier New"/>
                <a:ea typeface="Courier New"/>
                <a:cs typeface="Courier New"/>
                <a:sym typeface="Courier New"/>
              </a:rPr>
              <a:t> : pd.Series([1,2, 3, 4], index=[</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'd'</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pd.DataFrame(d)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b="1" sz="1350">
              <a:solidFill>
                <a:schemeClr val="dk1"/>
              </a:solidFill>
              <a:latin typeface="Courier New"/>
              <a:ea typeface="Courier New"/>
              <a:cs typeface="Courier New"/>
              <a:sym typeface="Courier New"/>
            </a:endParaRPr>
          </a:p>
        </p:txBody>
      </p:sp>
      <p:sp>
        <p:nvSpPr>
          <p:cNvPr id="630" name="Google Shape;630;p70"/>
          <p:cNvSpPr/>
          <p:nvPr/>
        </p:nvSpPr>
        <p:spPr>
          <a:xfrm>
            <a:off x="628651" y="3339179"/>
            <a:ext cx="1335677" cy="1532151"/>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   one  two</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a  1.0    1</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b  2.0    2</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c  3.0    3</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d  NaN    4</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1"/>
          <p:cNvSpPr txBox="1"/>
          <p:nvPr>
            <p:ph type="title"/>
          </p:nvPr>
        </p:nvSpPr>
        <p:spPr>
          <a:xfrm>
            <a:off x="642505" y="108256"/>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 Column Addition</a:t>
            </a:r>
            <a:endParaRPr/>
          </a:p>
        </p:txBody>
      </p:sp>
      <p:sp>
        <p:nvSpPr>
          <p:cNvPr id="636" name="Google Shape;636;p71"/>
          <p:cNvSpPr/>
          <p:nvPr/>
        </p:nvSpPr>
        <p:spPr>
          <a:xfrm>
            <a:off x="226869" y="1102428"/>
            <a:ext cx="5342659" cy="3070071"/>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20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 = {</a:t>
            </a:r>
            <a:r>
              <a:rPr b="1" lang="en-US" sz="1200">
                <a:solidFill>
                  <a:srgbClr val="718C00"/>
                </a:solidFill>
                <a:latin typeface="Courier New"/>
                <a:ea typeface="Courier New"/>
                <a:cs typeface="Courier New"/>
                <a:sym typeface="Courier New"/>
              </a:rPr>
              <a:t>'one'</a:t>
            </a:r>
            <a:r>
              <a:rPr b="1" lang="en-US" sz="1200">
                <a:solidFill>
                  <a:schemeClr val="dk1"/>
                </a:solidFill>
                <a:latin typeface="Courier New"/>
                <a:ea typeface="Courier New"/>
                <a:cs typeface="Courier New"/>
                <a:sym typeface="Courier New"/>
              </a:rPr>
              <a:t>:pd.Series([1,2,3],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'two'</a:t>
            </a:r>
            <a:r>
              <a:rPr b="1" lang="en-US" sz="1200">
                <a:solidFill>
                  <a:schemeClr val="dk1"/>
                </a:solidFill>
                <a:latin typeface="Courier New"/>
                <a:ea typeface="Courier New"/>
                <a:cs typeface="Courier New"/>
                <a:sym typeface="Courier New"/>
              </a:rPr>
              <a:t>:pd.Series([1,2,3,4],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'd'</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 = pd.DataFrame(d)</a:t>
            </a:r>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Adding a new column to an existing DataFrame object</a:t>
            </a:r>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with column label by passing new series</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print("Adding a new column by passing as Series:")</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a:t>
            </a:r>
            <a:r>
              <a:rPr b="1" lang="en-US" sz="1200">
                <a:solidFill>
                  <a:srgbClr val="718C00"/>
                </a:solidFill>
                <a:latin typeface="Courier New"/>
                <a:ea typeface="Courier New"/>
                <a:cs typeface="Courier New"/>
                <a:sym typeface="Courier New"/>
              </a:rPr>
              <a:t>'three'</a:t>
            </a:r>
            <a:r>
              <a:rPr b="1" lang="en-US" sz="1200">
                <a:solidFill>
                  <a:schemeClr val="dk1"/>
                </a:solidFill>
                <a:latin typeface="Courier New"/>
                <a:ea typeface="Courier New"/>
                <a:cs typeface="Courier New"/>
                <a:sym typeface="Courier New"/>
              </a:rPr>
              <a:t>] = pd.Series([10,20,30],index=[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print("Adding a column using an existing columns in DataFrame:")</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a:t>
            </a:r>
            <a:r>
              <a:rPr b="1" lang="en-US" sz="1200">
                <a:solidFill>
                  <a:srgbClr val="718C00"/>
                </a:solidFill>
                <a:latin typeface="Courier New"/>
                <a:ea typeface="Courier New"/>
                <a:cs typeface="Courier New"/>
                <a:sym typeface="Courier New"/>
              </a:rPr>
              <a:t>'four'</a:t>
            </a:r>
            <a:r>
              <a:rPr b="1" lang="en-US" sz="1200">
                <a:solidFill>
                  <a:schemeClr val="dk1"/>
                </a:solidFill>
                <a:latin typeface="Courier New"/>
                <a:ea typeface="Courier New"/>
                <a:cs typeface="Courier New"/>
                <a:sym typeface="Courier New"/>
              </a:rPr>
              <a:t>] = df[</a:t>
            </a:r>
            <a:r>
              <a:rPr b="1" lang="en-US" sz="1200">
                <a:solidFill>
                  <a:srgbClr val="718C00"/>
                </a:solidFill>
                <a:latin typeface="Courier New"/>
                <a:ea typeface="Courier New"/>
                <a:cs typeface="Courier New"/>
                <a:sym typeface="Courier New"/>
              </a:rPr>
              <a:t>'one'</a:t>
            </a:r>
            <a:r>
              <a:rPr b="1" lang="en-US" sz="1200">
                <a:solidFill>
                  <a:schemeClr val="dk1"/>
                </a:solidFill>
                <a:latin typeface="Courier New"/>
                <a:ea typeface="Courier New"/>
                <a:cs typeface="Courier New"/>
                <a:sym typeface="Courier New"/>
              </a:rPr>
              <a:t>]+df[</a:t>
            </a:r>
            <a:r>
              <a:rPr b="1" lang="en-US" sz="1200">
                <a:solidFill>
                  <a:srgbClr val="718C00"/>
                </a:solidFill>
                <a:latin typeface="Courier New"/>
                <a:ea typeface="Courier New"/>
                <a:cs typeface="Courier New"/>
                <a:sym typeface="Courier New"/>
              </a:rPr>
              <a:t>'three'</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b="1" sz="1200">
              <a:solidFill>
                <a:schemeClr val="dk1"/>
              </a:solidFill>
              <a:latin typeface="Courier New"/>
              <a:ea typeface="Courier New"/>
              <a:cs typeface="Courier New"/>
              <a:sym typeface="Courier New"/>
            </a:endParaRPr>
          </a:p>
        </p:txBody>
      </p:sp>
      <p:sp>
        <p:nvSpPr>
          <p:cNvPr id="637" name="Google Shape;637;p71"/>
          <p:cNvSpPr/>
          <p:nvPr/>
        </p:nvSpPr>
        <p:spPr>
          <a:xfrm>
            <a:off x="6005945" y="1121020"/>
            <a:ext cx="2895600" cy="3577903"/>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lnSpc>
                <a:spcPct val="150000"/>
              </a:lnSpc>
              <a:spcBef>
                <a:spcPts val="0"/>
              </a:spcBef>
              <a:spcAft>
                <a:spcPts val="0"/>
              </a:spcAft>
              <a:buNone/>
            </a:pPr>
            <a:r>
              <a:rPr lang="en-US" sz="1200" u="sng">
                <a:solidFill>
                  <a:schemeClr val="dk1"/>
                </a:solidFill>
                <a:latin typeface="Courier New"/>
                <a:ea typeface="Courier New"/>
                <a:cs typeface="Courier New"/>
                <a:sym typeface="Courier New"/>
              </a:rPr>
              <a:t>Adding a column using Series:</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   one  two  three</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a  1.0    1   10.0</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b  2.0    2   20.0</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c  3.0    3   30.0</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d  NaN    4    NaN</a:t>
            </a:r>
            <a:endParaRPr sz="12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t/>
            </a:r>
            <a:endParaRPr sz="1200" u="sng">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lang="en-US" sz="1200" u="sng">
                <a:solidFill>
                  <a:schemeClr val="dk1"/>
                </a:solidFill>
                <a:latin typeface="Courier New"/>
                <a:ea typeface="Courier New"/>
                <a:cs typeface="Courier New"/>
                <a:sym typeface="Courier New"/>
              </a:rPr>
              <a:t>Adding a column using columns:</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   one  two  three  four</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a  1.0    1   10.0  11.0</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b  2.0    2   20.0  22.0</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c  3.0    3   30.0  33.0</a:t>
            </a:r>
            <a:endParaRPr/>
          </a:p>
          <a:p>
            <a:pPr indent="0" lvl="0" marL="0" marR="0" rtl="0" algn="l">
              <a:lnSpc>
                <a:spcPct val="150000"/>
              </a:lnSpc>
              <a:spcBef>
                <a:spcPts val="0"/>
              </a:spcBef>
              <a:spcAft>
                <a:spcPts val="0"/>
              </a:spcAft>
              <a:buNone/>
            </a:pPr>
            <a:r>
              <a:rPr lang="en-US" sz="1200">
                <a:solidFill>
                  <a:schemeClr val="dk1"/>
                </a:solidFill>
                <a:latin typeface="Courier New"/>
                <a:ea typeface="Courier New"/>
                <a:cs typeface="Courier New"/>
                <a:sym typeface="Courier New"/>
              </a:rPr>
              <a:t>d  NaN    4    NaN   NaN</a:t>
            </a:r>
            <a:endParaRPr sz="1200">
              <a:solidFill>
                <a:schemeClr val="dk1"/>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2"/>
          <p:cNvSpPr txBox="1"/>
          <p:nvPr>
            <p:ph type="title"/>
          </p:nvPr>
        </p:nvSpPr>
        <p:spPr>
          <a:xfrm>
            <a:off x="649432" y="100142"/>
            <a:ext cx="7886700" cy="81425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 Column Deletion</a:t>
            </a:r>
            <a:endParaRPr/>
          </a:p>
        </p:txBody>
      </p:sp>
      <p:sp>
        <p:nvSpPr>
          <p:cNvPr id="643" name="Google Shape;643;p72"/>
          <p:cNvSpPr/>
          <p:nvPr/>
        </p:nvSpPr>
        <p:spPr>
          <a:xfrm>
            <a:off x="109105" y="1094314"/>
            <a:ext cx="6291695" cy="3970318"/>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Using the previous DataFrame, we will delete a column</a:t>
            </a:r>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using del function</a:t>
            </a:r>
            <a:endParaRPr/>
          </a:p>
          <a:p>
            <a:pPr indent="0" lvl="0" marL="0" marR="0" rtl="0" algn="l">
              <a:spcBef>
                <a:spcPts val="0"/>
              </a:spcBef>
              <a:spcAft>
                <a:spcPts val="0"/>
              </a:spcAft>
              <a:buNone/>
            </a:pPr>
            <a:r>
              <a:rPr b="1" lang="en-US" sz="1200">
                <a:solidFill>
                  <a:srgbClr val="FF9900"/>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pandas </a:t>
            </a:r>
            <a:r>
              <a:rPr b="1" lang="en-US" sz="1200">
                <a:solidFill>
                  <a:srgbClr val="FF9900"/>
                </a:solidFill>
                <a:latin typeface="Courier New"/>
                <a:ea typeface="Courier New"/>
                <a:cs typeface="Courier New"/>
                <a:sym typeface="Courier New"/>
              </a:rPr>
              <a:t>as</a:t>
            </a:r>
            <a:r>
              <a:rPr b="1" lang="en-US" sz="120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 = {</a:t>
            </a:r>
            <a:r>
              <a:rPr b="1" lang="en-US" sz="1200">
                <a:solidFill>
                  <a:srgbClr val="718C00"/>
                </a:solidFill>
                <a:latin typeface="Courier New"/>
                <a:ea typeface="Courier New"/>
                <a:cs typeface="Courier New"/>
                <a:sym typeface="Courier New"/>
              </a:rPr>
              <a:t>'one'</a:t>
            </a:r>
            <a:r>
              <a:rPr b="1" lang="en-US" sz="1200">
                <a:solidFill>
                  <a:schemeClr val="dk1"/>
                </a:solidFill>
                <a:latin typeface="Courier New"/>
                <a:ea typeface="Courier New"/>
                <a:cs typeface="Courier New"/>
                <a:sym typeface="Courier New"/>
              </a:rPr>
              <a:t>   : pd.Series([1, 2, 3],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'two'</a:t>
            </a:r>
            <a:r>
              <a:rPr b="1" lang="en-US" sz="1200">
                <a:solidFill>
                  <a:schemeClr val="dk1"/>
                </a:solidFill>
                <a:latin typeface="Courier New"/>
                <a:ea typeface="Courier New"/>
                <a:cs typeface="Courier New"/>
                <a:sym typeface="Courier New"/>
              </a:rPr>
              <a:t>   : pd.Series([1, 2, 3, 4],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'd'</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'three'</a:t>
            </a:r>
            <a:r>
              <a:rPr b="1" lang="en-US" sz="1200">
                <a:solidFill>
                  <a:schemeClr val="dk1"/>
                </a:solidFill>
                <a:latin typeface="Courier New"/>
                <a:ea typeface="Courier New"/>
                <a:cs typeface="Courier New"/>
                <a:sym typeface="Courier New"/>
              </a:rPr>
              <a:t> : pd.Series([10,20,30],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 = pd.DataFrame(d)</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 ("Our dataframe is:")</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a:p>
          <a:p>
            <a:pPr indent="0" lvl="0" marL="0" marR="0" rtl="0" algn="l">
              <a:spcBef>
                <a:spcPts val="0"/>
              </a:spcBef>
              <a:spcAft>
                <a:spcPts val="0"/>
              </a:spcAft>
              <a:buNone/>
            </a:pPr>
            <a:r>
              <a:t/>
            </a:r>
            <a:endParaRPr b="1" sz="1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using del function</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print("Deleting the first column using DEL function:")</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del df[</a:t>
            </a:r>
            <a:r>
              <a:rPr b="1" lang="en-US" sz="1200">
                <a:solidFill>
                  <a:srgbClr val="718C00"/>
                </a:solidFill>
                <a:latin typeface="Courier New"/>
                <a:ea typeface="Courier New"/>
                <a:cs typeface="Courier New"/>
                <a:sym typeface="Courier New"/>
              </a:rPr>
              <a:t>'one'</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a:p>
          <a:p>
            <a:pPr indent="0" lvl="0" marL="0" marR="0" rtl="0" algn="l">
              <a:spcBef>
                <a:spcPts val="0"/>
              </a:spcBef>
              <a:spcAft>
                <a:spcPts val="0"/>
              </a:spcAft>
              <a:buNone/>
            </a:pPr>
            <a:r>
              <a:t/>
            </a:r>
            <a:endParaRPr b="1" sz="1200">
              <a:solidFill>
                <a:srgbClr val="00B050"/>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using pop function</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print("Deleting another column using POP function:")</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df.pop(</a:t>
            </a:r>
            <a:r>
              <a:rPr b="1" lang="en-US" sz="1200">
                <a:solidFill>
                  <a:srgbClr val="718C00"/>
                </a:solidFill>
                <a:latin typeface="Courier New"/>
                <a:ea typeface="Courier New"/>
                <a:cs typeface="Courier New"/>
                <a:sym typeface="Courier New"/>
              </a:rPr>
              <a:t>'two'</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a:p>
        </p:txBody>
      </p:sp>
      <p:sp>
        <p:nvSpPr>
          <p:cNvPr id="644" name="Google Shape;644;p72"/>
          <p:cNvSpPr/>
          <p:nvPr/>
        </p:nvSpPr>
        <p:spPr>
          <a:xfrm>
            <a:off x="6539345" y="1521905"/>
            <a:ext cx="2530187" cy="3508653"/>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spcBef>
                <a:spcPts val="0"/>
              </a:spcBef>
              <a:spcAft>
                <a:spcPts val="0"/>
              </a:spcAft>
              <a:buNone/>
            </a:pPr>
            <a:r>
              <a:rPr lang="en-US" sz="1200" u="sng">
                <a:solidFill>
                  <a:schemeClr val="dk1"/>
                </a:solidFill>
                <a:latin typeface="Courier New"/>
                <a:ea typeface="Courier New"/>
                <a:cs typeface="Courier New"/>
                <a:sym typeface="Courier New"/>
              </a:rPr>
              <a:t>Our dataframe is:</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one  two  three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  1.0    1   10.0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  2.0    2   20.0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c  3.0    3   30.0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d  NaN    4    NaN</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200" u="sng">
                <a:solidFill>
                  <a:schemeClr val="dk1"/>
                </a:solidFill>
                <a:latin typeface="Courier New"/>
                <a:ea typeface="Courier New"/>
                <a:cs typeface="Courier New"/>
                <a:sym typeface="Courier New"/>
              </a:rPr>
              <a:t>Deleting the first column:</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    two  three</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    1   10.0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    2   20.0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c    3   30.0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d    4    NaN</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200" u="sng">
                <a:solidFill>
                  <a:schemeClr val="dk1"/>
                </a:solidFill>
                <a:latin typeface="Courier New"/>
                <a:ea typeface="Courier New"/>
                <a:cs typeface="Courier New"/>
                <a:sym typeface="Courier New"/>
              </a:rPr>
              <a:t>Deleting another column:</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a   10.0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b   20.0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c   30.0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d    NaN</a:t>
            </a:r>
            <a:endParaRPr sz="1200">
              <a:solidFill>
                <a:schemeClr val="dk1"/>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3"/>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 </a:t>
            </a:r>
            <a:r>
              <a:rPr b="1" lang="en-US">
                <a:solidFill>
                  <a:srgbClr val="FF0000"/>
                </a:solidFill>
              </a:rPr>
              <a:t>Slicing</a:t>
            </a:r>
            <a:r>
              <a:rPr b="1" lang="en-US"/>
              <a:t> in DataFrames</a:t>
            </a:r>
            <a:endParaRPr b="1"/>
          </a:p>
        </p:txBody>
      </p:sp>
      <p:sp>
        <p:nvSpPr>
          <p:cNvPr id="650" name="Google Shape;650;p73"/>
          <p:cNvSpPr/>
          <p:nvPr/>
        </p:nvSpPr>
        <p:spPr>
          <a:xfrm>
            <a:off x="573232" y="1382489"/>
            <a:ext cx="6451023" cy="1546577"/>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 = {</a:t>
            </a:r>
            <a:r>
              <a:rPr b="1" lang="en-US" sz="1200">
                <a:solidFill>
                  <a:srgbClr val="718C00"/>
                </a:solidFill>
                <a:latin typeface="Courier New"/>
                <a:ea typeface="Courier New"/>
                <a:cs typeface="Courier New"/>
                <a:sym typeface="Courier New"/>
              </a:rPr>
              <a:t>'one'</a:t>
            </a:r>
            <a:r>
              <a:rPr b="1" lang="en-US" sz="1350">
                <a:solidFill>
                  <a:schemeClr val="dk1"/>
                </a:solidFill>
                <a:latin typeface="Courier New"/>
                <a:ea typeface="Courier New"/>
                <a:cs typeface="Courier New"/>
                <a:sym typeface="Courier New"/>
              </a:rPr>
              <a:t> : pd.Series([1, 2, 3],    index=[</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'two'</a:t>
            </a:r>
            <a:r>
              <a:rPr b="1" lang="en-US" sz="1350">
                <a:solidFill>
                  <a:schemeClr val="dk1"/>
                </a:solidFill>
                <a:latin typeface="Courier New"/>
                <a:ea typeface="Courier New"/>
                <a:cs typeface="Courier New"/>
                <a:sym typeface="Courier New"/>
              </a:rPr>
              <a:t> : pd.Series([1, 2, 3, 4], index=[</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'd'</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pd.DataFrame(d)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print(df[2:4])</a:t>
            </a:r>
            <a:endParaRPr b="1" sz="1350">
              <a:solidFill>
                <a:schemeClr val="dk1"/>
              </a:solidFill>
              <a:latin typeface="Courier New"/>
              <a:ea typeface="Courier New"/>
              <a:cs typeface="Courier New"/>
              <a:sym typeface="Courier New"/>
            </a:endParaRPr>
          </a:p>
        </p:txBody>
      </p:sp>
      <p:sp>
        <p:nvSpPr>
          <p:cNvPr id="651" name="Google Shape;651;p73"/>
          <p:cNvSpPr/>
          <p:nvPr/>
        </p:nvSpPr>
        <p:spPr>
          <a:xfrm>
            <a:off x="573232" y="3332252"/>
            <a:ext cx="1645673" cy="908903"/>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   one    two</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c  3.0    3</a:t>
            </a:r>
            <a:endParaRPr/>
          </a:p>
          <a:p>
            <a:pPr indent="0" lvl="0" marL="0" marR="0" rtl="0" algn="l">
              <a:lnSpc>
                <a:spcPct val="150000"/>
              </a:lnSpc>
              <a:spcBef>
                <a:spcPts val="0"/>
              </a:spcBef>
              <a:spcAft>
                <a:spcPts val="0"/>
              </a:spcAft>
              <a:buNone/>
            </a:pPr>
            <a:r>
              <a:rPr b="1" lang="en-US" sz="1350">
                <a:solidFill>
                  <a:schemeClr val="dk1"/>
                </a:solidFill>
                <a:latin typeface="Courier New"/>
                <a:ea typeface="Courier New"/>
                <a:cs typeface="Courier New"/>
                <a:sym typeface="Courier New"/>
              </a:rPr>
              <a:t>d  NaN    4</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4"/>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 </a:t>
            </a:r>
            <a:r>
              <a:rPr b="1" lang="en-US">
                <a:solidFill>
                  <a:srgbClr val="FF0000"/>
                </a:solidFill>
              </a:rPr>
              <a:t>Addition</a:t>
            </a:r>
            <a:r>
              <a:rPr b="1" lang="en-US"/>
              <a:t> of rows</a:t>
            </a:r>
            <a:endParaRPr/>
          </a:p>
        </p:txBody>
      </p:sp>
      <p:sp>
        <p:nvSpPr>
          <p:cNvPr id="657" name="Google Shape;657;p74"/>
          <p:cNvSpPr/>
          <p:nvPr/>
        </p:nvSpPr>
        <p:spPr>
          <a:xfrm>
            <a:off x="219941" y="1112324"/>
            <a:ext cx="5945333" cy="2123658"/>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9900"/>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pandas </a:t>
            </a:r>
            <a:r>
              <a:rPr b="1" lang="en-US" sz="1200">
                <a:solidFill>
                  <a:srgbClr val="FF9900"/>
                </a:solidFill>
                <a:latin typeface="Courier New"/>
                <a:ea typeface="Courier New"/>
                <a:cs typeface="Courier New"/>
                <a:sym typeface="Courier New"/>
              </a:rPr>
              <a:t>as</a:t>
            </a:r>
            <a:r>
              <a:rPr b="1" lang="en-US" sz="120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 = {</a:t>
            </a:r>
            <a:r>
              <a:rPr b="1" lang="en-US" sz="1200">
                <a:solidFill>
                  <a:srgbClr val="718C00"/>
                </a:solidFill>
                <a:latin typeface="Courier New"/>
                <a:ea typeface="Courier New"/>
                <a:cs typeface="Courier New"/>
                <a:sym typeface="Courier New"/>
              </a:rPr>
              <a:t>'one'</a:t>
            </a:r>
            <a:r>
              <a:rPr b="1" lang="en-US" sz="1200">
                <a:solidFill>
                  <a:schemeClr val="dk1"/>
                </a:solidFill>
                <a:latin typeface="Courier New"/>
                <a:ea typeface="Courier New"/>
                <a:cs typeface="Courier New"/>
                <a:sym typeface="Courier New"/>
              </a:rPr>
              <a:t> : pd.Series([1, 2, 3],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'two'</a:t>
            </a:r>
            <a:r>
              <a:rPr b="1" lang="en-US" sz="1200">
                <a:solidFill>
                  <a:schemeClr val="dk1"/>
                </a:solidFill>
                <a:latin typeface="Courier New"/>
                <a:ea typeface="Courier New"/>
                <a:cs typeface="Courier New"/>
                <a:sym typeface="Courier New"/>
              </a:rPr>
              <a:t> : pd.Series([1, 2, 3, 4], index=[</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'c'</a:t>
            </a:r>
            <a:r>
              <a:rPr b="1" lang="en-US" sz="120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'd'</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 = pd.DataFrame(d)</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df2 = pd.DataFrame([[5,6], [7,8]], columns = [</a:t>
            </a:r>
            <a:r>
              <a:rPr b="1" lang="en-US" sz="1200">
                <a:solidFill>
                  <a:srgbClr val="718C00"/>
                </a:solidFill>
                <a:latin typeface="Courier New"/>
                <a:ea typeface="Courier New"/>
                <a:cs typeface="Courier New"/>
                <a:sym typeface="Courier New"/>
              </a:rPr>
              <a:t>'a'</a:t>
            </a:r>
            <a:r>
              <a:rPr b="1" lang="en-US" sz="120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 = df.append(df2 )</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a:t>
            </a:r>
            <a:endParaRPr/>
          </a:p>
        </p:txBody>
      </p:sp>
      <p:sp>
        <p:nvSpPr>
          <p:cNvPr id="658" name="Google Shape;658;p74"/>
          <p:cNvSpPr/>
          <p:nvPr/>
        </p:nvSpPr>
        <p:spPr>
          <a:xfrm>
            <a:off x="6457950" y="1112325"/>
            <a:ext cx="2235778" cy="3577903"/>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one   two</a:t>
            </a:r>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a  1.0    1</a:t>
            </a:r>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b  2.0    2</a:t>
            </a:r>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c  3.0    3</a:t>
            </a:r>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d  NaN    4</a:t>
            </a:r>
            <a:endParaRPr/>
          </a:p>
          <a:p>
            <a:pPr indent="0" lvl="0" marL="0" marR="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one  two    a    b</a:t>
            </a:r>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a  1.0  1.0  NaN  NaN</a:t>
            </a:r>
            <a:endParaRPr b="1" sz="12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b  2.0  2.0  NaN  NaN</a:t>
            </a:r>
            <a:endParaRPr b="1" sz="12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c  3.0  3.0  NaN  NaN</a:t>
            </a:r>
            <a:endParaRPr b="1" sz="12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d  NaN  4.0  NaN  NaN</a:t>
            </a:r>
            <a:endParaRPr b="1" sz="1200">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0  NaN  NaN  5.0  6.0</a:t>
            </a:r>
            <a:endParaRPr/>
          </a:p>
          <a:p>
            <a:pPr indent="0" lvl="0" marL="0" marR="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1  NaN  NaN  7.0  8.0</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5"/>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 </a:t>
            </a:r>
            <a:r>
              <a:rPr b="1" lang="en-US">
                <a:solidFill>
                  <a:srgbClr val="FF0000"/>
                </a:solidFill>
              </a:rPr>
              <a:t>Deletion</a:t>
            </a:r>
            <a:r>
              <a:rPr b="1" lang="en-US"/>
              <a:t> of rows</a:t>
            </a:r>
            <a:endParaRPr/>
          </a:p>
        </p:txBody>
      </p:sp>
      <p:sp>
        <p:nvSpPr>
          <p:cNvPr id="664" name="Google Shape;664;p75"/>
          <p:cNvSpPr/>
          <p:nvPr/>
        </p:nvSpPr>
        <p:spPr>
          <a:xfrm>
            <a:off x="199159" y="1133432"/>
            <a:ext cx="6028460" cy="3000821"/>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 = {</a:t>
            </a:r>
            <a:r>
              <a:rPr b="1" lang="en-US" sz="1200">
                <a:solidFill>
                  <a:srgbClr val="718C00"/>
                </a:solidFill>
                <a:latin typeface="Courier New"/>
                <a:ea typeface="Courier New"/>
                <a:cs typeface="Courier New"/>
                <a:sym typeface="Courier New"/>
              </a:rPr>
              <a:t>'one'</a:t>
            </a:r>
            <a:r>
              <a:rPr b="1" lang="en-US" sz="1350">
                <a:solidFill>
                  <a:schemeClr val="dk1"/>
                </a:solidFill>
                <a:latin typeface="Courier New"/>
                <a:ea typeface="Courier New"/>
                <a:cs typeface="Courier New"/>
                <a:sym typeface="Courier New"/>
              </a:rPr>
              <a:t>:pd.Series([1, 2, 3],    index=[</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'two'</a:t>
            </a:r>
            <a:r>
              <a:rPr b="1" lang="en-US" sz="1350">
                <a:solidFill>
                  <a:schemeClr val="dk1"/>
                </a:solidFill>
                <a:latin typeface="Courier New"/>
                <a:ea typeface="Courier New"/>
                <a:cs typeface="Courier New"/>
                <a:sym typeface="Courier New"/>
              </a:rPr>
              <a:t>:pd.Series([1, 2, 3, 4], index=[</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a:t>
            </a:r>
            <a:r>
              <a:rPr b="1" lang="en-US" sz="1200">
                <a:solidFill>
                  <a:srgbClr val="718C00"/>
                </a:solidFill>
                <a:latin typeface="Courier New"/>
                <a:ea typeface="Courier New"/>
                <a:cs typeface="Courier New"/>
                <a:sym typeface="Courier New"/>
              </a:rPr>
              <a:t>'d'</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pd.DataFrame(d)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a:p>
          <a:p>
            <a:pPr indent="0" lvl="0" marL="0" marR="0" rtl="0" algn="l">
              <a:spcBef>
                <a:spcPts val="0"/>
              </a:spcBef>
              <a:spcAft>
                <a:spcPts val="0"/>
              </a:spcAft>
              <a:buNone/>
            </a:pPr>
            <a:r>
              <a:t/>
            </a:r>
            <a:endParaRPr b="1" sz="135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df2 = pd.DataFrame([[5,6], [7,8]], columns = [</a:t>
            </a:r>
            <a:r>
              <a:rPr b="1" lang="en-US" sz="120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 </a:t>
            </a:r>
            <a:r>
              <a:rPr b="1" lang="en-US" sz="120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df.append(df2 )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a:p>
          <a:p>
            <a:pPr indent="0" lvl="0" marL="0" marR="0" rtl="0" algn="l">
              <a:spcBef>
                <a:spcPts val="0"/>
              </a:spcBef>
              <a:spcAft>
                <a:spcPts val="0"/>
              </a:spcAft>
              <a:buNone/>
            </a:pPr>
            <a:r>
              <a:t/>
            </a:r>
            <a:endParaRPr b="1" sz="135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 = df.drop(0)</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print(df)</a:t>
            </a:r>
            <a:endParaRPr/>
          </a:p>
        </p:txBody>
      </p:sp>
      <p:sp>
        <p:nvSpPr>
          <p:cNvPr id="665" name="Google Shape;665;p75"/>
          <p:cNvSpPr/>
          <p:nvPr/>
        </p:nvSpPr>
        <p:spPr>
          <a:xfrm>
            <a:off x="6457950" y="1112325"/>
            <a:ext cx="2235778" cy="3693319"/>
          </a:xfrm>
          <a:prstGeom prst="rect">
            <a:avLst/>
          </a:prstGeom>
          <a:solidFill>
            <a:srgbClr val="EAF1DD"/>
          </a:solidFill>
          <a:ln cap="flat" cmpd="sng" w="9525">
            <a:solidFill>
              <a:schemeClr val="accent1"/>
            </a:solidFill>
            <a:prstDash val="solid"/>
            <a:round/>
            <a:headEnd len="sm" w="sm" type="none"/>
            <a:tailEnd len="sm" w="sm" type="none"/>
          </a:ln>
        </p:spPr>
        <p:txBody>
          <a:bodyPr anchorCtr="0" anchor="t" bIns="0" lIns="91425" spcFirstLastPara="1" rIns="0" wrap="square" tIns="0">
            <a:spAutoFit/>
          </a:bodyPr>
          <a:lstStyle/>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one  two</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a  1.0    1</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b  2.0    2</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c  3.0    3</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  NaN    4</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one  two    a    b</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a  1.0  1.0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b  2.0  2.0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c  3.0  3.0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  NaN  4.0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0  NaN  NaN  5.0  6.0</a:t>
            </a:r>
            <a:endParaRPr/>
          </a:p>
          <a:p>
            <a:pPr indent="-257175" lvl="0" marL="257175" marR="0" rtl="0" algn="l">
              <a:spcBef>
                <a:spcPts val="0"/>
              </a:spcBef>
              <a:spcAft>
                <a:spcPts val="0"/>
              </a:spcAft>
              <a:buClr>
                <a:schemeClr val="dk1"/>
              </a:buClr>
              <a:buSzPts val="1200"/>
              <a:buFont typeface="Courier New"/>
              <a:buAutoNum type="arabicPlain"/>
            </a:pPr>
            <a:r>
              <a:rPr b="1" lang="en-US" sz="1200">
                <a:solidFill>
                  <a:schemeClr val="dk1"/>
                </a:solidFill>
                <a:latin typeface="Courier New"/>
                <a:ea typeface="Courier New"/>
                <a:cs typeface="Courier New"/>
                <a:sym typeface="Courier New"/>
              </a:rPr>
              <a:t>NaN  NaN  7.0  8.0</a:t>
            </a:r>
            <a:endParaRPr/>
          </a:p>
          <a:p>
            <a:pPr indent="-180975" lvl="0" marL="257175" marR="0" rtl="0" algn="l">
              <a:spcBef>
                <a:spcPts val="0"/>
              </a:spcBef>
              <a:spcAft>
                <a:spcPts val="0"/>
              </a:spcAft>
              <a:buClr>
                <a:schemeClr val="dk1"/>
              </a:buClr>
              <a:buSzPts val="1200"/>
              <a:buFont typeface="Calibri"/>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one  two    a    b</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a  1.0  1.0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b  2.0  2.0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c  3.0  3.0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  NaN  4.0  NaN  NaN</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1  NaN  NaN  7.0  8.0</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6"/>
          <p:cNvSpPr txBox="1"/>
          <p:nvPr>
            <p:ph type="title"/>
          </p:nvPr>
        </p:nvSpPr>
        <p:spPr>
          <a:xfrm>
            <a:off x="195943" y="166076"/>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More Examples: </a:t>
            </a:r>
            <a:r>
              <a:rPr b="1" lang="en-US">
                <a:solidFill>
                  <a:srgbClr val="FF0000"/>
                </a:solidFill>
              </a:rPr>
              <a:t>Reindexing</a:t>
            </a:r>
            <a:endParaRPr b="1">
              <a:solidFill>
                <a:srgbClr val="FF0000"/>
              </a:solidFill>
            </a:endParaRPr>
          </a:p>
        </p:txBody>
      </p:sp>
      <p:sp>
        <p:nvSpPr>
          <p:cNvPr id="671" name="Google Shape;671;p76"/>
          <p:cNvSpPr/>
          <p:nvPr/>
        </p:nvSpPr>
        <p:spPr>
          <a:xfrm>
            <a:off x="195944" y="1144838"/>
            <a:ext cx="5457008" cy="4154984"/>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FF9900"/>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pandas </a:t>
            </a:r>
            <a:r>
              <a:rPr b="1" lang="en-US" sz="1200">
                <a:solidFill>
                  <a:srgbClr val="FF9900"/>
                </a:solidFill>
                <a:latin typeface="Courier New"/>
                <a:ea typeface="Courier New"/>
                <a:cs typeface="Courier New"/>
                <a:sym typeface="Courier New"/>
              </a:rPr>
              <a:t>as</a:t>
            </a:r>
            <a:r>
              <a:rPr b="1" lang="en-US" sz="120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Creating the first dataframe</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df1 = pd.DataFrame({"A":[1, 5, 3, 4, 2],</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"B":[3, 2, 4, 3, 4],</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"C":[2, 2, 7, 3, 4],</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"D":[4, 3, 6, 12, 7]},</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index =["A1", "A2", "A3", "A4", "A5"])</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Creating the second dataframe</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df2 = pd.DataFrame({"A":[10, 11, 7, 8, 5],</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"B":[21, 5, 32, 4, 6],</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"C":[11, 21, 23, 7, 9],</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"D":[1, 5, 3, 8, 6]},</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		     index =["A1", "A3", "A4", "A7", "A8"])</a:t>
            </a:r>
            <a:endParaRPr/>
          </a:p>
          <a:p>
            <a:pPr indent="0" lvl="0" marL="0" marR="0" rtl="0" algn="l">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Print the first dataframe</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print(df1)</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print(df2)</a:t>
            </a:r>
            <a:endParaRPr/>
          </a:p>
          <a:p>
            <a:pPr indent="0" lvl="0" marL="0" marR="0" rtl="0" algn="l">
              <a:spcBef>
                <a:spcPts val="0"/>
              </a:spcBef>
              <a:spcAft>
                <a:spcPts val="0"/>
              </a:spcAft>
              <a:buNone/>
            </a:pPr>
            <a:r>
              <a:rPr b="1" lang="en-US" sz="1200">
                <a:solidFill>
                  <a:srgbClr val="00B050"/>
                </a:solidFill>
                <a:latin typeface="Courier New"/>
                <a:ea typeface="Courier New"/>
                <a:cs typeface="Courier New"/>
                <a:sym typeface="Courier New"/>
              </a:rPr>
              <a:t># find matching indexes</a:t>
            </a:r>
            <a:endParaRPr/>
          </a:p>
          <a:p>
            <a:pPr indent="0" lvl="0" marL="0" marR="0" rtl="0" algn="l">
              <a:spcBef>
                <a:spcPts val="0"/>
              </a:spcBef>
              <a:spcAft>
                <a:spcPts val="0"/>
              </a:spcAft>
              <a:buNone/>
            </a:pPr>
            <a:r>
              <a:rPr b="1" lang="en-US" sz="1200">
                <a:solidFill>
                  <a:schemeClr val="dk1"/>
                </a:solidFill>
                <a:latin typeface="Courier New"/>
                <a:ea typeface="Courier New"/>
                <a:cs typeface="Courier New"/>
                <a:sym typeface="Courier New"/>
              </a:rPr>
              <a:t>df1.reindex_like(df2)</a:t>
            </a:r>
            <a:endParaRPr/>
          </a:p>
        </p:txBody>
      </p:sp>
      <p:sp>
        <p:nvSpPr>
          <p:cNvPr id="672" name="Google Shape;672;p76"/>
          <p:cNvSpPr/>
          <p:nvPr/>
        </p:nvSpPr>
        <p:spPr>
          <a:xfrm>
            <a:off x="5927272" y="461606"/>
            <a:ext cx="3216728" cy="1477328"/>
          </a:xfrm>
          <a:prstGeom prst="rect">
            <a:avLst/>
          </a:prstGeom>
          <a:noFill/>
          <a:ln>
            <a:noFill/>
          </a:ln>
        </p:spPr>
        <p:txBody>
          <a:bodyPr anchorCtr="0" anchor="t" bIns="45700" lIns="91425" spcFirstLastPara="1" rIns="91425" wrap="square" tIns="45700">
            <a:spAutoFit/>
          </a:bodyPr>
          <a:lstStyle/>
          <a:p>
            <a:pPr indent="-257175" lvl="0" marL="257175" marR="0" rtl="0" algn="l">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Pandas </a:t>
            </a:r>
            <a:r>
              <a:rPr b="1" lang="en-US" sz="1500">
                <a:solidFill>
                  <a:schemeClr val="dk1"/>
                </a:solidFill>
                <a:latin typeface="Courier New"/>
                <a:ea typeface="Courier New"/>
                <a:cs typeface="Courier New"/>
                <a:sym typeface="Courier New"/>
              </a:rPr>
              <a:t>dataframe.reindex_like() </a:t>
            </a:r>
            <a:r>
              <a:rPr lang="en-US" sz="1500">
                <a:solidFill>
                  <a:schemeClr val="dk1"/>
                </a:solidFill>
                <a:latin typeface="Calibri"/>
                <a:ea typeface="Calibri"/>
                <a:cs typeface="Calibri"/>
                <a:sym typeface="Calibri"/>
              </a:rPr>
              <a:t>function return an object with matching indices to myself.</a:t>
            </a:r>
            <a:endParaRPr/>
          </a:p>
          <a:p>
            <a:pPr indent="-257175" lvl="0" marL="257175" marR="0" rtl="0" algn="l">
              <a:spcBef>
                <a:spcPts val="0"/>
              </a:spcBef>
              <a:spcAft>
                <a:spcPts val="0"/>
              </a:spcAft>
              <a:buClr>
                <a:schemeClr val="dk1"/>
              </a:buClr>
              <a:buSzPts val="1500"/>
              <a:buFont typeface="Arial"/>
              <a:buChar char="•"/>
            </a:pPr>
            <a:r>
              <a:rPr lang="en-US" sz="1500">
                <a:solidFill>
                  <a:schemeClr val="dk1"/>
                </a:solidFill>
                <a:latin typeface="Calibri"/>
                <a:ea typeface="Calibri"/>
                <a:cs typeface="Calibri"/>
                <a:sym typeface="Calibri"/>
              </a:rPr>
              <a:t>Any non-matching indexes are filled with NaN values.</a:t>
            </a:r>
            <a:endParaRPr/>
          </a:p>
        </p:txBody>
      </p:sp>
      <p:pic>
        <p:nvPicPr>
          <p:cNvPr id="673" name="Google Shape;673;p76"/>
          <p:cNvPicPr preferRelativeResize="0"/>
          <p:nvPr/>
        </p:nvPicPr>
        <p:blipFill rotWithShape="1">
          <a:blip r:embed="rId3">
            <a:alphaModFix/>
          </a:blip>
          <a:srcRect b="0" l="0" r="0" t="0"/>
          <a:stretch/>
        </p:blipFill>
        <p:spPr>
          <a:xfrm>
            <a:off x="5832362" y="2211380"/>
            <a:ext cx="3048163" cy="213855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7"/>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Calibri"/>
              <a:buNone/>
            </a:pPr>
            <a:r>
              <a:rPr b="1" lang="en-US"/>
              <a:t>More Examples:</a:t>
            </a:r>
            <a:br>
              <a:rPr b="1" lang="en-US"/>
            </a:br>
            <a:r>
              <a:rPr b="1" lang="en-US">
                <a:solidFill>
                  <a:srgbClr val="FF0000"/>
                </a:solidFill>
              </a:rPr>
              <a:t>Concatenating</a:t>
            </a:r>
            <a:r>
              <a:rPr b="1" lang="en-US"/>
              <a:t> Objects (Data Frames)</a:t>
            </a:r>
            <a:endParaRPr/>
          </a:p>
        </p:txBody>
      </p:sp>
      <p:sp>
        <p:nvSpPr>
          <p:cNvPr id="679" name="Google Shape;679;p77"/>
          <p:cNvSpPr/>
          <p:nvPr/>
        </p:nvSpPr>
        <p:spPr>
          <a:xfrm>
            <a:off x="454751" y="1778729"/>
            <a:ext cx="8234498" cy="1131079"/>
          </a:xfrm>
          <a:prstGeom prst="rect">
            <a:avLst/>
          </a:prstGeom>
          <a:solidFill>
            <a:srgbClr val="E5DFEC"/>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FF9900"/>
                </a:solidFill>
                <a:latin typeface="Courier New"/>
                <a:ea typeface="Courier New"/>
                <a:cs typeface="Courier New"/>
                <a:sym typeface="Courier New"/>
              </a:rPr>
              <a:t>import</a:t>
            </a:r>
            <a:r>
              <a:rPr b="1" lang="en-US" sz="1350">
                <a:solidFill>
                  <a:schemeClr val="dk1"/>
                </a:solidFill>
                <a:latin typeface="Courier New"/>
                <a:ea typeface="Courier New"/>
                <a:cs typeface="Courier New"/>
                <a:sym typeface="Courier New"/>
              </a:rPr>
              <a:t> pandas </a:t>
            </a:r>
            <a:r>
              <a:rPr b="1" lang="en-US" sz="1350">
                <a:solidFill>
                  <a:srgbClr val="FF9900"/>
                </a:solidFill>
                <a:latin typeface="Courier New"/>
                <a:ea typeface="Courier New"/>
                <a:cs typeface="Courier New"/>
                <a:sym typeface="Courier New"/>
              </a:rPr>
              <a:t>as</a:t>
            </a:r>
            <a:r>
              <a:rPr b="1" lang="en-US" sz="1350">
                <a:solidFill>
                  <a:schemeClr val="dk1"/>
                </a:solidFill>
                <a:latin typeface="Courier New"/>
                <a:ea typeface="Courier New"/>
                <a:cs typeface="Courier New"/>
                <a:sym typeface="Courier New"/>
              </a:rPr>
              <a:t> pd</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df1 = pd.DataFrame({</a:t>
            </a:r>
            <a:r>
              <a:rPr b="1" lang="en-US" sz="1350">
                <a:solidFill>
                  <a:srgbClr val="718C00"/>
                </a:solidFill>
                <a:latin typeface="Courier New"/>
                <a:ea typeface="Courier New"/>
                <a:cs typeface="Courier New"/>
                <a:sym typeface="Courier New"/>
              </a:rPr>
              <a:t>'Name'</a:t>
            </a:r>
            <a:r>
              <a:rPr b="1" lang="en-US" sz="1350">
                <a:solidFill>
                  <a:schemeClr val="dk1"/>
                </a:solidFill>
                <a:latin typeface="Courier New"/>
                <a:ea typeface="Courier New"/>
                <a:cs typeface="Courier New"/>
                <a:sym typeface="Courier New"/>
              </a:rPr>
              <a:t>:[</a:t>
            </a:r>
            <a:r>
              <a:rPr b="1" lang="en-US" sz="1350">
                <a:solidFill>
                  <a:srgbClr val="718C00"/>
                </a:solidFill>
                <a:latin typeface="Courier New"/>
                <a:ea typeface="Courier New"/>
                <a:cs typeface="Courier New"/>
                <a:sym typeface="Courier New"/>
              </a:rPr>
              <a:t>'A'</a:t>
            </a:r>
            <a:r>
              <a:rPr b="1" lang="en-US" sz="1350">
                <a:solidFill>
                  <a:schemeClr val="dk1"/>
                </a:solidFill>
                <a:latin typeface="Courier New"/>
                <a:ea typeface="Courier New"/>
                <a:cs typeface="Courier New"/>
                <a:sym typeface="Courier New"/>
              </a:rPr>
              <a:t>,</a:t>
            </a:r>
            <a:r>
              <a:rPr b="1" lang="en-US" sz="135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'SSN'</a:t>
            </a:r>
            <a:r>
              <a:rPr b="1" lang="en-US" sz="1350">
                <a:solidFill>
                  <a:schemeClr val="dk1"/>
                </a:solidFill>
                <a:latin typeface="Courier New"/>
                <a:ea typeface="Courier New"/>
                <a:cs typeface="Courier New"/>
                <a:sym typeface="Courier New"/>
              </a:rPr>
              <a:t>:[10,20], </a:t>
            </a:r>
            <a:r>
              <a:rPr b="1" lang="en-US" sz="1350">
                <a:solidFill>
                  <a:srgbClr val="718C00"/>
                </a:solidFill>
                <a:latin typeface="Courier New"/>
                <a:ea typeface="Courier New"/>
                <a:cs typeface="Courier New"/>
                <a:sym typeface="Courier New"/>
              </a:rPr>
              <a:t>'marks'</a:t>
            </a:r>
            <a:r>
              <a:rPr b="1" lang="en-US" sz="1350">
                <a:solidFill>
                  <a:schemeClr val="dk1"/>
                </a:solidFill>
                <a:latin typeface="Courier New"/>
                <a:ea typeface="Courier New"/>
                <a:cs typeface="Courier New"/>
                <a:sym typeface="Courier New"/>
              </a:rPr>
              <a:t>:[90, 95]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df2 = pd.DataFrame({</a:t>
            </a:r>
            <a:r>
              <a:rPr b="1" lang="en-US" sz="1350">
                <a:solidFill>
                  <a:srgbClr val="718C00"/>
                </a:solidFill>
                <a:latin typeface="Courier New"/>
                <a:ea typeface="Courier New"/>
                <a:cs typeface="Courier New"/>
                <a:sym typeface="Courier New"/>
              </a:rPr>
              <a:t>'Name'</a:t>
            </a:r>
            <a:r>
              <a:rPr b="1" lang="en-US" sz="1350">
                <a:solidFill>
                  <a:schemeClr val="dk1"/>
                </a:solidFill>
                <a:latin typeface="Courier New"/>
                <a:ea typeface="Courier New"/>
                <a:cs typeface="Courier New"/>
                <a:sym typeface="Courier New"/>
              </a:rPr>
              <a:t>:[</a:t>
            </a:r>
            <a:r>
              <a:rPr b="1" lang="en-US" sz="1350">
                <a:solidFill>
                  <a:srgbClr val="718C00"/>
                </a:solidFill>
                <a:latin typeface="Courier New"/>
                <a:ea typeface="Courier New"/>
                <a:cs typeface="Courier New"/>
                <a:sym typeface="Courier New"/>
              </a:rPr>
              <a:t>'B'</a:t>
            </a:r>
            <a:r>
              <a:rPr b="1" lang="en-US" sz="1350">
                <a:solidFill>
                  <a:schemeClr val="dk1"/>
                </a:solidFill>
                <a:latin typeface="Courier New"/>
                <a:ea typeface="Courier New"/>
                <a:cs typeface="Courier New"/>
                <a:sym typeface="Courier New"/>
              </a:rPr>
              <a:t>,</a:t>
            </a:r>
            <a:r>
              <a:rPr b="1" lang="en-US" sz="1350">
                <a:solidFill>
                  <a:srgbClr val="718C00"/>
                </a:solidFill>
                <a:latin typeface="Courier New"/>
                <a:ea typeface="Courier New"/>
                <a:cs typeface="Courier New"/>
                <a:sym typeface="Courier New"/>
              </a:rPr>
              <a:t>'C'</a:t>
            </a:r>
            <a:r>
              <a:rPr b="1" lang="en-US" sz="1350">
                <a:solidFill>
                  <a:schemeClr val="dk1"/>
                </a:solidFill>
                <a:latin typeface="Courier New"/>
                <a:ea typeface="Courier New"/>
                <a:cs typeface="Courier New"/>
                <a:sym typeface="Courier New"/>
              </a:rPr>
              <a:t>], </a:t>
            </a:r>
            <a:r>
              <a:rPr b="1" lang="en-US" sz="1350">
                <a:solidFill>
                  <a:srgbClr val="718C00"/>
                </a:solidFill>
                <a:latin typeface="Courier New"/>
                <a:ea typeface="Courier New"/>
                <a:cs typeface="Courier New"/>
                <a:sym typeface="Courier New"/>
              </a:rPr>
              <a:t>'SSN'</a:t>
            </a:r>
            <a:r>
              <a:rPr b="1" lang="en-US" sz="1350">
                <a:solidFill>
                  <a:schemeClr val="dk1"/>
                </a:solidFill>
                <a:latin typeface="Courier New"/>
                <a:ea typeface="Courier New"/>
                <a:cs typeface="Courier New"/>
                <a:sym typeface="Courier New"/>
              </a:rPr>
              <a:t>:[25,30], </a:t>
            </a:r>
            <a:r>
              <a:rPr b="1" lang="en-US" sz="1350">
                <a:solidFill>
                  <a:srgbClr val="718C00"/>
                </a:solidFill>
                <a:latin typeface="Courier New"/>
                <a:ea typeface="Courier New"/>
                <a:cs typeface="Courier New"/>
                <a:sym typeface="Courier New"/>
              </a:rPr>
              <a:t>'marks'</a:t>
            </a:r>
            <a:r>
              <a:rPr b="1" lang="en-US" sz="1350">
                <a:solidFill>
                  <a:schemeClr val="dk1"/>
                </a:solidFill>
                <a:latin typeface="Courier New"/>
                <a:ea typeface="Courier New"/>
                <a:cs typeface="Courier New"/>
                <a:sym typeface="Courier New"/>
              </a:rPr>
              <a:t>:[80, 97] })</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df3 = pd.concat([df1, df2])</a:t>
            </a:r>
            <a:endParaRPr/>
          </a:p>
          <a:p>
            <a:pPr indent="0" lvl="0" marL="0" marR="0" rtl="0" algn="l">
              <a:spcBef>
                <a:spcPts val="0"/>
              </a:spcBef>
              <a:spcAft>
                <a:spcPts val="0"/>
              </a:spcAft>
              <a:buNone/>
            </a:pPr>
            <a:r>
              <a:rPr b="1" lang="en-US" sz="1350">
                <a:solidFill>
                  <a:schemeClr val="dk1"/>
                </a:solidFill>
                <a:latin typeface="Courier New"/>
                <a:ea typeface="Courier New"/>
                <a:cs typeface="Courier New"/>
                <a:sym typeface="Courier New"/>
              </a:rPr>
              <a:t>df3</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8"/>
          <p:cNvSpPr txBox="1"/>
          <p:nvPr>
            <p:ph type="title"/>
          </p:nvPr>
        </p:nvSpPr>
        <p:spPr>
          <a:xfrm>
            <a:off x="628650" y="125116"/>
            <a:ext cx="7886700" cy="9941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b="1" lang="en-US"/>
              <a:t>Handling categorical data</a:t>
            </a:r>
            <a:endParaRPr/>
          </a:p>
        </p:txBody>
      </p:sp>
      <p:sp>
        <p:nvSpPr>
          <p:cNvPr id="685" name="Google Shape;685;p78"/>
          <p:cNvSpPr txBox="1"/>
          <p:nvPr>
            <p:ph idx="1" type="body"/>
          </p:nvPr>
        </p:nvSpPr>
        <p:spPr>
          <a:xfrm>
            <a:off x="628650" y="1208315"/>
            <a:ext cx="7886700" cy="34244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500"/>
              <a:buChar char="•"/>
            </a:pPr>
            <a:r>
              <a:rPr lang="en-US" sz="1500"/>
              <a:t>There are many data that are repetitive for example gender , country , and codes are always repetitive .</a:t>
            </a:r>
            <a:endParaRPr/>
          </a:p>
          <a:p>
            <a:pPr indent="-342900" lvl="0" marL="342900" rtl="0" algn="l">
              <a:spcBef>
                <a:spcPts val="900"/>
              </a:spcBef>
              <a:spcAft>
                <a:spcPts val="0"/>
              </a:spcAft>
              <a:buClr>
                <a:srgbClr val="002060"/>
              </a:buClr>
              <a:buSzPts val="1500"/>
              <a:buChar char="•"/>
            </a:pPr>
            <a:r>
              <a:rPr lang="en-US" sz="1500"/>
              <a:t>Categorical variables can take on only a limited</a:t>
            </a:r>
            <a:endParaRPr/>
          </a:p>
          <a:p>
            <a:pPr indent="-342900" lvl="0" marL="342900" rtl="0" algn="l">
              <a:spcBef>
                <a:spcPts val="900"/>
              </a:spcBef>
              <a:spcAft>
                <a:spcPts val="0"/>
              </a:spcAft>
              <a:buClr>
                <a:srgbClr val="002060"/>
              </a:buClr>
              <a:buSzPts val="1500"/>
              <a:buChar char="•"/>
            </a:pPr>
            <a:r>
              <a:rPr lang="en-US" sz="1500"/>
              <a:t>The categorical data type is useful in the following cases −</a:t>
            </a:r>
            <a:endParaRPr/>
          </a:p>
          <a:p>
            <a:pPr indent="-342900" lvl="0" marL="342900" rtl="0" algn="l">
              <a:spcBef>
                <a:spcPts val="900"/>
              </a:spcBef>
              <a:spcAft>
                <a:spcPts val="0"/>
              </a:spcAft>
              <a:buClr>
                <a:srgbClr val="002060"/>
              </a:buClr>
              <a:buSzPts val="1500"/>
              <a:buChar char="•"/>
            </a:pPr>
            <a:r>
              <a:rPr lang="en-US" sz="1500"/>
              <a:t>A string variable consisting of only a few different values. Converting such a string variable to a categorical variable will save some memory.</a:t>
            </a:r>
            <a:endParaRPr/>
          </a:p>
          <a:p>
            <a:pPr indent="-342900" lvl="0" marL="342900" rtl="0" algn="l">
              <a:spcBef>
                <a:spcPts val="900"/>
              </a:spcBef>
              <a:spcAft>
                <a:spcPts val="0"/>
              </a:spcAft>
              <a:buClr>
                <a:srgbClr val="002060"/>
              </a:buClr>
              <a:buSzPts val="1500"/>
              <a:buChar char="•"/>
            </a:pPr>
            <a:r>
              <a:rPr lang="en-US" sz="1500"/>
              <a:t>The lexical order of a variable is not the same as the logical order (“one”, “two”, “three”). </a:t>
            </a:r>
            <a:endParaRPr/>
          </a:p>
          <a:p>
            <a:pPr indent="-285750" lvl="1" marL="742950" rtl="0" algn="l">
              <a:spcBef>
                <a:spcPts val="900"/>
              </a:spcBef>
              <a:spcAft>
                <a:spcPts val="0"/>
              </a:spcAft>
              <a:buClr>
                <a:srgbClr val="FF0000"/>
              </a:buClr>
              <a:buSzPts val="1500"/>
              <a:buChar char="–"/>
            </a:pPr>
            <a:r>
              <a:rPr lang="en-US" sz="1500"/>
              <a:t>By converting to a categorical and specifying an order on the categories, sorting and min/max will use the logical order instead of the lexical order.</a:t>
            </a:r>
            <a:endParaRPr/>
          </a:p>
          <a:p>
            <a:pPr indent="-342900" lvl="0" marL="342900" rtl="0" algn="l">
              <a:spcBef>
                <a:spcPts val="900"/>
              </a:spcBef>
              <a:spcAft>
                <a:spcPts val="0"/>
              </a:spcAft>
              <a:buClr>
                <a:srgbClr val="002060"/>
              </a:buClr>
              <a:buSzPts val="1500"/>
              <a:buChar char="•"/>
            </a:pPr>
            <a:r>
              <a:rPr lang="en-US" sz="1500"/>
              <a:t>As a signal to other python libraries that this column should be treated as a categorical variable (e.g. to use suitable statistical methods or plot types).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9"/>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Other DataFrame functions</a:t>
            </a:r>
            <a:endParaRPr/>
          </a:p>
        </p:txBody>
      </p:sp>
      <p:sp>
        <p:nvSpPr>
          <p:cNvPr id="691" name="Google Shape;691;p79"/>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t>mean()</a:t>
            </a:r>
            <a:endParaRPr/>
          </a:p>
          <a:p>
            <a:pPr indent="-285750" lvl="1" marL="742950" rtl="0" algn="l">
              <a:spcBef>
                <a:spcPts val="434"/>
              </a:spcBef>
              <a:spcAft>
                <a:spcPts val="0"/>
              </a:spcAft>
              <a:buClr>
                <a:srgbClr val="FF0000"/>
              </a:buClr>
              <a:buSzPct val="100000"/>
              <a:buChar char="–"/>
            </a:pPr>
            <a:r>
              <a:rPr lang="en-US"/>
              <a:t>Mean(axis=0, skipna=True)</a:t>
            </a:r>
            <a:endParaRPr/>
          </a:p>
          <a:p>
            <a:pPr indent="-342900" lvl="0" marL="342900" rtl="0" algn="l">
              <a:spcBef>
                <a:spcPts val="434"/>
              </a:spcBef>
              <a:spcAft>
                <a:spcPts val="0"/>
              </a:spcAft>
              <a:buClr>
                <a:srgbClr val="002060"/>
              </a:buClr>
              <a:buSzPct val="100000"/>
              <a:buChar char="•"/>
            </a:pPr>
            <a:r>
              <a:rPr lang="en-US"/>
              <a:t>sum()</a:t>
            </a:r>
            <a:endParaRPr/>
          </a:p>
          <a:p>
            <a:pPr indent="-342900" lvl="0" marL="342900" rtl="0" algn="l">
              <a:spcBef>
                <a:spcPts val="434"/>
              </a:spcBef>
              <a:spcAft>
                <a:spcPts val="0"/>
              </a:spcAft>
              <a:buClr>
                <a:srgbClr val="002060"/>
              </a:buClr>
              <a:buSzPct val="100000"/>
              <a:buChar char="•"/>
            </a:pPr>
            <a:r>
              <a:rPr lang="en-US"/>
              <a:t>cumsum()</a:t>
            </a:r>
            <a:endParaRPr/>
          </a:p>
          <a:p>
            <a:pPr indent="-342900" lvl="0" marL="342900" rtl="0" algn="l">
              <a:spcBef>
                <a:spcPts val="434"/>
              </a:spcBef>
              <a:spcAft>
                <a:spcPts val="0"/>
              </a:spcAft>
              <a:buClr>
                <a:srgbClr val="002060"/>
              </a:buClr>
              <a:buSzPct val="100000"/>
              <a:buChar char="•"/>
            </a:pPr>
            <a:r>
              <a:rPr lang="en-US"/>
              <a:t>describe(): return summary statistics of each column</a:t>
            </a:r>
            <a:endParaRPr/>
          </a:p>
          <a:p>
            <a:pPr indent="-285750" lvl="1" marL="742950" rtl="0" algn="l">
              <a:spcBef>
                <a:spcPts val="434"/>
              </a:spcBef>
              <a:spcAft>
                <a:spcPts val="0"/>
              </a:spcAft>
              <a:buClr>
                <a:srgbClr val="FF0000"/>
              </a:buClr>
              <a:buSzPct val="100000"/>
              <a:buChar char="–"/>
            </a:pPr>
            <a:r>
              <a:rPr lang="en-US"/>
              <a:t>for numeric data: mean, std, max, min, 25%, 50%, 75%, etc.</a:t>
            </a:r>
            <a:endParaRPr/>
          </a:p>
          <a:p>
            <a:pPr indent="-285750" lvl="1" marL="742950" rtl="0" algn="l">
              <a:spcBef>
                <a:spcPts val="434"/>
              </a:spcBef>
              <a:spcAft>
                <a:spcPts val="0"/>
              </a:spcAft>
              <a:buClr>
                <a:srgbClr val="FF0000"/>
              </a:buClr>
              <a:buSzPct val="100000"/>
              <a:buChar char="–"/>
            </a:pPr>
            <a:r>
              <a:rPr lang="en-US"/>
              <a:t>For non-numeric data: count, uniq, most-frequent item, etc.</a:t>
            </a:r>
            <a:endParaRPr/>
          </a:p>
          <a:p>
            <a:pPr indent="-342900" lvl="0" marL="342900" rtl="0" algn="l">
              <a:spcBef>
                <a:spcPts val="434"/>
              </a:spcBef>
              <a:spcAft>
                <a:spcPts val="0"/>
              </a:spcAft>
              <a:buClr>
                <a:srgbClr val="002060"/>
              </a:buClr>
              <a:buSzPct val="100000"/>
              <a:buChar char="•"/>
            </a:pPr>
            <a:r>
              <a:rPr lang="en-US"/>
              <a:t>corr(): correlation between two Series, or between columns of a DataFrame</a:t>
            </a:r>
            <a:endParaRPr/>
          </a:p>
          <a:p>
            <a:pPr indent="-342900" lvl="0" marL="342900" rtl="0" algn="l">
              <a:spcBef>
                <a:spcPts val="434"/>
              </a:spcBef>
              <a:spcAft>
                <a:spcPts val="0"/>
              </a:spcAft>
              <a:buClr>
                <a:srgbClr val="002060"/>
              </a:buClr>
              <a:buSzPct val="100000"/>
              <a:buChar char="•"/>
            </a:pPr>
            <a:r>
              <a:rPr lang="en-US"/>
              <a:t>corr_with(): correlation between columns of DataFram and a series or between the columns of another DataFrame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Python Libraries for Data Science</a:t>
            </a:r>
            <a:endParaRPr/>
          </a:p>
        </p:txBody>
      </p:sp>
      <p:sp>
        <p:nvSpPr>
          <p:cNvPr id="131" name="Google Shape;131;p8"/>
          <p:cNvSpPr txBox="1"/>
          <p:nvPr>
            <p:ph idx="1" type="body"/>
          </p:nvPr>
        </p:nvSpPr>
        <p:spPr>
          <a:xfrm>
            <a:off x="448966" y="1197405"/>
            <a:ext cx="8246070" cy="36649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t>Seaborn:</a:t>
            </a:r>
            <a:endParaRPr/>
          </a:p>
          <a:p>
            <a:pPr indent="-285750" lvl="1" marL="742950" rtl="0" algn="l">
              <a:spcBef>
                <a:spcPts val="560"/>
              </a:spcBef>
              <a:spcAft>
                <a:spcPts val="0"/>
              </a:spcAft>
              <a:buClr>
                <a:srgbClr val="FF0000"/>
              </a:buClr>
              <a:buSzPts val="2800"/>
              <a:buChar char="–"/>
            </a:pPr>
            <a:r>
              <a:rPr lang="en-US"/>
              <a:t>based on matplotlib </a:t>
            </a:r>
            <a:endParaRPr/>
          </a:p>
          <a:p>
            <a:pPr indent="-285750" lvl="1" marL="742950" rtl="0" algn="l">
              <a:spcBef>
                <a:spcPts val="560"/>
              </a:spcBef>
              <a:spcAft>
                <a:spcPts val="0"/>
              </a:spcAft>
              <a:buClr>
                <a:srgbClr val="FF0000"/>
              </a:buClr>
              <a:buSzPts val="2800"/>
              <a:buChar char="–"/>
            </a:pPr>
            <a:r>
              <a:rPr lang="en-US"/>
              <a:t>provides high level interface for drawing attractive statistical graphics</a:t>
            </a:r>
            <a:endParaRPr/>
          </a:p>
          <a:p>
            <a:pPr indent="-285750" lvl="1" marL="742950" rtl="0" algn="l">
              <a:spcBef>
                <a:spcPts val="560"/>
              </a:spcBef>
              <a:spcAft>
                <a:spcPts val="0"/>
              </a:spcAft>
              <a:buClr>
                <a:srgbClr val="FF0000"/>
              </a:buClr>
              <a:buSzPts val="2800"/>
              <a:buChar char="–"/>
            </a:pPr>
            <a:r>
              <a:rPr lang="en-US"/>
              <a:t>Similar (in style) to the popular ggplot2 library in R</a:t>
            </a:r>
            <a:endParaRPr/>
          </a:p>
          <a:p>
            <a:pPr indent="-107950" lvl="1" marL="742950" rtl="0" algn="l">
              <a:spcBef>
                <a:spcPts val="560"/>
              </a:spcBef>
              <a:spcAft>
                <a:spcPts val="0"/>
              </a:spcAft>
              <a:buClr>
                <a:srgbClr val="FF0000"/>
              </a:buClr>
              <a:buSzPts val="2800"/>
              <a:buNone/>
            </a:pPr>
            <a:r>
              <a:t/>
            </a:r>
            <a:endParaRPr/>
          </a:p>
        </p:txBody>
      </p:sp>
      <p:sp>
        <p:nvSpPr>
          <p:cNvPr id="132" name="Google Shape;132;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8"/>
          <p:cNvSpPr txBox="1"/>
          <p:nvPr/>
        </p:nvSpPr>
        <p:spPr>
          <a:xfrm>
            <a:off x="624078" y="4355723"/>
            <a:ext cx="4240530"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dk1"/>
                </a:solidFill>
                <a:latin typeface="Calibri"/>
                <a:ea typeface="Calibri"/>
                <a:cs typeface="Calibri"/>
                <a:sym typeface="Calibri"/>
              </a:rPr>
              <a:t>Link:</a:t>
            </a:r>
            <a:r>
              <a:rPr lang="en-US" sz="1350">
                <a:solidFill>
                  <a:schemeClr val="dk1"/>
                </a:solidFill>
                <a:latin typeface="Calibri"/>
                <a:ea typeface="Calibri"/>
                <a:cs typeface="Calibri"/>
                <a:sym typeface="Calibri"/>
              </a:rPr>
              <a:t> </a:t>
            </a:r>
            <a:r>
              <a:rPr lang="en-US" sz="1350" u="sng">
                <a:solidFill>
                  <a:schemeClr val="dk1"/>
                </a:solidFill>
                <a:latin typeface="Calibri"/>
                <a:ea typeface="Calibri"/>
                <a:cs typeface="Calibri"/>
                <a:sym typeface="Calibri"/>
                <a:hlinkClick r:id="rId3">
                  <a:extLst>
                    <a:ext uri="{A12FA001-AC4F-418D-AE19-62706E023703}">
                      <ahyp:hlinkClr val="tx"/>
                    </a:ext>
                  </a:extLst>
                </a:hlinkClick>
              </a:rPr>
              <a:t>https://seaborn.pydata.org/</a:t>
            </a:r>
            <a:endParaRPr sz="135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0"/>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Handling missing data</a:t>
            </a:r>
            <a:endParaRPr/>
          </a:p>
        </p:txBody>
      </p:sp>
      <p:sp>
        <p:nvSpPr>
          <p:cNvPr id="698" name="Google Shape;698;p80"/>
          <p:cNvSpPr txBox="1"/>
          <p:nvPr>
            <p:ph idx="1" type="body"/>
          </p:nvPr>
        </p:nvSpPr>
        <p:spPr>
          <a:xfrm>
            <a:off x="1485462" y="1089301"/>
            <a:ext cx="5915025" cy="3662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t>Filtering out missing values</a:t>
            </a:r>
            <a:endParaRPr/>
          </a:p>
          <a:p>
            <a:pPr indent="-147955" lvl="1" marL="742950" rtl="0" algn="l">
              <a:spcBef>
                <a:spcPts val="434"/>
              </a:spcBef>
              <a:spcAft>
                <a:spcPts val="0"/>
              </a:spcAft>
              <a:buClr>
                <a:srgbClr val="FF0000"/>
              </a:buClr>
              <a:buSzPct val="100000"/>
              <a:buNone/>
            </a:pPr>
            <a:r>
              <a:t/>
            </a:r>
            <a:endParaRPr/>
          </a:p>
        </p:txBody>
      </p:sp>
      <p:sp>
        <p:nvSpPr>
          <p:cNvPr id="699" name="Google Shape;699;p80"/>
          <p:cNvSpPr/>
          <p:nvPr/>
        </p:nvSpPr>
        <p:spPr>
          <a:xfrm>
            <a:off x="1505486" y="1350112"/>
            <a:ext cx="3563369" cy="32316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from numpy import nan as NaN</a:t>
            </a:r>
            <a:endParaRPr sz="1200">
              <a:solidFill>
                <a:srgbClr val="000080"/>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data = Series([1, NaN, 2.5, NaN, 6])</a:t>
            </a:r>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2    2.5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NaN</a:t>
            </a:r>
            <a:endParaRPr/>
          </a:p>
          <a:p>
            <a:pPr indent="-257175" lvl="0" marL="257175" marR="0" rtl="0" algn="l">
              <a:spcBef>
                <a:spcPts val="0"/>
              </a:spcBef>
              <a:spcAft>
                <a:spcPts val="0"/>
              </a:spcAft>
              <a:buClr>
                <a:schemeClr val="dk1"/>
              </a:buClr>
              <a:buSzPts val="1200"/>
              <a:buFont typeface="Calibri"/>
              <a:buAutoNum type="arabicPlain" startAt="4"/>
            </a:pPr>
            <a:r>
              <a:rPr lang="en-US" sz="1200">
                <a:solidFill>
                  <a:schemeClr val="dk1"/>
                </a:solidFill>
                <a:latin typeface="Calibri"/>
                <a:ea typeface="Calibri"/>
                <a:cs typeface="Calibri"/>
                <a:sym typeface="Calibri"/>
              </a:rPr>
              <a:t>6.0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dtype: float64</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print(data.notnull())</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True</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False</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True</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False</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4     True</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dtype: bool</a:t>
            </a:r>
            <a:endParaRPr/>
          </a:p>
        </p:txBody>
      </p:sp>
      <p:sp>
        <p:nvSpPr>
          <p:cNvPr id="700" name="Google Shape;700;p80"/>
          <p:cNvSpPr/>
          <p:nvPr/>
        </p:nvSpPr>
        <p:spPr>
          <a:xfrm>
            <a:off x="3307195" y="3204572"/>
            <a:ext cx="191561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print(data[data.notnull()])</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2    2.5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4    6.0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dtype: float64</a:t>
            </a:r>
            <a:endParaRPr/>
          </a:p>
          <a:p>
            <a:pPr indent="0" lvl="0" marL="0" marR="0" rtl="0" algn="l">
              <a:spcBef>
                <a:spcPts val="0"/>
              </a:spcBef>
              <a:spcAft>
                <a:spcPts val="0"/>
              </a:spcAft>
              <a:buNone/>
            </a:pPr>
            <a:r>
              <a:t/>
            </a:r>
            <a:endParaRPr sz="1200">
              <a:solidFill>
                <a:srgbClr val="000080"/>
              </a:solidFill>
              <a:latin typeface="Calibri"/>
              <a:ea typeface="Calibri"/>
              <a:cs typeface="Calibri"/>
              <a:sym typeface="Calibri"/>
            </a:endParaRPr>
          </a:p>
        </p:txBody>
      </p:sp>
      <p:sp>
        <p:nvSpPr>
          <p:cNvPr id="701" name="Google Shape;701;p80"/>
          <p:cNvSpPr/>
          <p:nvPr/>
        </p:nvSpPr>
        <p:spPr>
          <a:xfrm>
            <a:off x="5337110" y="3204572"/>
            <a:ext cx="191561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print(data.dropna())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2    2.5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4    6.0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dtype: float64</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1"/>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Handling missing data - 2</a:t>
            </a:r>
            <a:endParaRPr/>
          </a:p>
        </p:txBody>
      </p:sp>
      <p:sp>
        <p:nvSpPr>
          <p:cNvPr id="707" name="Google Shape;707;p81"/>
          <p:cNvSpPr/>
          <p:nvPr/>
        </p:nvSpPr>
        <p:spPr>
          <a:xfrm>
            <a:off x="1418752" y="1048348"/>
            <a:ext cx="6443003" cy="12695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data = DataFrame([[1, 2, 3], [1, NaN, NaN], [NaN, NaN, NaN], [NaN, 4, 5]])</a:t>
            </a:r>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a:t>
            </a:r>
            <a:endParaRPr/>
          </a:p>
          <a:p>
            <a:pPr indent="0" lvl="0" marL="0" marR="0" rtl="0" algn="l">
              <a:spcBef>
                <a:spcPts val="0"/>
              </a:spcBef>
              <a:spcAft>
                <a:spcPts val="0"/>
              </a:spcAft>
              <a:buNone/>
            </a:pPr>
            <a:r>
              <a:rPr lang="en-US" sz="1050">
                <a:solidFill>
                  <a:srgbClr val="000080"/>
                </a:solidFill>
                <a:latin typeface="Calibri"/>
                <a:ea typeface="Calibri"/>
                <a:cs typeface="Calibri"/>
                <a:sym typeface="Calibri"/>
              </a:rPr>
              <a:t>      </a:t>
            </a:r>
            <a:r>
              <a:rPr lang="en-US" sz="1050">
                <a:solidFill>
                  <a:schemeClr val="dk1"/>
                </a:solidFill>
                <a:latin typeface="Calibri"/>
                <a:ea typeface="Calibri"/>
                <a:cs typeface="Calibri"/>
                <a:sym typeface="Calibri"/>
              </a:rPr>
              <a:t>0    1    2</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0  1.0  2.0  3.0</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1  1.0  NaN  NaN</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2  NaN  NaN  NaN</a:t>
            </a:r>
            <a:endParaRPr/>
          </a:p>
          <a:p>
            <a:pPr indent="-257175" lvl="0" marL="257175" marR="0" rtl="0" algn="l">
              <a:spcBef>
                <a:spcPts val="0"/>
              </a:spcBef>
              <a:spcAft>
                <a:spcPts val="0"/>
              </a:spcAft>
              <a:buClr>
                <a:schemeClr val="dk1"/>
              </a:buClr>
              <a:buSzPts val="1050"/>
              <a:buFont typeface="Calibri"/>
              <a:buAutoNum type="arabicPlain" startAt="3"/>
            </a:pPr>
            <a:r>
              <a:rPr lang="en-US" sz="1050">
                <a:solidFill>
                  <a:schemeClr val="dk1"/>
                </a:solidFill>
                <a:latin typeface="Calibri"/>
                <a:ea typeface="Calibri"/>
                <a:cs typeface="Calibri"/>
                <a:sym typeface="Calibri"/>
              </a:rPr>
              <a:t>NaN  4.0  5.0</a:t>
            </a:r>
            <a:r>
              <a:rPr lang="en-US" sz="1050">
                <a:solidFill>
                  <a:srgbClr val="000080"/>
                </a:solidFill>
                <a:latin typeface="Calibri"/>
                <a:ea typeface="Calibri"/>
                <a:cs typeface="Calibri"/>
                <a:sym typeface="Calibri"/>
              </a:rPr>
              <a:t> </a:t>
            </a:r>
            <a:endParaRPr sz="1050">
              <a:solidFill>
                <a:schemeClr val="dk1"/>
              </a:solidFill>
              <a:latin typeface="Calibri"/>
              <a:ea typeface="Calibri"/>
              <a:cs typeface="Calibri"/>
              <a:sym typeface="Calibri"/>
            </a:endParaRPr>
          </a:p>
        </p:txBody>
      </p:sp>
      <p:sp>
        <p:nvSpPr>
          <p:cNvPr id="708" name="Google Shape;708;p81"/>
          <p:cNvSpPr/>
          <p:nvPr/>
        </p:nvSpPr>
        <p:spPr>
          <a:xfrm>
            <a:off x="2690671" y="2106148"/>
            <a:ext cx="2603801"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print(data.dropna())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0  1.0  2.0  3.0</a:t>
            </a:r>
            <a:endParaRPr/>
          </a:p>
          <a:p>
            <a:pPr indent="0" lvl="0" marL="0" marR="0" rtl="0" algn="l">
              <a:spcBef>
                <a:spcPts val="0"/>
              </a:spcBef>
              <a:spcAft>
                <a:spcPts val="0"/>
              </a:spcAft>
              <a:buNone/>
            </a:pPr>
            <a:r>
              <a:t/>
            </a:r>
            <a:endParaRPr sz="1200">
              <a:solidFill>
                <a:srgbClr val="000080"/>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print(data.dropna(how='all'))</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NaN  NaN</a:t>
            </a:r>
            <a:endParaRPr/>
          </a:p>
          <a:p>
            <a:pPr indent="-257175" lvl="0" marL="257175" marR="0" rtl="0" algn="l">
              <a:spcBef>
                <a:spcPts val="0"/>
              </a:spcBef>
              <a:spcAft>
                <a:spcPts val="0"/>
              </a:spcAft>
              <a:buClr>
                <a:schemeClr val="dk1"/>
              </a:buClr>
              <a:buSzPts val="1200"/>
              <a:buFont typeface="Calibri"/>
              <a:buAutoNum type="arabicPlain" startAt="3"/>
            </a:pPr>
            <a:r>
              <a:rPr lang="en-US" sz="1200">
                <a:solidFill>
                  <a:schemeClr val="dk1"/>
                </a:solidFill>
                <a:latin typeface="Calibri"/>
                <a:ea typeface="Calibri"/>
                <a:cs typeface="Calibri"/>
                <a:sym typeface="Calibri"/>
              </a:rPr>
              <a:t>NaN  4.0  5.0 </a:t>
            </a:r>
            <a:endParaRPr/>
          </a:p>
          <a:p>
            <a:pPr indent="0" lvl="0" marL="0" marR="0" rtl="0" algn="l">
              <a:spcBef>
                <a:spcPts val="0"/>
              </a:spcBef>
              <a:spcAft>
                <a:spcPts val="0"/>
              </a:spcAft>
              <a:buNone/>
            </a:pPr>
            <a:r>
              <a:t/>
            </a:r>
            <a:endParaRPr sz="1200">
              <a:solidFill>
                <a:srgbClr val="000080"/>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print(data.dropna(axis=1, how='all'))</a:t>
            </a:r>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 </a:t>
            </a:r>
            <a:r>
              <a:rPr lang="en-US" sz="1200">
                <a:solidFill>
                  <a:schemeClr val="dk1"/>
                </a:solidFill>
                <a:latin typeface="Calibri"/>
                <a:ea typeface="Calibri"/>
                <a:cs typeface="Calibri"/>
                <a:sym typeface="Calibri"/>
              </a:rPr>
              <a:t>	0    1    2</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NaN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NaN  4.0  5.0</a:t>
            </a:r>
            <a:endParaRPr sz="1200">
              <a:solidFill>
                <a:schemeClr val="dk1"/>
              </a:solidFill>
              <a:latin typeface="Calibri"/>
              <a:ea typeface="Calibri"/>
              <a:cs typeface="Calibri"/>
              <a:sym typeface="Calibri"/>
            </a:endParaRPr>
          </a:p>
        </p:txBody>
      </p:sp>
      <p:sp>
        <p:nvSpPr>
          <p:cNvPr id="709" name="Google Shape;709;p81"/>
          <p:cNvSpPr/>
          <p:nvPr/>
        </p:nvSpPr>
        <p:spPr>
          <a:xfrm>
            <a:off x="5288986" y="2119595"/>
            <a:ext cx="2653454"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data[4]=NaN</a:t>
            </a:r>
            <a:endParaRPr sz="1200">
              <a:solidFill>
                <a:srgbClr val="000080"/>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0    1    2   4</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NaN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NaN  NaN  NaN NaN</a:t>
            </a:r>
            <a:endParaRPr/>
          </a:p>
          <a:p>
            <a:pPr indent="-257175" lvl="0" marL="257175" marR="0" rtl="0" algn="l">
              <a:spcBef>
                <a:spcPts val="0"/>
              </a:spcBef>
              <a:spcAft>
                <a:spcPts val="0"/>
              </a:spcAft>
              <a:buClr>
                <a:schemeClr val="dk1"/>
              </a:buClr>
              <a:buSzPts val="1200"/>
              <a:buFont typeface="Calibri"/>
              <a:buAutoNum type="arabicPlain" startAt="3"/>
            </a:pPr>
            <a:r>
              <a:rPr lang="en-US" sz="1200">
                <a:solidFill>
                  <a:schemeClr val="dk1"/>
                </a:solidFill>
                <a:latin typeface="Calibri"/>
                <a:ea typeface="Calibri"/>
                <a:cs typeface="Calibri"/>
                <a:sym typeface="Calibri"/>
              </a:rPr>
              <a:t>NaN  4.0  5.0 NaN</a:t>
            </a:r>
            <a:endParaRPr/>
          </a:p>
          <a:p>
            <a:pPr indent="0" lvl="0" marL="0" marR="0" rtl="0" algn="l">
              <a:spcBef>
                <a:spcPts val="0"/>
              </a:spcBef>
              <a:spcAft>
                <a:spcPts val="0"/>
              </a:spcAft>
              <a:buNone/>
            </a:pPr>
            <a:r>
              <a:t/>
            </a:r>
            <a:endParaRPr sz="1200">
              <a:solidFill>
                <a:srgbClr val="000080"/>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print(data.dropna(axis=1, how='all'))</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NaN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NaN  4.0  5.0</a:t>
            </a:r>
            <a:endParaRPr sz="1200">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2"/>
          <p:cNvSpPr txBox="1"/>
          <p:nvPr>
            <p:ph type="title"/>
          </p:nvPr>
        </p:nvSpPr>
        <p:spPr>
          <a:xfrm>
            <a:off x="448965" y="268580"/>
            <a:ext cx="8246070" cy="76352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Calibri"/>
              <a:buNone/>
            </a:pPr>
            <a:r>
              <a:rPr lang="en-US"/>
              <a:t>Filling in missing data</a:t>
            </a:r>
            <a:endParaRPr/>
          </a:p>
        </p:txBody>
      </p:sp>
      <p:sp>
        <p:nvSpPr>
          <p:cNvPr id="715" name="Google Shape;715;p82"/>
          <p:cNvSpPr/>
          <p:nvPr/>
        </p:nvSpPr>
        <p:spPr>
          <a:xfrm>
            <a:off x="1353935" y="1135499"/>
            <a:ext cx="2090080"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0    1    2   4</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NaN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NaN  NaN  NaN NaN</a:t>
            </a:r>
            <a:endParaRPr/>
          </a:p>
          <a:p>
            <a:pPr indent="-257175" lvl="0" marL="257175" marR="0" rtl="0" algn="l">
              <a:spcBef>
                <a:spcPts val="0"/>
              </a:spcBef>
              <a:spcAft>
                <a:spcPts val="0"/>
              </a:spcAft>
              <a:buClr>
                <a:schemeClr val="dk1"/>
              </a:buClr>
              <a:buSzPts val="1200"/>
              <a:buFont typeface="Calibri"/>
              <a:buAutoNum type="arabicPlain" startAt="3"/>
            </a:pPr>
            <a:r>
              <a:rPr lang="en-US" sz="1200">
                <a:solidFill>
                  <a:schemeClr val="dk1"/>
                </a:solidFill>
                <a:latin typeface="Calibri"/>
                <a:ea typeface="Calibri"/>
                <a:cs typeface="Calibri"/>
                <a:sym typeface="Calibri"/>
              </a:rPr>
              <a:t>NaN  4.0  5.0 NaN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print(data.fillna(0))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0    1    2    4</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0  1.0  2.0  3.0  0.0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1  1.0  0.0  0.0  0.0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2  0.0  0.0  0.0  0.0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3  0.0  4.0  5.0  0.0</a:t>
            </a:r>
            <a:endParaRPr/>
          </a:p>
        </p:txBody>
      </p:sp>
      <p:sp>
        <p:nvSpPr>
          <p:cNvPr id="716" name="Google Shape;716;p82"/>
          <p:cNvSpPr/>
          <p:nvPr/>
        </p:nvSpPr>
        <p:spPr>
          <a:xfrm>
            <a:off x="1353935" y="3603051"/>
            <a:ext cx="2685311" cy="15465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rgbClr val="000080"/>
                </a:solidFill>
                <a:latin typeface="Calibri"/>
                <a:ea typeface="Calibri"/>
                <a:cs typeface="Calibri"/>
                <a:sym typeface="Calibri"/>
              </a:rPr>
              <a:t>print(data.fillna(0, inplace=True))</a:t>
            </a:r>
            <a:endParaRPr/>
          </a:p>
          <a:p>
            <a:pPr indent="0" lvl="0" marL="0" marR="0" rtl="0" algn="l">
              <a:spcBef>
                <a:spcPts val="0"/>
              </a:spcBef>
              <a:spcAft>
                <a:spcPts val="0"/>
              </a:spcAft>
              <a:buNone/>
            </a:pPr>
            <a:r>
              <a:rPr lang="en-US" sz="1350">
                <a:solidFill>
                  <a:srgbClr val="000080"/>
                </a:solidFill>
                <a:latin typeface="Calibri"/>
                <a:ea typeface="Calibri"/>
                <a:cs typeface="Calibri"/>
                <a:sym typeface="Calibri"/>
              </a:rPr>
              <a:t>print(data)</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       0    1    2    4</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0  1.0  2.0  3.0  0.0</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1  1.0  0.0  0.0  0.0</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2  0.0  0.0  0.0  0.0</a:t>
            </a:r>
            <a:endParaRPr/>
          </a:p>
          <a:p>
            <a:pPr indent="0" lvl="0" marL="0" marR="0" rtl="0" algn="l">
              <a:spcBef>
                <a:spcPts val="0"/>
              </a:spcBef>
              <a:spcAft>
                <a:spcPts val="0"/>
              </a:spcAft>
              <a:buNone/>
            </a:pPr>
            <a:r>
              <a:rPr lang="en-US" sz="1350">
                <a:solidFill>
                  <a:schemeClr val="dk1"/>
                </a:solidFill>
                <a:latin typeface="Calibri"/>
                <a:ea typeface="Calibri"/>
                <a:cs typeface="Calibri"/>
                <a:sym typeface="Calibri"/>
              </a:rPr>
              <a:t>3  0.0  4.0  5.0  0.0</a:t>
            </a:r>
            <a:endParaRPr/>
          </a:p>
        </p:txBody>
      </p:sp>
      <p:sp>
        <p:nvSpPr>
          <p:cNvPr id="717" name="Google Shape;717;p82"/>
          <p:cNvSpPr/>
          <p:nvPr/>
        </p:nvSpPr>
        <p:spPr>
          <a:xfrm>
            <a:off x="4444739" y="1135499"/>
            <a:ext cx="321941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NaN  NaN  NaN</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NaN  4.0  5.0</a:t>
            </a: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rgbClr val="000080"/>
                </a:solidFill>
                <a:latin typeface="Calibri"/>
                <a:ea typeface="Calibri"/>
                <a:cs typeface="Calibri"/>
                <a:sym typeface="Calibri"/>
              </a:rPr>
              <a:t>print(data.fillna(data.mean(skipna=True)))</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0    1    2</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0  1.0  2.0  3.0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1  1.0  3.0  4.0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2  1.0  3.0  4.0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3  1.0  4.0  5.0</a:t>
            </a: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
        <p:nvSpPr>
          <p:cNvPr id="718" name="Google Shape;718;p82"/>
          <p:cNvSpPr txBox="1"/>
          <p:nvPr/>
        </p:nvSpPr>
        <p:spPr>
          <a:xfrm>
            <a:off x="3562591" y="3895480"/>
            <a:ext cx="1505177" cy="92333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Modify the dataframe instead of returning a new object (default)</a:t>
            </a:r>
            <a:endParaRPr/>
          </a:p>
        </p:txBody>
      </p:sp>
      <p:cxnSp>
        <p:nvCxnSpPr>
          <p:cNvPr id="719" name="Google Shape;719;p82"/>
          <p:cNvCxnSpPr/>
          <p:nvPr/>
        </p:nvCxnSpPr>
        <p:spPr>
          <a:xfrm rot="10800000">
            <a:off x="3179191" y="3895480"/>
            <a:ext cx="349411" cy="553998"/>
          </a:xfrm>
          <a:prstGeom prst="straightConnector1">
            <a:avLst/>
          </a:prstGeom>
          <a:noFill/>
          <a:ln cap="flat" cmpd="sng" w="9525">
            <a:solidFill>
              <a:srgbClr val="4A7DBA"/>
            </a:solidFill>
            <a:prstDash val="solid"/>
            <a:round/>
            <a:headEnd len="sm" w="sm" type="none"/>
            <a:tailEnd len="med" w="med" type="triangle"/>
          </a:ln>
        </p:spPr>
      </p:cxnSp>
      <p:sp>
        <p:nvSpPr>
          <p:cNvPr id="720" name="Google Shape;720;p82"/>
          <p:cNvSpPr txBox="1"/>
          <p:nvPr/>
        </p:nvSpPr>
        <p:spPr>
          <a:xfrm>
            <a:off x="5473261" y="3666394"/>
            <a:ext cx="2361031" cy="30008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50">
                <a:solidFill>
                  <a:schemeClr val="dk1"/>
                </a:solidFill>
                <a:latin typeface="Calibri"/>
                <a:ea typeface="Calibri"/>
                <a:cs typeface="Calibri"/>
                <a:sym typeface="Calibri"/>
              </a:rPr>
              <a:t>replace nan with column mean</a:t>
            </a:r>
            <a:endParaRPr/>
          </a:p>
        </p:txBody>
      </p:sp>
      <p:cxnSp>
        <p:nvCxnSpPr>
          <p:cNvPr id="721" name="Google Shape;721;p82"/>
          <p:cNvCxnSpPr/>
          <p:nvPr/>
        </p:nvCxnSpPr>
        <p:spPr>
          <a:xfrm rot="10800000">
            <a:off x="6293498" y="2687216"/>
            <a:ext cx="300912" cy="979179"/>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9"/>
          <p:cNvPicPr preferRelativeResize="0"/>
          <p:nvPr/>
        </p:nvPicPr>
        <p:blipFill rotWithShape="1">
          <a:blip r:embed="rId3">
            <a:alphaModFix/>
          </a:blip>
          <a:srcRect b="0" l="0" r="0" t="0"/>
          <a:stretch/>
        </p:blipFill>
        <p:spPr>
          <a:xfrm>
            <a:off x="11663" y="338765"/>
            <a:ext cx="9132337" cy="44659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