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embeddedFontLst>
    <p:embeddedFont>
      <p:font typeface="Helvetica Neue"/>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3" roundtripDataSignature="AMtx7mjo1VDSRxrs+vjkX87Ssf/BkvKG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customschemas.google.com/relationships/presentationmetadata" Target="meta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HelveticaNeue-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public-key techniques, can get a digital signature which can only have been created by key owner. But at cost of two public-key operations at each end on message.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Can also use block cipher chaining modes to create a separate authenticator, by just sending the last block. However this suffers from being a bit too small for acceptable use today.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In the context of communications across a network, the attacks listed above can be identified.</a:t>
            </a:r>
            <a:endParaRPr/>
          </a:p>
          <a:p>
            <a:pPr indent="0" lvl="0" marL="0" rtl="0" algn="l">
              <a:spcBef>
                <a:spcPts val="0"/>
              </a:spcBef>
              <a:spcAft>
                <a:spcPts val="0"/>
              </a:spcAft>
              <a:buSzPts val="1800"/>
              <a:buNone/>
            </a:pPr>
            <a:r>
              <a:rPr lang="en-US"/>
              <a:t>The first two requirements belong in the realm of message confidentiality, and are handled using the encryption techniques already discussed.</a:t>
            </a:r>
            <a:endParaRPr/>
          </a:p>
          <a:p>
            <a:pPr indent="0" lvl="0" marL="0" rtl="0" algn="l">
              <a:spcBef>
                <a:spcPts val="0"/>
              </a:spcBef>
              <a:spcAft>
                <a:spcPts val="0"/>
              </a:spcAft>
              <a:buSzPts val="1800"/>
              <a:buNone/>
            </a:pPr>
            <a:r>
              <a:rPr lang="en-US"/>
              <a:t>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 </a:t>
            </a:r>
            <a:r>
              <a:rPr lang="en-US">
                <a:latin typeface="Times"/>
                <a:ea typeface="Times"/>
                <a:cs typeface="Times"/>
                <a:sym typeface="Times"/>
              </a:rPr>
              <a:t>by the source.</a:t>
            </a:r>
            <a:r>
              <a:rPr lang="en-US">
                <a:latin typeface="Helvetica Neue"/>
                <a:ea typeface="Helvetica Neue"/>
                <a:cs typeface="Helvetica Neue"/>
                <a:sym typeface="Helvetica Neue"/>
              </a:rPr>
              <a:t> </a:t>
            </a:r>
            <a:endParaRPr/>
          </a:p>
          <a:p>
            <a:pPr indent="0" lvl="0" marL="0" rtl="0" algn="l">
              <a:spcBef>
                <a:spcPts val="0"/>
              </a:spcBef>
              <a:spcAft>
                <a:spcPts val="0"/>
              </a:spcAft>
              <a:buSzPts val="1800"/>
              <a:buNone/>
            </a:pPr>
            <a:r>
              <a:t/>
            </a:r>
            <a:endParaRPr>
              <a:latin typeface="Helvetica Neue"/>
              <a:ea typeface="Helvetica Neue"/>
              <a:cs typeface="Helvetica Neue"/>
              <a:sym typeface="Helvetica Neue"/>
            </a:endParaRPr>
          </a:p>
          <a:p>
            <a:pPr indent="0" lvl="0" marL="0" rtl="0" algn="l">
              <a:spcBef>
                <a:spcPts val="0"/>
              </a:spcBef>
              <a:spcAft>
                <a:spcPts val="0"/>
              </a:spcAft>
              <a:buSzPts val="1800"/>
              <a:buNone/>
            </a:pPr>
            <a:r>
              <a:rPr lang="en-US"/>
              <a:t>Stalling  5</a:t>
            </a:r>
            <a:r>
              <a:rPr baseline="30000" lang="en-US"/>
              <a:t>th</a:t>
            </a:r>
            <a:r>
              <a:rPr lang="en-US"/>
              <a:t> ch 12 pg 389</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31" name="Google Shape;2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variation on the message authentication code is the one-way hash function. As with the message authentication code, a hash function accepts a variable-size message M as input and produces a fixed-size output, referred to as a hash code H(M). Unlike a MAC, a hash code does not use a key but is a function only of the input message. The hash code is also referred to as a message digest or hash value.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purpose of a hash function is to produce a “fingerprint”of a file, message, or other block of data.</a:t>
            </a:r>
            <a:endParaRPr/>
          </a:p>
          <a:p>
            <a:pPr indent="0" lvl="0" marL="0" rtl="0" algn="l">
              <a:spcBef>
                <a:spcPts val="0"/>
              </a:spcBef>
              <a:spcAft>
                <a:spcPts val="0"/>
              </a:spcAft>
              <a:buSzPts val="1800"/>
              <a:buNone/>
            </a:pPr>
            <a:r>
              <a:rPr lang="en-US"/>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All hash functions operate using the following general principles. The input (message, file,etc.) is viewed as a sequence of n-bit blocks, processed one block at a time in an iterative fashion to produce an n-bit hash function. Can construct a range of possible simple hash functions by just XOR’ing blocks with rotates etc. None of these are secure, since can predict how changes to message affect the resulting hash.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00" name="Google Shape;30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Birthday Attack exploits the birthday paradox – the chance that in a group of people two will share the same birthday – only 23 people are needed for a Pr&gt;0.5 of this. Can generalize the problem to one wanting a matching pair from any two sets, and show need 2</a:t>
            </a:r>
            <a:r>
              <a:rPr baseline="30000" lang="en-US"/>
              <a:t>m/2</a:t>
            </a:r>
            <a:r>
              <a:rPr lang="en-US"/>
              <a:t> in each to get a matching m-bit hash.</a:t>
            </a:r>
            <a:endParaRPr/>
          </a:p>
          <a:p>
            <a:pPr indent="0" lvl="0" marL="0" rtl="0" algn="l">
              <a:spcBef>
                <a:spcPts val="0"/>
              </a:spcBef>
              <a:spcAft>
                <a:spcPts val="0"/>
              </a:spcAft>
              <a:buSzPts val="1800"/>
              <a:buNone/>
            </a:pPr>
            <a:r>
              <a:rPr lang="en-US"/>
              <a:t>Note that creating many message variants is relatively easy, either by rewording or just varying the amount of white-space in the message. All of which indicates that larger MACs/Hashes are needed.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07" name="Google Shape;307;p3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8" name="Google Shape;308;p32: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14" name="Google Shape;314;p3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5" name="Google Shape;315;p33: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321" name="Google Shape;321;p34: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2" name="Google Shape;322;p34: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28" name="Google Shape;328;p35: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9" name="Google Shape;329;p35:notes"/>
          <p:cNvSpPr txBox="1"/>
          <p:nvPr>
            <p:ph idx="1" type="body"/>
          </p:nvPr>
        </p:nvSpPr>
        <p:spPr>
          <a:xfrm>
            <a:off x="912812" y="4343400"/>
            <a:ext cx="5032375" cy="4116387"/>
          </a:xfrm>
          <a:prstGeom prst="rect">
            <a:avLst/>
          </a:prstGeom>
          <a:noFill/>
          <a:ln>
            <a:noFill/>
          </a:ln>
        </p:spPr>
        <p:txBody>
          <a:bodyPr anchorCtr="0" anchor="t" bIns="46125" lIns="92275" spcFirstLastPara="1" rIns="92275" wrap="square" tIns="461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9" name="Google Shape;339;p36: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0" name="Google Shape;340;p36:notes"/>
          <p:cNvSpPr txBox="1"/>
          <p:nvPr>
            <p:ph idx="1" type="body"/>
          </p:nvPr>
        </p:nvSpPr>
        <p:spPr>
          <a:xfrm>
            <a:off x="912812" y="4343400"/>
            <a:ext cx="5032375" cy="4116387"/>
          </a:xfrm>
          <a:prstGeom prst="rect">
            <a:avLst/>
          </a:prstGeom>
          <a:noFill/>
          <a:ln>
            <a:noFill/>
          </a:ln>
        </p:spPr>
        <p:txBody>
          <a:bodyPr anchorCtr="0" anchor="t" bIns="46125" lIns="92275" spcFirstLastPara="1" rIns="92275" wrap="square" tIns="461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9" name="Google Shape;359;p38: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0" name="Google Shape;360;p38:notes"/>
          <p:cNvSpPr txBox="1"/>
          <p:nvPr>
            <p:ph idx="1" type="body"/>
          </p:nvPr>
        </p:nvSpPr>
        <p:spPr>
          <a:xfrm>
            <a:off x="912812" y="4343400"/>
            <a:ext cx="5032375" cy="4116387"/>
          </a:xfrm>
          <a:prstGeom prst="rect">
            <a:avLst/>
          </a:prstGeom>
          <a:noFill/>
          <a:ln>
            <a:noFill/>
          </a:ln>
        </p:spPr>
        <p:txBody>
          <a:bodyPr anchorCtr="0" anchor="t" bIns="46125" lIns="92275" spcFirstLastPara="1" rIns="92275" wrap="square" tIns="461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99" name="Google Shape;399;p39: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0" name="Google Shape;400;p39:notes"/>
          <p:cNvSpPr txBox="1"/>
          <p:nvPr>
            <p:ph idx="1" type="body"/>
          </p:nvPr>
        </p:nvSpPr>
        <p:spPr>
          <a:xfrm>
            <a:off x="912812" y="4343400"/>
            <a:ext cx="5032375" cy="4116387"/>
          </a:xfrm>
          <a:prstGeom prst="rect">
            <a:avLst/>
          </a:prstGeom>
          <a:noFill/>
          <a:ln>
            <a:noFill/>
          </a:ln>
        </p:spPr>
        <p:txBody>
          <a:bodyPr anchorCtr="0" anchor="t" bIns="46125" lIns="92275" spcFirstLastPara="1" rIns="92275" wrap="square" tIns="461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23" name="Google Shape;623;p65:notes"/>
          <p:cNvSpPr/>
          <p:nvPr>
            <p:ph idx="2" type="sldImg"/>
          </p:nvPr>
        </p:nvSpPr>
        <p:spPr>
          <a:xfrm>
            <a:off x="1143000" y="685800"/>
            <a:ext cx="4570412" cy="34274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4" name="Google Shape;624;p65:notes"/>
          <p:cNvSpPr txBox="1"/>
          <p:nvPr>
            <p:ph idx="1" type="body"/>
          </p:nvPr>
        </p:nvSpPr>
        <p:spPr>
          <a:xfrm>
            <a:off x="685800" y="4343400"/>
            <a:ext cx="5484812"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60" name="Google Shape;660;p7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61" name="Google Shape;661;p71: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67" name="Google Shape;667;p7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68" name="Google Shape;668;p72: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74" name="Google Shape;674;p73: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75" name="Google Shape;675;p73: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Up untill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US"/>
              <a:t> Message Authentication is concerned with: protecting the integrity of a message, validating identity of originator, &amp; non-repudiation of origin (dispute resolution). There are three </a:t>
            </a:r>
            <a:r>
              <a:rPr lang="en-US">
                <a:latin typeface="Times"/>
                <a:ea typeface="Times"/>
                <a:cs typeface="Times"/>
                <a:sym typeface="Times"/>
              </a:rPr>
              <a:t>types of functions that may be used to produce an authenticator: </a:t>
            </a:r>
            <a:r>
              <a:rPr lang="en-US"/>
              <a:t>message encryption, message authentication code (MAC), or a hash function.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Stalling  5</a:t>
            </a:r>
            <a:r>
              <a:rPr baseline="30000" lang="en-US"/>
              <a:t>th</a:t>
            </a:r>
            <a:r>
              <a:rPr lang="en-US"/>
              <a:t> ch 12 pg 389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Message encryption by itself can provide a measure of authentication. </a:t>
            </a:r>
            <a:r>
              <a:rPr lang="en-US"/>
              <a:t>Here, the ciphertext of the entire message serves as its authenticator, on the basis that only those who know the appropriate keys could have validly encrypted the message. This is provided you can recognize a valid message (ie if the message has suitable structure such as redundancy or a checksum to detect any changes).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7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8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8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8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1" name="Google Shape;81;p8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7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7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7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7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7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7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7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8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8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8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8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1"/>
          <p:cNvSpPr/>
          <p:nvPr>
            <p:ph idx="2" type="pic"/>
          </p:nvPr>
        </p:nvSpPr>
        <p:spPr>
          <a:xfrm>
            <a:off x="1792288" y="612775"/>
            <a:ext cx="5486400" cy="4114800"/>
          </a:xfrm>
          <a:prstGeom prst="rect">
            <a:avLst/>
          </a:prstGeom>
          <a:noFill/>
          <a:ln>
            <a:noFill/>
          </a:ln>
        </p:spPr>
      </p:sp>
      <p:sp>
        <p:nvSpPr>
          <p:cNvPr id="51" name="Google Shape;51;p8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2" name="Google Shape;52;p8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8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8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8" name="Google Shape;58;p8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9" name="Google Shape;59;p8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8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8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8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8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8" name="Google Shape;68;p8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990600" y="2865437"/>
            <a:ext cx="7772400" cy="1752600"/>
          </a:xfrm>
          <a:prstGeom prst="rect">
            <a:avLst/>
          </a:prstGeom>
          <a:noFill/>
          <a:ln>
            <a:noFill/>
          </a:ln>
        </p:spPr>
        <p:txBody>
          <a:bodyPr anchorCtr="0" anchor="t" bIns="45700" lIns="91425" spcFirstLastPara="1" rIns="91425" wrap="square" tIns="45700">
            <a:noAutofit/>
          </a:bodyPr>
          <a:lstStyle/>
          <a:p>
            <a:pPr indent="-142240" lvl="0" marL="0" rtl="0" algn="ctr">
              <a:lnSpc>
                <a:spcPct val="90000"/>
              </a:lnSpc>
              <a:spcBef>
                <a:spcPts val="0"/>
              </a:spcBef>
              <a:spcAft>
                <a:spcPts val="0"/>
              </a:spcAft>
              <a:buClr>
                <a:srgbClr val="5FAFFF"/>
              </a:buClr>
              <a:buSzPts val="2240"/>
              <a:buFont typeface="Noto Sans Symbols"/>
              <a:buChar char="⮚"/>
            </a:pPr>
            <a:r>
              <a:rPr b="0" i="0" lang="en-US" sz="2800" u="none">
                <a:solidFill>
                  <a:schemeClr val="dk1"/>
                </a:solidFill>
                <a:latin typeface="Arial"/>
                <a:ea typeface="Arial"/>
                <a:cs typeface="Arial"/>
                <a:sym typeface="Arial"/>
              </a:rPr>
              <a:t>message authentication is concerned with: </a:t>
            </a:r>
            <a:endParaRPr/>
          </a:p>
          <a:p>
            <a:pPr indent="-88900" lvl="1" marL="457200" rtl="0" algn="ctr">
              <a:lnSpc>
                <a:spcPct val="90000"/>
              </a:lnSpc>
              <a:spcBef>
                <a:spcPts val="600"/>
              </a:spcBef>
              <a:spcAft>
                <a:spcPts val="0"/>
              </a:spcAft>
              <a:buClr>
                <a:srgbClr val="D9D9FF"/>
              </a:buClr>
              <a:buSzPts val="1400"/>
              <a:buFont typeface="Noto Sans Symbols"/>
              <a:buChar char="●"/>
            </a:pPr>
            <a:r>
              <a:rPr b="0" i="0" lang="en-US" sz="2800" u="none">
                <a:solidFill>
                  <a:schemeClr val="dk1"/>
                </a:solidFill>
                <a:latin typeface="Arial"/>
                <a:ea typeface="Arial"/>
                <a:cs typeface="Arial"/>
                <a:sym typeface="Arial"/>
              </a:rPr>
              <a:t>protecting the integrity of a message </a:t>
            </a:r>
            <a:endParaRPr/>
          </a:p>
          <a:p>
            <a:pPr indent="-88900" lvl="1" marL="457200" rtl="0" algn="ctr">
              <a:lnSpc>
                <a:spcPct val="90000"/>
              </a:lnSpc>
              <a:spcBef>
                <a:spcPts val="600"/>
              </a:spcBef>
              <a:spcAft>
                <a:spcPts val="0"/>
              </a:spcAft>
              <a:buClr>
                <a:srgbClr val="D9D9FF"/>
              </a:buClr>
              <a:buSzPts val="1400"/>
              <a:buFont typeface="Noto Sans Symbols"/>
              <a:buChar char="●"/>
            </a:pPr>
            <a:r>
              <a:rPr b="0" i="0" lang="en-US" sz="2800" u="none">
                <a:solidFill>
                  <a:schemeClr val="dk1"/>
                </a:solidFill>
                <a:latin typeface="Arial"/>
                <a:ea typeface="Arial"/>
                <a:cs typeface="Arial"/>
                <a:sym typeface="Arial"/>
              </a:rPr>
              <a:t>validating identity of originator </a:t>
            </a:r>
            <a:endParaRPr/>
          </a:p>
          <a:p>
            <a:pPr indent="-88900" lvl="1" marL="457200" rtl="0" algn="ctr">
              <a:lnSpc>
                <a:spcPct val="90000"/>
              </a:lnSpc>
              <a:spcBef>
                <a:spcPts val="600"/>
              </a:spcBef>
              <a:spcAft>
                <a:spcPts val="0"/>
              </a:spcAft>
              <a:buClr>
                <a:srgbClr val="D9D9FF"/>
              </a:buClr>
              <a:buSzPts val="1400"/>
              <a:buFont typeface="Noto Sans Symbols"/>
              <a:buChar char="●"/>
            </a:pPr>
            <a:r>
              <a:rPr b="0" i="0" lang="en-US" sz="2800" u="none">
                <a:solidFill>
                  <a:schemeClr val="dk1"/>
                </a:solidFill>
                <a:latin typeface="Arial"/>
                <a:ea typeface="Arial"/>
                <a:cs typeface="Arial"/>
                <a:sym typeface="Arial"/>
              </a:rPr>
              <a:t>non-repudiation of origin (dispute resolution)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Message Encryption</a:t>
            </a:r>
            <a:endParaRPr/>
          </a:p>
        </p:txBody>
      </p:sp>
      <p:sp>
        <p:nvSpPr>
          <p:cNvPr id="165" name="Google Shape;165;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public-key encryption is used:</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encryption provides no confidence of sender</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since anyone potentially knows public-key</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however if </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sender </a:t>
            </a:r>
            <a:r>
              <a:rPr b="1" i="0" lang="en-US" sz="1800" u="none">
                <a:solidFill>
                  <a:schemeClr val="dk1"/>
                </a:solidFill>
                <a:latin typeface="Arial"/>
                <a:ea typeface="Arial"/>
                <a:cs typeface="Arial"/>
                <a:sym typeface="Arial"/>
              </a:rPr>
              <a:t>signs</a:t>
            </a:r>
            <a:r>
              <a:rPr b="0" i="0" lang="en-US" sz="1800" u="none">
                <a:solidFill>
                  <a:schemeClr val="dk1"/>
                </a:solidFill>
                <a:latin typeface="Arial"/>
                <a:ea typeface="Arial"/>
                <a:cs typeface="Arial"/>
                <a:sym typeface="Arial"/>
              </a:rPr>
              <a:t> message using their private-key</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then encrypts with recipients public key</a:t>
            </a:r>
            <a:endParaRPr/>
          </a:p>
          <a:p>
            <a:pPr indent="-228600" lvl="2" marL="11430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have both secrecy and authentication</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again need to recognize corrupted messages</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but at cost of two public-key uses on message</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66" name="Google Shape;166;p10"/>
          <p:cNvPicPr preferRelativeResize="0"/>
          <p:nvPr/>
        </p:nvPicPr>
        <p:blipFill rotWithShape="1">
          <a:blip r:embed="rId3">
            <a:alphaModFix/>
          </a:blip>
          <a:srcRect b="0" l="0" r="0" t="0"/>
          <a:stretch/>
        </p:blipFill>
        <p:spPr>
          <a:xfrm>
            <a:off x="1219200" y="5232400"/>
            <a:ext cx="6718300" cy="162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MDC</a:t>
            </a:r>
            <a:endParaRPr/>
          </a:p>
        </p:txBody>
      </p:sp>
      <p:graphicFrame>
        <p:nvGraphicFramePr>
          <p:cNvPr id="172" name="Google Shape;172;p11"/>
          <p:cNvGraphicFramePr/>
          <p:nvPr/>
        </p:nvGraphicFramePr>
        <p:xfrm>
          <a:off x="838200" y="1524000"/>
          <a:ext cx="7543800" cy="4343400"/>
        </p:xfrm>
        <a:graphic>
          <a:graphicData uri="http://schemas.openxmlformats.org/presentationml/2006/ole">
            <mc:AlternateContent>
              <mc:Choice Requires="v">
                <p:oleObj r:id="rId4" imgH="4343400" imgW="7543800" progId="Paint.Picture" spid="_x0000_s1">
                  <p:embed/>
                </p:oleObj>
              </mc:Choice>
              <mc:Fallback>
                <p:oleObj r:id="rId5" imgH="4343400" imgW="7543800" progId="Paint.Picture">
                  <p:embed/>
                  <p:pic>
                    <p:nvPicPr>
                      <p:cNvPr id="172" name="Google Shape;172;p11"/>
                      <p:cNvPicPr preferRelativeResize="0"/>
                      <p:nvPr>
                        <p:ph idx="1" type="body"/>
                      </p:nvPr>
                    </p:nvPicPr>
                    <p:blipFill rotWithShape="1">
                      <a:blip r:embed="rId6">
                        <a:alphaModFix/>
                      </a:blip>
                      <a:srcRect b="0" l="0" r="0" t="0"/>
                      <a:stretch/>
                    </p:blipFill>
                    <p:spPr>
                      <a:xfrm>
                        <a:off x="838200" y="1524000"/>
                        <a:ext cx="7543800" cy="434340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MAC</a:t>
            </a:r>
            <a:endParaRPr/>
          </a:p>
        </p:txBody>
      </p:sp>
      <p:graphicFrame>
        <p:nvGraphicFramePr>
          <p:cNvPr id="178" name="Google Shape;178;p12"/>
          <p:cNvGraphicFramePr/>
          <p:nvPr/>
        </p:nvGraphicFramePr>
        <p:xfrm>
          <a:off x="1066800" y="1752600"/>
          <a:ext cx="7391400" cy="3733800"/>
        </p:xfrm>
        <a:graphic>
          <a:graphicData uri="http://schemas.openxmlformats.org/presentationml/2006/ole">
            <mc:AlternateContent>
              <mc:Choice Requires="v">
                <p:oleObj r:id="rId4" imgH="3733800" imgW="7391400" progId="Paint.Picture" spid="_x0000_s1">
                  <p:embed/>
                </p:oleObj>
              </mc:Choice>
              <mc:Fallback>
                <p:oleObj r:id="rId5" imgH="3733800" imgW="7391400" progId="Paint.Picture">
                  <p:embed/>
                  <p:pic>
                    <p:nvPicPr>
                      <p:cNvPr id="178" name="Google Shape;178;p12"/>
                      <p:cNvPicPr preferRelativeResize="0"/>
                      <p:nvPr>
                        <p:ph idx="1" type="body"/>
                      </p:nvPr>
                    </p:nvPicPr>
                    <p:blipFill rotWithShape="1">
                      <a:blip r:embed="rId6">
                        <a:alphaModFix/>
                      </a:blip>
                      <a:srcRect b="0" l="0" r="0" t="0"/>
                      <a:stretch/>
                    </p:blipFill>
                    <p:spPr>
                      <a:xfrm>
                        <a:off x="1066800" y="1752600"/>
                        <a:ext cx="7391400" cy="3733800"/>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184" name="Google Shape;184;p13"/>
          <p:cNvSpPr txBox="1"/>
          <p:nvPr>
            <p:ph idx="1" type="body"/>
          </p:nvPr>
        </p:nvSpPr>
        <p:spPr>
          <a:xfrm>
            <a:off x="228600" y="1600200"/>
            <a:ext cx="84582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Security of MAC is dependent on underline hash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Nested MAC</a:t>
            </a:r>
            <a:endParaRPr/>
          </a:p>
        </p:txBody>
      </p:sp>
      <p:graphicFrame>
        <p:nvGraphicFramePr>
          <p:cNvPr id="190" name="Google Shape;190;p14"/>
          <p:cNvGraphicFramePr/>
          <p:nvPr/>
        </p:nvGraphicFramePr>
        <p:xfrm>
          <a:off x="2286000" y="2438400"/>
          <a:ext cx="4724400" cy="3505200"/>
        </p:xfrm>
        <a:graphic>
          <a:graphicData uri="http://schemas.openxmlformats.org/presentationml/2006/ole">
            <mc:AlternateContent>
              <mc:Choice Requires="v">
                <p:oleObj r:id="rId4" imgH="3505200" imgW="4724400" progId="Paint.Picture" spid="_x0000_s1">
                  <p:embed/>
                </p:oleObj>
              </mc:Choice>
              <mc:Fallback>
                <p:oleObj r:id="rId5" imgH="3505200" imgW="4724400" progId="Paint.Picture">
                  <p:embed/>
                  <p:pic>
                    <p:nvPicPr>
                      <p:cNvPr id="190" name="Google Shape;190;p14"/>
                      <p:cNvPicPr preferRelativeResize="0"/>
                      <p:nvPr>
                        <p:ph idx="1" type="body"/>
                      </p:nvPr>
                    </p:nvPicPr>
                    <p:blipFill rotWithShape="1">
                      <a:blip r:embed="rId6">
                        <a:alphaModFix/>
                      </a:blip>
                      <a:srcRect b="0" l="0" r="0" t="0"/>
                      <a:stretch/>
                    </p:blipFill>
                    <p:spPr>
                      <a:xfrm>
                        <a:off x="2286000" y="2438400"/>
                        <a:ext cx="4724400" cy="3505200"/>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HMAC</a:t>
            </a:r>
            <a:endParaRPr/>
          </a:p>
        </p:txBody>
      </p:sp>
      <p:graphicFrame>
        <p:nvGraphicFramePr>
          <p:cNvPr id="196" name="Google Shape;196;p15"/>
          <p:cNvGraphicFramePr/>
          <p:nvPr/>
        </p:nvGraphicFramePr>
        <p:xfrm>
          <a:off x="1600200" y="1219200"/>
          <a:ext cx="6019800" cy="4800600"/>
        </p:xfrm>
        <a:graphic>
          <a:graphicData uri="http://schemas.openxmlformats.org/presentationml/2006/ole">
            <mc:AlternateContent>
              <mc:Choice Requires="v">
                <p:oleObj r:id="rId4" imgH="4800600" imgW="6019800" progId="Paint.Picture" spid="_x0000_s1">
                  <p:embed/>
                </p:oleObj>
              </mc:Choice>
              <mc:Fallback>
                <p:oleObj r:id="rId5" imgH="4800600" imgW="6019800" progId="Paint.Picture">
                  <p:embed/>
                  <p:pic>
                    <p:nvPicPr>
                      <p:cNvPr id="196" name="Google Shape;196;p15"/>
                      <p:cNvPicPr preferRelativeResize="0"/>
                      <p:nvPr>
                        <p:ph idx="1" type="body"/>
                      </p:nvPr>
                    </p:nvPicPr>
                    <p:blipFill rotWithShape="1">
                      <a:blip r:embed="rId6">
                        <a:alphaModFix/>
                      </a:blip>
                      <a:srcRect b="0" l="0" r="0" t="0"/>
                      <a:stretch/>
                    </p:blipFill>
                    <p:spPr>
                      <a:xfrm>
                        <a:off x="1600200" y="1219200"/>
                        <a:ext cx="6019800" cy="4800600"/>
                      </a:xfrm>
                      <a:prstGeom prst="rect">
                        <a:avLst/>
                      </a:prstGeom>
                      <a:noFill/>
                      <a:ln>
                        <a:noFill/>
                      </a:ln>
                    </p:spPr>
                  </p:pic>
                </p:oleObj>
              </mc:Fallback>
            </mc:AlternateContent>
          </a:graphicData>
        </a:graphic>
      </p:graphicFrame>
      <p:sp>
        <p:nvSpPr>
          <p:cNvPr id="197" name="Google Shape;197;p15"/>
          <p:cNvSpPr txBox="1"/>
          <p:nvPr/>
        </p:nvSpPr>
        <p:spPr>
          <a:xfrm>
            <a:off x="3810000" y="6019800"/>
            <a:ext cx="1066800" cy="381000"/>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Hash</a:t>
            </a:r>
            <a:endParaRPr/>
          </a:p>
        </p:txBody>
      </p:sp>
      <p:sp>
        <p:nvSpPr>
          <p:cNvPr id="198" name="Google Shape;198;p15"/>
          <p:cNvSpPr txBox="1"/>
          <p:nvPr/>
        </p:nvSpPr>
        <p:spPr>
          <a:xfrm>
            <a:off x="5181600" y="6096000"/>
            <a:ext cx="1905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 bit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204" name="Google Shape;204;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 ((k+ xor opad) || H((k+ xor ipad) || M))</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Ipad 36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Opad 5c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210" name="Google Shape;210;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CMAC</a:t>
            </a:r>
            <a:endParaRPr/>
          </a:p>
          <a:p>
            <a:pPr indent="-342900" lvl="0" marL="342900" marR="0" rtl="0" algn="ctr">
              <a:lnSpc>
                <a:spcPct val="100000"/>
              </a:lnSpc>
              <a:spcBef>
                <a:spcPts val="800"/>
              </a:spcBef>
              <a:spcAft>
                <a:spcPts val="0"/>
              </a:spcAft>
              <a:buClr>
                <a:schemeClr val="dk1"/>
              </a:buClr>
              <a:buSzPts val="4000"/>
              <a:buFont typeface="Arial"/>
              <a:buNone/>
            </a:pPr>
            <a:r>
              <a:t/>
            </a:r>
            <a:endParaRPr b="0" i="0" sz="4000" u="none">
              <a:solidFill>
                <a:schemeClr val="dk1"/>
              </a:solidFill>
              <a:latin typeface="Arial"/>
              <a:ea typeface="Arial"/>
              <a:cs typeface="Arial"/>
              <a:sym typeface="Arial"/>
            </a:endParaRPr>
          </a:p>
          <a:p>
            <a:pPr indent="-342900" lvl="0" marL="342900" marR="0" rtl="0" algn="ctr">
              <a:lnSpc>
                <a:spcPct val="100000"/>
              </a:lnSpc>
              <a:spcBef>
                <a:spcPts val="80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CBC MAC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457200" y="274637"/>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Using Symmetric Ciphers for MACs</a:t>
            </a:r>
            <a:endParaRPr/>
          </a:p>
        </p:txBody>
      </p:sp>
      <p:sp>
        <p:nvSpPr>
          <p:cNvPr id="217" name="Google Shape;21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 use any block cipher chaining mode and use final block as a MAC</a:t>
            </a:r>
            <a:endParaRPr/>
          </a:p>
          <a:p>
            <a:pPr indent="-342900" lvl="0" marL="342900" rtl="0" algn="l">
              <a:lnSpc>
                <a:spcPct val="9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Data Authentication Algorithm (DAA)</a:t>
            </a:r>
            <a:r>
              <a:rPr b="0" i="0" lang="en-US" sz="3200" u="none">
                <a:solidFill>
                  <a:schemeClr val="dk1"/>
                </a:solidFill>
                <a:latin typeface="Arial"/>
                <a:ea typeface="Arial"/>
                <a:cs typeface="Arial"/>
                <a:sym typeface="Arial"/>
              </a:rPr>
              <a:t> is a widely used MAC based on DES-CBC</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using IV=0 and zero-pad of final block</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encrypt message using DES in CBC mode</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and send just the final block as the MAC</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or the leftmost M bits (16≤M≤64) of final block</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but final MAC is now too small for security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9"/>
          <p:cNvPicPr preferRelativeResize="0"/>
          <p:nvPr/>
        </p:nvPicPr>
        <p:blipFill rotWithShape="1">
          <a:blip r:embed="rId3">
            <a:alphaModFix/>
          </a:blip>
          <a:srcRect b="0" l="0" r="0" t="0"/>
          <a:stretch/>
        </p:blipFill>
        <p:spPr>
          <a:xfrm>
            <a:off x="0" y="0"/>
            <a:ext cx="9144000" cy="66690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Security Requirements</a:t>
            </a:r>
            <a:endParaRPr/>
          </a:p>
        </p:txBody>
      </p:sp>
      <p:sp>
        <p:nvSpPr>
          <p:cNvPr id="95" name="Google Shape;95;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disclosure</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traffic analysis</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masquerade</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content modification</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sequence modification</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timing modification</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source repudiation</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destination repudiation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533400" y="22860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Hash Function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Hash Functions</a:t>
            </a:r>
            <a:endParaRPr/>
          </a:p>
        </p:txBody>
      </p:sp>
      <p:sp>
        <p:nvSpPr>
          <p:cNvPr id="235" name="Google Shape;235;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condenses arbitrary message to fixed size</a:t>
            </a:r>
            <a:endParaRPr/>
          </a:p>
          <a:p>
            <a:pPr indent="-285750" lvl="1" marL="742950" rtl="0" algn="l">
              <a:lnSpc>
                <a:spcPct val="100000"/>
              </a:lnSpc>
              <a:spcBef>
                <a:spcPts val="560"/>
              </a:spcBef>
              <a:spcAft>
                <a:spcPts val="0"/>
              </a:spcAft>
              <a:buClr>
                <a:schemeClr val="dk1"/>
              </a:buClr>
              <a:buSzPts val="2800"/>
              <a:buFont typeface="Courier New"/>
              <a:buNone/>
            </a:pPr>
            <a:r>
              <a:rPr b="0" i="0" lang="en-US" sz="2800" u="none">
                <a:solidFill>
                  <a:schemeClr val="dk1"/>
                </a:solidFill>
                <a:latin typeface="Courier New"/>
                <a:ea typeface="Courier New"/>
                <a:cs typeface="Courier New"/>
                <a:sym typeface="Courier New"/>
              </a:rPr>
              <a:t>h = H(M)</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usually assume that the hash function is public and not keyed</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cf. MAC which is keyed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hash used to detect changes to message</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 use in various ways with message</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most often to create a digital signature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Requirements for Hash Functions</a:t>
            </a:r>
            <a:endParaRPr/>
          </a:p>
        </p:txBody>
      </p:sp>
      <p:sp>
        <p:nvSpPr>
          <p:cNvPr id="242" name="Google Shape;242;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can be applied to any sized message </a:t>
            </a:r>
            <a:r>
              <a:rPr b="0" i="0" lang="en-US" sz="2800" u="none">
                <a:solidFill>
                  <a:schemeClr val="dk1"/>
                </a:solidFill>
                <a:latin typeface="Courier New"/>
                <a:ea typeface="Courier New"/>
                <a:cs typeface="Courier New"/>
                <a:sym typeface="Courier New"/>
              </a:rPr>
              <a:t>M</a:t>
            </a:r>
            <a:endParaRPr/>
          </a:p>
          <a:p>
            <a:pPr indent="-609600" lvl="0" marL="6096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produces fixed-length output </a:t>
            </a:r>
            <a:r>
              <a:rPr b="0" i="0" lang="en-US" sz="2800" u="none">
                <a:solidFill>
                  <a:schemeClr val="dk1"/>
                </a:solidFill>
                <a:latin typeface="Courier New"/>
                <a:ea typeface="Courier New"/>
                <a:cs typeface="Courier New"/>
                <a:sym typeface="Courier New"/>
              </a:rPr>
              <a:t>h</a:t>
            </a:r>
            <a:endParaRPr/>
          </a:p>
          <a:p>
            <a:pPr indent="-609600" lvl="0" marL="6096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is easy to compute </a:t>
            </a:r>
            <a:r>
              <a:rPr b="0" i="0" lang="en-US" sz="2800" u="none">
                <a:solidFill>
                  <a:schemeClr val="dk1"/>
                </a:solidFill>
                <a:latin typeface="Courier New"/>
                <a:ea typeface="Courier New"/>
                <a:cs typeface="Courier New"/>
                <a:sym typeface="Courier New"/>
              </a:rPr>
              <a:t>h=H(M)</a:t>
            </a:r>
            <a:r>
              <a:rPr b="0" i="0" lang="en-US" sz="2800" u="none">
                <a:solidFill>
                  <a:schemeClr val="dk1"/>
                </a:solidFill>
                <a:latin typeface="Arial"/>
                <a:ea typeface="Arial"/>
                <a:cs typeface="Arial"/>
                <a:sym typeface="Arial"/>
              </a:rPr>
              <a:t> for any message </a:t>
            </a:r>
            <a:r>
              <a:rPr b="0" i="0" lang="en-US" sz="2800" u="none">
                <a:solidFill>
                  <a:schemeClr val="dk1"/>
                </a:solidFill>
                <a:latin typeface="Courier New"/>
                <a:ea typeface="Courier New"/>
                <a:cs typeface="Courier New"/>
                <a:sym typeface="Courier New"/>
              </a:rPr>
              <a:t>M</a:t>
            </a:r>
            <a:endParaRPr/>
          </a:p>
          <a:p>
            <a:pPr indent="-609600" lvl="0" marL="6096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given </a:t>
            </a:r>
            <a:r>
              <a:rPr b="0" i="0" lang="en-US" sz="2800" u="none">
                <a:solidFill>
                  <a:schemeClr val="dk1"/>
                </a:solidFill>
                <a:latin typeface="Courier New"/>
                <a:ea typeface="Courier New"/>
                <a:cs typeface="Courier New"/>
                <a:sym typeface="Courier New"/>
              </a:rPr>
              <a:t>h</a:t>
            </a:r>
            <a:r>
              <a:rPr b="0" i="0" lang="en-US" sz="2800" u="none">
                <a:solidFill>
                  <a:schemeClr val="dk1"/>
                </a:solidFill>
                <a:latin typeface="Arial"/>
                <a:ea typeface="Arial"/>
                <a:cs typeface="Arial"/>
                <a:sym typeface="Arial"/>
              </a:rPr>
              <a:t> is infeasible to find </a:t>
            </a:r>
            <a:r>
              <a:rPr b="0" i="0" lang="en-US" sz="2800" u="none">
                <a:solidFill>
                  <a:schemeClr val="dk1"/>
                </a:solidFill>
                <a:latin typeface="Courier New"/>
                <a:ea typeface="Courier New"/>
                <a:cs typeface="Courier New"/>
                <a:sym typeface="Courier New"/>
              </a:rPr>
              <a:t>x</a:t>
            </a:r>
            <a:r>
              <a:rPr b="0" i="0" lang="en-US" sz="2800" u="none">
                <a:solidFill>
                  <a:schemeClr val="dk1"/>
                </a:solidFill>
                <a:latin typeface="Arial"/>
                <a:ea typeface="Arial"/>
                <a:cs typeface="Arial"/>
                <a:sym typeface="Arial"/>
              </a:rPr>
              <a:t> s.t. </a:t>
            </a:r>
            <a:r>
              <a:rPr b="0" i="0" lang="en-US" sz="2800" u="none">
                <a:solidFill>
                  <a:schemeClr val="dk1"/>
                </a:solidFill>
                <a:latin typeface="Courier New"/>
                <a:ea typeface="Courier New"/>
                <a:cs typeface="Courier New"/>
                <a:sym typeface="Courier New"/>
              </a:rPr>
              <a:t>H(x)=h</a:t>
            </a:r>
            <a:endParaRPr/>
          </a:p>
          <a:p>
            <a:pPr indent="-533400" lvl="1" marL="9906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one-way property</a:t>
            </a:r>
            <a:endParaRPr/>
          </a:p>
          <a:p>
            <a:pPr indent="-609600" lvl="0" marL="6096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given </a:t>
            </a:r>
            <a:r>
              <a:rPr b="0" i="0" lang="en-US" sz="2800" u="none">
                <a:solidFill>
                  <a:schemeClr val="dk1"/>
                </a:solidFill>
                <a:latin typeface="Courier New"/>
                <a:ea typeface="Courier New"/>
                <a:cs typeface="Courier New"/>
                <a:sym typeface="Courier New"/>
              </a:rPr>
              <a:t>x</a:t>
            </a:r>
            <a:r>
              <a:rPr b="0" i="0" lang="en-US" sz="2800" u="none">
                <a:solidFill>
                  <a:schemeClr val="dk1"/>
                </a:solidFill>
                <a:latin typeface="Arial"/>
                <a:ea typeface="Arial"/>
                <a:cs typeface="Arial"/>
                <a:sym typeface="Arial"/>
              </a:rPr>
              <a:t> is infeasible to find </a:t>
            </a:r>
            <a:r>
              <a:rPr b="0" i="0" lang="en-US" sz="2800" u="none">
                <a:solidFill>
                  <a:schemeClr val="dk1"/>
                </a:solidFill>
                <a:latin typeface="Courier New"/>
                <a:ea typeface="Courier New"/>
                <a:cs typeface="Courier New"/>
                <a:sym typeface="Courier New"/>
              </a:rPr>
              <a:t>y</a:t>
            </a:r>
            <a:r>
              <a:rPr b="0" i="0" lang="en-US" sz="2800" u="none">
                <a:solidFill>
                  <a:schemeClr val="dk1"/>
                </a:solidFill>
                <a:latin typeface="Arial"/>
                <a:ea typeface="Arial"/>
                <a:cs typeface="Arial"/>
                <a:sym typeface="Arial"/>
              </a:rPr>
              <a:t> s.t</a:t>
            </a:r>
            <a:r>
              <a:rPr b="0" i="0" lang="en-US" sz="2800" u="none">
                <a:solidFill>
                  <a:schemeClr val="dk1"/>
                </a:solidFill>
                <a:latin typeface="Courier New"/>
                <a:ea typeface="Courier New"/>
                <a:cs typeface="Courier New"/>
                <a:sym typeface="Courier New"/>
              </a:rPr>
              <a:t>. H(y)=H(x)</a:t>
            </a:r>
            <a:endParaRPr/>
          </a:p>
          <a:p>
            <a:pPr indent="-533400" lvl="1" marL="9906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weak collision resistance</a:t>
            </a:r>
            <a:endParaRPr/>
          </a:p>
          <a:p>
            <a:pPr indent="-609600" lvl="0" marL="609600" rtl="0" algn="l">
              <a:lnSpc>
                <a:spcPct val="9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is infeasible to find any </a:t>
            </a:r>
            <a:r>
              <a:rPr b="0" i="0" lang="en-US" sz="2800" u="none">
                <a:solidFill>
                  <a:schemeClr val="dk1"/>
                </a:solidFill>
                <a:latin typeface="Courier New"/>
                <a:ea typeface="Courier New"/>
                <a:cs typeface="Courier New"/>
                <a:sym typeface="Courier New"/>
              </a:rPr>
              <a:t>x,y</a:t>
            </a:r>
            <a:r>
              <a:rPr b="0" i="0" lang="en-US" sz="2800" u="none">
                <a:solidFill>
                  <a:schemeClr val="dk1"/>
                </a:solidFill>
                <a:latin typeface="Arial"/>
                <a:ea typeface="Arial"/>
                <a:cs typeface="Arial"/>
                <a:sym typeface="Arial"/>
              </a:rPr>
              <a:t> s.t</a:t>
            </a:r>
            <a:r>
              <a:rPr b="0" i="0" lang="en-US" sz="2800" u="none">
                <a:solidFill>
                  <a:schemeClr val="dk1"/>
                </a:solidFill>
                <a:latin typeface="Courier New"/>
                <a:ea typeface="Courier New"/>
                <a:cs typeface="Courier New"/>
                <a:sym typeface="Courier New"/>
              </a:rPr>
              <a:t>. H(y)=H(x)</a:t>
            </a:r>
            <a:endParaRPr/>
          </a:p>
          <a:p>
            <a:pPr indent="-533400" lvl="1" marL="9906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strong collision resistance</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Simple Hash Functions</a:t>
            </a:r>
            <a:endParaRPr/>
          </a:p>
        </p:txBody>
      </p:sp>
      <p:sp>
        <p:nvSpPr>
          <p:cNvPr id="249" name="Google Shape;249;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are several proposals for simple functions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based on XOR of message blocks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not secure since can manipulate any message and either not change hash or change hash also</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need a stronger cryptographic function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4"/>
          <p:cNvPicPr preferRelativeResize="0"/>
          <p:nvPr/>
        </p:nvPicPr>
        <p:blipFill rotWithShape="1">
          <a:blip r:embed="rId3">
            <a:alphaModFix/>
          </a:blip>
          <a:srcRect b="0" l="0" r="0" t="0"/>
          <a:stretch/>
        </p:blipFill>
        <p:spPr>
          <a:xfrm>
            <a:off x="1042987" y="3789362"/>
            <a:ext cx="6985000" cy="2592387"/>
          </a:xfrm>
          <a:prstGeom prst="rect">
            <a:avLst/>
          </a:prstGeom>
          <a:noFill/>
          <a:ln>
            <a:noFill/>
          </a:ln>
        </p:spPr>
      </p:pic>
      <p:pic>
        <p:nvPicPr>
          <p:cNvPr id="256" name="Google Shape;256;p24"/>
          <p:cNvPicPr preferRelativeResize="0"/>
          <p:nvPr/>
        </p:nvPicPr>
        <p:blipFill rotWithShape="1">
          <a:blip r:embed="rId4">
            <a:alphaModFix/>
          </a:blip>
          <a:srcRect b="0" l="0" r="0" t="0"/>
          <a:stretch/>
        </p:blipFill>
        <p:spPr>
          <a:xfrm>
            <a:off x="611187" y="404812"/>
            <a:ext cx="7810500" cy="35290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5"/>
          <p:cNvPicPr preferRelativeResize="0"/>
          <p:nvPr/>
        </p:nvPicPr>
        <p:blipFill rotWithShape="1">
          <a:blip r:embed="rId3">
            <a:alphaModFix/>
          </a:blip>
          <a:srcRect b="0" l="0" r="0" t="0"/>
          <a:stretch/>
        </p:blipFill>
        <p:spPr>
          <a:xfrm>
            <a:off x="1908175" y="3500437"/>
            <a:ext cx="5616575" cy="2808287"/>
          </a:xfrm>
          <a:prstGeom prst="rect">
            <a:avLst/>
          </a:prstGeom>
          <a:noFill/>
          <a:ln>
            <a:noFill/>
          </a:ln>
        </p:spPr>
      </p:pic>
      <p:pic>
        <p:nvPicPr>
          <p:cNvPr id="263" name="Google Shape;263;p25"/>
          <p:cNvPicPr preferRelativeResize="0"/>
          <p:nvPr/>
        </p:nvPicPr>
        <p:blipFill rotWithShape="1">
          <a:blip r:embed="rId4">
            <a:alphaModFix/>
          </a:blip>
          <a:srcRect b="0" l="0" r="0" t="0"/>
          <a:stretch/>
        </p:blipFill>
        <p:spPr>
          <a:xfrm>
            <a:off x="250825" y="404812"/>
            <a:ext cx="8893175" cy="32400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6"/>
          <p:cNvPicPr preferRelativeResize="0"/>
          <p:nvPr/>
        </p:nvPicPr>
        <p:blipFill rotWithShape="1">
          <a:blip r:embed="rId3">
            <a:alphaModFix/>
          </a:blip>
          <a:srcRect b="0" l="0" r="0" t="0"/>
          <a:stretch/>
        </p:blipFill>
        <p:spPr>
          <a:xfrm>
            <a:off x="1403350" y="3141662"/>
            <a:ext cx="6408737" cy="3716337"/>
          </a:xfrm>
          <a:prstGeom prst="rect">
            <a:avLst/>
          </a:prstGeom>
          <a:noFill/>
          <a:ln>
            <a:noFill/>
          </a:ln>
        </p:spPr>
      </p:pic>
      <p:pic>
        <p:nvPicPr>
          <p:cNvPr id="270" name="Google Shape;270;p26"/>
          <p:cNvPicPr preferRelativeResize="0"/>
          <p:nvPr/>
        </p:nvPicPr>
        <p:blipFill rotWithShape="1">
          <a:blip r:embed="rId4">
            <a:alphaModFix/>
          </a:blip>
          <a:srcRect b="0" l="0" r="0" t="0"/>
          <a:stretch/>
        </p:blipFill>
        <p:spPr>
          <a:xfrm>
            <a:off x="684212" y="333375"/>
            <a:ext cx="7534275" cy="30241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7"/>
          <p:cNvPicPr preferRelativeResize="0"/>
          <p:nvPr/>
        </p:nvPicPr>
        <p:blipFill rotWithShape="1">
          <a:blip r:embed="rId3">
            <a:alphaModFix/>
          </a:blip>
          <a:srcRect b="0" l="0" r="0" t="0"/>
          <a:stretch/>
        </p:blipFill>
        <p:spPr>
          <a:xfrm>
            <a:off x="1547812" y="3500437"/>
            <a:ext cx="6480175" cy="3097212"/>
          </a:xfrm>
          <a:prstGeom prst="rect">
            <a:avLst/>
          </a:prstGeom>
          <a:noFill/>
          <a:ln>
            <a:noFill/>
          </a:ln>
        </p:spPr>
      </p:pic>
      <p:pic>
        <p:nvPicPr>
          <p:cNvPr id="277" name="Google Shape;277;p27"/>
          <p:cNvPicPr preferRelativeResize="0"/>
          <p:nvPr/>
        </p:nvPicPr>
        <p:blipFill rotWithShape="1">
          <a:blip r:embed="rId4">
            <a:alphaModFix/>
          </a:blip>
          <a:srcRect b="0" l="0" r="0" t="0"/>
          <a:stretch/>
        </p:blipFill>
        <p:spPr>
          <a:xfrm>
            <a:off x="0" y="333375"/>
            <a:ext cx="8924925" cy="331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28"/>
          <p:cNvPicPr preferRelativeResize="0"/>
          <p:nvPr/>
        </p:nvPicPr>
        <p:blipFill rotWithShape="1">
          <a:blip r:embed="rId3">
            <a:alphaModFix/>
          </a:blip>
          <a:srcRect b="0" l="0" r="0" t="0"/>
          <a:stretch/>
        </p:blipFill>
        <p:spPr>
          <a:xfrm>
            <a:off x="352425" y="3684587"/>
            <a:ext cx="7877175" cy="2901950"/>
          </a:xfrm>
          <a:prstGeom prst="rect">
            <a:avLst/>
          </a:prstGeom>
          <a:noFill/>
          <a:ln>
            <a:noFill/>
          </a:ln>
        </p:spPr>
      </p:pic>
      <p:pic>
        <p:nvPicPr>
          <p:cNvPr id="284" name="Google Shape;284;p28"/>
          <p:cNvPicPr preferRelativeResize="0"/>
          <p:nvPr/>
        </p:nvPicPr>
        <p:blipFill rotWithShape="1">
          <a:blip r:embed="rId4">
            <a:alphaModFix/>
          </a:blip>
          <a:srcRect b="0" l="0" r="0" t="0"/>
          <a:stretch/>
        </p:blipFill>
        <p:spPr>
          <a:xfrm>
            <a:off x="473075" y="228600"/>
            <a:ext cx="7658100" cy="31607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9"/>
          <p:cNvPicPr preferRelativeResize="0"/>
          <p:nvPr/>
        </p:nvPicPr>
        <p:blipFill rotWithShape="1">
          <a:blip r:embed="rId3">
            <a:alphaModFix/>
          </a:blip>
          <a:srcRect b="0" l="0" r="0" t="0"/>
          <a:stretch/>
        </p:blipFill>
        <p:spPr>
          <a:xfrm>
            <a:off x="684212" y="3716337"/>
            <a:ext cx="7632700" cy="2952750"/>
          </a:xfrm>
          <a:prstGeom prst="rect">
            <a:avLst/>
          </a:prstGeom>
          <a:noFill/>
          <a:ln>
            <a:noFill/>
          </a:ln>
        </p:spPr>
      </p:pic>
      <p:pic>
        <p:nvPicPr>
          <p:cNvPr id="291" name="Google Shape;291;p29"/>
          <p:cNvPicPr preferRelativeResize="0"/>
          <p:nvPr/>
        </p:nvPicPr>
        <p:blipFill rotWithShape="1">
          <a:blip r:embed="rId4">
            <a:alphaModFix/>
          </a:blip>
          <a:srcRect b="0" l="0" r="0" t="0"/>
          <a:stretch/>
        </p:blipFill>
        <p:spPr>
          <a:xfrm>
            <a:off x="0" y="476250"/>
            <a:ext cx="8924925" cy="316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Protocol for Message Transaction in Secure way  </a:t>
            </a:r>
            <a:endParaRPr/>
          </a:p>
        </p:txBody>
      </p:sp>
      <p:sp>
        <p:nvSpPr>
          <p:cNvPr id="101" name="Google Shape;101;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Confidentiality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Integrity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Authentication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Non repudiation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No replay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Use of hash</a:t>
            </a:r>
            <a:endParaRPr/>
          </a:p>
        </p:txBody>
      </p:sp>
      <p:sp>
        <p:nvSpPr>
          <p:cNvPr id="297" name="Google Shape;297;p30"/>
          <p:cNvSpPr txBox="1"/>
          <p:nvPr>
            <p:ph idx="1" type="body"/>
          </p:nvPr>
        </p:nvSpPr>
        <p:spPr>
          <a:xfrm>
            <a:off x="457200" y="1219200"/>
            <a:ext cx="8686800" cy="563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a:t>
            </a:r>
            <a:r>
              <a:rPr b="1" i="0" lang="en-US" sz="14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(M+H(M))   </a:t>
            </a:r>
            <a:r>
              <a:rPr b="0" i="0" lang="en-US" sz="1800" u="none">
                <a:solidFill>
                  <a:schemeClr val="dk1"/>
                </a:solidFill>
                <a:latin typeface="Arial"/>
                <a:ea typeface="Arial"/>
                <a:cs typeface="Arial"/>
                <a:sym typeface="Arial"/>
              </a:rPr>
              <a:t>confidentiality , authentication</a:t>
            </a:r>
            <a:endParaRPr/>
          </a:p>
          <a:p>
            <a:pPr indent="-3429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M+E</a:t>
            </a:r>
            <a:r>
              <a:rPr b="1" i="0" lang="en-US" sz="16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(H(M))         </a:t>
            </a:r>
            <a:r>
              <a:rPr b="0" i="0" lang="en-US" sz="1600" u="none">
                <a:solidFill>
                  <a:schemeClr val="dk1"/>
                </a:solidFill>
                <a:latin typeface="Arial"/>
                <a:ea typeface="Arial"/>
                <a:cs typeface="Arial"/>
                <a:sym typeface="Arial"/>
              </a:rPr>
              <a:t>K SECRET KEY</a:t>
            </a:r>
            <a:endParaRPr/>
          </a:p>
          <a:p>
            <a:pPr indent="-241300" lvl="0" marL="342900" rtl="0" algn="l">
              <a:lnSpc>
                <a:spcPct val="8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H(M) encrypted public key and senders private key – digital sign.</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a:t>
            </a:r>
            <a:r>
              <a:rPr b="1" i="0" lang="en-US" sz="16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(M+ P</a:t>
            </a:r>
            <a:r>
              <a:rPr b="1" i="0" lang="en-US" sz="16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(H(M))) – confidentiality and digital sign.</a:t>
            </a:r>
            <a:endParaRPr/>
          </a:p>
          <a:p>
            <a:pPr indent="-3429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 + H(M+S</a:t>
            </a:r>
            <a:r>
              <a:rPr b="1" i="0" lang="en-US" sz="16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 – no encryption but uses secret key. Sk is already known.</a:t>
            </a:r>
            <a:endParaRPr/>
          </a:p>
          <a:p>
            <a:pPr indent="-3429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Confidentiality can be added to the above approach by E(M+H(M)+S)</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Birthday Attacks</a:t>
            </a:r>
            <a:endParaRPr/>
          </a:p>
        </p:txBody>
      </p:sp>
      <p:sp>
        <p:nvSpPr>
          <p:cNvPr id="304" name="Google Shape;304;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might think a 64-bit hash is secure</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but by </a:t>
            </a:r>
            <a:r>
              <a:rPr b="1" i="0" lang="en-US" sz="2800" u="none">
                <a:solidFill>
                  <a:schemeClr val="dk1"/>
                </a:solidFill>
                <a:latin typeface="Arial"/>
                <a:ea typeface="Arial"/>
                <a:cs typeface="Arial"/>
                <a:sym typeface="Arial"/>
              </a:rPr>
              <a:t>Birthday Paradox</a:t>
            </a:r>
            <a:r>
              <a:rPr b="0" i="0" lang="en-US" sz="2800" u="none">
                <a:solidFill>
                  <a:schemeClr val="dk1"/>
                </a:solidFill>
                <a:latin typeface="Arial"/>
                <a:ea typeface="Arial"/>
                <a:cs typeface="Arial"/>
                <a:sym typeface="Arial"/>
              </a:rPr>
              <a:t> is not</a:t>
            </a:r>
            <a:endParaRPr/>
          </a:p>
          <a:p>
            <a:pPr indent="-342900" lvl="0" marL="34290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birthday attack </a:t>
            </a:r>
            <a:r>
              <a:rPr b="0" i="0" lang="en-US" sz="2800" u="none">
                <a:solidFill>
                  <a:schemeClr val="dk1"/>
                </a:solidFill>
                <a:latin typeface="Arial"/>
                <a:ea typeface="Arial"/>
                <a:cs typeface="Arial"/>
                <a:sym typeface="Arial"/>
              </a:rPr>
              <a:t>works thus:</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opponent generates 2</a:t>
            </a:r>
            <a:r>
              <a:rPr b="0" baseline="30000" i="0" lang="en-US" sz="2400" u="none">
                <a:solidFill>
                  <a:schemeClr val="dk1"/>
                </a:solidFill>
                <a:latin typeface="Arial"/>
                <a:ea typeface="Arial"/>
                <a:cs typeface="Arial"/>
                <a:sym typeface="Arial"/>
              </a:rPr>
              <a:t>m/2 </a:t>
            </a:r>
            <a:r>
              <a:rPr b="0" i="0" lang="en-US" sz="2400" u="none">
                <a:solidFill>
                  <a:schemeClr val="dk1"/>
                </a:solidFill>
                <a:latin typeface="Arial"/>
                <a:ea typeface="Arial"/>
                <a:cs typeface="Arial"/>
                <a:sym typeface="Arial"/>
              </a:rPr>
              <a:t>variations of a valid message all with essentially the same meaning</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opponent also generates 2</a:t>
            </a:r>
            <a:r>
              <a:rPr b="0" baseline="30000" i="0" lang="en-US" sz="2400" u="none">
                <a:solidFill>
                  <a:schemeClr val="dk1"/>
                </a:solidFill>
                <a:latin typeface="Arial"/>
                <a:ea typeface="Arial"/>
                <a:cs typeface="Arial"/>
                <a:sym typeface="Arial"/>
              </a:rPr>
              <a:t>m/2</a:t>
            </a:r>
            <a:r>
              <a:rPr b="0" i="0" lang="en-US" sz="2400" u="none">
                <a:solidFill>
                  <a:schemeClr val="dk1"/>
                </a:solidFill>
                <a:latin typeface="Arial"/>
                <a:ea typeface="Arial"/>
                <a:cs typeface="Arial"/>
                <a:sym typeface="Arial"/>
              </a:rPr>
              <a:t> variations of a desired fraudulent message</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two sets of messages are compared to find pair with same hash (probability &gt; 0.5 by birthday paradox)</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have user sign the valid message, then substitute the forgery which will have a valid signature</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conclusion is that need to use larger MAC/hash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MD2</a:t>
            </a:r>
            <a:endParaRPr/>
          </a:p>
        </p:txBody>
      </p:sp>
      <p:sp>
        <p:nvSpPr>
          <p:cNvPr id="311" name="Google Shape;311;p32"/>
          <p:cNvSpPr txBox="1"/>
          <p:nvPr>
            <p:ph idx="1" type="body"/>
          </p:nvPr>
        </p:nvSpPr>
        <p:spPr>
          <a:xfrm>
            <a:off x="1066800" y="1371600"/>
            <a:ext cx="7924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128-bit message digest:</a:t>
            </a:r>
            <a:endParaRPr b="0" i="0" sz="32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Arbitrary number of bytes of message</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First pad to multiple of 16 bytes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Append MD2 checksum (16 bytes) to the end</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checksum is almost a MD, but not cryptographically secure by itself.</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Process whole message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MD2 Checksum</a:t>
            </a:r>
            <a:endParaRPr/>
          </a:p>
        </p:txBody>
      </p:sp>
      <p:sp>
        <p:nvSpPr>
          <p:cNvPr id="318" name="Google Shape;318;p33"/>
          <p:cNvSpPr txBox="1"/>
          <p:nvPr>
            <p:ph idx="1" type="body"/>
          </p:nvPr>
        </p:nvSpPr>
        <p:spPr>
          <a:xfrm>
            <a:off x="1066800" y="1371600"/>
            <a:ext cx="7924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One byte at a time, </a:t>
            </a:r>
            <a:r>
              <a:rPr b="0" i="1" lang="en-US" sz="3200" u="none">
                <a:solidFill>
                  <a:schemeClr val="dk1"/>
                </a:solidFill>
                <a:latin typeface="Arial"/>
                <a:ea typeface="Arial"/>
                <a:cs typeface="Arial"/>
                <a:sym typeface="Arial"/>
              </a:rPr>
              <a:t>k</a:t>
            </a:r>
            <a:r>
              <a:rPr b="0" i="0" lang="en-US" sz="3200" u="none">
                <a:solidFill>
                  <a:schemeClr val="dk1"/>
                </a:solidFill>
                <a:latin typeface="Arial"/>
                <a:ea typeface="Arial"/>
                <a:cs typeface="Arial"/>
                <a:sym typeface="Arial"/>
              </a:rPr>
              <a:t> × 16 steps</a:t>
            </a:r>
            <a:endParaRPr/>
          </a:p>
          <a:p>
            <a:pPr indent="-342900" lvl="0" marL="34290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Arial"/>
                <a:ea typeface="Arial"/>
                <a:cs typeface="Arial"/>
                <a:sym typeface="Arial"/>
              </a:rPr>
              <a:t>m</a:t>
            </a:r>
            <a:r>
              <a:rPr b="0" baseline="-25000" i="1" lang="en-US" sz="3200" u="none">
                <a:solidFill>
                  <a:schemeClr val="dk1"/>
                </a:solidFill>
                <a:latin typeface="Arial"/>
                <a:ea typeface="Arial"/>
                <a:cs typeface="Arial"/>
                <a:sym typeface="Arial"/>
              </a:rPr>
              <a:t>nk</a:t>
            </a:r>
            <a:r>
              <a:rPr b="0" i="0" lang="en-US" sz="3200" u="none">
                <a:solidFill>
                  <a:schemeClr val="dk1"/>
                </a:solidFill>
                <a:latin typeface="Arial"/>
                <a:ea typeface="Arial"/>
                <a:cs typeface="Arial"/>
                <a:sym typeface="Arial"/>
              </a:rPr>
              <a:t>: byte </a:t>
            </a:r>
            <a:r>
              <a:rPr b="0" i="1" lang="en-US" sz="3200" u="none">
                <a:solidFill>
                  <a:schemeClr val="dk1"/>
                </a:solidFill>
                <a:latin typeface="Arial"/>
                <a:ea typeface="Arial"/>
                <a:cs typeface="Arial"/>
                <a:sym typeface="Arial"/>
              </a:rPr>
              <a:t>nk</a:t>
            </a:r>
            <a:r>
              <a:rPr b="0" i="0" lang="en-US" sz="3200" u="none">
                <a:solidFill>
                  <a:schemeClr val="dk1"/>
                </a:solidFill>
                <a:latin typeface="Arial"/>
                <a:ea typeface="Arial"/>
                <a:cs typeface="Arial"/>
                <a:sym typeface="Arial"/>
              </a:rPr>
              <a:t> of message</a:t>
            </a:r>
            <a:endParaRPr/>
          </a:p>
          <a:p>
            <a:pPr indent="-342900" lvl="0" marL="34290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Arial"/>
                <a:ea typeface="Arial"/>
                <a:cs typeface="Arial"/>
                <a:sym typeface="Arial"/>
              </a:rPr>
              <a:t>c</a:t>
            </a:r>
            <a:r>
              <a:rPr b="0" baseline="-25000" i="1" lang="en-US" sz="3200" u="none">
                <a:solidFill>
                  <a:schemeClr val="dk1"/>
                </a:solidFill>
                <a:latin typeface="Arial"/>
                <a:ea typeface="Arial"/>
                <a:cs typeface="Arial"/>
                <a:sym typeface="Arial"/>
              </a:rPr>
              <a:t>n</a:t>
            </a:r>
            <a:r>
              <a:rPr b="0" i="0" lang="en-US" sz="3200" u="none">
                <a:solidFill>
                  <a:schemeClr val="dk1"/>
                </a:solidFill>
                <a:latin typeface="Arial"/>
                <a:ea typeface="Arial"/>
                <a:cs typeface="Arial"/>
                <a:sym typeface="Arial"/>
              </a:rPr>
              <a:t>=</a:t>
            </a:r>
            <a:r>
              <a:rPr b="0" i="1" lang="en-US" sz="3200" u="none">
                <a:solidFill>
                  <a:schemeClr val="dk1"/>
                </a:solidFill>
                <a:latin typeface="Arial"/>
                <a:ea typeface="Arial"/>
                <a:cs typeface="Arial"/>
                <a:sym typeface="Arial"/>
              </a:rPr>
              <a:t>π</a:t>
            </a:r>
            <a:r>
              <a:rPr b="0" i="0" lang="en-US" sz="3200" u="none">
                <a:solidFill>
                  <a:schemeClr val="dk1"/>
                </a:solidFill>
                <a:latin typeface="Arial"/>
                <a:ea typeface="Arial"/>
                <a:cs typeface="Arial"/>
                <a:sym typeface="Arial"/>
              </a:rPr>
              <a:t>(</a:t>
            </a:r>
            <a:r>
              <a:rPr b="0" i="1" lang="en-US" sz="3200" u="none">
                <a:solidFill>
                  <a:schemeClr val="dk1"/>
                </a:solidFill>
                <a:latin typeface="Arial"/>
                <a:ea typeface="Arial"/>
                <a:cs typeface="Arial"/>
                <a:sym typeface="Arial"/>
              </a:rPr>
              <a:t>m</a:t>
            </a:r>
            <a:r>
              <a:rPr b="0" baseline="-25000" i="1" lang="en-US" sz="3200" u="none">
                <a:solidFill>
                  <a:schemeClr val="dk1"/>
                </a:solidFill>
                <a:latin typeface="Arial"/>
                <a:ea typeface="Arial"/>
                <a:cs typeface="Arial"/>
                <a:sym typeface="Arial"/>
              </a:rPr>
              <a:t>nk</a:t>
            </a:r>
            <a:r>
              <a:rPr b="0" i="1" lang="en-US" sz="3200" u="none">
                <a:solidFill>
                  <a:schemeClr val="dk1"/>
                </a:solidFill>
                <a:latin typeface="Arial"/>
                <a:ea typeface="Arial"/>
                <a:cs typeface="Arial"/>
                <a:sym typeface="Arial"/>
              </a:rPr>
              <a:t> </a:t>
            </a:r>
            <a:r>
              <a:rPr b="0" i="0" lang="en-US" sz="3200" u="none">
                <a:solidFill>
                  <a:schemeClr val="dk1"/>
                </a:solidFill>
                <a:latin typeface="Arial"/>
                <a:ea typeface="Arial"/>
                <a:cs typeface="Arial"/>
                <a:sym typeface="Arial"/>
              </a:rPr>
              <a:t>⊕ </a:t>
            </a:r>
            <a:r>
              <a:rPr b="0" i="1" lang="en-US" sz="3200" u="none">
                <a:solidFill>
                  <a:schemeClr val="dk1"/>
                </a:solidFill>
                <a:latin typeface="Arial"/>
                <a:ea typeface="Arial"/>
                <a:cs typeface="Arial"/>
                <a:sym typeface="Arial"/>
              </a:rPr>
              <a:t>c</a:t>
            </a:r>
            <a:r>
              <a:rPr b="0" baseline="-25000" i="1" lang="en-US" sz="3200" u="none">
                <a:solidFill>
                  <a:schemeClr val="dk1"/>
                </a:solidFill>
                <a:latin typeface="Arial"/>
                <a:ea typeface="Arial"/>
                <a:cs typeface="Arial"/>
                <a:sym typeface="Arial"/>
              </a:rPr>
              <a:t>n-1</a:t>
            </a:r>
            <a:r>
              <a:rPr b="0" i="0" lang="en-US" sz="3200" u="none">
                <a:solidFill>
                  <a:schemeClr val="dk1"/>
                </a:solidFill>
                <a:latin typeface="Arial"/>
                <a:ea typeface="Arial"/>
                <a:cs typeface="Arial"/>
                <a:sym typeface="Arial"/>
              </a:rPr>
              <a:t>) ⊕ </a:t>
            </a:r>
            <a:r>
              <a:rPr b="0" i="1" lang="en-US" sz="3200" u="none">
                <a:solidFill>
                  <a:schemeClr val="dk1"/>
                </a:solidFill>
                <a:latin typeface="Arial"/>
                <a:ea typeface="Arial"/>
                <a:cs typeface="Arial"/>
                <a:sym typeface="Arial"/>
              </a:rPr>
              <a:t>c</a:t>
            </a:r>
            <a:r>
              <a:rPr b="0" baseline="-25000" i="1" lang="en-US" sz="3200" u="none">
                <a:solidFill>
                  <a:schemeClr val="dk1"/>
                </a:solidFill>
                <a:latin typeface="Arial"/>
                <a:ea typeface="Arial"/>
                <a:cs typeface="Arial"/>
                <a:sym typeface="Arial"/>
              </a:rPr>
              <a:t>n</a:t>
            </a:r>
            <a:endParaRPr b="0" i="1"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1" lang="en-US" sz="3200" u="none">
                <a:solidFill>
                  <a:schemeClr val="dk1"/>
                </a:solidFill>
                <a:latin typeface="Arial"/>
                <a:ea typeface="Arial"/>
                <a:cs typeface="Arial"/>
                <a:sym typeface="Arial"/>
              </a:rPr>
              <a:t>π </a:t>
            </a:r>
            <a:r>
              <a:rPr b="0" i="0" lang="en-US" sz="3200" u="none">
                <a:solidFill>
                  <a:schemeClr val="dk1"/>
                </a:solidFill>
                <a:latin typeface="Arial"/>
                <a:ea typeface="Arial"/>
                <a:cs typeface="Arial"/>
                <a:sym typeface="Arial"/>
              </a:rPr>
              <a:t>: 0 → 41, 1 → 46,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Substitution on 0-255 (value of the byte)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MD2 Final Pass</a:t>
            </a:r>
            <a:endParaRPr/>
          </a:p>
        </p:txBody>
      </p:sp>
      <p:sp>
        <p:nvSpPr>
          <p:cNvPr id="325" name="Google Shape;325;p34"/>
          <p:cNvSpPr txBox="1"/>
          <p:nvPr>
            <p:ph idx="1" type="body"/>
          </p:nvPr>
        </p:nvSpPr>
        <p:spPr>
          <a:xfrm>
            <a:off x="1066800" y="1371600"/>
            <a:ext cx="7924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Operate on 16-byte chunks</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48-byte quantity </a:t>
            </a:r>
            <a:r>
              <a:rPr b="0" i="1" lang="en-US" sz="3200" u="none">
                <a:solidFill>
                  <a:schemeClr val="dk1"/>
                </a:solidFill>
                <a:latin typeface="Arial"/>
                <a:ea typeface="Arial"/>
                <a:cs typeface="Arial"/>
                <a:sym typeface="Arial"/>
              </a:rPr>
              <a:t>q</a:t>
            </a:r>
            <a:r>
              <a:rPr b="0" i="0" lang="en-US" sz="3200" u="none">
                <a:solidFill>
                  <a:schemeClr val="dk1"/>
                </a:solidFill>
                <a:latin typeface="Arial"/>
                <a:ea typeface="Arial"/>
                <a:cs typeface="Arial"/>
                <a:sym typeface="Arial"/>
              </a:rPr>
              <a:t>: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(current digest|chunk|digest⊕chunk)</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18 passes of massaging over</a:t>
            </a:r>
            <a:r>
              <a:rPr b="0" i="1" lang="en-US" sz="3200" u="none">
                <a:solidFill>
                  <a:schemeClr val="dk1"/>
                </a:solidFill>
                <a:latin typeface="Arial"/>
                <a:ea typeface="Arial"/>
                <a:cs typeface="Arial"/>
                <a:sym typeface="Arial"/>
              </a:rPr>
              <a:t> q</a:t>
            </a:r>
            <a:r>
              <a:rPr b="0" i="0" lang="en-US" sz="3200" u="none">
                <a:solidFill>
                  <a:schemeClr val="dk1"/>
                </a:solidFill>
                <a:latin typeface="Arial"/>
                <a:ea typeface="Arial"/>
                <a:cs typeface="Arial"/>
                <a:sym typeface="Arial"/>
              </a:rPr>
              <a:t>, and one byte at a time:</a:t>
            </a:r>
            <a:endParaRPr/>
          </a:p>
          <a:p>
            <a:pPr indent="-285750" lvl="1" marL="742950" rtl="0" algn="l">
              <a:lnSpc>
                <a:spcPct val="9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n</a:t>
            </a:r>
            <a:r>
              <a:rPr b="0" i="0" lang="en-US" sz="2800" u="none">
                <a:solidFill>
                  <a:schemeClr val="dk1"/>
                </a:solidFill>
                <a:latin typeface="Arial"/>
                <a:ea typeface="Arial"/>
                <a:cs typeface="Arial"/>
                <a:sym typeface="Arial"/>
              </a:rPr>
              <a:t>=</a:t>
            </a:r>
            <a:r>
              <a:rPr b="0" i="1" lang="en-US" sz="2800" u="none">
                <a:solidFill>
                  <a:schemeClr val="dk1"/>
                </a:solidFill>
                <a:latin typeface="Arial"/>
                <a:ea typeface="Arial"/>
                <a:cs typeface="Arial"/>
                <a:sym typeface="Arial"/>
              </a:rPr>
              <a:t>π</a:t>
            </a:r>
            <a:r>
              <a:rPr b="0" i="0" lang="en-US" sz="2800" u="none">
                <a:solidFill>
                  <a:schemeClr val="dk1"/>
                </a:solidFill>
                <a:latin typeface="Arial"/>
                <a:ea typeface="Arial"/>
                <a:cs typeface="Arial"/>
                <a:sym typeface="Arial"/>
              </a:rPr>
              <a:t>(</a:t>
            </a: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n-1</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n </a:t>
            </a:r>
            <a:r>
              <a:rPr b="0" i="0" lang="en-US" sz="2800" u="none">
                <a:solidFill>
                  <a:schemeClr val="dk1"/>
                </a:solidFill>
                <a:latin typeface="Arial"/>
                <a:ea typeface="Arial"/>
                <a:cs typeface="Arial"/>
                <a:sym typeface="Arial"/>
              </a:rPr>
              <a:t>for n = 0, … 47; </a:t>
            </a: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0 for pass 0; </a:t>
            </a: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c</a:t>
            </a:r>
            <a:r>
              <a:rPr b="0" baseline="-25000" i="1" lang="en-US" sz="2800" u="none">
                <a:solidFill>
                  <a:schemeClr val="dk1"/>
                </a:solidFill>
                <a:latin typeface="Arial"/>
                <a:ea typeface="Arial"/>
                <a:cs typeface="Arial"/>
                <a:sym typeface="Arial"/>
              </a:rPr>
              <a:t>47</a:t>
            </a:r>
            <a:r>
              <a:rPr b="0" i="1" lang="en-US" sz="2800" u="none">
                <a:solidFill>
                  <a:schemeClr val="dk1"/>
                </a:solidFill>
                <a:latin typeface="Arial"/>
                <a:ea typeface="Arial"/>
                <a:cs typeface="Arial"/>
                <a:sym typeface="Arial"/>
              </a:rPr>
              <a:t> + pass #</a:t>
            </a:r>
            <a:r>
              <a:rPr b="0" i="0" lang="en-US" sz="2800" u="none">
                <a:solidFill>
                  <a:schemeClr val="dk1"/>
                </a:solidFill>
                <a:latin typeface="Arial"/>
                <a:ea typeface="Arial"/>
                <a:cs typeface="Arial"/>
                <a:sym typeface="Arial"/>
              </a:rPr>
              <a:t>) mod 256</a:t>
            </a:r>
            <a:endParaRPr b="0" i="1" sz="2800" u="none">
              <a:solidFill>
                <a:schemeClr val="dk1"/>
              </a:solidFill>
              <a:latin typeface="Arial"/>
              <a:ea typeface="Arial"/>
              <a:cs typeface="Arial"/>
              <a:sym typeface="Arial"/>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After pass 17, use first 16 bytes as new digest</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16 × 8 = 128</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ph type="title"/>
          </p:nvPr>
        </p:nvSpPr>
        <p:spPr>
          <a:xfrm>
            <a:off x="457200" y="274637"/>
            <a:ext cx="8229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MD5: Message Digest Version 5</a:t>
            </a:r>
            <a:endParaRPr/>
          </a:p>
        </p:txBody>
      </p:sp>
      <p:sp>
        <p:nvSpPr>
          <p:cNvPr id="332" name="Google Shape;332;p35"/>
          <p:cNvSpPr txBox="1"/>
          <p:nvPr/>
        </p:nvSpPr>
        <p:spPr>
          <a:xfrm>
            <a:off x="1377950" y="2063750"/>
            <a:ext cx="7226300" cy="5969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35"/>
          <p:cNvSpPr txBox="1"/>
          <p:nvPr/>
        </p:nvSpPr>
        <p:spPr>
          <a:xfrm>
            <a:off x="3565525" y="2117725"/>
            <a:ext cx="19542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input Message</a:t>
            </a:r>
            <a:endParaRPr/>
          </a:p>
        </p:txBody>
      </p:sp>
      <p:sp>
        <p:nvSpPr>
          <p:cNvPr id="334" name="Google Shape;334;p35"/>
          <p:cNvSpPr txBox="1"/>
          <p:nvPr/>
        </p:nvSpPr>
        <p:spPr>
          <a:xfrm>
            <a:off x="3108325" y="5089525"/>
            <a:ext cx="29527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Output 128 bits Digest</a:t>
            </a:r>
            <a:endParaRPr/>
          </a:p>
        </p:txBody>
      </p:sp>
      <p:graphicFrame>
        <p:nvGraphicFramePr>
          <p:cNvPr id="335" name="Google Shape;335;p35"/>
          <p:cNvGraphicFramePr/>
          <p:nvPr/>
        </p:nvGraphicFramePr>
        <p:xfrm>
          <a:off x="3921125" y="3048000"/>
          <a:ext cx="1244600" cy="1816100"/>
        </p:xfrm>
        <a:graphic>
          <a:graphicData uri="http://schemas.openxmlformats.org/presentationml/2006/ole">
            <mc:AlternateContent>
              <mc:Choice Requires="v">
                <p:oleObj r:id="rId4" imgH="1816100" imgW="1244600" progId="MS_ClipArt_Gallery.2" spid="_x0000_s1">
                  <p:embed/>
                </p:oleObj>
              </mc:Choice>
              <mc:Fallback>
                <p:oleObj r:id="rId5" imgH="1816100" imgW="1244600" progId="MS_ClipArt_Gallery.2">
                  <p:embed/>
                  <p:pic>
                    <p:nvPicPr>
                      <p:cNvPr id="335" name="Google Shape;335;p35"/>
                      <p:cNvPicPr preferRelativeResize="0"/>
                      <p:nvPr/>
                    </p:nvPicPr>
                    <p:blipFill rotWithShape="1">
                      <a:blip r:embed="rId6">
                        <a:alphaModFix/>
                      </a:blip>
                      <a:srcRect b="0" l="0" r="0" t="0"/>
                      <a:stretch/>
                    </p:blipFill>
                    <p:spPr>
                      <a:xfrm>
                        <a:off x="3921125" y="3048000"/>
                        <a:ext cx="1244600" cy="1816100"/>
                      </a:xfrm>
                      <a:prstGeom prst="rect">
                        <a:avLst/>
                      </a:prstGeom>
                      <a:noFill/>
                      <a:ln>
                        <a:noFill/>
                      </a:ln>
                    </p:spPr>
                  </p:pic>
                </p:oleObj>
              </mc:Fallback>
            </mc:AlternateContent>
          </a:graphicData>
        </a:graphic>
      </p:graphicFrame>
      <p:sp>
        <p:nvSpPr>
          <p:cNvPr id="336" name="Google Shape;336;p35"/>
          <p:cNvSpPr txBox="1"/>
          <p:nvPr/>
        </p:nvSpPr>
        <p:spPr>
          <a:xfrm>
            <a:off x="3054350" y="5111750"/>
            <a:ext cx="3111500" cy="444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457200" y="274637"/>
            <a:ext cx="8229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MD5 Box</a:t>
            </a:r>
            <a:endParaRPr/>
          </a:p>
        </p:txBody>
      </p:sp>
      <p:sp>
        <p:nvSpPr>
          <p:cNvPr id="343" name="Google Shape;343;p36"/>
          <p:cNvSpPr/>
          <p:nvPr/>
        </p:nvSpPr>
        <p:spPr>
          <a:xfrm>
            <a:off x="2673350" y="2749550"/>
            <a:ext cx="2806700" cy="17399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44" name="Google Shape;344;p36"/>
          <p:cNvCxnSpPr/>
          <p:nvPr/>
        </p:nvCxnSpPr>
        <p:spPr>
          <a:xfrm>
            <a:off x="4114800" y="1295400"/>
            <a:ext cx="0" cy="1447800"/>
          </a:xfrm>
          <a:prstGeom prst="straightConnector1">
            <a:avLst/>
          </a:prstGeom>
          <a:noFill/>
          <a:ln cap="flat" cmpd="sng" w="127000">
            <a:solidFill>
              <a:schemeClr val="dk1"/>
            </a:solidFill>
            <a:prstDash val="solid"/>
            <a:miter lim="800000"/>
            <a:headEnd len="med" w="med" type="oval"/>
            <a:tailEnd len="med" w="med" type="stealth"/>
          </a:ln>
        </p:spPr>
      </p:cxnSp>
      <p:cxnSp>
        <p:nvCxnSpPr>
          <p:cNvPr id="345" name="Google Shape;345;p36"/>
          <p:cNvCxnSpPr/>
          <p:nvPr/>
        </p:nvCxnSpPr>
        <p:spPr>
          <a:xfrm>
            <a:off x="609600" y="3581400"/>
            <a:ext cx="2362200" cy="0"/>
          </a:xfrm>
          <a:prstGeom prst="straightConnector1">
            <a:avLst/>
          </a:prstGeom>
          <a:noFill/>
          <a:ln cap="flat" cmpd="sng" w="50800">
            <a:solidFill>
              <a:schemeClr val="dk1"/>
            </a:solidFill>
            <a:prstDash val="solid"/>
            <a:miter lim="800000"/>
            <a:headEnd len="med" w="med" type="none"/>
            <a:tailEnd len="med" w="med" type="stealth"/>
          </a:ln>
        </p:spPr>
      </p:cxnSp>
      <p:cxnSp>
        <p:nvCxnSpPr>
          <p:cNvPr id="346" name="Google Shape;346;p36"/>
          <p:cNvCxnSpPr/>
          <p:nvPr/>
        </p:nvCxnSpPr>
        <p:spPr>
          <a:xfrm>
            <a:off x="4114800" y="4495800"/>
            <a:ext cx="0" cy="1295400"/>
          </a:xfrm>
          <a:prstGeom prst="straightConnector1">
            <a:avLst/>
          </a:prstGeom>
          <a:noFill/>
          <a:ln cap="flat" cmpd="sng" w="50800">
            <a:solidFill>
              <a:schemeClr val="dk1"/>
            </a:solidFill>
            <a:prstDash val="solid"/>
            <a:miter lim="800000"/>
            <a:headEnd len="med" w="med" type="none"/>
            <a:tailEnd len="med" w="med" type="stealth"/>
          </a:ln>
        </p:spPr>
      </p:cxnSp>
      <p:sp>
        <p:nvSpPr>
          <p:cNvPr id="347" name="Google Shape;347;p36"/>
          <p:cNvSpPr txBox="1"/>
          <p:nvPr/>
        </p:nvSpPr>
        <p:spPr>
          <a:xfrm>
            <a:off x="533400" y="2590800"/>
            <a:ext cx="1900237" cy="8223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Initial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128-bit vector</a:t>
            </a:r>
            <a:endParaRPr/>
          </a:p>
        </p:txBody>
      </p:sp>
      <p:sp>
        <p:nvSpPr>
          <p:cNvPr id="348" name="Google Shape;348;p36"/>
          <p:cNvSpPr txBox="1"/>
          <p:nvPr/>
        </p:nvSpPr>
        <p:spPr>
          <a:xfrm>
            <a:off x="4267200" y="1447800"/>
            <a:ext cx="4518025"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512-bit message chunks (16 words)</a:t>
            </a:r>
            <a:endParaRPr/>
          </a:p>
        </p:txBody>
      </p:sp>
      <p:sp>
        <p:nvSpPr>
          <p:cNvPr id="349" name="Google Shape;349;p36"/>
          <p:cNvSpPr txBox="1"/>
          <p:nvPr/>
        </p:nvSpPr>
        <p:spPr>
          <a:xfrm>
            <a:off x="3108325" y="5851525"/>
            <a:ext cx="181610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128-bit result</a:t>
            </a:r>
            <a:endParaRPr/>
          </a:p>
        </p:txBody>
      </p:sp>
      <p:sp>
        <p:nvSpPr>
          <p:cNvPr id="350" name="Google Shape;350;p36"/>
          <p:cNvSpPr txBox="1"/>
          <p:nvPr/>
        </p:nvSpPr>
        <p:spPr>
          <a:xfrm>
            <a:off x="5775325" y="2651125"/>
            <a:ext cx="1841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MD5 algorithm</a:t>
            </a:r>
            <a:endParaRPr/>
          </a:p>
        </p:txBody>
      </p:sp>
      <p:sp>
        <p:nvSpPr>
          <p:cNvPr id="356" name="Google Shape;356;p37"/>
          <p:cNvSpPr txBox="1"/>
          <p:nvPr>
            <p:ph idx="1" type="body"/>
          </p:nvPr>
        </p:nvSpPr>
        <p:spPr>
          <a:xfrm>
            <a:off x="228600" y="1066800"/>
            <a:ext cx="8915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Padding –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length is 64 bit less than an integer multiple of 512 bits.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If 448(64 bit less than 512) then padding is ? N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1000 ?    Y (1472     64 less 1536 = 3*512)  </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512  ?    Y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Append length – </a:t>
            </a:r>
            <a:endParaRPr/>
          </a:p>
          <a:p>
            <a:pPr indent="-342900" lvl="0" marL="3429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64 bit length of msg , len mod 2</a:t>
            </a:r>
            <a:r>
              <a:rPr b="0" baseline="30000" i="0" lang="en-US" sz="2000" u="none">
                <a:solidFill>
                  <a:schemeClr val="dk1"/>
                </a:solidFill>
                <a:latin typeface="Arial"/>
                <a:ea typeface="Arial"/>
                <a:cs typeface="Arial"/>
                <a:sym typeface="Arial"/>
              </a:rPr>
              <a:t>64</a:t>
            </a:r>
            <a:r>
              <a:rPr b="0" i="0" lang="en-US" sz="2000" u="none">
                <a:solidFill>
                  <a:schemeClr val="dk1"/>
                </a:solidFill>
                <a:latin typeface="Arial"/>
                <a:ea typeface="Arial"/>
                <a:cs typeface="Arial"/>
                <a:sym typeface="Arial"/>
              </a:rPr>
              <a:t> , data to hash = [Msg + padding +len] </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Initialize MD buffer – </a:t>
            </a:r>
            <a:r>
              <a:rPr b="0" i="0" lang="en-US" sz="2000" u="none">
                <a:solidFill>
                  <a:schemeClr val="dk1"/>
                </a:solidFill>
                <a:latin typeface="Arial"/>
                <a:ea typeface="Arial"/>
                <a:cs typeface="Arial"/>
                <a:sym typeface="Arial"/>
              </a:rPr>
              <a:t>chaining variable A,B,C,D – 32 bit no</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Process message in 512 bit blocks –</a:t>
            </a:r>
            <a:r>
              <a:rPr b="0" i="0" lang="en-US" sz="2400" u="none">
                <a:solidFill>
                  <a:schemeClr val="dk1"/>
                </a:solidFill>
                <a:latin typeface="Arial"/>
                <a:ea typeface="Arial"/>
                <a:cs typeface="Arial"/>
                <a:sym typeface="Arial"/>
              </a:rPr>
              <a:t> </a:t>
            </a:r>
            <a:endParaRPr/>
          </a:p>
          <a:p>
            <a:pPr indent="-228600" lvl="4" marL="205740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Four rounds of processing on </a:t>
            </a:r>
            <a:endParaRPr/>
          </a:p>
          <a:p>
            <a:pPr indent="-228600" lvl="4" marL="20574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i/p 512 bit data divided into 16 blocks of 32 bit each  </a:t>
            </a:r>
            <a:r>
              <a:rPr b="0" i="0" lang="en-US" sz="1600" u="none">
                <a:solidFill>
                  <a:schemeClr val="dk1"/>
                </a:solidFill>
                <a:latin typeface="Arial"/>
                <a:ea typeface="Arial"/>
                <a:cs typeface="Arial"/>
                <a:sym typeface="Arial"/>
              </a:rPr>
              <a:t>X[i]</a:t>
            </a:r>
            <a:endParaRPr/>
          </a:p>
          <a:p>
            <a:pPr indent="-228600" lvl="4" marL="20574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chaining variable </a:t>
            </a:r>
            <a:endParaRPr/>
          </a:p>
          <a:p>
            <a:pPr indent="-228600" lvl="4" marL="20574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 uses one fourth of element table T[1---64]  constructed from sin function 2^32 * abs(sin(i))\</a:t>
            </a:r>
            <a:endParaRPr/>
          </a:p>
          <a:p>
            <a:pPr indent="-228600" lvl="4" marL="2057400" rtl="0" algn="l">
              <a:lnSpc>
                <a:spcPct val="100000"/>
              </a:lnSpc>
              <a:spcBef>
                <a:spcPts val="400"/>
              </a:spcBef>
              <a:spcAft>
                <a:spcPts val="0"/>
              </a:spcAft>
              <a:buClr>
                <a:schemeClr val="dk1"/>
              </a:buClr>
              <a:buSzPts val="2000"/>
              <a:buFont typeface="Arial"/>
              <a:buAutoNum type="arabicPeriod"/>
            </a:pPr>
            <a:r>
              <a:rPr b="0" i="0" lang="en-US" sz="2000" u="none">
                <a:solidFill>
                  <a:schemeClr val="dk1"/>
                </a:solidFill>
                <a:latin typeface="Arial"/>
                <a:ea typeface="Arial"/>
                <a:cs typeface="Arial"/>
                <a:sym typeface="Arial"/>
              </a:rPr>
              <a:t> process g (different for each round) F,G,H,I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457200" y="274637"/>
            <a:ext cx="8229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MD5: Padding</a:t>
            </a:r>
            <a:endParaRPr/>
          </a:p>
        </p:txBody>
      </p:sp>
      <p:sp>
        <p:nvSpPr>
          <p:cNvPr id="363" name="Google Shape;363;p38"/>
          <p:cNvSpPr txBox="1"/>
          <p:nvPr/>
        </p:nvSpPr>
        <p:spPr>
          <a:xfrm>
            <a:off x="1225550" y="2063750"/>
            <a:ext cx="7073900" cy="5969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38"/>
          <p:cNvSpPr txBox="1"/>
          <p:nvPr/>
        </p:nvSpPr>
        <p:spPr>
          <a:xfrm>
            <a:off x="3489325" y="2117725"/>
            <a:ext cx="19542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input Message</a:t>
            </a:r>
            <a:endParaRPr/>
          </a:p>
        </p:txBody>
      </p:sp>
      <p:sp>
        <p:nvSpPr>
          <p:cNvPr id="365" name="Google Shape;365;p38"/>
          <p:cNvSpPr txBox="1"/>
          <p:nvPr/>
        </p:nvSpPr>
        <p:spPr>
          <a:xfrm>
            <a:off x="2117725" y="5165725"/>
            <a:ext cx="29527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Output 128 bits Digest</a:t>
            </a:r>
            <a:endParaRPr/>
          </a:p>
        </p:txBody>
      </p:sp>
      <p:sp>
        <p:nvSpPr>
          <p:cNvPr id="366" name="Google Shape;366;p38"/>
          <p:cNvSpPr txBox="1"/>
          <p:nvPr/>
        </p:nvSpPr>
        <p:spPr>
          <a:xfrm>
            <a:off x="2063750" y="5187950"/>
            <a:ext cx="3111500" cy="444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7" name="Google Shape;367;p38"/>
          <p:cNvSpPr txBox="1"/>
          <p:nvPr/>
        </p:nvSpPr>
        <p:spPr>
          <a:xfrm>
            <a:off x="8388350" y="2063750"/>
            <a:ext cx="368300" cy="596900"/>
          </a:xfrm>
          <a:prstGeom prst="rect">
            <a:avLst/>
          </a:prstGeom>
          <a:solidFill>
            <a:srgbClr val="FF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8" name="Google Shape;368;p38"/>
          <p:cNvSpPr txBox="1"/>
          <p:nvPr/>
        </p:nvSpPr>
        <p:spPr>
          <a:xfrm>
            <a:off x="7834312" y="3032125"/>
            <a:ext cx="11826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Padding</a:t>
            </a:r>
            <a:endParaRPr/>
          </a:p>
        </p:txBody>
      </p:sp>
      <p:cxnSp>
        <p:nvCxnSpPr>
          <p:cNvPr id="369" name="Google Shape;369;p38"/>
          <p:cNvCxnSpPr/>
          <p:nvPr/>
        </p:nvCxnSpPr>
        <p:spPr>
          <a:xfrm>
            <a:off x="5029200" y="2819400"/>
            <a:ext cx="1828800" cy="0"/>
          </a:xfrm>
          <a:prstGeom prst="straightConnector1">
            <a:avLst/>
          </a:prstGeom>
          <a:noFill/>
          <a:ln cap="flat" cmpd="sng" w="12700">
            <a:solidFill>
              <a:schemeClr val="dk1"/>
            </a:solidFill>
            <a:prstDash val="solid"/>
            <a:miter lim="800000"/>
            <a:headEnd len="med" w="med" type="diamond"/>
            <a:tailEnd len="med" w="med" type="diamond"/>
          </a:ln>
        </p:spPr>
      </p:cxnSp>
      <p:cxnSp>
        <p:nvCxnSpPr>
          <p:cNvPr id="370" name="Google Shape;370;p38"/>
          <p:cNvCxnSpPr/>
          <p:nvPr/>
        </p:nvCxnSpPr>
        <p:spPr>
          <a:xfrm>
            <a:off x="3124200" y="2819400"/>
            <a:ext cx="1828800" cy="0"/>
          </a:xfrm>
          <a:prstGeom prst="straightConnector1">
            <a:avLst/>
          </a:prstGeom>
          <a:noFill/>
          <a:ln cap="flat" cmpd="sng" w="12700">
            <a:solidFill>
              <a:schemeClr val="dk1"/>
            </a:solidFill>
            <a:prstDash val="solid"/>
            <a:miter lim="800000"/>
            <a:headEnd len="med" w="med" type="diamond"/>
            <a:tailEnd len="med" w="med" type="diamond"/>
          </a:ln>
        </p:spPr>
      </p:cxnSp>
      <p:cxnSp>
        <p:nvCxnSpPr>
          <p:cNvPr id="371" name="Google Shape;371;p38"/>
          <p:cNvCxnSpPr/>
          <p:nvPr/>
        </p:nvCxnSpPr>
        <p:spPr>
          <a:xfrm>
            <a:off x="1219200" y="2819400"/>
            <a:ext cx="1828800" cy="0"/>
          </a:xfrm>
          <a:prstGeom prst="straightConnector1">
            <a:avLst/>
          </a:prstGeom>
          <a:noFill/>
          <a:ln cap="flat" cmpd="sng" w="12700">
            <a:solidFill>
              <a:schemeClr val="dk1"/>
            </a:solidFill>
            <a:prstDash val="solid"/>
            <a:miter lim="800000"/>
            <a:headEnd len="med" w="med" type="diamond"/>
            <a:tailEnd len="med" w="med" type="diamond"/>
          </a:ln>
        </p:spPr>
      </p:cxnSp>
      <p:cxnSp>
        <p:nvCxnSpPr>
          <p:cNvPr id="372" name="Google Shape;372;p38"/>
          <p:cNvCxnSpPr/>
          <p:nvPr/>
        </p:nvCxnSpPr>
        <p:spPr>
          <a:xfrm>
            <a:off x="1219200" y="3505200"/>
            <a:ext cx="1828800" cy="0"/>
          </a:xfrm>
          <a:prstGeom prst="straightConnector1">
            <a:avLst/>
          </a:prstGeom>
          <a:noFill/>
          <a:ln cap="flat" cmpd="sng" w="12700">
            <a:solidFill>
              <a:schemeClr val="dk1"/>
            </a:solidFill>
            <a:prstDash val="solid"/>
            <a:miter lim="800000"/>
            <a:headEnd len="med" w="med" type="diamond"/>
            <a:tailEnd len="med" w="med" type="diamond"/>
          </a:ln>
        </p:spPr>
      </p:cxnSp>
      <p:cxnSp>
        <p:nvCxnSpPr>
          <p:cNvPr id="373" name="Google Shape;373;p38"/>
          <p:cNvCxnSpPr/>
          <p:nvPr/>
        </p:nvCxnSpPr>
        <p:spPr>
          <a:xfrm>
            <a:off x="6934200" y="2819400"/>
            <a:ext cx="1828800" cy="0"/>
          </a:xfrm>
          <a:prstGeom prst="straightConnector1">
            <a:avLst/>
          </a:prstGeom>
          <a:noFill/>
          <a:ln cap="flat" cmpd="sng" w="12700">
            <a:solidFill>
              <a:schemeClr val="dk1"/>
            </a:solidFill>
            <a:prstDash val="solid"/>
            <a:miter lim="800000"/>
            <a:headEnd len="med" w="med" type="diamond"/>
            <a:tailEnd len="med" w="med" type="diamond"/>
          </a:ln>
        </p:spPr>
      </p:cxnSp>
      <p:cxnSp>
        <p:nvCxnSpPr>
          <p:cNvPr id="374" name="Google Shape;374;p38"/>
          <p:cNvCxnSpPr/>
          <p:nvPr/>
        </p:nvCxnSpPr>
        <p:spPr>
          <a:xfrm>
            <a:off x="3048000" y="1524000"/>
            <a:ext cx="0" cy="1905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375" name="Google Shape;375;p38"/>
          <p:cNvCxnSpPr/>
          <p:nvPr/>
        </p:nvCxnSpPr>
        <p:spPr>
          <a:xfrm>
            <a:off x="4953000" y="1524000"/>
            <a:ext cx="0" cy="1905000"/>
          </a:xfrm>
          <a:prstGeom prst="straightConnector1">
            <a:avLst/>
          </a:prstGeom>
          <a:noFill/>
          <a:ln cap="flat" cmpd="sng" w="12700">
            <a:solidFill>
              <a:schemeClr val="dk1"/>
            </a:solidFill>
            <a:prstDash val="solid"/>
            <a:miter lim="800000"/>
            <a:headEnd len="med" w="med" type="stealth"/>
            <a:tailEnd len="med" w="med" type="stealth"/>
          </a:ln>
        </p:spPr>
      </p:cxnSp>
      <p:cxnSp>
        <p:nvCxnSpPr>
          <p:cNvPr id="376" name="Google Shape;376;p38"/>
          <p:cNvCxnSpPr/>
          <p:nvPr/>
        </p:nvCxnSpPr>
        <p:spPr>
          <a:xfrm>
            <a:off x="6858000" y="1524000"/>
            <a:ext cx="0" cy="1905000"/>
          </a:xfrm>
          <a:prstGeom prst="straightConnector1">
            <a:avLst/>
          </a:prstGeom>
          <a:noFill/>
          <a:ln cap="flat" cmpd="sng" w="12700">
            <a:solidFill>
              <a:schemeClr val="dk1"/>
            </a:solidFill>
            <a:prstDash val="solid"/>
            <a:miter lim="800000"/>
            <a:headEnd len="med" w="med" type="stealth"/>
            <a:tailEnd len="med" w="med" type="stealth"/>
          </a:ln>
        </p:spPr>
      </p:cxnSp>
      <p:sp>
        <p:nvSpPr>
          <p:cNvPr id="377" name="Google Shape;377;p38"/>
          <p:cNvSpPr txBox="1"/>
          <p:nvPr/>
        </p:nvSpPr>
        <p:spPr>
          <a:xfrm>
            <a:off x="1203325" y="2955925"/>
            <a:ext cx="17922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 bit block</a:t>
            </a:r>
            <a:endParaRPr/>
          </a:p>
        </p:txBody>
      </p:sp>
      <p:sp>
        <p:nvSpPr>
          <p:cNvPr id="378" name="Google Shape;378;p38"/>
          <p:cNvSpPr txBox="1"/>
          <p:nvPr/>
        </p:nvSpPr>
        <p:spPr>
          <a:xfrm>
            <a:off x="762000" y="3886200"/>
            <a:ext cx="17129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Initial Value</a:t>
            </a:r>
            <a:endParaRPr/>
          </a:p>
        </p:txBody>
      </p:sp>
      <p:cxnSp>
        <p:nvCxnSpPr>
          <p:cNvPr id="379" name="Google Shape;379;p38"/>
          <p:cNvCxnSpPr/>
          <p:nvPr/>
        </p:nvCxnSpPr>
        <p:spPr>
          <a:xfrm>
            <a:off x="1600200" y="4419600"/>
            <a:ext cx="1295400" cy="0"/>
          </a:xfrm>
          <a:prstGeom prst="straightConnector1">
            <a:avLst/>
          </a:prstGeom>
          <a:noFill/>
          <a:ln cap="flat" cmpd="sng" w="12700">
            <a:solidFill>
              <a:schemeClr val="dk1"/>
            </a:solidFill>
            <a:prstDash val="solid"/>
            <a:miter lim="800000"/>
            <a:headEnd len="med" w="med" type="none"/>
            <a:tailEnd len="med" w="med" type="stealth"/>
          </a:ln>
        </p:spPr>
      </p:cxnSp>
      <p:cxnSp>
        <p:nvCxnSpPr>
          <p:cNvPr id="380" name="Google Shape;380;p38"/>
          <p:cNvCxnSpPr/>
          <p:nvPr/>
        </p:nvCxnSpPr>
        <p:spPr>
          <a:xfrm>
            <a:off x="2590800" y="3505200"/>
            <a:ext cx="685800" cy="381000"/>
          </a:xfrm>
          <a:prstGeom prst="straightConnector1">
            <a:avLst/>
          </a:prstGeom>
          <a:noFill/>
          <a:ln cap="flat" cmpd="sng" w="12700">
            <a:solidFill>
              <a:schemeClr val="dk1"/>
            </a:solidFill>
            <a:prstDash val="solid"/>
            <a:miter lim="800000"/>
            <a:headEnd len="med" w="med" type="none"/>
            <a:tailEnd len="med" w="med" type="stealth"/>
          </a:ln>
        </p:spPr>
      </p:cxnSp>
      <p:cxnSp>
        <p:nvCxnSpPr>
          <p:cNvPr id="381" name="Google Shape;381;p38"/>
          <p:cNvCxnSpPr/>
          <p:nvPr/>
        </p:nvCxnSpPr>
        <p:spPr>
          <a:xfrm>
            <a:off x="3352800" y="4724400"/>
            <a:ext cx="0" cy="457200"/>
          </a:xfrm>
          <a:prstGeom prst="straightConnector1">
            <a:avLst/>
          </a:prstGeom>
          <a:noFill/>
          <a:ln cap="flat" cmpd="sng" w="12700">
            <a:solidFill>
              <a:schemeClr val="dk1"/>
            </a:solidFill>
            <a:prstDash val="solid"/>
            <a:miter lim="800000"/>
            <a:headEnd len="med" w="med" type="none"/>
            <a:tailEnd len="med" w="med" type="stealth"/>
          </a:ln>
        </p:spPr>
      </p:cxnSp>
      <p:cxnSp>
        <p:nvCxnSpPr>
          <p:cNvPr id="382" name="Google Shape;382;p38"/>
          <p:cNvCxnSpPr/>
          <p:nvPr/>
        </p:nvCxnSpPr>
        <p:spPr>
          <a:xfrm rot="10800000">
            <a:off x="2514600" y="4724400"/>
            <a:ext cx="0" cy="457200"/>
          </a:xfrm>
          <a:prstGeom prst="straightConnector1">
            <a:avLst/>
          </a:prstGeom>
          <a:noFill/>
          <a:ln cap="flat" cmpd="sng" w="12700">
            <a:solidFill>
              <a:schemeClr val="dk1"/>
            </a:solidFill>
            <a:prstDash val="solid"/>
            <a:miter lim="800000"/>
            <a:headEnd len="med" w="med" type="none"/>
            <a:tailEnd len="med" w="med" type="none"/>
          </a:ln>
        </p:spPr>
      </p:cxnSp>
      <p:sp>
        <p:nvSpPr>
          <p:cNvPr id="383" name="Google Shape;383;p38"/>
          <p:cNvSpPr txBox="1"/>
          <p:nvPr/>
        </p:nvSpPr>
        <p:spPr>
          <a:xfrm>
            <a:off x="2117725" y="1584325"/>
            <a:ext cx="3365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1</a:t>
            </a:r>
            <a:endParaRPr/>
          </a:p>
        </p:txBody>
      </p:sp>
      <p:sp>
        <p:nvSpPr>
          <p:cNvPr id="384" name="Google Shape;384;p38"/>
          <p:cNvSpPr txBox="1"/>
          <p:nvPr/>
        </p:nvSpPr>
        <p:spPr>
          <a:xfrm>
            <a:off x="3870325" y="1584325"/>
            <a:ext cx="3365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sp>
        <p:nvSpPr>
          <p:cNvPr id="385" name="Google Shape;385;p38"/>
          <p:cNvSpPr txBox="1"/>
          <p:nvPr/>
        </p:nvSpPr>
        <p:spPr>
          <a:xfrm>
            <a:off x="5699125" y="1584325"/>
            <a:ext cx="3365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a:t>
            </a:r>
            <a:endParaRPr/>
          </a:p>
        </p:txBody>
      </p:sp>
      <p:sp>
        <p:nvSpPr>
          <p:cNvPr id="386" name="Google Shape;386;p38"/>
          <p:cNvSpPr txBox="1"/>
          <p:nvPr/>
        </p:nvSpPr>
        <p:spPr>
          <a:xfrm>
            <a:off x="7467600" y="1600200"/>
            <a:ext cx="3365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4</a:t>
            </a:r>
            <a:endParaRPr/>
          </a:p>
        </p:txBody>
      </p:sp>
      <p:cxnSp>
        <p:nvCxnSpPr>
          <p:cNvPr id="387" name="Google Shape;387;p38"/>
          <p:cNvCxnSpPr/>
          <p:nvPr/>
        </p:nvCxnSpPr>
        <p:spPr>
          <a:xfrm flipH="1">
            <a:off x="3429000" y="2895600"/>
            <a:ext cx="533400" cy="990600"/>
          </a:xfrm>
          <a:prstGeom prst="straightConnector1">
            <a:avLst/>
          </a:prstGeom>
          <a:noFill/>
          <a:ln cap="flat" cmpd="sng" w="12700">
            <a:solidFill>
              <a:schemeClr val="dk1"/>
            </a:solidFill>
            <a:prstDash val="solid"/>
            <a:miter lim="800000"/>
            <a:headEnd len="med" w="med" type="none"/>
            <a:tailEnd len="med" w="med" type="stealth"/>
          </a:ln>
        </p:spPr>
      </p:cxnSp>
      <p:cxnSp>
        <p:nvCxnSpPr>
          <p:cNvPr id="388" name="Google Shape;388;p38"/>
          <p:cNvCxnSpPr/>
          <p:nvPr/>
        </p:nvCxnSpPr>
        <p:spPr>
          <a:xfrm flipH="1">
            <a:off x="3733800" y="2895600"/>
            <a:ext cx="2286000" cy="914400"/>
          </a:xfrm>
          <a:prstGeom prst="straightConnector1">
            <a:avLst/>
          </a:prstGeom>
          <a:noFill/>
          <a:ln cap="flat" cmpd="sng" w="12700">
            <a:solidFill>
              <a:schemeClr val="dk1"/>
            </a:solidFill>
            <a:prstDash val="solid"/>
            <a:miter lim="800000"/>
            <a:headEnd len="med" w="med" type="none"/>
            <a:tailEnd len="med" w="med" type="stealth"/>
          </a:ln>
        </p:spPr>
      </p:cxnSp>
      <p:cxnSp>
        <p:nvCxnSpPr>
          <p:cNvPr id="389" name="Google Shape;389;p38"/>
          <p:cNvCxnSpPr/>
          <p:nvPr/>
        </p:nvCxnSpPr>
        <p:spPr>
          <a:xfrm flipH="1">
            <a:off x="4038600" y="2971800"/>
            <a:ext cx="3810000" cy="914400"/>
          </a:xfrm>
          <a:prstGeom prst="straightConnector1">
            <a:avLst/>
          </a:prstGeom>
          <a:noFill/>
          <a:ln cap="flat" cmpd="sng" w="12700">
            <a:solidFill>
              <a:schemeClr val="dk1"/>
            </a:solidFill>
            <a:prstDash val="solid"/>
            <a:miter lim="800000"/>
            <a:headEnd len="med" w="med" type="none"/>
            <a:tailEnd len="med" w="med" type="stealth"/>
          </a:ln>
        </p:spPr>
      </p:cxnSp>
      <p:cxnSp>
        <p:nvCxnSpPr>
          <p:cNvPr id="390" name="Google Shape;390;p38"/>
          <p:cNvCxnSpPr/>
          <p:nvPr/>
        </p:nvCxnSpPr>
        <p:spPr>
          <a:xfrm>
            <a:off x="5181600" y="5410200"/>
            <a:ext cx="2667000" cy="0"/>
          </a:xfrm>
          <a:prstGeom prst="straightConnector1">
            <a:avLst/>
          </a:prstGeom>
          <a:noFill/>
          <a:ln cap="flat" cmpd="sng" w="12700">
            <a:solidFill>
              <a:schemeClr val="dk1"/>
            </a:solidFill>
            <a:prstDash val="solid"/>
            <a:miter lim="800000"/>
            <a:headEnd len="med" w="med" type="oval"/>
            <a:tailEnd len="med" w="med" type="stealth"/>
          </a:ln>
        </p:spPr>
      </p:cxnSp>
      <p:sp>
        <p:nvSpPr>
          <p:cNvPr id="391" name="Google Shape;391;p38"/>
          <p:cNvSpPr txBox="1"/>
          <p:nvPr/>
        </p:nvSpPr>
        <p:spPr>
          <a:xfrm>
            <a:off x="6400800" y="5029200"/>
            <a:ext cx="173196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Final Output</a:t>
            </a:r>
            <a:endParaRPr/>
          </a:p>
        </p:txBody>
      </p:sp>
      <p:sp>
        <p:nvSpPr>
          <p:cNvPr id="392" name="Google Shape;392;p38"/>
          <p:cNvSpPr/>
          <p:nvPr/>
        </p:nvSpPr>
        <p:spPr>
          <a:xfrm>
            <a:off x="2749550" y="3968750"/>
            <a:ext cx="1206500" cy="7493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38"/>
          <p:cNvSpPr txBox="1"/>
          <p:nvPr/>
        </p:nvSpPr>
        <p:spPr>
          <a:xfrm>
            <a:off x="2955925" y="4098925"/>
            <a:ext cx="8270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MD5</a:t>
            </a:r>
            <a:endParaRPr/>
          </a:p>
        </p:txBody>
      </p:sp>
      <p:cxnSp>
        <p:nvCxnSpPr>
          <p:cNvPr id="394" name="Google Shape;394;p38"/>
          <p:cNvCxnSpPr/>
          <p:nvPr/>
        </p:nvCxnSpPr>
        <p:spPr>
          <a:xfrm flipH="1" rot="10800000">
            <a:off x="2514600" y="4572000"/>
            <a:ext cx="381000" cy="152400"/>
          </a:xfrm>
          <a:prstGeom prst="straightConnector1">
            <a:avLst/>
          </a:prstGeom>
          <a:noFill/>
          <a:ln cap="flat" cmpd="sng" w="12700">
            <a:solidFill>
              <a:schemeClr val="dk1"/>
            </a:solidFill>
            <a:prstDash val="solid"/>
            <a:miter lim="800000"/>
            <a:headEnd len="med" w="med" type="none"/>
            <a:tailEnd len="med" w="med" type="stealth"/>
          </a:ln>
        </p:spPr>
      </p:cxnSp>
      <p:sp>
        <p:nvSpPr>
          <p:cNvPr id="395" name="Google Shape;395;p38"/>
          <p:cNvSpPr txBox="1"/>
          <p:nvPr/>
        </p:nvSpPr>
        <p:spPr>
          <a:xfrm>
            <a:off x="4038600" y="4114800"/>
            <a:ext cx="3963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Transformation block by block</a:t>
            </a:r>
            <a:endParaRPr/>
          </a:p>
        </p:txBody>
      </p:sp>
      <p:sp>
        <p:nvSpPr>
          <p:cNvPr id="396" name="Google Shape;396;p38"/>
          <p:cNvSpPr/>
          <p:nvPr/>
        </p:nvSpPr>
        <p:spPr>
          <a:xfrm>
            <a:off x="6629400" y="1371600"/>
            <a:ext cx="2286000" cy="22098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ph type="title"/>
          </p:nvPr>
        </p:nvSpPr>
        <p:spPr>
          <a:xfrm>
            <a:off x="457200" y="274637"/>
            <a:ext cx="82296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MD5 Blocks</a:t>
            </a:r>
            <a:endParaRPr/>
          </a:p>
        </p:txBody>
      </p:sp>
      <p:sp>
        <p:nvSpPr>
          <p:cNvPr id="403" name="Google Shape;403;p39"/>
          <p:cNvSpPr/>
          <p:nvPr/>
        </p:nvSpPr>
        <p:spPr>
          <a:xfrm>
            <a:off x="6483350" y="4502150"/>
            <a:ext cx="1206500" cy="7493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39"/>
          <p:cNvSpPr txBox="1"/>
          <p:nvPr/>
        </p:nvSpPr>
        <p:spPr>
          <a:xfrm>
            <a:off x="6689725" y="4632325"/>
            <a:ext cx="8270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MD5</a:t>
            </a:r>
            <a:endParaRPr/>
          </a:p>
        </p:txBody>
      </p:sp>
      <p:sp>
        <p:nvSpPr>
          <p:cNvPr id="405" name="Google Shape;405;p39"/>
          <p:cNvSpPr/>
          <p:nvPr/>
        </p:nvSpPr>
        <p:spPr>
          <a:xfrm>
            <a:off x="4806950" y="3968750"/>
            <a:ext cx="1206500" cy="7493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39"/>
          <p:cNvSpPr txBox="1"/>
          <p:nvPr/>
        </p:nvSpPr>
        <p:spPr>
          <a:xfrm>
            <a:off x="5013325" y="4098925"/>
            <a:ext cx="8270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MD5</a:t>
            </a:r>
            <a:endParaRPr/>
          </a:p>
        </p:txBody>
      </p:sp>
      <p:sp>
        <p:nvSpPr>
          <p:cNvPr id="407" name="Google Shape;407;p39"/>
          <p:cNvSpPr/>
          <p:nvPr/>
        </p:nvSpPr>
        <p:spPr>
          <a:xfrm>
            <a:off x="3130550" y="3435350"/>
            <a:ext cx="1206500" cy="7493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39"/>
          <p:cNvSpPr txBox="1"/>
          <p:nvPr/>
        </p:nvSpPr>
        <p:spPr>
          <a:xfrm>
            <a:off x="3336925" y="3565525"/>
            <a:ext cx="8270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MD5</a:t>
            </a:r>
            <a:endParaRPr/>
          </a:p>
        </p:txBody>
      </p:sp>
      <p:sp>
        <p:nvSpPr>
          <p:cNvPr id="409" name="Google Shape;409;p39"/>
          <p:cNvSpPr/>
          <p:nvPr/>
        </p:nvSpPr>
        <p:spPr>
          <a:xfrm>
            <a:off x="1454150" y="2901950"/>
            <a:ext cx="1206500" cy="749300"/>
          </a:xfrm>
          <a:custGeom>
            <a:rect b="b" l="l" r="r" t="t"/>
            <a:pathLst>
              <a:path extrusionOk="0" h="21600" w="21600">
                <a:moveTo>
                  <a:pt x="0" y="0"/>
                </a:moveTo>
                <a:lnTo>
                  <a:pt x="5399" y="21600"/>
                </a:lnTo>
                <a:lnTo>
                  <a:pt x="16201" y="21600"/>
                </a:lnTo>
                <a:lnTo>
                  <a:pt x="21600" y="0"/>
                </a:lnTo>
                <a:lnTo>
                  <a:pt x="0" y="0"/>
                </a:lnTo>
                <a:close/>
              </a:path>
            </a:pathLst>
          </a:custGeom>
          <a:noFill/>
          <a:ln cap="flat" cmpd="sng" w="12700">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39"/>
          <p:cNvSpPr txBox="1"/>
          <p:nvPr/>
        </p:nvSpPr>
        <p:spPr>
          <a:xfrm>
            <a:off x="1660525" y="3032125"/>
            <a:ext cx="8270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MD5</a:t>
            </a:r>
            <a:endParaRPr/>
          </a:p>
        </p:txBody>
      </p:sp>
      <p:cxnSp>
        <p:nvCxnSpPr>
          <p:cNvPr id="411" name="Google Shape;411;p39"/>
          <p:cNvCxnSpPr/>
          <p:nvPr/>
        </p:nvCxnSpPr>
        <p:spPr>
          <a:xfrm>
            <a:off x="533400" y="3352800"/>
            <a:ext cx="1066800" cy="0"/>
          </a:xfrm>
          <a:prstGeom prst="straightConnector1">
            <a:avLst/>
          </a:prstGeom>
          <a:noFill/>
          <a:ln cap="flat" cmpd="sng" w="12700">
            <a:solidFill>
              <a:schemeClr val="dk1"/>
            </a:solidFill>
            <a:prstDash val="solid"/>
            <a:miter lim="800000"/>
            <a:headEnd len="med" w="med" type="oval"/>
            <a:tailEnd len="med" w="med" type="stealth"/>
          </a:ln>
        </p:spPr>
      </p:cxnSp>
      <p:sp>
        <p:nvSpPr>
          <p:cNvPr id="412" name="Google Shape;412;p39"/>
          <p:cNvSpPr txBox="1"/>
          <p:nvPr/>
        </p:nvSpPr>
        <p:spPr>
          <a:xfrm>
            <a:off x="1301750" y="2139950"/>
            <a:ext cx="15113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39"/>
          <p:cNvSpPr txBox="1"/>
          <p:nvPr/>
        </p:nvSpPr>
        <p:spPr>
          <a:xfrm>
            <a:off x="1355725" y="2193925"/>
            <a:ext cx="11064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 B</a:t>
            </a:r>
            <a:r>
              <a:rPr b="0" baseline="-25000" i="0" lang="en-US" sz="2400" u="none">
                <a:solidFill>
                  <a:schemeClr val="dk1"/>
                </a:solidFill>
                <a:latin typeface="Times New Roman"/>
                <a:ea typeface="Times New Roman"/>
                <a:cs typeface="Times New Roman"/>
                <a:sym typeface="Times New Roman"/>
              </a:rPr>
              <a:t>1</a:t>
            </a:r>
            <a:endParaRPr/>
          </a:p>
        </p:txBody>
      </p:sp>
      <p:sp>
        <p:nvSpPr>
          <p:cNvPr id="414" name="Google Shape;414;p39"/>
          <p:cNvSpPr txBox="1"/>
          <p:nvPr/>
        </p:nvSpPr>
        <p:spPr>
          <a:xfrm>
            <a:off x="3054350" y="2673350"/>
            <a:ext cx="15113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39"/>
          <p:cNvSpPr txBox="1"/>
          <p:nvPr/>
        </p:nvSpPr>
        <p:spPr>
          <a:xfrm>
            <a:off x="3108325" y="2727325"/>
            <a:ext cx="11064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 B</a:t>
            </a:r>
            <a:r>
              <a:rPr b="0" baseline="-25000" i="0" lang="en-US" sz="2400" u="none">
                <a:solidFill>
                  <a:schemeClr val="dk1"/>
                </a:solidFill>
                <a:latin typeface="Times New Roman"/>
                <a:ea typeface="Times New Roman"/>
                <a:cs typeface="Times New Roman"/>
                <a:sym typeface="Times New Roman"/>
              </a:rPr>
              <a:t>2</a:t>
            </a:r>
            <a:endParaRPr/>
          </a:p>
        </p:txBody>
      </p:sp>
      <p:sp>
        <p:nvSpPr>
          <p:cNvPr id="416" name="Google Shape;416;p39"/>
          <p:cNvSpPr txBox="1"/>
          <p:nvPr/>
        </p:nvSpPr>
        <p:spPr>
          <a:xfrm>
            <a:off x="4806950" y="3206750"/>
            <a:ext cx="15113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39"/>
          <p:cNvSpPr txBox="1"/>
          <p:nvPr/>
        </p:nvSpPr>
        <p:spPr>
          <a:xfrm>
            <a:off x="4860925" y="3260725"/>
            <a:ext cx="11064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 B</a:t>
            </a:r>
            <a:r>
              <a:rPr b="0" baseline="-25000" i="0" lang="en-US" sz="2400" u="none">
                <a:solidFill>
                  <a:schemeClr val="dk1"/>
                </a:solidFill>
                <a:latin typeface="Times New Roman"/>
                <a:ea typeface="Times New Roman"/>
                <a:cs typeface="Times New Roman"/>
                <a:sym typeface="Times New Roman"/>
              </a:rPr>
              <a:t>3</a:t>
            </a:r>
            <a:endParaRPr/>
          </a:p>
        </p:txBody>
      </p:sp>
      <p:sp>
        <p:nvSpPr>
          <p:cNvPr id="418" name="Google Shape;418;p39"/>
          <p:cNvSpPr txBox="1"/>
          <p:nvPr/>
        </p:nvSpPr>
        <p:spPr>
          <a:xfrm>
            <a:off x="6559550" y="3740150"/>
            <a:ext cx="15113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39"/>
          <p:cNvSpPr txBox="1"/>
          <p:nvPr/>
        </p:nvSpPr>
        <p:spPr>
          <a:xfrm>
            <a:off x="6613525" y="3794125"/>
            <a:ext cx="11064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512: B</a:t>
            </a:r>
            <a:r>
              <a:rPr b="0" baseline="-25000" i="0" lang="en-US" sz="2400" u="none">
                <a:solidFill>
                  <a:schemeClr val="dk1"/>
                </a:solidFill>
                <a:latin typeface="Times New Roman"/>
                <a:ea typeface="Times New Roman"/>
                <a:cs typeface="Times New Roman"/>
                <a:sym typeface="Times New Roman"/>
              </a:rPr>
              <a:t>4</a:t>
            </a:r>
            <a:endParaRPr/>
          </a:p>
        </p:txBody>
      </p:sp>
      <p:sp>
        <p:nvSpPr>
          <p:cNvPr id="420" name="Google Shape;420;p39"/>
          <p:cNvSpPr txBox="1"/>
          <p:nvPr/>
        </p:nvSpPr>
        <p:spPr>
          <a:xfrm>
            <a:off x="7604125" y="5622925"/>
            <a:ext cx="963612"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Result</a:t>
            </a:r>
            <a:endParaRPr/>
          </a:p>
        </p:txBody>
      </p:sp>
      <p:cxnSp>
        <p:nvCxnSpPr>
          <p:cNvPr id="421" name="Google Shape;421;p39"/>
          <p:cNvCxnSpPr/>
          <p:nvPr/>
        </p:nvCxnSpPr>
        <p:spPr>
          <a:xfrm>
            <a:off x="2057400" y="3649663"/>
            <a:ext cx="1279500" cy="144600"/>
          </a:xfrm>
          <a:prstGeom prst="bentConnector2">
            <a:avLst/>
          </a:prstGeom>
          <a:noFill/>
          <a:ln cap="flat" cmpd="sng" w="12700">
            <a:solidFill>
              <a:schemeClr val="dk1"/>
            </a:solidFill>
            <a:prstDash val="solid"/>
            <a:miter lim="800000"/>
            <a:headEnd len="med" w="med" type="none"/>
            <a:tailEnd len="sm" w="sm" type="triangle"/>
          </a:ln>
        </p:spPr>
      </p:cxnSp>
      <p:cxnSp>
        <p:nvCxnSpPr>
          <p:cNvPr id="422" name="Google Shape;422;p39"/>
          <p:cNvCxnSpPr/>
          <p:nvPr/>
        </p:nvCxnSpPr>
        <p:spPr>
          <a:xfrm>
            <a:off x="3733800" y="4183063"/>
            <a:ext cx="1279500" cy="144600"/>
          </a:xfrm>
          <a:prstGeom prst="bentConnector2">
            <a:avLst/>
          </a:prstGeom>
          <a:noFill/>
          <a:ln cap="flat" cmpd="sng" w="12700">
            <a:solidFill>
              <a:schemeClr val="dk1"/>
            </a:solidFill>
            <a:prstDash val="solid"/>
            <a:miter lim="800000"/>
            <a:headEnd len="med" w="med" type="none"/>
            <a:tailEnd len="sm" w="sm" type="triangle"/>
          </a:ln>
        </p:spPr>
      </p:cxnSp>
      <p:cxnSp>
        <p:nvCxnSpPr>
          <p:cNvPr id="423" name="Google Shape;423;p39"/>
          <p:cNvCxnSpPr/>
          <p:nvPr/>
        </p:nvCxnSpPr>
        <p:spPr>
          <a:xfrm>
            <a:off x="5410200" y="4716463"/>
            <a:ext cx="1279500" cy="144600"/>
          </a:xfrm>
          <a:prstGeom prst="bentConnector2">
            <a:avLst/>
          </a:prstGeom>
          <a:noFill/>
          <a:ln cap="flat" cmpd="sng" w="12700">
            <a:solidFill>
              <a:schemeClr val="dk1"/>
            </a:solidFill>
            <a:prstDash val="solid"/>
            <a:miter lim="800000"/>
            <a:headEnd len="med" w="med" type="none"/>
            <a:tailEnd len="sm" w="sm" type="triangle"/>
          </a:ln>
        </p:spPr>
      </p:cxnSp>
      <p:cxnSp>
        <p:nvCxnSpPr>
          <p:cNvPr id="424" name="Google Shape;424;p39"/>
          <p:cNvCxnSpPr/>
          <p:nvPr/>
        </p:nvCxnSpPr>
        <p:spPr>
          <a:xfrm>
            <a:off x="7086599" y="5249863"/>
            <a:ext cx="1143000" cy="160200"/>
          </a:xfrm>
          <a:prstGeom prst="bentConnector3">
            <a:avLst>
              <a:gd fmla="val 0" name="adj1"/>
            </a:avLst>
          </a:prstGeom>
          <a:noFill/>
          <a:ln cap="flat" cmpd="sng" w="12700">
            <a:solidFill>
              <a:schemeClr val="dk1"/>
            </a:solidFill>
            <a:prstDash val="solid"/>
            <a:miter lim="800000"/>
            <a:headEnd len="med" w="med" type="none"/>
            <a:tailEnd len="sm" w="sm" type="triangle"/>
          </a:ln>
        </p:spPr>
      </p:cxnSp>
      <p:cxnSp>
        <p:nvCxnSpPr>
          <p:cNvPr id="425" name="Google Shape;425;p39"/>
          <p:cNvCxnSpPr/>
          <p:nvPr/>
        </p:nvCxnSpPr>
        <p:spPr>
          <a:xfrm>
            <a:off x="2057400" y="2667000"/>
            <a:ext cx="0" cy="228600"/>
          </a:xfrm>
          <a:prstGeom prst="straightConnector1">
            <a:avLst/>
          </a:prstGeom>
          <a:noFill/>
          <a:ln cap="flat" cmpd="sng" w="12700">
            <a:solidFill>
              <a:schemeClr val="dk1"/>
            </a:solidFill>
            <a:prstDash val="solid"/>
            <a:miter lim="800000"/>
            <a:headEnd len="med" w="med" type="none"/>
            <a:tailEnd len="sm" w="sm" type="triangle"/>
          </a:ln>
        </p:spPr>
      </p:cxnSp>
      <p:cxnSp>
        <p:nvCxnSpPr>
          <p:cNvPr id="426" name="Google Shape;426;p39"/>
          <p:cNvCxnSpPr/>
          <p:nvPr/>
        </p:nvCxnSpPr>
        <p:spPr>
          <a:xfrm>
            <a:off x="3733800" y="3200400"/>
            <a:ext cx="0" cy="228600"/>
          </a:xfrm>
          <a:prstGeom prst="straightConnector1">
            <a:avLst/>
          </a:prstGeom>
          <a:noFill/>
          <a:ln cap="flat" cmpd="sng" w="12700">
            <a:solidFill>
              <a:schemeClr val="dk1"/>
            </a:solidFill>
            <a:prstDash val="solid"/>
            <a:miter lim="800000"/>
            <a:headEnd len="med" w="med" type="none"/>
            <a:tailEnd len="sm" w="sm" type="triangle"/>
          </a:ln>
        </p:spPr>
      </p:cxnSp>
      <p:cxnSp>
        <p:nvCxnSpPr>
          <p:cNvPr id="427" name="Google Shape;427;p39"/>
          <p:cNvCxnSpPr/>
          <p:nvPr/>
        </p:nvCxnSpPr>
        <p:spPr>
          <a:xfrm>
            <a:off x="5422900" y="3746500"/>
            <a:ext cx="0" cy="228600"/>
          </a:xfrm>
          <a:prstGeom prst="straightConnector1">
            <a:avLst/>
          </a:prstGeom>
          <a:noFill/>
          <a:ln cap="flat" cmpd="sng" w="12700">
            <a:solidFill>
              <a:schemeClr val="dk1"/>
            </a:solidFill>
            <a:prstDash val="solid"/>
            <a:miter lim="800000"/>
            <a:headEnd len="med" w="med" type="none"/>
            <a:tailEnd len="sm" w="sm" type="triangle"/>
          </a:ln>
        </p:spPr>
      </p:cxnSp>
      <p:cxnSp>
        <p:nvCxnSpPr>
          <p:cNvPr id="428" name="Google Shape;428;p39"/>
          <p:cNvCxnSpPr/>
          <p:nvPr/>
        </p:nvCxnSpPr>
        <p:spPr>
          <a:xfrm>
            <a:off x="7086600" y="4267200"/>
            <a:ext cx="0" cy="228600"/>
          </a:xfrm>
          <a:prstGeom prst="straightConnector1">
            <a:avLst/>
          </a:prstGeom>
          <a:noFill/>
          <a:ln cap="flat" cmpd="sng" w="12700">
            <a:solidFill>
              <a:schemeClr val="dk1"/>
            </a:solidFill>
            <a:prstDash val="solid"/>
            <a:miter lim="800000"/>
            <a:headEnd len="med" w="med" type="none"/>
            <a:tailEnd len="sm" w="sm"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609600" y="2590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Message Integrity and Message Authentication</a:t>
            </a:r>
            <a:endParaRPr/>
          </a:p>
        </p:txBody>
      </p:sp>
      <p:sp>
        <p:nvSpPr>
          <p:cNvPr id="107" name="Google Shape;107;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4" name="Google Shape;434;p40"/>
          <p:cNvSpPr txBox="1"/>
          <p:nvPr>
            <p:ph type="title"/>
          </p:nvPr>
        </p:nvSpPr>
        <p:spPr>
          <a:xfrm>
            <a:off x="381000" y="990600"/>
            <a:ext cx="3556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Step 4. Continued</a:t>
            </a:r>
            <a:br>
              <a:rPr b="0" i="0" lang="en-US" sz="4400" u="none">
                <a:solidFill>
                  <a:schemeClr val="dk2"/>
                </a:solidFill>
                <a:latin typeface="Arial"/>
                <a:ea typeface="Arial"/>
                <a:cs typeface="Arial"/>
                <a:sym typeface="Arial"/>
              </a:rPr>
            </a:br>
            <a:r>
              <a:rPr b="0" i="0" lang="en-US" sz="4400" u="none">
                <a:solidFill>
                  <a:schemeClr val="dk2"/>
                </a:solidFill>
                <a:latin typeface="Arial"/>
                <a:ea typeface="Arial"/>
                <a:cs typeface="Arial"/>
                <a:sym typeface="Arial"/>
              </a:rPr>
              <a:t> (4 Rounds)</a:t>
            </a:r>
            <a:endParaRPr/>
          </a:p>
        </p:txBody>
      </p:sp>
      <p:pic>
        <p:nvPicPr>
          <p:cNvPr id="435" name="Google Shape;435;p40"/>
          <p:cNvPicPr preferRelativeResize="0"/>
          <p:nvPr/>
        </p:nvPicPr>
        <p:blipFill rotWithShape="1">
          <a:blip r:embed="rId3">
            <a:alphaModFix/>
          </a:blip>
          <a:srcRect b="0" l="0" r="0" t="0"/>
          <a:stretch/>
        </p:blipFill>
        <p:spPr>
          <a:xfrm>
            <a:off x="4038600" y="47625"/>
            <a:ext cx="5124450" cy="6581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1" name="Google Shape;441;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Step 4. Continued</a:t>
            </a:r>
            <a:endParaRPr/>
          </a:p>
        </p:txBody>
      </p:sp>
      <p:pic>
        <p:nvPicPr>
          <p:cNvPr id="442" name="Google Shape;442;p41"/>
          <p:cNvPicPr preferRelativeResize="0"/>
          <p:nvPr/>
        </p:nvPicPr>
        <p:blipFill rotWithShape="1">
          <a:blip r:embed="rId3">
            <a:alphaModFix/>
          </a:blip>
          <a:srcRect b="0" l="0" r="0" t="0"/>
          <a:stretch/>
        </p:blipFill>
        <p:spPr>
          <a:xfrm>
            <a:off x="3968750" y="1600200"/>
            <a:ext cx="4489450" cy="5105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11430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Functions and Random Numbers</a:t>
            </a:r>
            <a:endParaRPr/>
          </a:p>
        </p:txBody>
      </p:sp>
      <p:sp>
        <p:nvSpPr>
          <p:cNvPr id="448" name="Google Shape;448;p42"/>
          <p:cNvSpPr txBox="1"/>
          <p:nvPr>
            <p:ph idx="1" type="body"/>
          </p:nvPr>
        </p:nvSpPr>
        <p:spPr>
          <a:xfrm>
            <a:off x="11430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One of the primitive function on (b,c,d)</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a to above result </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X[k]</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T[i]</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Circular left shift of 32 bit by s bits</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b to the result (Add is modulo 2^32)</a:t>
            </a:r>
            <a:endParaRPr/>
          </a:p>
          <a:p>
            <a:pPr indent="-139700" lvl="0" marL="34290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9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A=b+((a+P(b,c,d)+X[k]+T[i])&lt;&lt;&lt;s)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454" name="Google Shape;454;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F               (b and c) or (not b and 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G		 (b and d) or (c and d)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3- H 		  b xor c xor 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I 		  c xor (b or not 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60" name="Google Shape;46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The MD5 Boolean Functions</a:t>
            </a:r>
            <a:endParaRPr/>
          </a:p>
        </p:txBody>
      </p:sp>
      <p:pic>
        <p:nvPicPr>
          <p:cNvPr id="461" name="Google Shape;461;p44"/>
          <p:cNvPicPr preferRelativeResize="0"/>
          <p:nvPr/>
        </p:nvPicPr>
        <p:blipFill rotWithShape="1">
          <a:blip r:embed="rId3">
            <a:alphaModFix/>
          </a:blip>
          <a:srcRect b="0" l="0" r="0" t="0"/>
          <a:stretch/>
        </p:blipFill>
        <p:spPr>
          <a:xfrm>
            <a:off x="304800" y="4227512"/>
            <a:ext cx="8839200" cy="2630487"/>
          </a:xfrm>
          <a:prstGeom prst="rect">
            <a:avLst/>
          </a:prstGeom>
          <a:noFill/>
          <a:ln>
            <a:noFill/>
          </a:ln>
        </p:spPr>
      </p:pic>
      <p:sp>
        <p:nvSpPr>
          <p:cNvPr id="462" name="Google Shape;462;p44"/>
          <p:cNvSpPr txBox="1"/>
          <p:nvPr/>
        </p:nvSpPr>
        <p:spPr>
          <a:xfrm>
            <a:off x="304800" y="1652587"/>
            <a:ext cx="8688387" cy="2436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The functions G, H, and I are similar to the function F, in that they</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act in "bitwise parallel" to produce their output from the bits of X,</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Y, and Z, in such a manner that if the corresponding bits of X, Y,</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and Z are independent and unbiased, then each bit of G(X,Y,Z),</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H(X,Y,Z), and I(X,Y,Z) will be independent and unbiased. Note that</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the function H is the bit-wise "xor" or "parity" function of its</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inputs.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Strength of MD5</a:t>
            </a:r>
            <a:endParaRPr/>
          </a:p>
        </p:txBody>
      </p:sp>
      <p:sp>
        <p:nvSpPr>
          <p:cNvPr id="468" name="Google Shape;468;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Every bit of hash code is function of every bit in the input.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To find message of given digest is order of 2^128 operations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Difficult to come up with the 2 messages having same hash</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Arial"/>
                <a:ea typeface="Arial"/>
                <a:cs typeface="Arial"/>
                <a:sym typeface="Arial"/>
              </a:rPr>
              <a:t>MD5 is vulnerable to  birthday attack order 2^64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Secure Hash Algorithm</a:t>
            </a:r>
            <a:endParaRPr/>
          </a:p>
        </p:txBody>
      </p:sp>
      <p:sp>
        <p:nvSpPr>
          <p:cNvPr id="474" name="Google Shape;474;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Developed by NIST, specified in the Secure Hash Standard (SHS, FIPS Pub 180), 1993</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 is specified as the hash algorithm in the Digital Signature Standard (DSS), NIST manager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General Logic</a:t>
            </a:r>
            <a:endParaRPr/>
          </a:p>
        </p:txBody>
      </p:sp>
      <p:sp>
        <p:nvSpPr>
          <p:cNvPr id="480" name="Google Shape;480;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Input message must be &lt; 2</a:t>
            </a:r>
            <a:r>
              <a:rPr b="0" baseline="30000" i="0" lang="en-US" sz="3200" u="none">
                <a:solidFill>
                  <a:schemeClr val="dk1"/>
                </a:solidFill>
                <a:latin typeface="Arial"/>
                <a:ea typeface="Arial"/>
                <a:cs typeface="Arial"/>
                <a:sym typeface="Arial"/>
              </a:rPr>
              <a:t>64</a:t>
            </a:r>
            <a:r>
              <a:rPr b="0" i="0" lang="en-US" sz="3200" u="none">
                <a:solidFill>
                  <a:schemeClr val="dk1"/>
                </a:solidFill>
                <a:latin typeface="Arial"/>
                <a:ea typeface="Arial"/>
                <a:cs typeface="Arial"/>
                <a:sym typeface="Arial"/>
              </a:rPr>
              <a:t> bits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not really a problem</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Message is processed in 512-bit blocks sequentially</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Message digest is 160 bits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 design is similar to MD5, but a lot stronger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8"/>
          <p:cNvSpPr txBox="1"/>
          <p:nvPr>
            <p:ph type="title"/>
          </p:nvPr>
        </p:nvSpPr>
        <p:spPr>
          <a:xfrm>
            <a:off x="1066800" y="3810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Basic Steps</a:t>
            </a:r>
            <a:endParaRPr/>
          </a:p>
        </p:txBody>
      </p:sp>
      <p:sp>
        <p:nvSpPr>
          <p:cNvPr id="486" name="Google Shape;486;p48"/>
          <p:cNvSpPr txBox="1"/>
          <p:nvPr>
            <p:ph idx="1" type="body"/>
          </p:nvPr>
        </p:nvSpPr>
        <p:spPr>
          <a:xfrm>
            <a:off x="1143000" y="1600200"/>
            <a:ext cx="77724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Step1: Padding</a:t>
            </a:r>
            <a:endParaRPr b="0" i="0" sz="14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Step2: Appending length as 64 bit unsigned</a:t>
            </a:r>
            <a:endParaRPr/>
          </a:p>
          <a:p>
            <a:pPr indent="-342900" lvl="0" marL="34290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Step3: Initialize MD buffer 5 32-bit words</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A|B|C|D|E – big indian  format</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 = 67452301</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 = efcdab89			</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 = 98badcfe			</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D = 10325476			</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E = c3d2e1f0</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Basic Steps...</a:t>
            </a:r>
            <a:endParaRPr/>
          </a:p>
        </p:txBody>
      </p:sp>
      <p:sp>
        <p:nvSpPr>
          <p:cNvPr id="492" name="Google Shape;492;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Step 4: the 80-step processing of 512-bit blocks – 4 rounds, 20 steps each.</a:t>
            </a:r>
            <a:endParaRPr/>
          </a:p>
          <a:p>
            <a:pPr indent="-342900" lvl="0" marL="342900" rtl="0" algn="l">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Each step </a:t>
            </a:r>
            <a:r>
              <a:rPr b="0" i="1" lang="en-US" sz="2800" u="none">
                <a:solidFill>
                  <a:schemeClr val="dk1"/>
                </a:solidFill>
                <a:latin typeface="Arial"/>
                <a:ea typeface="Arial"/>
                <a:cs typeface="Arial"/>
                <a:sym typeface="Arial"/>
              </a:rPr>
              <a:t>t </a:t>
            </a:r>
            <a:r>
              <a:rPr b="0" i="0" lang="en-US" sz="2800" u="none">
                <a:solidFill>
                  <a:schemeClr val="dk1"/>
                </a:solidFill>
                <a:latin typeface="Arial"/>
                <a:ea typeface="Arial"/>
                <a:cs typeface="Arial"/>
                <a:sym typeface="Arial"/>
              </a:rPr>
              <a:t>(0 &lt;= </a:t>
            </a:r>
            <a:r>
              <a:rPr b="0" i="1"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 &lt;= 79):</a:t>
            </a:r>
            <a:endParaRPr b="0" i="1" sz="2800" u="none">
              <a:solidFill>
                <a:schemeClr val="dk1"/>
              </a:solidFill>
              <a:latin typeface="Arial"/>
              <a:ea typeface="Arial"/>
              <a:cs typeface="Arial"/>
              <a:sym typeface="Arial"/>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Input:</a:t>
            </a:r>
            <a:r>
              <a:rPr b="0" i="0" lang="en-US" sz="2000" u="none">
                <a:solidFill>
                  <a:schemeClr val="dk1"/>
                </a:solidFill>
                <a:latin typeface="Arial"/>
                <a:ea typeface="Arial"/>
                <a:cs typeface="Arial"/>
                <a:sym typeface="Arial"/>
              </a:rPr>
              <a:t> </a:t>
            </a:r>
            <a:endParaRPr/>
          </a:p>
          <a:p>
            <a:pPr indent="-228600" lvl="2" marL="11430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 a  32-bit word from the message</a:t>
            </a:r>
            <a:endParaRPr/>
          </a:p>
          <a:p>
            <a:pPr indent="-228600" lvl="2" marL="11430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K</a:t>
            </a:r>
            <a:r>
              <a:rPr b="0" baseline="-25000" i="0" lang="en-US" sz="2000" u="none">
                <a:solidFill>
                  <a:schemeClr val="dk1"/>
                </a:solidFill>
                <a:latin typeface="Arial"/>
                <a:ea typeface="Arial"/>
                <a:cs typeface="Arial"/>
                <a:sym typeface="Arial"/>
              </a:rPr>
              <a:t>t</a:t>
            </a:r>
            <a:r>
              <a:rPr b="0" i="0" lang="en-US" sz="2000" u="none">
                <a:solidFill>
                  <a:schemeClr val="dk1"/>
                </a:solidFill>
                <a:latin typeface="Arial"/>
                <a:ea typeface="Arial"/>
                <a:cs typeface="Arial"/>
                <a:sym typeface="Arial"/>
              </a:rPr>
              <a:t> – a constant.</a:t>
            </a:r>
            <a:endParaRPr/>
          </a:p>
          <a:p>
            <a:pPr indent="-228600" lvl="2" marL="11430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ABCDE: current MD.</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Output:</a:t>
            </a:r>
            <a:endParaRPr/>
          </a:p>
          <a:p>
            <a:pPr indent="-228600" lvl="2" marL="114300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ABCDE: new MD.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Message Integrity</a:t>
            </a:r>
            <a:endParaRPr/>
          </a:p>
        </p:txBody>
      </p:sp>
      <p:sp>
        <p:nvSpPr>
          <p:cNvPr id="113" name="Google Shape;113;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Techniques we have discussed so far provides security or confidentiality but not integrity.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E.g death will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One way of document integrity is -signature or fingerprint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Electronics equivalent of the document and fingerprint pair is the message and digest pair.</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Basic Steps...</a:t>
            </a:r>
            <a:endParaRPr/>
          </a:p>
        </p:txBody>
      </p:sp>
      <p:sp>
        <p:nvSpPr>
          <p:cNvPr id="498" name="Google Shape;498;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Only 4 per-round distinctive additive constants</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0 &lt;=t&lt;= 19 K</a:t>
            </a:r>
            <a:r>
              <a:rPr b="0" baseline="-25000" i="0"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 = 5A827999</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20&lt;=t&lt;=39 K</a:t>
            </a:r>
            <a:r>
              <a:rPr b="0" baseline="-25000" i="0"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 = 6ED9EBA1</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40&lt;=t&lt;=59 K</a:t>
            </a:r>
            <a:r>
              <a:rPr b="0" baseline="-25000" i="0"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 = 8F1BBCDC</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60&lt;=t&lt;=79 K</a:t>
            </a:r>
            <a:r>
              <a:rPr b="0" baseline="-25000" i="0"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 = CA62C1D6</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1"/>
          <p:cNvSpPr txBox="1"/>
          <p:nvPr>
            <p:ph type="title"/>
          </p:nvPr>
        </p:nvSpPr>
        <p:spPr>
          <a:xfrm>
            <a:off x="11430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Basic Steps - The Heart Of The Matter</a:t>
            </a:r>
            <a:endParaRPr/>
          </a:p>
        </p:txBody>
      </p:sp>
      <p:grpSp>
        <p:nvGrpSpPr>
          <p:cNvPr id="504" name="Google Shape;504;p51"/>
          <p:cNvGrpSpPr/>
          <p:nvPr/>
        </p:nvGrpSpPr>
        <p:grpSpPr>
          <a:xfrm>
            <a:off x="1638300" y="1676400"/>
            <a:ext cx="6858000" cy="533400"/>
            <a:chOff x="1104" y="1440"/>
            <a:chExt cx="4320" cy="336"/>
          </a:xfrm>
        </p:grpSpPr>
        <p:sp>
          <p:nvSpPr>
            <p:cNvPr id="505" name="Google Shape;505;p51"/>
            <p:cNvSpPr txBox="1"/>
            <p:nvPr/>
          </p:nvSpPr>
          <p:spPr>
            <a:xfrm>
              <a:off x="1104"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506" name="Google Shape;506;p51"/>
            <p:cNvSpPr txBox="1"/>
            <p:nvPr/>
          </p:nvSpPr>
          <p:spPr>
            <a:xfrm>
              <a:off x="4560"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endParaRPr/>
            </a:p>
          </p:txBody>
        </p:sp>
        <p:sp>
          <p:nvSpPr>
            <p:cNvPr id="507" name="Google Shape;507;p51"/>
            <p:cNvSpPr txBox="1"/>
            <p:nvPr/>
          </p:nvSpPr>
          <p:spPr>
            <a:xfrm>
              <a:off x="1968"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508" name="Google Shape;508;p51"/>
            <p:cNvSpPr txBox="1"/>
            <p:nvPr/>
          </p:nvSpPr>
          <p:spPr>
            <a:xfrm>
              <a:off x="2832"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
          <p:nvSpPr>
            <p:cNvPr id="509" name="Google Shape;509;p51"/>
            <p:cNvSpPr txBox="1"/>
            <p:nvPr/>
          </p:nvSpPr>
          <p:spPr>
            <a:xfrm>
              <a:off x="3696"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
              </a:r>
              <a:endParaRPr/>
            </a:p>
          </p:txBody>
        </p:sp>
      </p:grpSp>
      <p:grpSp>
        <p:nvGrpSpPr>
          <p:cNvPr id="510" name="Google Shape;510;p51"/>
          <p:cNvGrpSpPr/>
          <p:nvPr/>
        </p:nvGrpSpPr>
        <p:grpSpPr>
          <a:xfrm>
            <a:off x="1638300" y="5943600"/>
            <a:ext cx="6858000" cy="533400"/>
            <a:chOff x="1104" y="1440"/>
            <a:chExt cx="4320" cy="336"/>
          </a:xfrm>
        </p:grpSpPr>
        <p:sp>
          <p:nvSpPr>
            <p:cNvPr id="511" name="Google Shape;511;p51"/>
            <p:cNvSpPr txBox="1"/>
            <p:nvPr/>
          </p:nvSpPr>
          <p:spPr>
            <a:xfrm>
              <a:off x="1104"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512" name="Google Shape;512;p51"/>
            <p:cNvSpPr txBox="1"/>
            <p:nvPr/>
          </p:nvSpPr>
          <p:spPr>
            <a:xfrm>
              <a:off x="4560"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endParaRPr/>
            </a:p>
          </p:txBody>
        </p:sp>
        <p:sp>
          <p:nvSpPr>
            <p:cNvPr id="513" name="Google Shape;513;p51"/>
            <p:cNvSpPr txBox="1"/>
            <p:nvPr/>
          </p:nvSpPr>
          <p:spPr>
            <a:xfrm>
              <a:off x="1968"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514" name="Google Shape;514;p51"/>
            <p:cNvSpPr txBox="1"/>
            <p:nvPr/>
          </p:nvSpPr>
          <p:spPr>
            <a:xfrm>
              <a:off x="2832"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
          <p:nvSpPr>
            <p:cNvPr id="515" name="Google Shape;515;p51"/>
            <p:cNvSpPr txBox="1"/>
            <p:nvPr/>
          </p:nvSpPr>
          <p:spPr>
            <a:xfrm>
              <a:off x="3696" y="1440"/>
              <a:ext cx="864"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
              </a:r>
              <a:endParaRPr/>
            </a:p>
          </p:txBody>
        </p:sp>
      </p:grpSp>
      <p:sp>
        <p:nvSpPr>
          <p:cNvPr id="516" name="Google Shape;516;p51"/>
          <p:cNvSpPr/>
          <p:nvPr/>
        </p:nvSpPr>
        <p:spPr>
          <a:xfrm>
            <a:off x="7505700" y="2438400"/>
            <a:ext cx="7620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17" name="Google Shape;517;p51"/>
          <p:cNvSpPr/>
          <p:nvPr/>
        </p:nvSpPr>
        <p:spPr>
          <a:xfrm>
            <a:off x="7505700" y="3124200"/>
            <a:ext cx="7620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18" name="Google Shape;518;p51"/>
          <p:cNvSpPr/>
          <p:nvPr/>
        </p:nvSpPr>
        <p:spPr>
          <a:xfrm>
            <a:off x="7505700" y="3886200"/>
            <a:ext cx="7620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19" name="Google Shape;519;p51"/>
          <p:cNvSpPr/>
          <p:nvPr/>
        </p:nvSpPr>
        <p:spPr>
          <a:xfrm>
            <a:off x="7505700" y="4724400"/>
            <a:ext cx="7620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20" name="Google Shape;520;p51"/>
          <p:cNvSpPr/>
          <p:nvPr/>
        </p:nvSpPr>
        <p:spPr>
          <a:xfrm>
            <a:off x="5219700" y="2667000"/>
            <a:ext cx="9906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r>
              <a:rPr b="0" baseline="-25000" i="0" lang="en-US" sz="2400" u="none">
                <a:solidFill>
                  <a:schemeClr val="dk1"/>
                </a:solidFill>
                <a:latin typeface="Times New Roman"/>
                <a:ea typeface="Times New Roman"/>
                <a:cs typeface="Times New Roman"/>
                <a:sym typeface="Times New Roman"/>
              </a:rPr>
              <a:t>t</a:t>
            </a:r>
            <a:endParaRPr/>
          </a:p>
        </p:txBody>
      </p:sp>
      <p:sp>
        <p:nvSpPr>
          <p:cNvPr id="521" name="Google Shape;521;p51"/>
          <p:cNvSpPr/>
          <p:nvPr/>
        </p:nvSpPr>
        <p:spPr>
          <a:xfrm>
            <a:off x="3009900" y="4495800"/>
            <a:ext cx="9906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CLS30</a:t>
            </a:r>
            <a:endParaRPr/>
          </a:p>
        </p:txBody>
      </p:sp>
      <p:sp>
        <p:nvSpPr>
          <p:cNvPr id="522" name="Google Shape;522;p51"/>
          <p:cNvSpPr/>
          <p:nvPr/>
        </p:nvSpPr>
        <p:spPr>
          <a:xfrm>
            <a:off x="2171700" y="3276600"/>
            <a:ext cx="762000" cy="457200"/>
          </a:xfrm>
          <a:prstGeom prst="flowChartAlternateProcess">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CLS5</a:t>
            </a:r>
            <a:endParaRPr/>
          </a:p>
        </p:txBody>
      </p:sp>
      <p:cxnSp>
        <p:nvCxnSpPr>
          <p:cNvPr id="523" name="Google Shape;523;p51"/>
          <p:cNvCxnSpPr/>
          <p:nvPr/>
        </p:nvCxnSpPr>
        <p:spPr>
          <a:xfrm flipH="1" rot="-5400000">
            <a:off x="1905000" y="2628900"/>
            <a:ext cx="1066800" cy="2286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24" name="Google Shape;524;p51"/>
          <p:cNvCxnSpPr/>
          <p:nvPr/>
        </p:nvCxnSpPr>
        <p:spPr>
          <a:xfrm flipH="1" rot="10800000">
            <a:off x="2933700" y="3352800"/>
            <a:ext cx="4572000" cy="1524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25" name="Google Shape;525;p51"/>
          <p:cNvCxnSpPr/>
          <p:nvPr/>
        </p:nvCxnSpPr>
        <p:spPr>
          <a:xfrm rot="5400000">
            <a:off x="2457450" y="3257550"/>
            <a:ext cx="2286000" cy="1905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26" name="Google Shape;526;p51"/>
          <p:cNvCxnSpPr/>
          <p:nvPr/>
        </p:nvCxnSpPr>
        <p:spPr>
          <a:xfrm>
            <a:off x="3505200" y="4953000"/>
            <a:ext cx="1562100" cy="9906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27" name="Google Shape;527;p51"/>
          <p:cNvCxnSpPr/>
          <p:nvPr/>
        </p:nvCxnSpPr>
        <p:spPr>
          <a:xfrm flipH="1" rot="10800000">
            <a:off x="5715000" y="2667000"/>
            <a:ext cx="1790700" cy="457200"/>
          </a:xfrm>
          <a:prstGeom prst="bentConnector4">
            <a:avLst>
              <a:gd fmla="val 0" name="adj1"/>
              <a:gd fmla="val 0" name="adj2"/>
            </a:avLst>
          </a:prstGeom>
          <a:noFill/>
          <a:ln cap="flat" cmpd="sng" w="12700">
            <a:solidFill>
              <a:schemeClr val="dk1"/>
            </a:solidFill>
            <a:prstDash val="solid"/>
            <a:miter lim="800000"/>
            <a:headEnd len="med" w="med" type="none"/>
            <a:tailEnd len="sm" w="sm" type="triangle"/>
          </a:ln>
        </p:spPr>
      </p:cxnSp>
      <p:cxnSp>
        <p:nvCxnSpPr>
          <p:cNvPr id="528" name="Google Shape;528;p51"/>
          <p:cNvCxnSpPr/>
          <p:nvPr/>
        </p:nvCxnSpPr>
        <p:spPr>
          <a:xfrm flipH="1" rot="-5400000">
            <a:off x="7734300" y="2286000"/>
            <a:ext cx="228600" cy="762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29" name="Google Shape;529;p51"/>
          <p:cNvCxnSpPr/>
          <p:nvPr/>
        </p:nvCxnSpPr>
        <p:spPr>
          <a:xfrm rot="5400000">
            <a:off x="7772400" y="3009900"/>
            <a:ext cx="228600" cy="0"/>
          </a:xfrm>
          <a:prstGeom prst="straightConnector1">
            <a:avLst/>
          </a:prstGeom>
          <a:noFill/>
          <a:ln cap="flat" cmpd="sng" w="12700">
            <a:solidFill>
              <a:schemeClr val="dk1"/>
            </a:solidFill>
            <a:prstDash val="solid"/>
            <a:miter lim="800000"/>
            <a:headEnd len="med" w="med" type="none"/>
            <a:tailEnd len="sm" w="sm" type="triangle"/>
          </a:ln>
        </p:spPr>
      </p:cxnSp>
      <p:cxnSp>
        <p:nvCxnSpPr>
          <p:cNvPr id="530" name="Google Shape;530;p51"/>
          <p:cNvCxnSpPr/>
          <p:nvPr/>
        </p:nvCxnSpPr>
        <p:spPr>
          <a:xfrm rot="5400000">
            <a:off x="7734300" y="3733800"/>
            <a:ext cx="304800" cy="0"/>
          </a:xfrm>
          <a:prstGeom prst="straightConnector1">
            <a:avLst/>
          </a:prstGeom>
          <a:noFill/>
          <a:ln cap="flat" cmpd="sng" w="12700">
            <a:solidFill>
              <a:schemeClr val="dk1"/>
            </a:solidFill>
            <a:prstDash val="solid"/>
            <a:miter lim="800000"/>
            <a:headEnd len="med" w="med" type="none"/>
            <a:tailEnd len="sm" w="sm" type="triangle"/>
          </a:ln>
        </p:spPr>
      </p:cxnSp>
      <p:cxnSp>
        <p:nvCxnSpPr>
          <p:cNvPr id="531" name="Google Shape;531;p51"/>
          <p:cNvCxnSpPr/>
          <p:nvPr/>
        </p:nvCxnSpPr>
        <p:spPr>
          <a:xfrm rot="5400000">
            <a:off x="7696200" y="4533900"/>
            <a:ext cx="381000" cy="0"/>
          </a:xfrm>
          <a:prstGeom prst="straightConnector1">
            <a:avLst/>
          </a:prstGeom>
          <a:noFill/>
          <a:ln cap="flat" cmpd="sng" w="12700">
            <a:solidFill>
              <a:schemeClr val="dk1"/>
            </a:solidFill>
            <a:prstDash val="solid"/>
            <a:miter lim="800000"/>
            <a:headEnd len="med" w="med" type="none"/>
            <a:tailEnd len="sm" w="sm" type="triangle"/>
          </a:ln>
        </p:spPr>
      </p:cxnSp>
      <p:cxnSp>
        <p:nvCxnSpPr>
          <p:cNvPr id="532" name="Google Shape;532;p51"/>
          <p:cNvCxnSpPr/>
          <p:nvPr/>
        </p:nvCxnSpPr>
        <p:spPr>
          <a:xfrm flipH="1">
            <a:off x="2324100" y="5181600"/>
            <a:ext cx="5562600" cy="762000"/>
          </a:xfrm>
          <a:prstGeom prst="bentConnector3">
            <a:avLst>
              <a:gd fmla="val 50000" name="adj1"/>
            </a:avLst>
          </a:prstGeom>
          <a:noFill/>
          <a:ln cap="flat" cmpd="sng" w="12700">
            <a:solidFill>
              <a:schemeClr val="dk1"/>
            </a:solidFill>
            <a:prstDash val="solid"/>
            <a:miter lim="800000"/>
            <a:headEnd len="med" w="med" type="none"/>
            <a:tailEnd len="sm" w="sm" type="triangle"/>
          </a:ln>
        </p:spPr>
      </p:cxnSp>
      <p:cxnSp>
        <p:nvCxnSpPr>
          <p:cNvPr id="533" name="Google Shape;533;p51"/>
          <p:cNvCxnSpPr/>
          <p:nvPr/>
        </p:nvCxnSpPr>
        <p:spPr>
          <a:xfrm flipH="1" rot="-5400000">
            <a:off x="5257800" y="3390900"/>
            <a:ext cx="3733800" cy="1371600"/>
          </a:xfrm>
          <a:prstGeom prst="curvedConnector3">
            <a:avLst>
              <a:gd fmla="val 10800" name="adj1"/>
            </a:avLst>
          </a:prstGeom>
          <a:noFill/>
          <a:ln cap="flat" cmpd="sng" w="12700">
            <a:solidFill>
              <a:schemeClr val="dk1"/>
            </a:solidFill>
            <a:prstDash val="solid"/>
            <a:miter lim="800000"/>
            <a:headEnd len="med" w="med" type="none"/>
            <a:tailEnd len="sm" w="sm" type="triangle"/>
          </a:ln>
        </p:spPr>
      </p:cxnSp>
      <p:cxnSp>
        <p:nvCxnSpPr>
          <p:cNvPr id="534" name="Google Shape;534;p51"/>
          <p:cNvCxnSpPr/>
          <p:nvPr/>
        </p:nvCxnSpPr>
        <p:spPr>
          <a:xfrm flipH="1" rot="-5400000">
            <a:off x="3886200" y="3390900"/>
            <a:ext cx="3733800" cy="1371600"/>
          </a:xfrm>
          <a:prstGeom prst="curvedConnector3">
            <a:avLst>
              <a:gd fmla="val 10800" name="adj1"/>
            </a:avLst>
          </a:prstGeom>
          <a:noFill/>
          <a:ln cap="flat" cmpd="sng" w="12700">
            <a:solidFill>
              <a:schemeClr val="dk1"/>
            </a:solidFill>
            <a:prstDash val="solid"/>
            <a:miter lim="800000"/>
            <a:headEnd len="med" w="med" type="none"/>
            <a:tailEnd len="sm" w="sm" type="triangle"/>
          </a:ln>
        </p:spPr>
      </p:cxnSp>
      <p:cxnSp>
        <p:nvCxnSpPr>
          <p:cNvPr id="535" name="Google Shape;535;p51"/>
          <p:cNvCxnSpPr/>
          <p:nvPr/>
        </p:nvCxnSpPr>
        <p:spPr>
          <a:xfrm flipH="1" rot="-5400000">
            <a:off x="666750" y="2914650"/>
            <a:ext cx="4000500" cy="2057400"/>
          </a:xfrm>
          <a:prstGeom prst="curvedConnector4">
            <a:avLst>
              <a:gd fmla="val 0" name="adj1"/>
              <a:gd fmla="val 0" name="adj2"/>
            </a:avLst>
          </a:prstGeom>
          <a:noFill/>
          <a:ln cap="flat" cmpd="sng" w="12700">
            <a:solidFill>
              <a:schemeClr val="dk1"/>
            </a:solidFill>
            <a:prstDash val="solid"/>
            <a:miter lim="800000"/>
            <a:headEnd len="med" w="med" type="none"/>
            <a:tailEnd len="sm" w="sm" type="triangle"/>
          </a:ln>
        </p:spPr>
      </p:cxnSp>
      <p:cxnSp>
        <p:nvCxnSpPr>
          <p:cNvPr id="536" name="Google Shape;536;p51"/>
          <p:cNvCxnSpPr/>
          <p:nvPr/>
        </p:nvCxnSpPr>
        <p:spPr>
          <a:xfrm flipH="1">
            <a:off x="5753100" y="2209800"/>
            <a:ext cx="457200" cy="457200"/>
          </a:xfrm>
          <a:prstGeom prst="straightConnector1">
            <a:avLst/>
          </a:prstGeom>
          <a:noFill/>
          <a:ln cap="flat" cmpd="sng" w="12700">
            <a:solidFill>
              <a:schemeClr val="dk1"/>
            </a:solidFill>
            <a:prstDash val="solid"/>
            <a:miter lim="800000"/>
            <a:headEnd len="med" w="med" type="none"/>
            <a:tailEnd len="sm" w="sm" type="triangle"/>
          </a:ln>
        </p:spPr>
      </p:cxnSp>
      <p:cxnSp>
        <p:nvCxnSpPr>
          <p:cNvPr id="537" name="Google Shape;537;p51"/>
          <p:cNvCxnSpPr/>
          <p:nvPr/>
        </p:nvCxnSpPr>
        <p:spPr>
          <a:xfrm>
            <a:off x="5524500" y="2209800"/>
            <a:ext cx="0" cy="457200"/>
          </a:xfrm>
          <a:prstGeom prst="straightConnector1">
            <a:avLst/>
          </a:prstGeom>
          <a:noFill/>
          <a:ln cap="flat" cmpd="sng" w="12700">
            <a:solidFill>
              <a:schemeClr val="dk1"/>
            </a:solidFill>
            <a:prstDash val="solid"/>
            <a:miter lim="800000"/>
            <a:headEnd len="med" w="med" type="none"/>
            <a:tailEnd len="sm" w="sm" type="triangle"/>
          </a:ln>
        </p:spPr>
      </p:cxnSp>
      <p:cxnSp>
        <p:nvCxnSpPr>
          <p:cNvPr id="538" name="Google Shape;538;p51"/>
          <p:cNvCxnSpPr/>
          <p:nvPr/>
        </p:nvCxnSpPr>
        <p:spPr>
          <a:xfrm>
            <a:off x="4000500" y="2209800"/>
            <a:ext cx="1524000" cy="457200"/>
          </a:xfrm>
          <a:prstGeom prst="straightConnector1">
            <a:avLst/>
          </a:prstGeom>
          <a:noFill/>
          <a:ln cap="flat" cmpd="sng" w="12700">
            <a:solidFill>
              <a:schemeClr val="dk1"/>
            </a:solidFill>
            <a:prstDash val="solid"/>
            <a:miter lim="800000"/>
            <a:headEnd len="med" w="med" type="none"/>
            <a:tailEnd len="sm" w="sm" type="triangle"/>
          </a:ln>
        </p:spPr>
      </p:cxnSp>
      <p:sp>
        <p:nvSpPr>
          <p:cNvPr id="539" name="Google Shape;539;p51"/>
          <p:cNvSpPr txBox="1"/>
          <p:nvPr/>
        </p:nvSpPr>
        <p:spPr>
          <a:xfrm>
            <a:off x="8343900" y="3657600"/>
            <a:ext cx="5286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a:t>
            </a:r>
            <a:r>
              <a:rPr b="0" baseline="-25000" i="0" lang="en-US" sz="2400" u="none">
                <a:solidFill>
                  <a:schemeClr val="dk1"/>
                </a:solidFill>
                <a:latin typeface="Times New Roman"/>
                <a:ea typeface="Times New Roman"/>
                <a:cs typeface="Times New Roman"/>
                <a:sym typeface="Times New Roman"/>
              </a:rPr>
              <a:t>t</a:t>
            </a:r>
            <a:endParaRPr/>
          </a:p>
        </p:txBody>
      </p:sp>
      <p:sp>
        <p:nvSpPr>
          <p:cNvPr id="540" name="Google Shape;540;p51"/>
          <p:cNvSpPr txBox="1"/>
          <p:nvPr/>
        </p:nvSpPr>
        <p:spPr>
          <a:xfrm>
            <a:off x="8420100" y="4495800"/>
            <a:ext cx="461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K</a:t>
            </a:r>
            <a:r>
              <a:rPr b="0" baseline="-25000" i="0" lang="en-US" sz="2400" u="none">
                <a:solidFill>
                  <a:schemeClr val="dk1"/>
                </a:solidFill>
                <a:latin typeface="Times New Roman"/>
                <a:ea typeface="Times New Roman"/>
                <a:cs typeface="Times New Roman"/>
                <a:sym typeface="Times New Roman"/>
              </a:rPr>
              <a:t>t</a:t>
            </a:r>
            <a:endParaRPr/>
          </a:p>
        </p:txBody>
      </p:sp>
      <p:cxnSp>
        <p:nvCxnSpPr>
          <p:cNvPr id="541" name="Google Shape;541;p51"/>
          <p:cNvCxnSpPr/>
          <p:nvPr/>
        </p:nvCxnSpPr>
        <p:spPr>
          <a:xfrm rot="10800000">
            <a:off x="8267700" y="4114800"/>
            <a:ext cx="533400" cy="0"/>
          </a:xfrm>
          <a:prstGeom prst="straightConnector1">
            <a:avLst/>
          </a:prstGeom>
          <a:noFill/>
          <a:ln cap="flat" cmpd="sng" w="12700">
            <a:solidFill>
              <a:schemeClr val="dk1"/>
            </a:solidFill>
            <a:prstDash val="solid"/>
            <a:miter lim="800000"/>
            <a:headEnd len="med" w="med" type="none"/>
            <a:tailEnd len="sm" w="sm" type="triangle"/>
          </a:ln>
        </p:spPr>
      </p:cxnSp>
      <p:cxnSp>
        <p:nvCxnSpPr>
          <p:cNvPr id="542" name="Google Shape;542;p51"/>
          <p:cNvCxnSpPr/>
          <p:nvPr/>
        </p:nvCxnSpPr>
        <p:spPr>
          <a:xfrm rot="10800000">
            <a:off x="8267700" y="4953000"/>
            <a:ext cx="533400" cy="0"/>
          </a:xfrm>
          <a:prstGeom prst="straightConnector1">
            <a:avLst/>
          </a:prstGeom>
          <a:noFill/>
          <a:ln cap="flat" cmpd="sng" w="12700">
            <a:solidFill>
              <a:schemeClr val="dk1"/>
            </a:solidFill>
            <a:prstDash val="solid"/>
            <a:miter lim="800000"/>
            <a:headEnd len="med" w="med" type="none"/>
            <a:tailEnd len="sm" w="sm"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Basic Logic Functions</a:t>
            </a:r>
            <a:endParaRPr/>
          </a:p>
        </p:txBody>
      </p:sp>
      <p:sp>
        <p:nvSpPr>
          <p:cNvPr id="548" name="Google Shape;548;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Only 3 different functions</a:t>
            </a:r>
            <a:endParaRPr/>
          </a:p>
          <a:p>
            <a:pPr indent="-285750" lvl="1" marL="74295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Round			Function f</a:t>
            </a:r>
            <a:r>
              <a:rPr b="0" baseline="-25000" i="0" lang="en-US" sz="2800" u="none">
                <a:solidFill>
                  <a:schemeClr val="dk1"/>
                </a:solidFill>
                <a:latin typeface="Arial"/>
                <a:ea typeface="Arial"/>
                <a:cs typeface="Arial"/>
                <a:sym typeface="Arial"/>
              </a:rPr>
              <a:t>t</a:t>
            </a:r>
            <a:r>
              <a:rPr b="0" i="0" lang="en-US" sz="2800" u="none">
                <a:solidFill>
                  <a:schemeClr val="dk1"/>
                </a:solidFill>
                <a:latin typeface="Arial"/>
                <a:ea typeface="Arial"/>
                <a:cs typeface="Arial"/>
                <a:sym typeface="Arial"/>
              </a:rPr>
              <a:t>(B,C,D)</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0 &lt;=t&lt;= 19		(B∧C)∨(~B ∧D)</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20&lt;=t&lt;=39 		B⊕C⊕D</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40&lt;=t&lt;=59 		(B∧C)∨(B∧D)∨(C∧D)</a:t>
            </a:r>
            <a:endParaRPr/>
          </a:p>
          <a:p>
            <a:pPr indent="-285750" lvl="1" marL="74295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60&lt;=t&lt;=79 		B⊕C⊕D</a:t>
            </a:r>
            <a:endParaRPr/>
          </a:p>
          <a:p>
            <a:pPr indent="-165100" lvl="0" marL="34290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554" name="Google Shape;554;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ctr">
              <a:lnSpc>
                <a:spcPct val="100000"/>
              </a:lnSpc>
              <a:spcBef>
                <a:spcPts val="72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SHA 512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60" name="Google Shape;560;p54"/>
          <p:cNvPicPr preferRelativeResize="0"/>
          <p:nvPr>
            <p:ph idx="1" type="body"/>
          </p:nvPr>
        </p:nvPicPr>
        <p:blipFill rotWithShape="1">
          <a:blip r:embed="rId3">
            <a:alphaModFix/>
          </a:blip>
          <a:srcRect b="0" l="0" r="0" t="0"/>
          <a:stretch/>
        </p:blipFill>
        <p:spPr>
          <a:xfrm>
            <a:off x="1295400" y="1676400"/>
            <a:ext cx="6777037" cy="3505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66" name="Google Shape;566;p55"/>
          <p:cNvPicPr preferRelativeResize="0"/>
          <p:nvPr>
            <p:ph idx="1" type="body"/>
          </p:nvPr>
        </p:nvPicPr>
        <p:blipFill rotWithShape="1">
          <a:blip r:embed="rId3">
            <a:alphaModFix/>
          </a:blip>
          <a:srcRect b="0" l="0" r="0" t="0"/>
          <a:stretch/>
        </p:blipFill>
        <p:spPr>
          <a:xfrm>
            <a:off x="609600" y="1752600"/>
            <a:ext cx="7391400" cy="4038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72" name="Google Shape;572;p56"/>
          <p:cNvPicPr preferRelativeResize="0"/>
          <p:nvPr>
            <p:ph idx="1" type="body"/>
          </p:nvPr>
        </p:nvPicPr>
        <p:blipFill rotWithShape="1">
          <a:blip r:embed="rId3">
            <a:alphaModFix/>
          </a:blip>
          <a:srcRect b="0" l="0" r="0" t="0"/>
          <a:stretch/>
        </p:blipFill>
        <p:spPr>
          <a:xfrm>
            <a:off x="457200" y="1417637"/>
            <a:ext cx="8229600" cy="475456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78" name="Google Shape;578;p57"/>
          <p:cNvPicPr preferRelativeResize="0"/>
          <p:nvPr>
            <p:ph idx="1" type="body"/>
          </p:nvPr>
        </p:nvPicPr>
        <p:blipFill rotWithShape="1">
          <a:blip r:embed="rId3">
            <a:alphaModFix/>
          </a:blip>
          <a:srcRect b="0" l="0" r="0" t="0"/>
          <a:stretch/>
        </p:blipFill>
        <p:spPr>
          <a:xfrm>
            <a:off x="457200" y="1600200"/>
            <a:ext cx="8229600" cy="4419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84" name="Google Shape;584;p58"/>
          <p:cNvPicPr preferRelativeResize="0"/>
          <p:nvPr>
            <p:ph idx="1" type="body"/>
          </p:nvPr>
        </p:nvPicPr>
        <p:blipFill rotWithShape="1">
          <a:blip r:embed="rId3">
            <a:alphaModFix/>
          </a:blip>
          <a:srcRect b="0" l="0" r="0" t="0"/>
          <a:stretch/>
        </p:blipFill>
        <p:spPr>
          <a:xfrm>
            <a:off x="457200" y="1600200"/>
            <a:ext cx="8229600" cy="4191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90" name="Google Shape;590;p59"/>
          <p:cNvPicPr preferRelativeResize="0"/>
          <p:nvPr>
            <p:ph idx="1" type="body"/>
          </p:nvPr>
        </p:nvPicPr>
        <p:blipFill rotWithShape="1">
          <a:blip r:embed="rId3">
            <a:alphaModFix/>
          </a:blip>
          <a:srcRect b="0" l="0" r="0" t="0"/>
          <a:stretch/>
        </p:blipFill>
        <p:spPr>
          <a:xfrm>
            <a:off x="457200" y="1524000"/>
            <a:ext cx="8229600" cy="434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119" name="Google Shape;119;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
        <p:nvSpPr>
          <p:cNvPr id="120" name="Google Shape;120;p6"/>
          <p:cNvSpPr txBox="1"/>
          <p:nvPr/>
        </p:nvSpPr>
        <p:spPr>
          <a:xfrm>
            <a:off x="1295400" y="2819400"/>
            <a:ext cx="1143000" cy="2032000"/>
          </a:xfrm>
          <a:prstGeom prst="rect">
            <a:avLst/>
          </a:prstGeom>
          <a:noFill/>
          <a:ln cap="flat" cmpd="sng" w="9525">
            <a:solidFill>
              <a:schemeClr val="dk1">
                <a:alpha val="82745"/>
              </a:schemeClr>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Msg</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p:txBody>
      </p:sp>
      <p:sp>
        <p:nvSpPr>
          <p:cNvPr id="121" name="Google Shape;121;p6"/>
          <p:cNvSpPr txBox="1"/>
          <p:nvPr/>
        </p:nvSpPr>
        <p:spPr>
          <a:xfrm>
            <a:off x="3657600" y="2743200"/>
            <a:ext cx="990600" cy="646112"/>
          </a:xfrm>
          <a:prstGeom prst="rect">
            <a:avLst/>
          </a:prstGeom>
          <a:noFill/>
          <a:ln cap="flat" cmpd="sng" w="9525">
            <a:solidFill>
              <a:schemeClr val="dk1">
                <a:alpha val="77647"/>
              </a:schemeClr>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Hash function</a:t>
            </a:r>
            <a:endParaRPr/>
          </a:p>
        </p:txBody>
      </p:sp>
      <p:cxnSp>
        <p:nvCxnSpPr>
          <p:cNvPr id="122" name="Google Shape;122;p6"/>
          <p:cNvCxnSpPr/>
          <p:nvPr/>
        </p:nvCxnSpPr>
        <p:spPr>
          <a:xfrm flipH="1" rot="10800000">
            <a:off x="2438400" y="3067050"/>
            <a:ext cx="1219200" cy="768350"/>
          </a:xfrm>
          <a:prstGeom prst="straightConnector1">
            <a:avLst/>
          </a:prstGeom>
          <a:noFill/>
          <a:ln cap="flat" cmpd="sng" w="9525">
            <a:solidFill>
              <a:schemeClr val="dk1"/>
            </a:solidFill>
            <a:prstDash val="solid"/>
            <a:miter lim="800000"/>
            <a:headEnd len="med" w="med" type="none"/>
            <a:tailEnd len="med" w="med" type="stealth"/>
          </a:ln>
        </p:spPr>
      </p:cxnSp>
      <p:sp>
        <p:nvSpPr>
          <p:cNvPr id="123" name="Google Shape;123;p6"/>
          <p:cNvSpPr txBox="1"/>
          <p:nvPr/>
        </p:nvSpPr>
        <p:spPr>
          <a:xfrm>
            <a:off x="5791200" y="2819400"/>
            <a:ext cx="1143000" cy="646112"/>
          </a:xfrm>
          <a:prstGeom prst="rect">
            <a:avLst/>
          </a:prstGeom>
          <a:noFill/>
          <a:ln cap="flat" cmpd="sng" w="9525">
            <a:solidFill>
              <a:schemeClr val="dk1">
                <a:alpha val="80784"/>
              </a:schemeClr>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Message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digest</a:t>
            </a:r>
            <a:endParaRPr/>
          </a:p>
        </p:txBody>
      </p:sp>
      <p:cxnSp>
        <p:nvCxnSpPr>
          <p:cNvPr id="124" name="Google Shape;124;p6"/>
          <p:cNvCxnSpPr/>
          <p:nvPr/>
        </p:nvCxnSpPr>
        <p:spPr>
          <a:xfrm>
            <a:off x="4648200" y="3109912"/>
            <a:ext cx="1143000" cy="33337"/>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596" name="Google Shape;596;p60"/>
          <p:cNvPicPr preferRelativeResize="0"/>
          <p:nvPr>
            <p:ph idx="1" type="body"/>
          </p:nvPr>
        </p:nvPicPr>
        <p:blipFill rotWithShape="1">
          <a:blip r:embed="rId3">
            <a:alphaModFix/>
          </a:blip>
          <a:srcRect b="0" l="0" r="0" t="0"/>
          <a:stretch/>
        </p:blipFill>
        <p:spPr>
          <a:xfrm>
            <a:off x="457200" y="1600200"/>
            <a:ext cx="8382000" cy="47291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602" name="Google Shape;602;p61"/>
          <p:cNvPicPr preferRelativeResize="0"/>
          <p:nvPr>
            <p:ph idx="1" type="body"/>
          </p:nvPr>
        </p:nvPicPr>
        <p:blipFill rotWithShape="1">
          <a:blip r:embed="rId3">
            <a:alphaModFix/>
          </a:blip>
          <a:srcRect b="0" l="0" r="0" t="0"/>
          <a:stretch/>
        </p:blipFill>
        <p:spPr>
          <a:xfrm>
            <a:off x="457200" y="1600200"/>
            <a:ext cx="8229600" cy="4572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608" name="Google Shape;608;p62"/>
          <p:cNvPicPr preferRelativeResize="0"/>
          <p:nvPr>
            <p:ph idx="1" type="body"/>
          </p:nvPr>
        </p:nvPicPr>
        <p:blipFill rotWithShape="1">
          <a:blip r:embed="rId3">
            <a:alphaModFix/>
          </a:blip>
          <a:srcRect b="0" l="0" r="0" t="0"/>
          <a:stretch/>
        </p:blipFill>
        <p:spPr>
          <a:xfrm>
            <a:off x="457200" y="1417637"/>
            <a:ext cx="8229600" cy="46783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614" name="Google Shape;614;p63"/>
          <p:cNvPicPr preferRelativeResize="0"/>
          <p:nvPr>
            <p:ph idx="1" type="body"/>
          </p:nvPr>
        </p:nvPicPr>
        <p:blipFill rotWithShape="1">
          <a:blip r:embed="rId3">
            <a:alphaModFix/>
          </a:blip>
          <a:srcRect b="0" l="0" r="0" t="0"/>
          <a:stretch/>
        </p:blipFill>
        <p:spPr>
          <a:xfrm>
            <a:off x="457200" y="1417637"/>
            <a:ext cx="8229600" cy="45259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pic>
        <p:nvPicPr>
          <p:cNvPr id="620" name="Google Shape;620;p64"/>
          <p:cNvPicPr preferRelativeResize="0"/>
          <p:nvPr>
            <p:ph idx="1" type="body"/>
          </p:nvPr>
        </p:nvPicPr>
        <p:blipFill rotWithShape="1">
          <a:blip r:embed="rId3">
            <a:alphaModFix/>
          </a:blip>
          <a:srcRect b="0" l="0" r="0" t="0"/>
          <a:stretch/>
        </p:blipFill>
        <p:spPr>
          <a:xfrm>
            <a:off x="457200" y="1219200"/>
            <a:ext cx="8305800" cy="5410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SHA-1 Message Digest</a:t>
            </a:r>
            <a:endParaRPr/>
          </a:p>
        </p:txBody>
      </p:sp>
      <p:sp>
        <p:nvSpPr>
          <p:cNvPr id="627" name="Google Shape;627;p6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1312" lvl="0" marL="341312"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1312" lvl="0" marL="341312" rtl="0" algn="l">
              <a:lnSpc>
                <a:spcPct val="100000"/>
              </a:lnSpc>
              <a:spcBef>
                <a:spcPts val="5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message digest of the string:</a:t>
            </a:r>
            <a:endParaRPr/>
          </a:p>
          <a:p>
            <a:pPr indent="-341312" lvl="0" marL="341312" rtl="0" algn="l">
              <a:lnSpc>
                <a:spcPct val="100000"/>
              </a:lnSpc>
              <a:spcBef>
                <a:spcPts val="5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1312" lvl="0" marL="341312" rtl="0" algn="l">
              <a:lnSpc>
                <a:spcPct val="100000"/>
              </a:lnSpc>
              <a:spcBef>
                <a:spcPts val="5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			“This is a test for theory of computation” </a:t>
            </a:r>
            <a:endParaRPr/>
          </a:p>
          <a:p>
            <a:pPr indent="-341312" lvl="0" marL="341312" rtl="0" algn="l">
              <a:lnSpc>
                <a:spcPct val="100000"/>
              </a:lnSpc>
              <a:spcBef>
                <a:spcPts val="5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1312" lvl="0" marL="341312" rtl="0" algn="l">
              <a:lnSpc>
                <a:spcPct val="100000"/>
              </a:lnSpc>
              <a:spcBef>
                <a:spcPts val="5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1312" lvl="0" marL="341312" rtl="0" algn="l">
              <a:lnSpc>
                <a:spcPct val="100000"/>
              </a:lnSpc>
              <a:spcBef>
                <a:spcPts val="6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4480afca4407400b035d9debeb88bfc402db514f</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SHA Versus MD5</a:t>
            </a:r>
            <a:endParaRPr/>
          </a:p>
        </p:txBody>
      </p:sp>
      <p:sp>
        <p:nvSpPr>
          <p:cNvPr id="633" name="Google Shape;633;p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 is a stronger algorithm:</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Brute-force birthday attacks requires on the order of 2</a:t>
            </a:r>
            <a:r>
              <a:rPr b="0" baseline="30000" i="0" lang="en-US" sz="2800" u="none">
                <a:solidFill>
                  <a:schemeClr val="dk1"/>
                </a:solidFill>
                <a:latin typeface="Arial"/>
                <a:ea typeface="Arial"/>
                <a:cs typeface="Arial"/>
                <a:sym typeface="Arial"/>
              </a:rPr>
              <a:t>80</a:t>
            </a:r>
            <a:r>
              <a:rPr b="0" i="0" lang="en-US" sz="2800" u="none">
                <a:solidFill>
                  <a:schemeClr val="dk1"/>
                </a:solidFill>
                <a:latin typeface="Arial"/>
                <a:ea typeface="Arial"/>
                <a:cs typeface="Arial"/>
                <a:sym typeface="Arial"/>
              </a:rPr>
              <a:t> operations vs. 2</a:t>
            </a:r>
            <a:r>
              <a:rPr b="0" baseline="30000" i="0" lang="en-US" sz="2800" u="none">
                <a:solidFill>
                  <a:schemeClr val="dk1"/>
                </a:solidFill>
                <a:latin typeface="Arial"/>
                <a:ea typeface="Arial"/>
                <a:cs typeface="Arial"/>
                <a:sym typeface="Arial"/>
              </a:rPr>
              <a:t>64</a:t>
            </a:r>
            <a:r>
              <a:rPr b="0" i="0" lang="en-US" sz="2800" u="none">
                <a:solidFill>
                  <a:schemeClr val="dk1"/>
                </a:solidFill>
                <a:latin typeface="Arial"/>
                <a:ea typeface="Arial"/>
                <a:cs typeface="Arial"/>
                <a:sym typeface="Arial"/>
              </a:rPr>
              <a:t> for MD5</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SHA’s 80 steps and 160 bits hash (vs. 128) requires a little more computation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Tiger hash</a:t>
            </a:r>
            <a:endParaRPr/>
          </a:p>
        </p:txBody>
      </p:sp>
      <p:sp>
        <p:nvSpPr>
          <p:cNvPr id="639" name="Google Shape;639;p67"/>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none">
                <a:solidFill>
                  <a:srgbClr val="FF0000"/>
                </a:solidFill>
                <a:latin typeface="Arial"/>
                <a:ea typeface="Arial"/>
                <a:cs typeface="Arial"/>
                <a:sym typeface="Arial"/>
              </a:rPr>
              <a:t>192-bit hash values</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rgbClr val="FF0000"/>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Tiger, which is designed to be both fast and secure.</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Three rounds, each of which uses eight lookups into 8-to-64-bit S-boxes to provide a strong nonlinear avalanche plus a number of register operations to increase diffusion and make differential attacks harder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645" name="Google Shape;645;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Tiger</a:t>
            </a:r>
            <a:r>
              <a:rPr b="1" i="0" lang="en-US" sz="3200" u="none">
                <a:solidFill>
                  <a:schemeClr val="dk1"/>
                </a:solidFill>
                <a:latin typeface="Arial"/>
                <a:ea typeface="Arial"/>
                <a:cs typeface="Arial"/>
                <a:sym typeface="Arial"/>
              </a:rPr>
              <a:t>M</a:t>
            </a:r>
            <a:r>
              <a:rPr b="0" i="0" lang="en-US" sz="3200" u="none">
                <a:solidFill>
                  <a:schemeClr val="dk1"/>
                </a:solidFill>
                <a:latin typeface="Arial"/>
                <a:ea typeface="Arial"/>
                <a:cs typeface="Arial"/>
                <a:sym typeface="Arial"/>
              </a:rPr>
              <a:t>, or Tiger</a:t>
            </a:r>
            <a:r>
              <a:rPr b="1" i="0" lang="en-US" sz="3200" u="none">
                <a:solidFill>
                  <a:schemeClr val="dk1"/>
                </a:solidFill>
                <a:latin typeface="Arial"/>
                <a:ea typeface="Arial"/>
                <a:cs typeface="Arial"/>
                <a:sym typeface="Arial"/>
              </a:rPr>
              <a:t>M</a:t>
            </a:r>
            <a:r>
              <a:rPr b="0" i="0" lang="en-US" sz="3200" u="none">
                <a:solidFill>
                  <a:schemeClr val="dk1"/>
                </a:solidFill>
                <a:latin typeface="Arial"/>
                <a:ea typeface="Arial"/>
                <a:cs typeface="Arial"/>
                <a:sym typeface="Arial"/>
              </a:rPr>
              <a:t>/</a:t>
            </a:r>
            <a:r>
              <a:rPr b="1" i="0" lang="en-US" sz="3200" u="none">
                <a:solidFill>
                  <a:schemeClr val="dk1"/>
                </a:solidFill>
                <a:latin typeface="Arial"/>
                <a:ea typeface="Arial"/>
                <a:cs typeface="Arial"/>
                <a:sym typeface="Arial"/>
              </a:rPr>
              <a:t>N</a:t>
            </a:r>
            <a:r>
              <a:rPr b="0" i="0" lang="en-US" sz="3200" u="none">
                <a:solidFill>
                  <a:schemeClr val="dk1"/>
                </a:solidFill>
                <a:latin typeface="Arial"/>
                <a:ea typeface="Arial"/>
                <a:cs typeface="Arial"/>
                <a:sym typeface="Arial"/>
              </a:rPr>
              <a:t>, where </a:t>
            </a:r>
            <a:r>
              <a:rPr b="1" i="0" lang="en-US" sz="3200" u="none">
                <a:solidFill>
                  <a:schemeClr val="dk1"/>
                </a:solidFill>
                <a:latin typeface="Arial"/>
                <a:ea typeface="Arial"/>
                <a:cs typeface="Arial"/>
                <a:sym typeface="Arial"/>
              </a:rPr>
              <a:t>M</a:t>
            </a:r>
            <a:r>
              <a:rPr b="0" i="0" lang="en-US" sz="3200" u="none">
                <a:solidFill>
                  <a:schemeClr val="dk1"/>
                </a:solidFill>
                <a:latin typeface="Arial"/>
                <a:ea typeface="Arial"/>
                <a:cs typeface="Arial"/>
                <a:sym typeface="Arial"/>
              </a:rPr>
              <a:t> is the number of passes, and </a:t>
            </a:r>
            <a:r>
              <a:rPr b="1" i="0" lang="en-US" sz="3200" u="none">
                <a:solidFill>
                  <a:schemeClr val="dk1"/>
                </a:solidFill>
                <a:latin typeface="Arial"/>
                <a:ea typeface="Arial"/>
                <a:cs typeface="Arial"/>
                <a:sym typeface="Arial"/>
              </a:rPr>
              <a:t>N</a:t>
            </a:r>
            <a:r>
              <a:rPr b="0" i="0" lang="en-US" sz="3200" u="none">
                <a:solidFill>
                  <a:schemeClr val="dk1"/>
                </a:solidFill>
                <a:latin typeface="Arial"/>
                <a:ea typeface="Arial"/>
                <a:cs typeface="Arial"/>
                <a:sym typeface="Arial"/>
              </a:rPr>
              <a:t> is the number of bits in the hash value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Security requirements</a:t>
            </a:r>
            <a:endParaRPr/>
          </a:p>
        </p:txBody>
      </p:sp>
      <p:sp>
        <p:nvSpPr>
          <p:cNvPr id="651" name="Google Shape;651;p69"/>
          <p:cNvSpPr txBox="1"/>
          <p:nvPr>
            <p:ph idx="1" type="body"/>
          </p:nvPr>
        </p:nvSpPr>
        <p:spPr>
          <a:xfrm>
            <a:off x="374650" y="1600200"/>
            <a:ext cx="846455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Deterministic hashing</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Attacker chooses M, d=H(M)</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Hashing with a random salt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Attacker chooses M, then good guy</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chooses public salt, d=H(</a:t>
            </a:r>
            <a:r>
              <a:rPr b="0" i="1" lang="en-US" sz="2800" u="none">
                <a:solidFill>
                  <a:schemeClr val="dk1"/>
                </a:solidFill>
                <a:latin typeface="Arial"/>
                <a:ea typeface="Arial"/>
                <a:cs typeface="Arial"/>
                <a:sym typeface="Arial"/>
              </a:rPr>
              <a:t>salt</a:t>
            </a:r>
            <a:r>
              <a:rPr b="0" i="0" lang="en-US" sz="2800" u="none">
                <a:solidFill>
                  <a:schemeClr val="dk1"/>
                </a:solidFill>
                <a:latin typeface="Arial"/>
                <a:ea typeface="Arial"/>
                <a:cs typeface="Arial"/>
                <a:sym typeface="Arial"/>
              </a:rPr>
              <a:t>,M)</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Hashing random messages</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 random, d=H(M)</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Hashing with a secret key</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Attacker chooses M, d=H(</a:t>
            </a:r>
            <a:r>
              <a:rPr b="0" i="1" lang="en-US" sz="2800" u="none">
                <a:solidFill>
                  <a:schemeClr val="dk1"/>
                </a:solidFill>
                <a:latin typeface="Arial"/>
                <a:ea typeface="Arial"/>
                <a:cs typeface="Arial"/>
                <a:sym typeface="Arial"/>
              </a:rPr>
              <a:t>key</a:t>
            </a:r>
            <a:r>
              <a:rPr b="0" i="0" lang="en-US" sz="2800" u="none">
                <a:solidFill>
                  <a:schemeClr val="dk1"/>
                </a:solidFill>
                <a:latin typeface="Arial"/>
                <a:ea typeface="Arial"/>
                <a:cs typeface="Arial"/>
                <a:sym typeface="Arial"/>
              </a:rPr>
              <a: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Checking Integrity </a:t>
            </a:r>
            <a:endParaRPr/>
          </a:p>
        </p:txBody>
      </p:sp>
      <p:sp>
        <p:nvSpPr>
          <p:cNvPr id="130" name="Google Shape;130;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
        <p:nvSpPr>
          <p:cNvPr id="131" name="Google Shape;131;p7"/>
          <p:cNvSpPr txBox="1"/>
          <p:nvPr/>
        </p:nvSpPr>
        <p:spPr>
          <a:xfrm>
            <a:off x="1219200" y="2590800"/>
            <a:ext cx="1066800" cy="14779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Msg</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p:txBody>
      </p:sp>
      <p:cxnSp>
        <p:nvCxnSpPr>
          <p:cNvPr id="132" name="Google Shape;132;p7"/>
          <p:cNvCxnSpPr/>
          <p:nvPr/>
        </p:nvCxnSpPr>
        <p:spPr>
          <a:xfrm>
            <a:off x="2286000" y="3328987"/>
            <a:ext cx="685800" cy="23812"/>
          </a:xfrm>
          <a:prstGeom prst="straightConnector1">
            <a:avLst/>
          </a:prstGeom>
          <a:noFill/>
          <a:ln cap="flat" cmpd="sng" w="9525">
            <a:solidFill>
              <a:schemeClr val="dk1"/>
            </a:solidFill>
            <a:prstDash val="solid"/>
            <a:miter lim="800000"/>
            <a:headEnd len="med" w="med" type="none"/>
            <a:tailEnd len="med" w="med" type="stealth"/>
          </a:ln>
        </p:spPr>
      </p:cxnSp>
      <p:sp>
        <p:nvSpPr>
          <p:cNvPr id="133" name="Google Shape;133;p7"/>
          <p:cNvSpPr txBox="1"/>
          <p:nvPr/>
        </p:nvSpPr>
        <p:spPr>
          <a:xfrm>
            <a:off x="2971800" y="3048000"/>
            <a:ext cx="990600" cy="646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Hash</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function</a:t>
            </a:r>
            <a:endParaRPr/>
          </a:p>
        </p:txBody>
      </p:sp>
      <p:sp>
        <p:nvSpPr>
          <p:cNvPr id="134" name="Google Shape;134;p7"/>
          <p:cNvSpPr txBox="1"/>
          <p:nvPr/>
        </p:nvSpPr>
        <p:spPr>
          <a:xfrm>
            <a:off x="4343400" y="3048000"/>
            <a:ext cx="990600" cy="6461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Current digest</a:t>
            </a:r>
            <a:endParaRPr/>
          </a:p>
        </p:txBody>
      </p:sp>
      <p:cxnSp>
        <p:nvCxnSpPr>
          <p:cNvPr id="135" name="Google Shape;135;p7"/>
          <p:cNvCxnSpPr/>
          <p:nvPr/>
        </p:nvCxnSpPr>
        <p:spPr>
          <a:xfrm>
            <a:off x="3962400" y="3371850"/>
            <a:ext cx="381000" cy="1587"/>
          </a:xfrm>
          <a:prstGeom prst="straightConnector1">
            <a:avLst/>
          </a:prstGeom>
          <a:noFill/>
          <a:ln cap="flat" cmpd="sng" w="9525">
            <a:solidFill>
              <a:schemeClr val="dk1"/>
            </a:solidFill>
            <a:prstDash val="solid"/>
            <a:miter lim="800000"/>
            <a:headEnd len="med" w="med" type="none"/>
            <a:tailEnd len="med" w="med" type="stealth"/>
          </a:ln>
        </p:spPr>
      </p:cxnSp>
      <p:cxnSp>
        <p:nvCxnSpPr>
          <p:cNvPr id="136" name="Google Shape;136;p7"/>
          <p:cNvCxnSpPr/>
          <p:nvPr/>
        </p:nvCxnSpPr>
        <p:spPr>
          <a:xfrm flipH="1" rot="10800000">
            <a:off x="5334000" y="3352800"/>
            <a:ext cx="762000" cy="19050"/>
          </a:xfrm>
          <a:prstGeom prst="straightConnector1">
            <a:avLst/>
          </a:prstGeom>
          <a:noFill/>
          <a:ln cap="flat" cmpd="sng" w="9525">
            <a:solidFill>
              <a:schemeClr val="dk1"/>
            </a:solidFill>
            <a:prstDash val="solid"/>
            <a:miter lim="800000"/>
            <a:headEnd len="med" w="med" type="none"/>
            <a:tailEnd len="med" w="med" type="stealth"/>
          </a:ln>
        </p:spPr>
      </p:cxnSp>
      <p:sp>
        <p:nvSpPr>
          <p:cNvPr id="137" name="Google Shape;137;p7"/>
          <p:cNvSpPr/>
          <p:nvPr/>
        </p:nvSpPr>
        <p:spPr>
          <a:xfrm>
            <a:off x="6096000" y="2895600"/>
            <a:ext cx="1295400" cy="838200"/>
          </a:xfrm>
          <a:prstGeom prst="flowChartDecision">
            <a:avLst/>
          </a:prstGeom>
          <a:solidFill>
            <a:schemeClr val="accent1"/>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Same?</a:t>
            </a:r>
            <a:endParaRPr/>
          </a:p>
        </p:txBody>
      </p:sp>
      <p:sp>
        <p:nvSpPr>
          <p:cNvPr id="138" name="Google Shape;138;p7"/>
          <p:cNvSpPr txBox="1"/>
          <p:nvPr/>
        </p:nvSpPr>
        <p:spPr>
          <a:xfrm>
            <a:off x="6172200" y="4343400"/>
            <a:ext cx="1219200" cy="6461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Previous  digest</a:t>
            </a:r>
            <a:endParaRPr/>
          </a:p>
        </p:txBody>
      </p:sp>
      <p:sp>
        <p:nvSpPr>
          <p:cNvPr id="139" name="Google Shape;139;p7"/>
          <p:cNvSpPr txBox="1"/>
          <p:nvPr/>
        </p:nvSpPr>
        <p:spPr>
          <a:xfrm>
            <a:off x="6934200" y="2286000"/>
            <a:ext cx="3508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p:txBody>
      </p:sp>
      <p:sp>
        <p:nvSpPr>
          <p:cNvPr id="140" name="Google Shape;140;p7"/>
          <p:cNvSpPr txBox="1"/>
          <p:nvPr/>
        </p:nvSpPr>
        <p:spPr>
          <a:xfrm>
            <a:off x="7848600" y="2895600"/>
            <a:ext cx="3381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cxnSp>
        <p:nvCxnSpPr>
          <p:cNvPr id="141" name="Google Shape;141;p7"/>
          <p:cNvCxnSpPr/>
          <p:nvPr/>
        </p:nvCxnSpPr>
        <p:spPr>
          <a:xfrm rot="-5400000">
            <a:off x="6494462" y="4019550"/>
            <a:ext cx="573087" cy="1587"/>
          </a:xfrm>
          <a:prstGeom prst="straightConnector1">
            <a:avLst/>
          </a:prstGeom>
          <a:noFill/>
          <a:ln cap="flat" cmpd="sng" w="9525">
            <a:solidFill>
              <a:schemeClr val="dk1"/>
            </a:solidFill>
            <a:prstDash val="solid"/>
            <a:miter lim="800000"/>
            <a:headEnd len="med" w="med" type="none"/>
            <a:tailEnd len="med" w="med" type="stealth"/>
          </a:ln>
        </p:spPr>
      </p:cxnSp>
      <p:cxnSp>
        <p:nvCxnSpPr>
          <p:cNvPr id="142" name="Google Shape;142;p7"/>
          <p:cNvCxnSpPr/>
          <p:nvPr/>
        </p:nvCxnSpPr>
        <p:spPr>
          <a:xfrm rot="-5400000">
            <a:off x="6494462" y="2532062"/>
            <a:ext cx="573087" cy="1587"/>
          </a:xfrm>
          <a:prstGeom prst="straightConnector1">
            <a:avLst/>
          </a:prstGeom>
          <a:noFill/>
          <a:ln cap="flat" cmpd="sng" w="9525">
            <a:solidFill>
              <a:schemeClr val="dk1"/>
            </a:solidFill>
            <a:prstDash val="solid"/>
            <a:miter lim="800000"/>
            <a:headEnd len="med" w="med" type="none"/>
            <a:tailEnd len="med" w="med" type="stealth"/>
          </a:ln>
        </p:spPr>
      </p:cxnSp>
      <p:cxnSp>
        <p:nvCxnSpPr>
          <p:cNvPr id="143" name="Google Shape;143;p7"/>
          <p:cNvCxnSpPr/>
          <p:nvPr/>
        </p:nvCxnSpPr>
        <p:spPr>
          <a:xfrm flipH="1" rot="10800000">
            <a:off x="7467600" y="3333750"/>
            <a:ext cx="762000" cy="1905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0"/>
          <p:cNvSpPr txBox="1"/>
          <p:nvPr>
            <p:ph type="title"/>
          </p:nvPr>
        </p:nvSpPr>
        <p:spPr>
          <a:xfrm>
            <a:off x="457200" y="2209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Applications of hash</a:t>
            </a:r>
            <a:endParaRPr/>
          </a:p>
        </p:txBody>
      </p:sp>
      <p:sp>
        <p:nvSpPr>
          <p:cNvPr id="657" name="Google Shape;657;p70"/>
          <p:cNvSpPr txBox="1"/>
          <p:nvPr>
            <p:ph idx="1" type="body"/>
          </p:nvPr>
        </p:nvSpPr>
        <p:spPr>
          <a:xfrm>
            <a:off x="457200" y="4953000"/>
            <a:ext cx="8229600" cy="117316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1"/>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Using Hash for Authentication</a:t>
            </a:r>
            <a:endParaRPr/>
          </a:p>
        </p:txBody>
      </p:sp>
      <p:sp>
        <p:nvSpPr>
          <p:cNvPr id="664" name="Google Shape;664;p71"/>
          <p:cNvSpPr txBox="1"/>
          <p:nvPr>
            <p:ph idx="1" type="body"/>
          </p:nvPr>
        </p:nvSpPr>
        <p:spPr>
          <a:xfrm>
            <a:off x="1066800" y="1371600"/>
            <a:ext cx="7924800" cy="5029200"/>
          </a:xfrm>
          <a:prstGeom prst="rect">
            <a:avLst/>
          </a:prstGeom>
          <a:noFill/>
          <a:ln>
            <a:noFill/>
          </a:ln>
        </p:spPr>
        <p:txBody>
          <a:bodyPr anchorCtr="0" anchor="t" bIns="46025" lIns="92075" spcFirstLastPara="1" rIns="92075" wrap="square" tIns="46025">
            <a:noAutofit/>
          </a:bodyPr>
          <a:lstStyle/>
          <a:p>
            <a:pPr indent="-139700" lvl="0" marL="34290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Alice to Bob: challenge </a:t>
            </a:r>
            <a:r>
              <a:rPr b="0" i="1" lang="en-US" sz="3200" u="none">
                <a:solidFill>
                  <a:schemeClr val="dk1"/>
                </a:solidFill>
                <a:latin typeface="Arial"/>
                <a:ea typeface="Arial"/>
                <a:cs typeface="Arial"/>
                <a:sym typeface="Arial"/>
              </a:rPr>
              <a:t>r</a:t>
            </a:r>
            <a:r>
              <a:rPr b="0" baseline="-25000" i="1" lang="en-US" sz="3200" u="none">
                <a:solidFill>
                  <a:schemeClr val="dk1"/>
                </a:solidFill>
                <a:latin typeface="Arial"/>
                <a:ea typeface="Arial"/>
                <a:cs typeface="Arial"/>
                <a:sym typeface="Arial"/>
              </a:rPr>
              <a:t>A</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Bob to Alice: MD(</a:t>
            </a:r>
            <a:r>
              <a:rPr b="0" i="1" lang="en-US" sz="3200" u="none">
                <a:solidFill>
                  <a:schemeClr val="dk1"/>
                </a:solidFill>
                <a:latin typeface="Arial"/>
                <a:ea typeface="Arial"/>
                <a:cs typeface="Arial"/>
                <a:sym typeface="Arial"/>
              </a:rPr>
              <a:t>K</a:t>
            </a:r>
            <a:r>
              <a:rPr b="0" baseline="-25000" i="1" lang="en-US" sz="3200" u="none">
                <a:solidFill>
                  <a:schemeClr val="dk1"/>
                </a:solidFill>
                <a:latin typeface="Arial"/>
                <a:ea typeface="Arial"/>
                <a:cs typeface="Arial"/>
                <a:sym typeface="Arial"/>
              </a:rPr>
              <a:t>AB</a:t>
            </a:r>
            <a:r>
              <a:rPr b="0" i="1" lang="en-US" sz="3200" u="none">
                <a:solidFill>
                  <a:schemeClr val="dk1"/>
                </a:solidFill>
                <a:latin typeface="Arial"/>
                <a:ea typeface="Arial"/>
                <a:cs typeface="Arial"/>
                <a:sym typeface="Arial"/>
              </a:rPr>
              <a:t>|r</a:t>
            </a:r>
            <a:r>
              <a:rPr b="0" baseline="-25000" i="1" lang="en-US" sz="3200" u="none">
                <a:solidFill>
                  <a:schemeClr val="dk1"/>
                </a:solidFill>
                <a:latin typeface="Arial"/>
                <a:ea typeface="Arial"/>
                <a:cs typeface="Arial"/>
                <a:sym typeface="Arial"/>
              </a:rPr>
              <a:t>A</a:t>
            </a:r>
            <a:r>
              <a:rPr b="0" i="0" lang="en-US" sz="3200" u="none">
                <a:solidFill>
                  <a:schemeClr val="dk1"/>
                </a:solidFill>
                <a:latin typeface="Arial"/>
                <a:ea typeface="Arial"/>
                <a:cs typeface="Arial"/>
                <a:sym typeface="Arial"/>
              </a:rPr>
              <a:t>)</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Bob to Alice: </a:t>
            </a:r>
            <a:r>
              <a:rPr b="0" i="1" lang="en-US" sz="3200" u="none">
                <a:solidFill>
                  <a:schemeClr val="dk1"/>
                </a:solidFill>
                <a:latin typeface="Arial"/>
                <a:ea typeface="Arial"/>
                <a:cs typeface="Arial"/>
                <a:sym typeface="Arial"/>
              </a:rPr>
              <a:t>r</a:t>
            </a:r>
            <a:r>
              <a:rPr b="0" baseline="-25000" i="1" lang="en-US" sz="3200" u="none">
                <a:solidFill>
                  <a:schemeClr val="dk1"/>
                </a:solidFill>
                <a:latin typeface="Arial"/>
                <a:ea typeface="Arial"/>
                <a:cs typeface="Arial"/>
                <a:sym typeface="Arial"/>
              </a:rPr>
              <a:t>B</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Alice to Bob: MD(</a:t>
            </a:r>
            <a:r>
              <a:rPr b="0" i="1" lang="en-US" sz="3200" u="none">
                <a:solidFill>
                  <a:schemeClr val="dk1"/>
                </a:solidFill>
                <a:latin typeface="Arial"/>
                <a:ea typeface="Arial"/>
                <a:cs typeface="Arial"/>
                <a:sym typeface="Arial"/>
              </a:rPr>
              <a:t>K</a:t>
            </a:r>
            <a:r>
              <a:rPr b="0" baseline="-25000" i="1" lang="en-US" sz="3200" u="none">
                <a:solidFill>
                  <a:schemeClr val="dk1"/>
                </a:solidFill>
                <a:latin typeface="Arial"/>
                <a:ea typeface="Arial"/>
                <a:cs typeface="Arial"/>
                <a:sym typeface="Arial"/>
              </a:rPr>
              <a:t>AB</a:t>
            </a:r>
            <a:r>
              <a:rPr b="0" i="1" lang="en-US" sz="3200" u="none">
                <a:solidFill>
                  <a:schemeClr val="dk1"/>
                </a:solidFill>
                <a:latin typeface="Arial"/>
                <a:ea typeface="Arial"/>
                <a:cs typeface="Arial"/>
                <a:sym typeface="Arial"/>
              </a:rPr>
              <a:t>|r</a:t>
            </a:r>
            <a:r>
              <a:rPr b="0" baseline="-25000" i="1" lang="en-US" sz="3200" u="none">
                <a:solidFill>
                  <a:schemeClr val="dk1"/>
                </a:solidFill>
                <a:latin typeface="Arial"/>
                <a:ea typeface="Arial"/>
                <a:cs typeface="Arial"/>
                <a:sym typeface="Arial"/>
              </a:rPr>
              <a:t>B</a:t>
            </a:r>
            <a:r>
              <a:rPr b="0" i="0" lang="en-US" sz="3200" u="none">
                <a:solidFill>
                  <a:schemeClr val="dk1"/>
                </a:solidFill>
                <a:latin typeface="Arial"/>
                <a:ea typeface="Arial"/>
                <a:cs typeface="Arial"/>
                <a:sym typeface="Arial"/>
              </a:rPr>
              <a:t>)</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Only need to compare MD results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2"/>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Using Hash to Encrypt</a:t>
            </a:r>
            <a:endParaRPr/>
          </a:p>
        </p:txBody>
      </p:sp>
      <p:sp>
        <p:nvSpPr>
          <p:cNvPr id="671" name="Google Shape;671;p72"/>
          <p:cNvSpPr txBox="1"/>
          <p:nvPr>
            <p:ph idx="1" type="body"/>
          </p:nvPr>
        </p:nvSpPr>
        <p:spPr>
          <a:xfrm>
            <a:off x="1066800" y="1371600"/>
            <a:ext cx="7924800"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One-time pad:</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compute bit streams using MD, </a:t>
            </a:r>
            <a:r>
              <a:rPr b="0" i="1" lang="en-US" sz="28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 and IV</a:t>
            </a:r>
            <a:endParaRPr/>
          </a:p>
          <a:p>
            <a:pPr indent="-228600" lvl="2" marL="11430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=MD(</a:t>
            </a:r>
            <a:r>
              <a:rPr b="0" i="1" lang="en-US" sz="2400" u="none">
                <a:solidFill>
                  <a:schemeClr val="dk1"/>
                </a:solidFill>
                <a:latin typeface="Arial"/>
                <a:ea typeface="Arial"/>
                <a:cs typeface="Arial"/>
                <a:sym typeface="Arial"/>
              </a:rPr>
              <a:t>K</a:t>
            </a:r>
            <a:r>
              <a:rPr b="0" baseline="-25000" i="1" lang="en-US" sz="2400" u="none">
                <a:solidFill>
                  <a:schemeClr val="dk1"/>
                </a:solidFill>
                <a:latin typeface="Arial"/>
                <a:ea typeface="Arial"/>
                <a:cs typeface="Arial"/>
                <a:sym typeface="Arial"/>
              </a:rPr>
              <a:t>AB</a:t>
            </a:r>
            <a:r>
              <a:rPr b="0" i="0" lang="en-US" sz="2400" u="none">
                <a:solidFill>
                  <a:schemeClr val="dk1"/>
                </a:solidFill>
                <a:latin typeface="Arial"/>
                <a:ea typeface="Arial"/>
                <a:cs typeface="Arial"/>
                <a:sym typeface="Arial"/>
              </a:rPr>
              <a:t>|IV), </a:t>
            </a: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=MD(</a:t>
            </a:r>
            <a:r>
              <a:rPr b="0" i="1" lang="en-US" sz="2400" u="none">
                <a:solidFill>
                  <a:schemeClr val="dk1"/>
                </a:solidFill>
                <a:latin typeface="Arial"/>
                <a:ea typeface="Arial"/>
                <a:cs typeface="Arial"/>
                <a:sym typeface="Arial"/>
              </a:rPr>
              <a:t>K</a:t>
            </a:r>
            <a:r>
              <a:rPr b="0" baseline="-25000" i="1" lang="en-US" sz="2400" u="none">
                <a:solidFill>
                  <a:schemeClr val="dk1"/>
                </a:solidFill>
                <a:latin typeface="Arial"/>
                <a:ea typeface="Arial"/>
                <a:cs typeface="Arial"/>
                <a:sym typeface="Arial"/>
              </a:rPr>
              <a:t>AB</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i-1</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with message blocks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Or mixing in the plaintext</a:t>
            </a:r>
            <a:endParaRPr/>
          </a:p>
          <a:p>
            <a:pPr indent="-285750" lvl="1" marL="7429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similar to cipher feedback mode (CFB)</a:t>
            </a:r>
            <a:endParaRPr/>
          </a:p>
          <a:p>
            <a:pPr indent="-228600" lvl="2" marL="11430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=MD(</a:t>
            </a:r>
            <a:r>
              <a:rPr b="0" i="1" lang="en-US" sz="2400" u="none">
                <a:solidFill>
                  <a:schemeClr val="dk1"/>
                </a:solidFill>
                <a:latin typeface="Arial"/>
                <a:ea typeface="Arial"/>
                <a:cs typeface="Arial"/>
                <a:sym typeface="Arial"/>
              </a:rPr>
              <a:t>K</a:t>
            </a:r>
            <a:r>
              <a:rPr b="0" baseline="-25000" i="1" lang="en-US" sz="2400" u="none">
                <a:solidFill>
                  <a:schemeClr val="dk1"/>
                </a:solidFill>
                <a:latin typeface="Arial"/>
                <a:ea typeface="Arial"/>
                <a:cs typeface="Arial"/>
                <a:sym typeface="Arial"/>
              </a:rPr>
              <a:t>AB</a:t>
            </a:r>
            <a:r>
              <a:rPr b="0" i="0" lang="en-US" sz="2400" u="none">
                <a:solidFill>
                  <a:schemeClr val="dk1"/>
                </a:solidFill>
                <a:latin typeface="Arial"/>
                <a:ea typeface="Arial"/>
                <a:cs typeface="Arial"/>
                <a:sym typeface="Arial"/>
              </a:rPr>
              <a:t>|IV), </a:t>
            </a:r>
            <a:r>
              <a:rPr b="0" i="1" lang="en-US" sz="2400" u="none">
                <a:solidFill>
                  <a:schemeClr val="dk1"/>
                </a:solidFill>
                <a:latin typeface="Arial"/>
                <a:ea typeface="Arial"/>
                <a:cs typeface="Arial"/>
                <a:sym typeface="Arial"/>
              </a:rPr>
              <a:t>c</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1 </a:t>
            </a:r>
            <a:r>
              <a:rPr b="0" i="0" lang="en-US" sz="2400" u="none">
                <a:solidFill>
                  <a:schemeClr val="dk1"/>
                </a:solidFill>
                <a:latin typeface="Arial"/>
                <a:ea typeface="Arial"/>
                <a:cs typeface="Arial"/>
                <a:sym typeface="Arial"/>
              </a:rPr>
              <a:t>⊕</a:t>
            </a:r>
            <a:r>
              <a:rPr b="0" baseline="-25000" i="1"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1</a:t>
            </a:r>
            <a:endParaRPr/>
          </a:p>
          <a:p>
            <a:pPr indent="-228600" lvl="2" marL="114300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=MD(</a:t>
            </a:r>
            <a:r>
              <a:rPr b="0" i="1" lang="en-US" sz="2400" u="none">
                <a:solidFill>
                  <a:schemeClr val="dk1"/>
                </a:solidFill>
                <a:latin typeface="Arial"/>
                <a:ea typeface="Arial"/>
                <a:cs typeface="Arial"/>
                <a:sym typeface="Arial"/>
              </a:rPr>
              <a:t>K</a:t>
            </a:r>
            <a:r>
              <a:rPr b="0" baseline="-25000" i="1" lang="en-US" sz="2400" u="none">
                <a:solidFill>
                  <a:schemeClr val="dk1"/>
                </a:solidFill>
                <a:latin typeface="Arial"/>
                <a:ea typeface="Arial"/>
                <a:cs typeface="Arial"/>
                <a:sym typeface="Arial"/>
              </a:rPr>
              <a:t>AB</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c</a:t>
            </a:r>
            <a:r>
              <a:rPr b="0" baseline="-25000" i="1"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c</a:t>
            </a:r>
            <a:r>
              <a:rPr b="0" baseline="-25000" i="1"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p</a:t>
            </a:r>
            <a:r>
              <a:rPr b="0" baseline="-25000" i="1" lang="en-US" sz="2400" u="none">
                <a:solidFill>
                  <a:schemeClr val="dk1"/>
                </a:solidFill>
                <a:latin typeface="Arial"/>
                <a:ea typeface="Arial"/>
                <a:cs typeface="Arial"/>
                <a:sym typeface="Arial"/>
              </a:rPr>
              <a:t>2 </a:t>
            </a:r>
            <a:r>
              <a:rPr b="0" i="0" lang="en-US" sz="2400" u="none">
                <a:solidFill>
                  <a:schemeClr val="dk1"/>
                </a:solidFill>
                <a:latin typeface="Arial"/>
                <a:ea typeface="Arial"/>
                <a:cs typeface="Arial"/>
                <a:sym typeface="Arial"/>
              </a:rPr>
              <a:t>⊕</a:t>
            </a:r>
            <a:r>
              <a:rPr b="0" baseline="-25000" i="1"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b</a:t>
            </a:r>
            <a:r>
              <a:rPr b="0" baseline="-25000" i="1" lang="en-US" sz="2400" u="none">
                <a:solidFill>
                  <a:schemeClr val="dk1"/>
                </a:solidFill>
                <a:latin typeface="Arial"/>
                <a:ea typeface="Arial"/>
                <a:cs typeface="Arial"/>
                <a:sym typeface="Arial"/>
              </a:rPr>
              <a:t>2</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3"/>
          <p:cNvSpPr txBox="1"/>
          <p:nvPr>
            <p:ph type="title"/>
          </p:nvPr>
        </p:nvSpPr>
        <p:spPr>
          <a:xfrm>
            <a:off x="1143000" y="15240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Using Secret Key for a Hash</a:t>
            </a:r>
            <a:endParaRPr/>
          </a:p>
        </p:txBody>
      </p:sp>
      <p:sp>
        <p:nvSpPr>
          <p:cNvPr id="678" name="Google Shape;678;p73"/>
          <p:cNvSpPr txBox="1"/>
          <p:nvPr>
            <p:ph idx="1" type="body"/>
          </p:nvPr>
        </p:nvSpPr>
        <p:spPr>
          <a:xfrm>
            <a:off x="639762" y="1371600"/>
            <a:ext cx="8504237" cy="5029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Unix password algorithm:</a:t>
            </a:r>
            <a:endParaRPr b="0" i="0" sz="3200" u="none">
              <a:solidFill>
                <a:schemeClr val="dk1"/>
              </a:solidFill>
              <a:latin typeface="Arial"/>
              <a:ea typeface="Arial"/>
              <a:cs typeface="Arial"/>
              <a:sym typeface="Arial"/>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Compute hash of user password, store the hash (not the password), and compare the hash of user-input password.</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First 8 bytes of password used to form a secret key.</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Encrypt 0 with a DES-like algorithm (why not use a “system” key to encrypt the password?).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Message Authentication</a:t>
            </a:r>
            <a:endParaRPr/>
          </a:p>
        </p:txBody>
      </p:sp>
      <p:sp>
        <p:nvSpPr>
          <p:cNvPr id="150" name="Google Shape;150;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message authentication is concerned with: </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protecting the integrity of a message </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validating identity of originator </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non-repudiation of origin (dispute resolution)</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will consider the security requirements</a:t>
            </a:r>
            <a:endParaRPr/>
          </a:p>
          <a:p>
            <a:pPr indent="-342900" lvl="0" marL="34290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then three alternative functions used:</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message encryption</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message authentication code (MAC)</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hash function</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Message Encryption</a:t>
            </a:r>
            <a:endParaRPr/>
          </a:p>
        </p:txBody>
      </p:sp>
      <p:sp>
        <p:nvSpPr>
          <p:cNvPr id="157" name="Google Shape;157;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message encryption by itself also provides a measure of authentication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symmetric encryption is used then: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receiver know sender must have created it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since only sender and receiver know key used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know content cannot of been altered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if message has suitable structure, redundancy or a checksum to detect any changes</a:t>
            </a:r>
            <a:endParaRPr/>
          </a:p>
          <a:p>
            <a:pPr indent="-215900" lvl="0" marL="34290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pic>
        <p:nvPicPr>
          <p:cNvPr id="158" name="Google Shape;158;p9"/>
          <p:cNvPicPr preferRelativeResize="0"/>
          <p:nvPr/>
        </p:nvPicPr>
        <p:blipFill rotWithShape="1">
          <a:blip r:embed="rId3">
            <a:alphaModFix/>
          </a:blip>
          <a:srcRect b="0" l="0" r="0" t="0"/>
          <a:stretch/>
        </p:blipFill>
        <p:spPr>
          <a:xfrm>
            <a:off x="1219200" y="4902200"/>
            <a:ext cx="6858000" cy="195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2010-08-10T04:00:43Z</dcterms:created>
  <dc:creator>Manisha</dc:creator>
</cp:coreProperties>
</file>