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6858000" cx="9144000"/>
  <p:notesSz cx="7010400" cy="9296400"/>
  <p:embeddedFontLst>
    <p:embeddedFont>
      <p:font typeface="Century Gothic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7" roundtripDataSignature="AMtx7mh5fj7c9GNheFj6Ahq1Hl+cy0Lm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CenturyGothic-regular.fntdata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CenturyGothic-italic.fntdata"/><Relationship Id="rId30" Type="http://schemas.openxmlformats.org/officeDocument/2006/relationships/slide" Target="slides/slide23.xml"/><Relationship Id="rId74" Type="http://schemas.openxmlformats.org/officeDocument/2006/relationships/font" Target="fonts/CenturyGothic-bold.fntdata"/><Relationship Id="rId33" Type="http://schemas.openxmlformats.org/officeDocument/2006/relationships/slide" Target="slides/slide26.xml"/><Relationship Id="rId77" Type="http://customschemas.google.com/relationships/presentationmetadata" Target="metadata"/><Relationship Id="rId32" Type="http://schemas.openxmlformats.org/officeDocument/2006/relationships/slide" Target="slides/slide25.xml"/><Relationship Id="rId76" Type="http://schemas.openxmlformats.org/officeDocument/2006/relationships/font" Target="fonts/CenturyGothic-bold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1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1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p2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3" name="Google Shape;443;p2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2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2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3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3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3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3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3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3" name="Google Shape;543;p3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2" name="Google Shape;552;p3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2" name="Google Shape;562;p3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3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7" name="Google Shape;587;p4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4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8" name="Google Shape;608;p4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4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6" name="Google Shape;626;p4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5" name="Google Shape;635;p4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5" name="Google Shape;645;p4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3" name="Google Shape;653;p4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3" name="Google Shape;663;p4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4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6" name="Google Shape;686;p5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7" name="Google Shape;697;p5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p5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5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8" name="Google Shape;728;p5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9" name="Google Shape;739;p5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8" name="Google Shape;748;p5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7" name="Google Shape;757;p5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7" name="Google Shape;767;p5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5" name="Google Shape;775;p5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3" name="Google Shape;783;p6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2" name="Google Shape;792;p6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1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9" name="Google Shape;799;p6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6" name="Google Shape;806;p6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3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3" name="Google Shape;813;p6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4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0" name="Google Shape;820;p6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5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7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7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594355" y="4697361"/>
            <a:ext cx="7956482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/>
          <p:nvPr>
            <p:ph idx="2" type="pic"/>
          </p:nvPr>
        </p:nvSpPr>
        <p:spPr>
          <a:xfrm>
            <a:off x="594355" y="977035"/>
            <a:ext cx="7950260" cy="340697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76"/>
          <p:cNvSpPr txBox="1"/>
          <p:nvPr>
            <p:ph idx="1" type="body"/>
          </p:nvPr>
        </p:nvSpPr>
        <p:spPr>
          <a:xfrm>
            <a:off x="594360" y="5516716"/>
            <a:ext cx="7955280" cy="74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4" name="Google Shape;84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7"/>
          <p:cNvSpPr txBox="1"/>
          <p:nvPr>
            <p:ph type="title"/>
          </p:nvPr>
        </p:nvSpPr>
        <p:spPr>
          <a:xfrm>
            <a:off x="594360" y="753533"/>
            <a:ext cx="795528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685800" y="3649134"/>
            <a:ext cx="7772400" cy="1330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1" name="Google Shape;91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8"/>
          <p:cNvSpPr txBox="1"/>
          <p:nvPr>
            <p:ph type="title"/>
          </p:nvPr>
        </p:nvSpPr>
        <p:spPr>
          <a:xfrm>
            <a:off x="768351" y="753534"/>
            <a:ext cx="7613650" cy="2756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977899" y="3509768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78"/>
          <p:cNvSpPr txBox="1"/>
          <p:nvPr>
            <p:ph idx="2" type="body"/>
          </p:nvPr>
        </p:nvSpPr>
        <p:spPr>
          <a:xfrm>
            <a:off x="685800" y="4174597"/>
            <a:ext cx="7778752" cy="821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78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1" type="ftr"/>
          </p:nvPr>
        </p:nvSpPr>
        <p:spPr>
          <a:xfrm>
            <a:off x="594360" y="379438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8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78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78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1" name="Google Shape;101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9"/>
          <p:cNvSpPr txBox="1"/>
          <p:nvPr>
            <p:ph type="title"/>
          </p:nvPr>
        </p:nvSpPr>
        <p:spPr>
          <a:xfrm>
            <a:off x="685800" y="1124702"/>
            <a:ext cx="777478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9"/>
          <p:cNvSpPr txBox="1"/>
          <p:nvPr>
            <p:ph idx="1" type="body"/>
          </p:nvPr>
        </p:nvSpPr>
        <p:spPr>
          <a:xfrm>
            <a:off x="685792" y="3648316"/>
            <a:ext cx="7773608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79"/>
          <p:cNvSpPr txBox="1"/>
          <p:nvPr>
            <p:ph idx="10" type="dt"/>
          </p:nvPr>
        </p:nvSpPr>
        <p:spPr>
          <a:xfrm>
            <a:off x="5562176" y="378884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9"/>
          <p:cNvSpPr txBox="1"/>
          <p:nvPr>
            <p:ph idx="11" type="ftr"/>
          </p:nvPr>
        </p:nvSpPr>
        <p:spPr>
          <a:xfrm>
            <a:off x="594360" y="378884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9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0"/>
          <p:cNvSpPr txBox="1"/>
          <p:nvPr>
            <p:ph type="title"/>
          </p:nvPr>
        </p:nvSpPr>
        <p:spPr>
          <a:xfrm>
            <a:off x="2171701" y="762000"/>
            <a:ext cx="637793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0"/>
          <p:cNvSpPr txBox="1"/>
          <p:nvPr>
            <p:ph idx="1" type="body"/>
          </p:nvPr>
        </p:nvSpPr>
        <p:spPr>
          <a:xfrm>
            <a:off x="594361" y="2202080"/>
            <a:ext cx="2560320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80"/>
          <p:cNvSpPr txBox="1"/>
          <p:nvPr>
            <p:ph idx="2" type="body"/>
          </p:nvPr>
        </p:nvSpPr>
        <p:spPr>
          <a:xfrm>
            <a:off x="59436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80"/>
          <p:cNvSpPr txBox="1"/>
          <p:nvPr>
            <p:ph idx="3" type="body"/>
          </p:nvPr>
        </p:nvSpPr>
        <p:spPr>
          <a:xfrm>
            <a:off x="3302237" y="2201333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80"/>
          <p:cNvSpPr txBox="1"/>
          <p:nvPr>
            <p:ph idx="4" type="body"/>
          </p:nvPr>
        </p:nvSpPr>
        <p:spPr>
          <a:xfrm>
            <a:off x="3300781" y="2904068"/>
            <a:ext cx="2560320" cy="3359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80"/>
          <p:cNvSpPr txBox="1"/>
          <p:nvPr>
            <p:ph idx="5" type="body"/>
          </p:nvPr>
        </p:nvSpPr>
        <p:spPr>
          <a:xfrm>
            <a:off x="5989319" y="2192866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80"/>
          <p:cNvSpPr txBox="1"/>
          <p:nvPr>
            <p:ph idx="6" type="body"/>
          </p:nvPr>
        </p:nvSpPr>
        <p:spPr>
          <a:xfrm>
            <a:off x="598932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80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0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1"/>
          <p:cNvSpPr txBox="1"/>
          <p:nvPr>
            <p:ph type="title"/>
          </p:nvPr>
        </p:nvSpPr>
        <p:spPr>
          <a:xfrm>
            <a:off x="2171702" y="762000"/>
            <a:ext cx="638198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1"/>
          <p:cNvSpPr txBox="1"/>
          <p:nvPr>
            <p:ph idx="1" type="body"/>
          </p:nvPr>
        </p:nvSpPr>
        <p:spPr>
          <a:xfrm>
            <a:off x="594360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81"/>
          <p:cNvSpPr/>
          <p:nvPr>
            <p:ph idx="2" type="pic"/>
          </p:nvPr>
        </p:nvSpPr>
        <p:spPr>
          <a:xfrm>
            <a:off x="594360" y="2331720"/>
            <a:ext cx="2560320" cy="15073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81"/>
          <p:cNvSpPr txBox="1"/>
          <p:nvPr>
            <p:ph idx="3" type="body"/>
          </p:nvPr>
        </p:nvSpPr>
        <p:spPr>
          <a:xfrm>
            <a:off x="594360" y="4796103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81"/>
          <p:cNvSpPr txBox="1"/>
          <p:nvPr>
            <p:ph idx="4" type="body"/>
          </p:nvPr>
        </p:nvSpPr>
        <p:spPr>
          <a:xfrm>
            <a:off x="3291873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81"/>
          <p:cNvSpPr/>
          <p:nvPr>
            <p:ph idx="5" type="pic"/>
          </p:nvPr>
        </p:nvSpPr>
        <p:spPr>
          <a:xfrm>
            <a:off x="3291872" y="2331720"/>
            <a:ext cx="2560320" cy="1509862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81"/>
          <p:cNvSpPr txBox="1"/>
          <p:nvPr>
            <p:ph idx="6" type="body"/>
          </p:nvPr>
        </p:nvSpPr>
        <p:spPr>
          <a:xfrm>
            <a:off x="3290858" y="4796102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81"/>
          <p:cNvSpPr txBox="1"/>
          <p:nvPr>
            <p:ph idx="7" type="body"/>
          </p:nvPr>
        </p:nvSpPr>
        <p:spPr>
          <a:xfrm>
            <a:off x="5993365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81"/>
          <p:cNvSpPr/>
          <p:nvPr>
            <p:ph idx="8" type="pic"/>
          </p:nvPr>
        </p:nvSpPr>
        <p:spPr>
          <a:xfrm>
            <a:off x="5993364" y="2331721"/>
            <a:ext cx="2560320" cy="1508919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81"/>
          <p:cNvSpPr txBox="1"/>
          <p:nvPr>
            <p:ph idx="9" type="body"/>
          </p:nvPr>
        </p:nvSpPr>
        <p:spPr>
          <a:xfrm>
            <a:off x="5993272" y="4796100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81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1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1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2"/>
          <p:cNvSpPr txBox="1"/>
          <p:nvPr>
            <p:ph idx="1" type="body"/>
          </p:nvPr>
        </p:nvSpPr>
        <p:spPr>
          <a:xfrm rot="5400000">
            <a:off x="2537460" y="251460"/>
            <a:ext cx="4069080" cy="79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82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2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2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9" name="Google Shape;139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3"/>
          <p:cNvSpPr txBox="1"/>
          <p:nvPr>
            <p:ph type="title"/>
          </p:nvPr>
        </p:nvSpPr>
        <p:spPr>
          <a:xfrm rot="5400000">
            <a:off x="5653777" y="2099996"/>
            <a:ext cx="424867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3"/>
          <p:cNvSpPr txBox="1"/>
          <p:nvPr>
            <p:ph idx="1" type="body"/>
          </p:nvPr>
        </p:nvSpPr>
        <p:spPr>
          <a:xfrm rot="5400000">
            <a:off x="1608511" y="-268026"/>
            <a:ext cx="4249732" cy="6278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83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3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3"/>
          <p:cNvSpPr txBox="1"/>
          <p:nvPr>
            <p:ph idx="12" type="sldNum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8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8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64" name="Google Shape;164;p8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65" name="Google Shape;165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8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0" name="Google Shape;170;p8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8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2" name="Google Shape;172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9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2" name="Google Shape;182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9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7" name="Google Shape;187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9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97"/>
          <p:cNvSpPr txBox="1"/>
          <p:nvPr>
            <p:ph idx="10" type="dt"/>
          </p:nvPr>
        </p:nvSpPr>
        <p:spPr>
          <a:xfrm>
            <a:off x="3581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97"/>
          <p:cNvSpPr txBox="1"/>
          <p:nvPr>
            <p:ph idx="11" type="ftr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9"/>
          <p:cNvSpPr txBox="1"/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9"/>
          <p:cNvSpPr txBox="1"/>
          <p:nvPr>
            <p:ph idx="1" type="subTitle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69"/>
          <p:cNvSpPr txBox="1"/>
          <p:nvPr>
            <p:ph idx="10" type="dt"/>
          </p:nvPr>
        </p:nvSpPr>
        <p:spPr>
          <a:xfrm>
            <a:off x="5932170" y="4323845"/>
            <a:ext cx="22974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9"/>
          <p:cNvSpPr txBox="1"/>
          <p:nvPr>
            <p:ph idx="11" type="ftr"/>
          </p:nvPr>
        </p:nvSpPr>
        <p:spPr>
          <a:xfrm>
            <a:off x="914400" y="4323846"/>
            <a:ext cx="48806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2" type="sldNum"/>
          </p:nvPr>
        </p:nvSpPr>
        <p:spPr>
          <a:xfrm>
            <a:off x="6057900" y="143086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98"/>
          <p:cNvSpPr txBox="1"/>
          <p:nvPr>
            <p:ph idx="10" type="dt"/>
          </p:nvPr>
        </p:nvSpPr>
        <p:spPr>
          <a:xfrm>
            <a:off x="35814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98"/>
          <p:cNvSpPr txBox="1"/>
          <p:nvPr>
            <p:ph idx="11" type="ftr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5" name="Google Shape;215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0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9" name="Google Shape;219;p10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0" name="Google Shape;220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10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5" name="Google Shape;225;p10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10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7" name="Google Shape;227;p10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0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6" name="Google Shape;236;p10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7" name="Google Shape;237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0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0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0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0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0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70"/>
          <p:cNvCxnSpPr/>
          <p:nvPr/>
        </p:nvCxnSpPr>
        <p:spPr>
          <a:xfrm>
            <a:off x="457200" y="762000"/>
            <a:ext cx="8229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40" name="Google Shape;40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1"/>
          <p:cNvSpPr txBox="1"/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1"/>
          <p:cNvSpPr txBox="1"/>
          <p:nvPr>
            <p:ph idx="10" type="dt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1"/>
          <p:cNvSpPr txBox="1"/>
          <p:nvPr>
            <p:ph idx="11" type="ftr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1"/>
          <p:cNvSpPr txBox="1"/>
          <p:nvPr>
            <p:ph idx="12" type="sldNum"/>
          </p:nvPr>
        </p:nvSpPr>
        <p:spPr>
          <a:xfrm>
            <a:off x="7882466" y="381001"/>
            <a:ext cx="6671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2"/>
          <p:cNvSpPr txBox="1"/>
          <p:nvPr>
            <p:ph idx="1" type="body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2"/>
          <p:cNvSpPr txBox="1"/>
          <p:nvPr>
            <p:ph idx="2" type="body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2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3"/>
          <p:cNvSpPr txBox="1"/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3"/>
          <p:cNvSpPr txBox="1"/>
          <p:nvPr>
            <p:ph idx="1" type="body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3"/>
          <p:cNvSpPr txBox="1"/>
          <p:nvPr>
            <p:ph idx="2" type="body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3" type="body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3"/>
          <p:cNvSpPr txBox="1"/>
          <p:nvPr>
            <p:ph idx="4" type="body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4"/>
          <p:cNvSpPr txBox="1"/>
          <p:nvPr>
            <p:ph type="title"/>
          </p:nvPr>
        </p:nvSpPr>
        <p:spPr>
          <a:xfrm>
            <a:off x="59436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" type="body"/>
          </p:nvPr>
        </p:nvSpPr>
        <p:spPr>
          <a:xfrm>
            <a:off x="3886200" y="746760"/>
            <a:ext cx="4663440" cy="551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2" type="body"/>
          </p:nvPr>
        </p:nvSpPr>
        <p:spPr>
          <a:xfrm>
            <a:off x="594360" y="3124200"/>
            <a:ext cx="308610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74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4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 txBox="1"/>
          <p:nvPr>
            <p:ph type="title"/>
          </p:nvPr>
        </p:nvSpPr>
        <p:spPr>
          <a:xfrm>
            <a:off x="594360" y="1524000"/>
            <a:ext cx="407573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/>
          <p:nvPr>
            <p:ph idx="2" type="pic"/>
          </p:nvPr>
        </p:nvSpPr>
        <p:spPr>
          <a:xfrm>
            <a:off x="4877524" y="751242"/>
            <a:ext cx="3674234" cy="551239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5"/>
          <p:cNvSpPr txBox="1"/>
          <p:nvPr>
            <p:ph idx="1" type="body"/>
          </p:nvPr>
        </p:nvSpPr>
        <p:spPr>
          <a:xfrm>
            <a:off x="594360" y="3124200"/>
            <a:ext cx="407573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75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6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6"/>
          <p:cNvSpPr txBox="1"/>
          <p:nvPr>
            <p:ph idx="1" type="body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0" type="dt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1" type="ftr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6"/>
          <p:cNvSpPr txBox="1"/>
          <p:nvPr>
            <p:ph idx="12" type="sldNum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59.png"/><Relationship Id="rId5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60.png"/><Relationship Id="rId6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5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9.png"/><Relationship Id="rId4" Type="http://schemas.openxmlformats.org/officeDocument/2006/relationships/image" Target="../media/image71.png"/><Relationship Id="rId5" Type="http://schemas.openxmlformats.org/officeDocument/2006/relationships/image" Target="../media/image6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6.png"/><Relationship Id="rId4" Type="http://schemas.openxmlformats.org/officeDocument/2006/relationships/image" Target="../media/image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5.png"/><Relationship Id="rId4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8.png"/><Relationship Id="rId4" Type="http://schemas.openxmlformats.org/officeDocument/2006/relationships/image" Target="../media/image62.png"/><Relationship Id="rId5" Type="http://schemas.openxmlformats.org/officeDocument/2006/relationships/image" Target="../media/image6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7.png"/><Relationship Id="rId4" Type="http://schemas.openxmlformats.org/officeDocument/2006/relationships/image" Target="../media/image77.png"/><Relationship Id="rId5" Type="http://schemas.openxmlformats.org/officeDocument/2006/relationships/image" Target="../media/image9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9.png"/><Relationship Id="rId4" Type="http://schemas.openxmlformats.org/officeDocument/2006/relationships/image" Target="../media/image8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5.png"/><Relationship Id="rId4" Type="http://schemas.openxmlformats.org/officeDocument/2006/relationships/image" Target="../media/image99.png"/><Relationship Id="rId5" Type="http://schemas.openxmlformats.org/officeDocument/2006/relationships/image" Target="../media/image9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2.png"/><Relationship Id="rId4" Type="http://schemas.openxmlformats.org/officeDocument/2006/relationships/image" Target="../media/image7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9.png"/><Relationship Id="rId4" Type="http://schemas.openxmlformats.org/officeDocument/2006/relationships/image" Target="../media/image95.png"/><Relationship Id="rId5" Type="http://schemas.openxmlformats.org/officeDocument/2006/relationships/image" Target="../media/image9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4.png"/><Relationship Id="rId4" Type="http://schemas.openxmlformats.org/officeDocument/2006/relationships/image" Target="../media/image10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3.png"/><Relationship Id="rId4" Type="http://schemas.openxmlformats.org/officeDocument/2006/relationships/image" Target="../media/image10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0.png"/><Relationship Id="rId4" Type="http://schemas.openxmlformats.org/officeDocument/2006/relationships/image" Target="../media/image1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>
            <p:ph idx="4294967295" type="ctrTitle"/>
          </p:nvPr>
        </p:nvSpPr>
        <p:spPr>
          <a:xfrm>
            <a:off x="457200" y="1805531"/>
            <a:ext cx="73152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LINEAR REGRESSION</a:t>
            </a:r>
            <a:b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"/>
          <p:cNvSpPr txBox="1"/>
          <p:nvPr>
            <p:ph idx="4294967295" type="subTitle"/>
          </p:nvPr>
        </p:nvSpPr>
        <p:spPr>
          <a:xfrm>
            <a:off x="1066800" y="3590664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 Explanation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37" name="Google Shape;3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79248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381000" y="346458"/>
            <a:ext cx="7848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FFC000"/>
                </a:solidFill>
              </a:rPr>
              <a:t> MULTIPLE LINEAR REGRESSION MODELS</a:t>
            </a:r>
            <a:endParaRPr/>
          </a:p>
        </p:txBody>
      </p:sp>
      <p:pic>
        <p:nvPicPr>
          <p:cNvPr id="344" name="Google Shape;3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" y="1752600"/>
            <a:ext cx="4762500" cy="297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73544"/>
            <a:ext cx="3781425" cy="4351055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52" name="Google Shape;3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1204"/>
            <a:ext cx="8229600" cy="259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429000"/>
            <a:ext cx="7239000" cy="271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/>
        </p:nvSpPr>
        <p:spPr>
          <a:xfrm>
            <a:off x="762000" y="486569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360" name="Google Shape;3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0644"/>
            <a:ext cx="6781800" cy="215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/>
        </p:nvSpPr>
        <p:spPr>
          <a:xfrm>
            <a:off x="152400" y="469900"/>
            <a:ext cx="883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Approach to Multiple Linear Regression</a:t>
            </a:r>
            <a:endParaRPr/>
          </a:p>
        </p:txBody>
      </p:sp>
      <p:sp>
        <p:nvSpPr>
          <p:cNvPr id="367" name="Google Shape;367;p14"/>
          <p:cNvSpPr txBox="1"/>
          <p:nvPr/>
        </p:nvSpPr>
        <p:spPr>
          <a:xfrm>
            <a:off x="185803" y="1198166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model relating the regressors to the response be</a:t>
            </a:r>
            <a:endParaRPr/>
          </a:p>
        </p:txBody>
      </p:sp>
      <p:pic>
        <p:nvPicPr>
          <p:cNvPr id="368" name="Google Shape;3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83" y="1884759"/>
            <a:ext cx="824484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4"/>
          <p:cNvSpPr txBox="1"/>
          <p:nvPr/>
        </p:nvSpPr>
        <p:spPr>
          <a:xfrm>
            <a:off x="339925" y="2973188"/>
            <a:ext cx="8077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matrix notation this model can be written as</a:t>
            </a:r>
            <a:endParaRPr/>
          </a:p>
        </p:txBody>
      </p:sp>
      <p:pic>
        <p:nvPicPr>
          <p:cNvPr id="370" name="Google Shape;3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829" y="4343400"/>
            <a:ext cx="8516342" cy="23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429000"/>
            <a:ext cx="2709797" cy="5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/>
          <p:nvPr/>
        </p:nvSpPr>
        <p:spPr>
          <a:xfrm>
            <a:off x="304800" y="689898"/>
            <a:ext cx="824484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 Approach to Multiple Linear Regression</a:t>
            </a:r>
            <a:endParaRPr/>
          </a:p>
        </p:txBody>
      </p:sp>
      <p:sp>
        <p:nvSpPr>
          <p:cNvPr id="378" name="Google Shape;378;p15"/>
          <p:cNvSpPr txBox="1"/>
          <p:nvPr/>
        </p:nvSpPr>
        <p:spPr>
          <a:xfrm>
            <a:off x="304800" y="1528098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wish to find the vector of least squares estimators that minimizes:</a:t>
            </a:r>
            <a:endParaRPr/>
          </a:p>
        </p:txBody>
      </p:sp>
      <p:pic>
        <p:nvPicPr>
          <p:cNvPr id="379" name="Google Shape;3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546350"/>
            <a:ext cx="5343525" cy="1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5"/>
          <p:cNvSpPr txBox="1"/>
          <p:nvPr/>
        </p:nvSpPr>
        <p:spPr>
          <a:xfrm>
            <a:off x="655320" y="3951966"/>
            <a:ext cx="7543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least squares estimate is</a:t>
            </a:r>
            <a:endParaRPr/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4">
            <a:alphaModFix/>
          </a:blip>
          <a:srcRect b="2679" l="27142" r="22172" t="-2679"/>
          <a:stretch/>
        </p:blipFill>
        <p:spPr>
          <a:xfrm>
            <a:off x="1524000" y="4602765"/>
            <a:ext cx="6095999" cy="1454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 txBox="1"/>
          <p:nvPr/>
        </p:nvSpPr>
        <p:spPr>
          <a:xfrm>
            <a:off x="315686" y="426243"/>
            <a:ext cx="8839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Approach to Multiple Linear Regression</a:t>
            </a:r>
            <a:endParaRPr/>
          </a:p>
        </p:txBody>
      </p:sp>
      <p:pic>
        <p:nvPicPr>
          <p:cNvPr id="388" name="Google Shape;3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799"/>
            <a:ext cx="7922623" cy="498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/>
        </p:nvSpPr>
        <p:spPr>
          <a:xfrm>
            <a:off x="381000" y="2286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395" name="Google Shape;3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57200"/>
            <a:ext cx="7315200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/>
          <p:nvPr/>
        </p:nvSpPr>
        <p:spPr>
          <a:xfrm>
            <a:off x="152400" y="227013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402" name="Google Shape;4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1"/>
            <a:ext cx="7010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724274"/>
            <a:ext cx="6324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/>
        </p:nvSpPr>
        <p:spPr>
          <a:xfrm>
            <a:off x="272688" y="227013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410" name="Google Shape;4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757012"/>
            <a:ext cx="6934200" cy="57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"/>
          <p:cNvSpPr txBox="1"/>
          <p:nvPr>
            <p:ph idx="4294967295" type="title"/>
          </p:nvPr>
        </p:nvSpPr>
        <p:spPr>
          <a:xfrm>
            <a:off x="594360" y="36295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MULTIPLE LINEAR REGRESSION MODELS</a:t>
            </a:r>
            <a:endParaRPr/>
          </a:p>
        </p:txBody>
      </p:sp>
      <p:sp>
        <p:nvSpPr>
          <p:cNvPr id="261" name="Google Shape;261;p2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685800" y="2057400"/>
            <a:ext cx="7696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applications of regression analysis involve situations in which there are more than one regressor variable. </a:t>
            </a:r>
            <a:endParaRPr/>
          </a:p>
          <a:p>
            <a:pPr indent="-254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regression model that contains more than one regressor variable is called a</a:t>
            </a:r>
            <a:r>
              <a:rPr b="1" i="0" lang="en-US" sz="4000" u="none" cap="none" strike="noStrik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multiple regression model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381000" y="13716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/>
        </p:nvSpPr>
        <p:spPr>
          <a:xfrm>
            <a:off x="152400" y="3810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248650" cy="540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609600"/>
            <a:ext cx="870585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47650"/>
            <a:ext cx="7096125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/>
          <p:nvPr>
            <p:ph type="title"/>
          </p:nvPr>
        </p:nvSpPr>
        <p:spPr>
          <a:xfrm>
            <a:off x="251096" y="318951"/>
            <a:ext cx="8740504" cy="75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FFC000"/>
                </a:solidFill>
              </a:rPr>
              <a:t>HYPOTHESIS TESTS IN MULTIPLE LINEAR REGRESSION</a:t>
            </a:r>
            <a:endParaRPr/>
          </a:p>
        </p:txBody>
      </p:sp>
      <p:sp>
        <p:nvSpPr>
          <p:cNvPr id="436" name="Google Shape;436;p23"/>
          <p:cNvSpPr txBox="1"/>
          <p:nvPr/>
        </p:nvSpPr>
        <p:spPr>
          <a:xfrm>
            <a:off x="254000" y="1081086"/>
            <a:ext cx="830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for Significance of Regression</a:t>
            </a:r>
            <a:endParaRPr/>
          </a:p>
        </p:txBody>
      </p:sp>
      <p:sp>
        <p:nvSpPr>
          <p:cNvPr id="437" name="Google Shape;437;p23"/>
          <p:cNvSpPr txBox="1"/>
          <p:nvPr/>
        </p:nvSpPr>
        <p:spPr>
          <a:xfrm>
            <a:off x="533400" y="1752600"/>
            <a:ext cx="6553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appropriate hypotheses are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838200" y="3968932"/>
            <a:ext cx="3200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statistic is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953000"/>
            <a:ext cx="82550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31" y="2438400"/>
            <a:ext cx="7859713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/>
        </p:nvSpPr>
        <p:spPr>
          <a:xfrm>
            <a:off x="381000" y="533400"/>
            <a:ext cx="830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for Significance of Regression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213725" cy="198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371850"/>
            <a:ext cx="7375525" cy="26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/>
        </p:nvSpPr>
        <p:spPr>
          <a:xfrm>
            <a:off x="228600" y="1524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455" name="Google Shape;4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71514"/>
            <a:ext cx="43434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836683"/>
            <a:ext cx="5085806" cy="138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4572000"/>
            <a:ext cx="4343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1"/>
            <a:ext cx="77819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429000"/>
            <a:ext cx="511016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/>
          <p:nvPr/>
        </p:nvSpPr>
        <p:spPr>
          <a:xfrm>
            <a:off x="637903" y="469039"/>
            <a:ext cx="3200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30000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Adjusted R</a:t>
            </a:r>
            <a:r>
              <a:rPr b="1" baseline="30000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800" u="none" cap="none" strike="noStrike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561703" y="1113564"/>
            <a:ext cx="6553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 of multiple determination</a:t>
            </a:r>
            <a:endParaRPr b="1" baseline="30000" i="0" sz="28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304800" y="3616326"/>
            <a:ext cx="8229600" cy="2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the wire bond pull strength data, we find that 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SS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/SS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5990.7712/6105.9447 = 0.9811.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Thus, the model accounts for about 98% of the variability in the pull strength response.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3" name="Google Shape;4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071687"/>
            <a:ext cx="3371850" cy="116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/>
          <p:nvPr/>
        </p:nvSpPr>
        <p:spPr>
          <a:xfrm>
            <a:off x="585651" y="502443"/>
            <a:ext cx="3200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3000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Adjusted R</a:t>
            </a:r>
            <a:r>
              <a:rPr b="1" baseline="3000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8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579120" y="1141808"/>
            <a:ext cx="6553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adjusted R</a:t>
            </a:r>
            <a:r>
              <a:rPr b="1" baseline="3000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baseline="30000" i="0" sz="28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609600" y="4191000"/>
            <a:ext cx="82296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adjusted R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 penalizes the analyst for adding terms to the model.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It can help guard against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overfitting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(including regressors that are not really useful)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18016" r="35498" t="0"/>
          <a:stretch/>
        </p:blipFill>
        <p:spPr>
          <a:xfrm>
            <a:off x="2185851" y="1781172"/>
            <a:ext cx="4191000" cy="187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/>
        </p:nvSpPr>
        <p:spPr>
          <a:xfrm>
            <a:off x="228600" y="304800"/>
            <a:ext cx="8382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on Individual Regression Coefficients and Subsets of Coefficients</a:t>
            </a: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228600" y="1447800"/>
            <a:ext cx="8305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hypotheses for testing the significance of any individual regression coefficient: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 b="-1646" l="30379" r="30238" t="1647"/>
          <a:stretch/>
        </p:blipFill>
        <p:spPr>
          <a:xfrm>
            <a:off x="457200" y="2435406"/>
            <a:ext cx="26670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9"/>
          <p:cNvSpPr txBox="1"/>
          <p:nvPr/>
        </p:nvSpPr>
        <p:spPr>
          <a:xfrm>
            <a:off x="381000" y="3534137"/>
            <a:ext cx="8001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statistic is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2" name="Google Shape;492;p29"/>
          <p:cNvPicPr preferRelativeResize="0"/>
          <p:nvPr/>
        </p:nvPicPr>
        <p:blipFill rotWithShape="1">
          <a:blip r:embed="rId4">
            <a:alphaModFix/>
          </a:blip>
          <a:srcRect b="0" l="30090" r="33593" t="0"/>
          <a:stretch/>
        </p:blipFill>
        <p:spPr>
          <a:xfrm>
            <a:off x="3962401" y="2590800"/>
            <a:ext cx="3886200" cy="28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9"/>
          <p:cNvSpPr txBox="1"/>
          <p:nvPr/>
        </p:nvSpPr>
        <p:spPr>
          <a:xfrm>
            <a:off x="402770" y="5607049"/>
            <a:ext cx="7750629" cy="8309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H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|t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&gt; t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α/2,n-p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This is called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>
            <p:ph idx="4294967295" type="title"/>
          </p:nvPr>
        </p:nvSpPr>
        <p:spPr>
          <a:xfrm>
            <a:off x="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MULTIPLE LINEAR REGRESSION MODELS</a:t>
            </a:r>
            <a:endParaRPr/>
          </a:p>
        </p:txBody>
      </p:sp>
      <p:sp>
        <p:nvSpPr>
          <p:cNvPr id="270" name="Google Shape;270;p3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381000" y="1828800"/>
            <a:ext cx="845820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example, suppose that the effective life of a cutting tool depends on the cutting speed and the tool angle. A possible multiple regression model could be</a:t>
            </a:r>
            <a:endParaRPr/>
          </a:p>
        </p:txBody>
      </p:sp>
      <p:pic>
        <p:nvPicPr>
          <p:cNvPr id="272" name="Google Shape;2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276600"/>
            <a:ext cx="3886200" cy="6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"/>
          <p:cNvSpPr txBox="1"/>
          <p:nvPr/>
        </p:nvSpPr>
        <p:spPr>
          <a:xfrm>
            <a:off x="609600" y="3886200"/>
            <a:ext cx="5867400" cy="244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– tool life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cutting speed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tool angle</a:t>
            </a:r>
            <a:endParaRPr/>
          </a:p>
        </p:txBody>
      </p:sp>
      <p:sp>
        <p:nvSpPr>
          <p:cNvPr id="274" name="Google Shape;274;p3"/>
          <p:cNvSpPr txBox="1"/>
          <p:nvPr/>
        </p:nvSpPr>
        <p:spPr>
          <a:xfrm>
            <a:off x="381000" y="13716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/>
        </p:nvSpPr>
        <p:spPr>
          <a:xfrm>
            <a:off x="457200" y="395287"/>
            <a:ext cx="8382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791527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/>
        </p:nvSpPr>
        <p:spPr>
          <a:xfrm>
            <a:off x="76200" y="228600"/>
            <a:ext cx="236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507" name="Google Shape;5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6934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429000"/>
            <a:ext cx="6324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457200" y="1447800"/>
            <a:ext cx="8001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regression significance test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sum of squares method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609600" y="47244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wish to test the hypotheses:</a:t>
            </a:r>
            <a:endParaRPr/>
          </a:p>
        </p:txBody>
      </p:sp>
      <p:pic>
        <p:nvPicPr>
          <p:cNvPr id="517" name="Google Shape;5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590800"/>
            <a:ext cx="1828800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3429000"/>
            <a:ext cx="1371600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5334000"/>
            <a:ext cx="66865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457200" y="1447800"/>
            <a:ext cx="8001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 form of the model can be written:</a:t>
            </a:r>
            <a:endParaRPr b="0" baseline="3000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209800"/>
            <a:ext cx="4443413" cy="4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3"/>
          <p:cNvSpPr txBox="1"/>
          <p:nvPr/>
        </p:nvSpPr>
        <p:spPr>
          <a:xfrm>
            <a:off x="457200" y="3048000"/>
            <a:ext cx="792480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columns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columns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associated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35" name="Google Shape;535;p34"/>
          <p:cNvSpPr txBox="1"/>
          <p:nvPr/>
        </p:nvSpPr>
        <p:spPr>
          <a:xfrm>
            <a:off x="609600" y="1752600"/>
            <a:ext cx="2895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full model:</a:t>
            </a:r>
            <a:endParaRPr/>
          </a:p>
        </p:txBody>
      </p:sp>
      <p:pic>
        <p:nvPicPr>
          <p:cNvPr id="536" name="Google Shape;5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90800"/>
            <a:ext cx="6705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352800"/>
            <a:ext cx="2895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4"/>
          <p:cNvSpPr txBox="1"/>
          <p:nvPr/>
        </p:nvSpPr>
        <p:spPr>
          <a:xfrm>
            <a:off x="838200" y="4343400"/>
            <a:ext cx="6477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true, the reduced model is</a:t>
            </a:r>
            <a:endParaRPr/>
          </a:p>
        </p:txBody>
      </p:sp>
      <p:pic>
        <p:nvPicPr>
          <p:cNvPr id="539" name="Google Shape;53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4953000"/>
            <a:ext cx="2209800" cy="5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5562600"/>
            <a:ext cx="617220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47" name="Google Shape;547;p35"/>
          <p:cNvSpPr txBox="1"/>
          <p:nvPr/>
        </p:nvSpPr>
        <p:spPr>
          <a:xfrm>
            <a:off x="609600" y="1752600"/>
            <a:ext cx="5562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statistic is:</a:t>
            </a:r>
            <a:endParaRPr/>
          </a:p>
        </p:txBody>
      </p:sp>
      <p:sp>
        <p:nvSpPr>
          <p:cNvPr id="548" name="Google Shape;548;p35"/>
          <p:cNvSpPr txBox="1"/>
          <p:nvPr/>
        </p:nvSpPr>
        <p:spPr>
          <a:xfrm>
            <a:off x="609600" y="4267200"/>
            <a:ext cx="81534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H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α,r,n-p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in Equation (12-32) is often referred to as a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</a:t>
            </a:r>
            <a:r>
              <a:rPr b="1" i="1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</a:t>
            </a:r>
            <a:endParaRPr/>
          </a:p>
        </p:txBody>
      </p:sp>
      <p:pic>
        <p:nvPicPr>
          <p:cNvPr id="549" name="Google Shape;5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90800"/>
            <a:ext cx="773271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56" name="Google Shape;556;p36"/>
          <p:cNvSpPr txBox="1"/>
          <p:nvPr/>
        </p:nvSpPr>
        <p:spPr>
          <a:xfrm>
            <a:off x="304800" y="1447800"/>
            <a:ext cx="236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12-6</a:t>
            </a:r>
            <a:endParaRPr/>
          </a:p>
        </p:txBody>
      </p:sp>
      <p:pic>
        <p:nvPicPr>
          <p:cNvPr id="557" name="Google Shape;5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00200"/>
            <a:ext cx="52482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438400"/>
            <a:ext cx="520541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962400"/>
            <a:ext cx="47339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66" name="Google Shape;566;p37"/>
          <p:cNvSpPr txBox="1"/>
          <p:nvPr/>
        </p:nvSpPr>
        <p:spPr>
          <a:xfrm>
            <a:off x="304800" y="1447800"/>
            <a:ext cx="236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12-6</a:t>
            </a:r>
            <a:endParaRPr/>
          </a:p>
        </p:txBody>
      </p:sp>
      <p:pic>
        <p:nvPicPr>
          <p:cNvPr id="567" name="Google Shape;5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447800"/>
            <a:ext cx="4810125" cy="499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12-2: HYPOTHESIS TESTS IN MULTIPLE LINEAR REGRESSION</a:t>
            </a:r>
            <a:endParaRPr/>
          </a:p>
        </p:txBody>
      </p:sp>
      <p:sp>
        <p:nvSpPr>
          <p:cNvPr id="574" name="Google Shape;574;p38"/>
          <p:cNvSpPr txBox="1"/>
          <p:nvPr/>
        </p:nvSpPr>
        <p:spPr>
          <a:xfrm>
            <a:off x="304800" y="1447800"/>
            <a:ext cx="236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12-6</a:t>
            </a:r>
            <a:endParaRPr/>
          </a:p>
        </p:txBody>
      </p:sp>
      <p:pic>
        <p:nvPicPr>
          <p:cNvPr id="575" name="Google Shape;5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295400"/>
            <a:ext cx="50863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582" name="Google Shape;582;p39"/>
          <p:cNvSpPr txBox="1"/>
          <p:nvPr/>
        </p:nvSpPr>
        <p:spPr>
          <a:xfrm>
            <a:off x="304800" y="1447800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12-3.1 Confidence Intervals on Individual Regression Coefficients</a:t>
            </a:r>
            <a:endParaRPr/>
          </a:p>
        </p:txBody>
      </p:sp>
      <p:sp>
        <p:nvSpPr>
          <p:cNvPr id="583" name="Google Shape;583;p39"/>
          <p:cNvSpPr txBox="1"/>
          <p:nvPr/>
        </p:nvSpPr>
        <p:spPr>
          <a:xfrm>
            <a:off x="457200" y="2667000"/>
            <a:ext cx="2971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pic>
        <p:nvPicPr>
          <p:cNvPr id="584" name="Google Shape;5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76231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/>
          <p:nvPr>
            <p:ph idx="4294967295" type="title"/>
          </p:nvPr>
        </p:nvSpPr>
        <p:spPr>
          <a:xfrm>
            <a:off x="0" y="7239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MULTIPLE LINEAR REGRESSION MODELS</a:t>
            </a:r>
            <a:endParaRPr/>
          </a:p>
        </p:txBody>
      </p:sp>
      <p:sp>
        <p:nvSpPr>
          <p:cNvPr id="281" name="Google Shape;281;p4"/>
          <p:cNvSpPr txBox="1"/>
          <p:nvPr>
            <p:ph idx="4294967295" type="body"/>
          </p:nvPr>
        </p:nvSpPr>
        <p:spPr>
          <a:xfrm>
            <a:off x="1023938" y="1562100"/>
            <a:ext cx="8120062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70" y="1828800"/>
            <a:ext cx="7772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591" name="Google Shape;591;p40"/>
          <p:cNvSpPr txBox="1"/>
          <p:nvPr/>
        </p:nvSpPr>
        <p:spPr>
          <a:xfrm>
            <a:off x="381000" y="17526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12-7</a:t>
            </a:r>
            <a:endParaRPr/>
          </a:p>
        </p:txBody>
      </p:sp>
      <p:pic>
        <p:nvPicPr>
          <p:cNvPr id="592" name="Google Shape;5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981200"/>
            <a:ext cx="51054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67000"/>
            <a:ext cx="46291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667000"/>
            <a:ext cx="43402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601" name="Google Shape;601;p41"/>
          <p:cNvSpPr txBox="1"/>
          <p:nvPr/>
        </p:nvSpPr>
        <p:spPr>
          <a:xfrm>
            <a:off x="381000" y="1447800"/>
            <a:ext cx="7924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12-3.2 Confidence Interval on the Mean Response</a:t>
            </a:r>
            <a:endParaRPr/>
          </a:p>
        </p:txBody>
      </p:sp>
      <p:sp>
        <p:nvSpPr>
          <p:cNvPr id="602" name="Google Shape;602;p41"/>
          <p:cNvSpPr txBox="1"/>
          <p:nvPr/>
        </p:nvSpPr>
        <p:spPr>
          <a:xfrm>
            <a:off x="457200" y="2362200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response at a point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estimated by</a:t>
            </a:r>
            <a:endParaRPr/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276600"/>
            <a:ext cx="2247900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1"/>
          <p:cNvSpPr txBox="1"/>
          <p:nvPr/>
        </p:nvSpPr>
        <p:spPr>
          <a:xfrm>
            <a:off x="609600" y="4267200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variance of the estimated mean response is</a:t>
            </a:r>
            <a:endParaRPr/>
          </a:p>
        </p:txBody>
      </p:sp>
      <p:pic>
        <p:nvPicPr>
          <p:cNvPr id="605" name="Google Shape;60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5105400"/>
            <a:ext cx="373380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612" name="Google Shape;612;p42"/>
          <p:cNvSpPr txBox="1"/>
          <p:nvPr/>
        </p:nvSpPr>
        <p:spPr>
          <a:xfrm>
            <a:off x="381000" y="1447800"/>
            <a:ext cx="7924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12-3.2 Confidence Interval on the Mean Response</a:t>
            </a:r>
            <a:endParaRPr/>
          </a:p>
        </p:txBody>
      </p:sp>
      <p:sp>
        <p:nvSpPr>
          <p:cNvPr id="613" name="Google Shape;613;p42"/>
          <p:cNvSpPr txBox="1"/>
          <p:nvPr/>
        </p:nvSpPr>
        <p:spPr>
          <a:xfrm>
            <a:off x="457200" y="2362200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pic>
        <p:nvPicPr>
          <p:cNvPr id="614" name="Google Shape;6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352800"/>
            <a:ext cx="67532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621" name="Google Shape;621;p43"/>
          <p:cNvSpPr txBox="1"/>
          <p:nvPr/>
        </p:nvSpPr>
        <p:spPr>
          <a:xfrm>
            <a:off x="381000" y="14478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12-8</a:t>
            </a:r>
            <a:endParaRPr/>
          </a:p>
        </p:txBody>
      </p:sp>
      <p:pic>
        <p:nvPicPr>
          <p:cNvPr id="622" name="Google Shape;6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990600"/>
            <a:ext cx="67913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209800"/>
            <a:ext cx="5791200" cy="3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US" sz="2800"/>
              <a:t>12-3: CONFIDENCE INTERVALS IN MULTIPLE LINEAR REGRESSION</a:t>
            </a:r>
            <a:endParaRPr/>
          </a:p>
        </p:txBody>
      </p:sp>
      <p:sp>
        <p:nvSpPr>
          <p:cNvPr id="630" name="Google Shape;630;p44"/>
          <p:cNvSpPr txBox="1"/>
          <p:nvPr/>
        </p:nvSpPr>
        <p:spPr>
          <a:xfrm>
            <a:off x="381000" y="1447800"/>
            <a:ext cx="2286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12-8</a:t>
            </a:r>
            <a:endParaRPr/>
          </a:p>
        </p:txBody>
      </p:sp>
      <p:pic>
        <p:nvPicPr>
          <p:cNvPr id="631" name="Google Shape;6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524000"/>
            <a:ext cx="52419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505200"/>
            <a:ext cx="4821238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12-4: PREDICTION OF NEW OBSERVATIONS</a:t>
            </a:r>
            <a:endParaRPr/>
          </a:p>
        </p:txBody>
      </p:sp>
      <p:sp>
        <p:nvSpPr>
          <p:cNvPr id="639" name="Google Shape;639;p45"/>
          <p:cNvSpPr txBox="1"/>
          <p:nvPr/>
        </p:nvSpPr>
        <p:spPr>
          <a:xfrm>
            <a:off x="381000" y="1447800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 estimate of the future observation Y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/>
          </a:p>
        </p:txBody>
      </p:sp>
      <p:pic>
        <p:nvPicPr>
          <p:cNvPr id="640" name="Google Shape;6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209800"/>
            <a:ext cx="19621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5"/>
          <p:cNvSpPr txBox="1"/>
          <p:nvPr/>
        </p:nvSpPr>
        <p:spPr>
          <a:xfrm>
            <a:off x="304800" y="3124200"/>
            <a:ext cx="8305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100(1-α)%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interval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this future observation is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2" name="Google Shape;64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419600"/>
            <a:ext cx="6838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6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12-4: PREDICTION OF NEW OBSERVATIONS</a:t>
            </a:r>
            <a:endParaRPr/>
          </a:p>
        </p:txBody>
      </p:sp>
      <p:sp>
        <p:nvSpPr>
          <p:cNvPr id="649" name="Google Shape;649;p46"/>
          <p:cNvSpPr/>
          <p:nvPr/>
        </p:nvSpPr>
        <p:spPr>
          <a:xfrm>
            <a:off x="228600" y="4953000"/>
            <a:ext cx="3505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12-5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 of extrapolation in multiple regression            </a:t>
            </a:r>
            <a:endParaRPr/>
          </a:p>
        </p:txBody>
      </p:sp>
      <p:pic>
        <p:nvPicPr>
          <p:cNvPr id="650" name="Google Shape;6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525" y="1371600"/>
            <a:ext cx="45624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12-4: PREDICTION OF NEW OBSERVATIONS</a:t>
            </a:r>
            <a:endParaRPr/>
          </a:p>
        </p:txBody>
      </p:sp>
      <p:sp>
        <p:nvSpPr>
          <p:cNvPr id="657" name="Google Shape;657;p47"/>
          <p:cNvSpPr txBox="1"/>
          <p:nvPr/>
        </p:nvSpPr>
        <p:spPr>
          <a:xfrm>
            <a:off x="381000" y="1447800"/>
            <a:ext cx="6934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12-9</a:t>
            </a:r>
            <a:endParaRPr/>
          </a:p>
        </p:txBody>
      </p:sp>
      <p:pic>
        <p:nvPicPr>
          <p:cNvPr id="658" name="Google Shape;6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295400"/>
            <a:ext cx="5019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1828800"/>
            <a:ext cx="5334000" cy="2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267200"/>
            <a:ext cx="4651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667" name="Google Shape;667;p48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668" name="Google Shape;668;p48"/>
          <p:cNvSpPr txBox="1"/>
          <p:nvPr/>
        </p:nvSpPr>
        <p:spPr>
          <a:xfrm>
            <a:off x="0" y="1447800"/>
            <a:ext cx="3124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12-10</a:t>
            </a:r>
            <a:endParaRPr/>
          </a:p>
        </p:txBody>
      </p:sp>
      <p:sp>
        <p:nvSpPr>
          <p:cNvPr id="669" name="Google Shape;669;p48"/>
          <p:cNvSpPr/>
          <p:nvPr/>
        </p:nvSpPr>
        <p:spPr>
          <a:xfrm>
            <a:off x="381000" y="5410200"/>
            <a:ext cx="381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12-6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 probability plot of residuals            </a:t>
            </a:r>
            <a:endParaRPr/>
          </a:p>
        </p:txBody>
      </p:sp>
      <p:pic>
        <p:nvPicPr>
          <p:cNvPr id="670" name="Google Shape;6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524000"/>
            <a:ext cx="5297488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2209800"/>
            <a:ext cx="48101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995613"/>
            <a:ext cx="3962400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9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679" name="Google Shape;679;p49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680" name="Google Shape;680;p49"/>
          <p:cNvSpPr txBox="1"/>
          <p:nvPr/>
        </p:nvSpPr>
        <p:spPr>
          <a:xfrm>
            <a:off x="304800" y="1600200"/>
            <a:ext cx="2667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12-10</a:t>
            </a:r>
            <a:endParaRPr/>
          </a:p>
        </p:txBody>
      </p:sp>
      <p:pic>
        <p:nvPicPr>
          <p:cNvPr id="681" name="Google Shape;6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95600"/>
            <a:ext cx="23907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953000"/>
            <a:ext cx="7077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657600"/>
            <a:ext cx="68675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/>
          <p:nvPr>
            <p:ph idx="4294967295" type="title"/>
          </p:nvPr>
        </p:nvSpPr>
        <p:spPr>
          <a:xfrm>
            <a:off x="914400" y="50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 MULTIPLE LINEAR REGRESSION MODELS</a:t>
            </a:r>
            <a:endParaRPr/>
          </a:p>
        </p:txBody>
      </p:sp>
      <p:sp>
        <p:nvSpPr>
          <p:cNvPr id="289" name="Google Shape;289;p5"/>
          <p:cNvSpPr txBox="1"/>
          <p:nvPr>
            <p:ph idx="4294967295" type="body"/>
          </p:nvPr>
        </p:nvSpPr>
        <p:spPr>
          <a:xfrm>
            <a:off x="0" y="13430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90" name="Google Shape;290;p5"/>
          <p:cNvSpPr/>
          <p:nvPr/>
        </p:nvSpPr>
        <p:spPr>
          <a:xfrm>
            <a:off x="714375" y="3689176"/>
            <a:ext cx="2971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Three-dimensional plot of the regression model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= 50 + 10x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+ 7x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+ 5x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(b) The contour plot</a:t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914400"/>
            <a:ext cx="469582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690" name="Google Shape;690;p50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691" name="Google Shape;691;p50"/>
          <p:cNvSpPr txBox="1"/>
          <p:nvPr/>
        </p:nvSpPr>
        <p:spPr>
          <a:xfrm>
            <a:off x="0" y="1447800"/>
            <a:ext cx="2667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12-10</a:t>
            </a:r>
            <a:endParaRPr/>
          </a:p>
        </p:txBody>
      </p:sp>
      <p:sp>
        <p:nvSpPr>
          <p:cNvPr id="692" name="Google Shape;692;p50"/>
          <p:cNvSpPr/>
          <p:nvPr/>
        </p:nvSpPr>
        <p:spPr>
          <a:xfrm>
            <a:off x="152400" y="5410200"/>
            <a:ext cx="3810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12-7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Plot of residuals</a:t>
            </a:r>
            <a:endParaRPr/>
          </a:p>
        </p:txBody>
      </p:sp>
      <p:pic>
        <p:nvPicPr>
          <p:cNvPr id="693" name="Google Shape;69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7162800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657600"/>
            <a:ext cx="4383088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1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01" name="Google Shape;701;p51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702" name="Google Shape;702;p51"/>
          <p:cNvSpPr txBox="1"/>
          <p:nvPr/>
        </p:nvSpPr>
        <p:spPr>
          <a:xfrm>
            <a:off x="0" y="1447800"/>
            <a:ext cx="3048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12-10</a:t>
            </a:r>
            <a:endParaRPr/>
          </a:p>
        </p:txBody>
      </p:sp>
      <p:sp>
        <p:nvSpPr>
          <p:cNvPr id="703" name="Google Shape;703;p51"/>
          <p:cNvSpPr/>
          <p:nvPr/>
        </p:nvSpPr>
        <p:spPr>
          <a:xfrm>
            <a:off x="152400" y="5867400"/>
            <a:ext cx="381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Plot of residuals against x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704" name="Google Shape;7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352800"/>
            <a:ext cx="4362450" cy="29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133600"/>
            <a:ext cx="20002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6900" y="2133600"/>
            <a:ext cx="66675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2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13" name="Google Shape;713;p52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714" name="Google Shape;714;p52"/>
          <p:cNvSpPr txBox="1"/>
          <p:nvPr/>
        </p:nvSpPr>
        <p:spPr>
          <a:xfrm>
            <a:off x="381000" y="1828800"/>
            <a:ext cx="2819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12-10</a:t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228600" y="2590800"/>
            <a:ext cx="381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12-9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Plot of residuals against x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716" name="Google Shape;71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200400"/>
            <a:ext cx="4806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23" name="Google Shape;723;p53"/>
          <p:cNvSpPr txBox="1"/>
          <p:nvPr/>
        </p:nvSpPr>
        <p:spPr>
          <a:xfrm>
            <a:off x="0" y="12192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pic>
        <p:nvPicPr>
          <p:cNvPr id="724" name="Google Shape;7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81153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657600"/>
            <a:ext cx="778351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32" name="Google Shape;732;p54"/>
          <p:cNvSpPr txBox="1"/>
          <p:nvPr/>
        </p:nvSpPr>
        <p:spPr>
          <a:xfrm>
            <a:off x="0" y="12192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sp>
        <p:nvSpPr>
          <p:cNvPr id="733" name="Google Shape;733;p54"/>
          <p:cNvSpPr txBox="1"/>
          <p:nvPr/>
        </p:nvSpPr>
        <p:spPr>
          <a:xfrm>
            <a:off x="0" y="4038600"/>
            <a:ext cx="7391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variance of the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residual is</a:t>
            </a:r>
            <a:endParaRPr/>
          </a:p>
        </p:txBody>
      </p:sp>
      <p:pic>
        <p:nvPicPr>
          <p:cNvPr id="734" name="Google Shape;7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953000"/>
            <a:ext cx="5486400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863" y="3000375"/>
            <a:ext cx="6772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209800"/>
            <a:ext cx="69818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5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0" y="1219200"/>
            <a:ext cx="449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12-5.1 Residual Analysis</a:t>
            </a:r>
            <a:endParaRPr/>
          </a:p>
        </p:txBody>
      </p:sp>
      <p:pic>
        <p:nvPicPr>
          <p:cNvPr id="744" name="Google Shape;7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690562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5"/>
          <p:cNvPicPr preferRelativeResize="0"/>
          <p:nvPr/>
        </p:nvPicPr>
        <p:blipFill rotWithShape="1">
          <a:blip r:embed="rId4">
            <a:alphaModFix/>
          </a:blip>
          <a:srcRect b="0" l="0" r="0" t="9917"/>
          <a:stretch/>
        </p:blipFill>
        <p:spPr>
          <a:xfrm>
            <a:off x="1066800" y="4343400"/>
            <a:ext cx="70770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52" name="Google Shape;752;p56"/>
          <p:cNvSpPr txBox="1"/>
          <p:nvPr/>
        </p:nvSpPr>
        <p:spPr>
          <a:xfrm>
            <a:off x="0" y="1219200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12-5.2 Influential Observations</a:t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0" y="3429000"/>
            <a:ext cx="3276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Figure 12-10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point that is remote in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-space.</a:t>
            </a:r>
            <a:endParaRPr/>
          </a:p>
        </p:txBody>
      </p:sp>
      <p:pic>
        <p:nvPicPr>
          <p:cNvPr id="754" name="Google Shape;7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667000"/>
            <a:ext cx="5257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7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61" name="Google Shape;761;p57"/>
          <p:cNvSpPr txBox="1"/>
          <p:nvPr/>
        </p:nvSpPr>
        <p:spPr>
          <a:xfrm>
            <a:off x="0" y="1219200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12-5.2 Influential Observations</a:t>
            </a:r>
            <a:endParaRPr/>
          </a:p>
        </p:txBody>
      </p:sp>
      <p:sp>
        <p:nvSpPr>
          <p:cNvPr id="762" name="Google Shape;762;p57"/>
          <p:cNvSpPr txBox="1"/>
          <p:nvPr/>
        </p:nvSpPr>
        <p:spPr>
          <a:xfrm>
            <a:off x="609600" y="2057400"/>
            <a:ext cx="4648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Cook’s distance measure</a:t>
            </a:r>
            <a:endParaRPr/>
          </a:p>
        </p:txBody>
      </p:sp>
      <p:pic>
        <p:nvPicPr>
          <p:cNvPr id="763" name="Google Shape;7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114800"/>
            <a:ext cx="6934200" cy="114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67818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71" name="Google Shape;771;p58"/>
          <p:cNvSpPr txBox="1"/>
          <p:nvPr/>
        </p:nvSpPr>
        <p:spPr>
          <a:xfrm>
            <a:off x="381000" y="1219200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12-11</a:t>
            </a:r>
            <a:endParaRPr/>
          </a:p>
        </p:txBody>
      </p:sp>
      <p:pic>
        <p:nvPicPr>
          <p:cNvPr id="772" name="Google Shape;7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9800"/>
            <a:ext cx="91725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"/>
          <p:cNvSpPr txBox="1"/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12-5: MODEL ADEQUACY CHECKING</a:t>
            </a:r>
            <a:endParaRPr/>
          </a:p>
        </p:txBody>
      </p:sp>
      <p:sp>
        <p:nvSpPr>
          <p:cNvPr id="779" name="Google Shape;779;p59"/>
          <p:cNvSpPr txBox="1"/>
          <p:nvPr/>
        </p:nvSpPr>
        <p:spPr>
          <a:xfrm>
            <a:off x="381000" y="1219200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12-11</a:t>
            </a:r>
            <a:endParaRPr/>
          </a:p>
        </p:txBody>
      </p:sp>
      <p:pic>
        <p:nvPicPr>
          <p:cNvPr id="780" name="Google Shape;7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8" y="2209800"/>
            <a:ext cx="862806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/>
          <p:nvPr>
            <p:ph idx="4294967295" type="title"/>
          </p:nvPr>
        </p:nvSpPr>
        <p:spPr>
          <a:xfrm>
            <a:off x="0" y="119063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 MULTIPLE LINEAR REGRESSION MODELS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381000" y="13716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Estimation of the Parameters</a:t>
            </a:r>
            <a:endParaRPr/>
          </a:p>
        </p:txBody>
      </p:sp>
      <p:pic>
        <p:nvPicPr>
          <p:cNvPr id="299" name="Google Shape;2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09" y="2012624"/>
            <a:ext cx="8535781" cy="247650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  <p:pic>
        <p:nvPicPr>
          <p:cNvPr id="300" name="Google Shape;3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845376"/>
            <a:ext cx="392271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"/>
          <p:cNvSpPr txBox="1"/>
          <p:nvPr>
            <p:ph type="title"/>
          </p:nvPr>
        </p:nvSpPr>
        <p:spPr>
          <a:xfrm>
            <a:off x="304800" y="72615"/>
            <a:ext cx="80010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b="1" lang="en-US" sz="3600">
                <a:solidFill>
                  <a:srgbClr val="FFC000"/>
                </a:solidFill>
              </a:rPr>
              <a:t>ASPECTS OF MULTIPLE REGRESSION MODELING</a:t>
            </a:r>
            <a:endParaRPr/>
          </a:p>
        </p:txBody>
      </p:sp>
      <p:sp>
        <p:nvSpPr>
          <p:cNvPr id="787" name="Google Shape;787;p60"/>
          <p:cNvSpPr txBox="1"/>
          <p:nvPr/>
        </p:nvSpPr>
        <p:spPr>
          <a:xfrm>
            <a:off x="448491" y="1365643"/>
            <a:ext cx="8610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Regressors and Indicator Variables</a:t>
            </a:r>
            <a:endParaRPr/>
          </a:p>
        </p:txBody>
      </p:sp>
      <p:sp>
        <p:nvSpPr>
          <p:cNvPr id="788" name="Google Shape;788;p60"/>
          <p:cNvSpPr txBox="1"/>
          <p:nvPr/>
        </p:nvSpPr>
        <p:spPr>
          <a:xfrm>
            <a:off x="457200" y="2133600"/>
            <a:ext cx="82296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problems may involve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8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usual method for the different levels of a qualitative variable is to use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example, to introduce the effect of two different operators into a regression model, we could define an indicator variable as follows:</a:t>
            </a:r>
            <a:endParaRPr/>
          </a:p>
        </p:txBody>
      </p:sp>
      <p:pic>
        <p:nvPicPr>
          <p:cNvPr id="789" name="Google Shape;78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5562600"/>
            <a:ext cx="5105400" cy="7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1"/>
          <p:cNvSpPr txBox="1"/>
          <p:nvPr/>
        </p:nvSpPr>
        <p:spPr>
          <a:xfrm>
            <a:off x="685800" y="323850"/>
            <a:ext cx="2514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796" name="Google Shape;7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 txBox="1"/>
          <p:nvPr/>
        </p:nvSpPr>
        <p:spPr>
          <a:xfrm>
            <a:off x="533400" y="381000"/>
            <a:ext cx="2514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803" name="Google Shape;80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6" y="1371600"/>
            <a:ext cx="88788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3"/>
          <p:cNvSpPr txBox="1"/>
          <p:nvPr/>
        </p:nvSpPr>
        <p:spPr>
          <a:xfrm>
            <a:off x="304800" y="161130"/>
            <a:ext cx="2514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810" name="Google Shape;81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38200"/>
            <a:ext cx="8077200" cy="55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20238"/>
            <a:ext cx="6553200" cy="5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00569"/>
            <a:ext cx="67056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0772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" y="4062549"/>
            <a:ext cx="9048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idx="4294967295" type="title"/>
          </p:nvPr>
        </p:nvSpPr>
        <p:spPr>
          <a:xfrm>
            <a:off x="0" y="37782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MULTIPLE LINEAR REGRESSION MODELS</a:t>
            </a:r>
            <a:endParaRPr/>
          </a:p>
        </p:txBody>
      </p:sp>
      <p:sp>
        <p:nvSpPr>
          <p:cNvPr id="307" name="Google Shape;307;p7"/>
          <p:cNvSpPr txBox="1"/>
          <p:nvPr>
            <p:ph idx="4294967295" type="body"/>
          </p:nvPr>
        </p:nvSpPr>
        <p:spPr>
          <a:xfrm>
            <a:off x="1371600" y="3692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381000" y="13716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Estimation of the Parameters</a:t>
            </a:r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571500" y="2097088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function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by</a:t>
            </a:r>
            <a:endParaRPr/>
          </a:p>
        </p:txBody>
      </p:sp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90800"/>
            <a:ext cx="4833938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/>
        </p:nvSpPr>
        <p:spPr>
          <a:xfrm>
            <a:off x="609600" y="3657600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estimates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satisfy</a:t>
            </a:r>
            <a:endParaRPr/>
          </a:p>
        </p:txBody>
      </p:sp>
      <p:pic>
        <p:nvPicPr>
          <p:cNvPr id="312" name="Google Shape;3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355948"/>
            <a:ext cx="84582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idx="4294967295" type="title"/>
          </p:nvPr>
        </p:nvSpPr>
        <p:spPr>
          <a:xfrm>
            <a:off x="594360" y="336551"/>
            <a:ext cx="8229600" cy="97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b="1" lang="en-US" sz="3600"/>
              <a:t>MULTIPLE LINEAR REGRESSION MODELS</a:t>
            </a:r>
            <a:endParaRPr/>
          </a:p>
        </p:txBody>
      </p:sp>
      <p:sp>
        <p:nvSpPr>
          <p:cNvPr id="319" name="Google Shape;319;p8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381000" y="13716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Estimation of the Parameters</a:t>
            </a:r>
            <a:endParaRPr/>
          </a:p>
        </p:txBody>
      </p:sp>
      <p:sp>
        <p:nvSpPr>
          <p:cNvPr id="321" name="Google Shape;321;p8"/>
          <p:cNvSpPr txBox="1"/>
          <p:nvPr/>
        </p:nvSpPr>
        <p:spPr>
          <a:xfrm>
            <a:off x="533400" y="5257800"/>
            <a:ext cx="7620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solution to the normal Equations are the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estimators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regression coefficients.</a:t>
            </a:r>
            <a:endParaRPr/>
          </a:p>
        </p:txBody>
      </p:sp>
      <p:sp>
        <p:nvSpPr>
          <p:cNvPr id="322" name="Google Shape;322;p8"/>
          <p:cNvSpPr txBox="1"/>
          <p:nvPr/>
        </p:nvSpPr>
        <p:spPr>
          <a:xfrm>
            <a:off x="457200" y="1905000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squares normal Equations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</a:t>
            </a:r>
            <a:endParaRPr/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438400"/>
            <a:ext cx="7543800" cy="2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>
            <p:ph idx="4294967295" type="body"/>
          </p:nvPr>
        </p:nvSpPr>
        <p:spPr>
          <a:xfrm>
            <a:off x="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30" name="Google Shape;3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81426"/>
            <a:ext cx="8658225" cy="569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2010-07-18T22:36:56Z</dcterms:created>
  <dc:creator>Administratr</dc:creator>
</cp:coreProperties>
</file>