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257" r:id="rId18"/>
    <p:sldId id="258" r:id="rId19"/>
    <p:sldId id="259" r:id="rId20"/>
    <p:sldId id="260" r:id="rId21"/>
    <p:sldId id="261" r:id="rId22"/>
    <p:sldId id="263" r:id="rId23"/>
    <p:sldId id="264" r:id="rId24"/>
    <p:sldId id="265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3" r:id="rId38"/>
    <p:sldId id="284" r:id="rId39"/>
    <p:sldId id="285" r:id="rId4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509D-A1A5-469C-9D16-241D7B8A24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C111-15C2-4F13-8350-8AAC893766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VIDEO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hape 225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Video Signal</a:t>
            </a:r>
          </a:p>
        </p:txBody>
      </p:sp>
      <p:sp>
        <p:nvSpPr>
          <p:cNvPr id="22534" name="Shape 22534"/>
          <p:cNvSpPr txBox="1">
            <a:spLocks noGrp="1"/>
          </p:cNvSpPr>
          <p:nvPr>
            <p:ph type="body" idx="1"/>
          </p:nvPr>
        </p:nvSpPr>
        <p:spPr>
          <a:xfrm flipH="1">
            <a:off x="166253" y="1417637"/>
            <a:ext cx="8811491" cy="4609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</a:pPr>
            <a:r>
              <a:rPr lang="en-US" sz="2960" dirty="0"/>
              <a:t>Video signal is basically any sequence of time varying images. </a:t>
            </a:r>
            <a:endParaRPr lang="en-US" sz="2960" dirty="0" smtClean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endParaRPr lang="en-US" sz="2960" dirty="0"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</a:pPr>
            <a:r>
              <a:rPr lang="en-US" sz="2960" dirty="0"/>
              <a:t>A still image is a spatial distribution of intensities that remain constant with time, whereas a time varying image has a spatial intensity distribution that varies with time</a:t>
            </a:r>
            <a:r>
              <a:rPr lang="en-US" sz="2960" dirty="0" smtClean="0"/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sz="2960" dirty="0" smtClean="0"/>
              <a:t> </a:t>
            </a:r>
            <a:endParaRPr lang="en-US" sz="2960" dirty="0"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</a:pPr>
            <a:r>
              <a:rPr lang="en-US" sz="2960" dirty="0"/>
              <a:t>Video signal is treated as a series of images called frames. An illusion of continuous video is obtained by changing the frames in a faster manner which is generally termed as frame rate.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None/>
            </a:pPr>
            <a:endParaRPr sz="29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I,P,B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Frames between two successive ‘I’ frames, including the leading ‘I’ frame, are collectively called as group of pictures (GOP). </a:t>
            </a:r>
          </a:p>
          <a:p>
            <a:pPr algn="just"/>
            <a:r>
              <a:rPr lang="en-US" dirty="0" smtClean="0"/>
              <a:t>The GOP is illustrated in figure 3. The illustrated figure has one ‘I’ frame, two ‘P’ frames and six ‘B’ frames. </a:t>
            </a:r>
          </a:p>
          <a:p>
            <a:pPr algn="just"/>
            <a:r>
              <a:rPr lang="en-US" dirty="0" smtClean="0"/>
              <a:t>Typically, multiple ‘B’ frames are inserted between two consecutive ‘P’ or between ‘I’ and ‘P’ frames. </a:t>
            </a:r>
          </a:p>
          <a:p>
            <a:pPr algn="just"/>
            <a:r>
              <a:rPr lang="en-US" dirty="0" smtClean="0"/>
              <a:t>The existence of GOPs facilitates the implementation of features such as random access, fast forward or fast and normal reverse playback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I,P,B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Three types of video frames are I-frame, P-frame and B-frame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‘I’ stands for Intra </a:t>
            </a:r>
            <a:r>
              <a:rPr lang="en-US" b="1" dirty="0" smtClean="0"/>
              <a:t>coded frame,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‘P’ stands for Predictive frame </a:t>
            </a:r>
            <a:r>
              <a:rPr lang="en-US" b="1" dirty="0" smtClean="0"/>
              <a:t>and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‘B’ stands for Bidirectional predictive frame. </a:t>
            </a:r>
            <a:endParaRPr lang="en-US" b="1" dirty="0" smtClean="0"/>
          </a:p>
          <a:p>
            <a:pPr algn="just"/>
            <a:r>
              <a:rPr lang="en-US" b="1" dirty="0" smtClean="0"/>
              <a:t>‘</a:t>
            </a:r>
            <a:r>
              <a:rPr lang="en-US" b="1" dirty="0"/>
              <a:t>I’ </a:t>
            </a:r>
            <a:r>
              <a:rPr lang="en-US" b="1" dirty="0" smtClean="0"/>
              <a:t>frames </a:t>
            </a:r>
            <a:r>
              <a:rPr lang="en-US" dirty="0" smtClean="0"/>
              <a:t>are </a:t>
            </a:r>
            <a:r>
              <a:rPr lang="en-US" dirty="0"/>
              <a:t>encoded without any motion compensation and are used as a reference for future </a:t>
            </a:r>
            <a:r>
              <a:rPr lang="en-US" dirty="0" smtClean="0"/>
              <a:t>predicted ‘P</a:t>
            </a:r>
            <a:r>
              <a:rPr lang="en-US" dirty="0"/>
              <a:t>’ and ‘B’ type frames. ‘I’ frames however require a relatively large number of bits for encoding.</a:t>
            </a:r>
          </a:p>
          <a:p>
            <a:pPr algn="just"/>
            <a:r>
              <a:rPr lang="en-US" dirty="0"/>
              <a:t>‘P’ frames are encoded using motion compensated prediction from a reference frame which </a:t>
            </a:r>
            <a:r>
              <a:rPr lang="en-US" dirty="0" smtClean="0"/>
              <a:t>can be </a:t>
            </a:r>
            <a:r>
              <a:rPr lang="en-US" dirty="0"/>
              <a:t>either ‘I’ or ‘P’ frame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‘</a:t>
            </a:r>
            <a:r>
              <a:rPr lang="en-US" dirty="0"/>
              <a:t>P’ frames are more efficient in terms of number of bits </a:t>
            </a:r>
            <a:r>
              <a:rPr lang="en-US" dirty="0" smtClean="0"/>
              <a:t>required compared </a:t>
            </a:r>
            <a:r>
              <a:rPr lang="en-US" dirty="0"/>
              <a:t>to ‘I’ frames, but still require more bits than ‘B’ frames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‘B’ frames require the </a:t>
            </a:r>
            <a:r>
              <a:rPr lang="en-US" b="1" dirty="0" smtClean="0"/>
              <a:t>lowest </a:t>
            </a:r>
            <a:r>
              <a:rPr lang="en-US" dirty="0" smtClean="0"/>
              <a:t>number </a:t>
            </a:r>
            <a:r>
              <a:rPr lang="en-US" dirty="0"/>
              <a:t>of bits compared to both ‘I’ and ‘P’ frames but incur computational complexity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Types (GOP)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575" y="2239169"/>
            <a:ext cx="60388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Tube based Imagers, </a:t>
            </a:r>
            <a:r>
              <a:rPr lang="en-US" dirty="0" err="1" smtClean="0"/>
              <a:t>Vidicons</a:t>
            </a:r>
            <a:r>
              <a:rPr lang="en-US" dirty="0" smtClean="0"/>
              <a:t>, </a:t>
            </a:r>
            <a:r>
              <a:rPr lang="en-US" dirty="0" err="1" smtClean="0"/>
              <a:t>Plumbicons</a:t>
            </a:r>
            <a:r>
              <a:rPr lang="en-US" dirty="0" smtClean="0"/>
              <a:t> or Orthicons</a:t>
            </a:r>
          </a:p>
          <a:p>
            <a:r>
              <a:rPr lang="en-US" dirty="0" smtClean="0"/>
              <a:t>Solid State sensors  such as CCD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Scan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and Interlaced Scans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8657" y="1776413"/>
            <a:ext cx="7786687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and Interlaced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Progressive scan patterns are used for high resolution displays like computer </a:t>
            </a:r>
            <a:r>
              <a:rPr lang="en-US" dirty="0" smtClean="0"/>
              <a:t>CRT monitors </a:t>
            </a:r>
            <a:r>
              <a:rPr lang="en-US" dirty="0"/>
              <a:t>Digital cinema projections.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progressive scan, each frame of picture information </a:t>
            </a:r>
            <a:r>
              <a:rPr lang="en-US" dirty="0" smtClean="0"/>
              <a:t>is scanned </a:t>
            </a:r>
            <a:r>
              <a:rPr lang="en-US" dirty="0"/>
              <a:t>completely to create the video signal.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interlaced scan pattern, the odd and even </a:t>
            </a:r>
            <a:r>
              <a:rPr lang="en-US" dirty="0" smtClean="0"/>
              <a:t>lines of </a:t>
            </a:r>
            <a:r>
              <a:rPr lang="en-US" dirty="0"/>
              <a:t>each picture are read out in two separate scans of the odd and even fields respectively. </a:t>
            </a:r>
            <a:endParaRPr lang="en-US" dirty="0" smtClean="0"/>
          </a:p>
          <a:p>
            <a:pPr algn="just"/>
            <a:r>
              <a:rPr lang="en-US" dirty="0" smtClean="0"/>
              <a:t>This allows </a:t>
            </a:r>
            <a:r>
              <a:rPr lang="en-US" dirty="0"/>
              <a:t>good reproduction of movement in the scene at relatively low field 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Characterization of Video </a:t>
            </a:r>
            <a:br>
              <a:rPr lang="en-US" b="1" dirty="0" smtClean="0"/>
            </a:br>
            <a:r>
              <a:rPr lang="en-US" b="1" dirty="0" smtClean="0"/>
              <a:t> 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- Frame rate = frames/sec = </a:t>
            </a:r>
            <a:r>
              <a:rPr lang="en-US" dirty="0" err="1" smtClean="0"/>
              <a:t>f</a:t>
            </a:r>
            <a:r>
              <a:rPr lang="en-US" sz="1000" dirty="0" err="1" smtClean="0"/>
              <a:t>s,t</a:t>
            </a:r>
            <a:r>
              <a:rPr lang="en-US" sz="1000" dirty="0" smtClean="0"/>
              <a:t>   -</a:t>
            </a:r>
            <a:endParaRPr lang="en-US" dirty="0" smtClean="0"/>
          </a:p>
          <a:p>
            <a:r>
              <a:rPr lang="en-US" dirty="0" smtClean="0"/>
              <a:t>Vertical -Line number = lines/frame  = </a:t>
            </a:r>
            <a:r>
              <a:rPr lang="en-US" dirty="0" err="1" smtClean="0"/>
              <a:t>f</a:t>
            </a:r>
            <a:r>
              <a:rPr lang="en-US" sz="1000" dirty="0" err="1" smtClean="0"/>
              <a:t>s,y</a:t>
            </a:r>
            <a:r>
              <a:rPr lang="en-US" sz="1000" dirty="0" smtClean="0"/>
              <a:t>  </a:t>
            </a:r>
          </a:p>
          <a:p>
            <a:r>
              <a:rPr lang="en-US" dirty="0" smtClean="0"/>
              <a:t>Line rate = lines/second = f</a:t>
            </a:r>
            <a:r>
              <a:rPr lang="en-US" sz="1000" dirty="0" smtClean="0"/>
              <a:t>l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sz="1000" dirty="0" err="1" smtClean="0"/>
              <a:t>s,t</a:t>
            </a:r>
            <a:r>
              <a:rPr lang="en-US" dirty="0" smtClean="0"/>
              <a:t>  * </a:t>
            </a:r>
            <a:r>
              <a:rPr lang="en-US" dirty="0" err="1" smtClean="0"/>
              <a:t>f</a:t>
            </a:r>
            <a:r>
              <a:rPr lang="en-US" sz="1000" dirty="0" err="1" smtClean="0"/>
              <a:t>s,y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Frame interval = </a:t>
            </a:r>
          </a:p>
          <a:p>
            <a:r>
              <a:rPr lang="en-US" dirty="0" smtClean="0"/>
              <a:t>Vertical sampling rate =</a:t>
            </a:r>
          </a:p>
          <a:p>
            <a:r>
              <a:rPr lang="en-US" dirty="0" smtClean="0"/>
              <a:t>Time interval =  </a:t>
            </a:r>
          </a:p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428999"/>
            <a:ext cx="1219200" cy="4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962400"/>
            <a:ext cx="2209800" cy="43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1752600" cy="34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Characterization of Video </a:t>
            </a:r>
            <a:br>
              <a:rPr lang="en-US" b="1" dirty="0" smtClean="0"/>
            </a:br>
            <a:r>
              <a:rPr lang="en-US" b="1" dirty="0" smtClean="0"/>
              <a:t> Raster</a:t>
            </a:r>
            <a:endParaRPr lang="en-US" b="1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2295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Color TV Systems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9524" y="1614055"/>
            <a:ext cx="69849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a digital video, the picture information is digitized both spatially and temporally and </a:t>
            </a:r>
            <a:r>
              <a:rPr lang="en-US" dirty="0" smtClean="0"/>
              <a:t>the resultant </a:t>
            </a:r>
            <a:r>
              <a:rPr lang="en-US" dirty="0"/>
              <a:t>pixel intensities are quantized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demand for digital video is increasing in areas such as video teleconferencing, </a:t>
            </a:r>
            <a:r>
              <a:rPr lang="en-US" dirty="0" smtClean="0"/>
              <a:t>multimedia authoring </a:t>
            </a:r>
            <a:r>
              <a:rPr lang="en-US" dirty="0"/>
              <a:t>systems, education, and video-on-demand systems.</a:t>
            </a:r>
          </a:p>
          <a:p>
            <a:pPr algn="just"/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4582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BT.601* Video Format</a:t>
            </a:r>
            <a:br>
              <a:rPr lang="en-US" b="1" dirty="0"/>
            </a:br>
            <a:r>
              <a:rPr lang="en-US" b="1" dirty="0"/>
              <a:t>(commonly known as SDTV)</a:t>
            </a:r>
            <a:br>
              <a:rPr lang="en-US" b="1" dirty="0"/>
            </a:b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4333"/>
            <a:ext cx="8229600" cy="353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Digitizing The raster Video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537" y="1371600"/>
            <a:ext cx="81629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1"/>
            <a:ext cx="8229600" cy="217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Spatial Sampling</a:t>
            </a:r>
          </a:p>
          <a:p>
            <a:pPr algn="just"/>
            <a:r>
              <a:rPr lang="en-US" dirty="0"/>
              <a:t>The sensitivity of Human Visual System (HVS) varies according to the spatial </a:t>
            </a:r>
            <a:r>
              <a:rPr lang="en-US" dirty="0" smtClean="0"/>
              <a:t>frequency of </a:t>
            </a:r>
            <a:r>
              <a:rPr lang="en-US" dirty="0"/>
              <a:t>an image.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digital representation of the image, the value of each pixel needs to </a:t>
            </a:r>
            <a:r>
              <a:rPr lang="en-US" dirty="0" smtClean="0"/>
              <a:t>be quantized </a:t>
            </a:r>
            <a:r>
              <a:rPr lang="en-US" dirty="0"/>
              <a:t>using some finite precision.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practice, 8 bits are used per luminance sample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Temporal </a:t>
            </a:r>
            <a:r>
              <a:rPr lang="en-US" b="1" dirty="0"/>
              <a:t>sampling</a:t>
            </a:r>
          </a:p>
          <a:p>
            <a:pPr algn="just"/>
            <a:r>
              <a:rPr lang="en-US" dirty="0"/>
              <a:t>A video consists of a sequence of images, displayed in rapid succession, to give </a:t>
            </a:r>
            <a:r>
              <a:rPr lang="en-US" dirty="0" smtClean="0"/>
              <a:t>an illusion </a:t>
            </a:r>
            <a:r>
              <a:rPr lang="en-US" dirty="0"/>
              <a:t>of continuous motion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the time gap between successive frames is too large, the </a:t>
            </a:r>
            <a:r>
              <a:rPr lang="en-US" dirty="0" smtClean="0"/>
              <a:t>viewer will </a:t>
            </a:r>
            <a:r>
              <a:rPr lang="en-US" dirty="0"/>
              <a:t>observe jerky motion.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sensitivity of HVS drops off significantly at high frame rates. </a:t>
            </a:r>
            <a:endParaRPr lang="en-US" dirty="0" smtClean="0"/>
          </a:p>
          <a:p>
            <a:pPr algn="just"/>
            <a:r>
              <a:rPr lang="en-US" dirty="0" smtClean="0"/>
              <a:t>In practice</a:t>
            </a:r>
            <a:r>
              <a:rPr lang="en-US" dirty="0"/>
              <a:t>, most video formats use temporal sampling rates of 24 frames per second and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Digital video consists of video frames that are displayed at a prescribed frame rate. </a:t>
            </a:r>
            <a:endParaRPr lang="en-US" dirty="0" smtClean="0"/>
          </a:p>
          <a:p>
            <a:pPr algn="just"/>
            <a:r>
              <a:rPr lang="en-US" dirty="0" smtClean="0"/>
              <a:t>A frame </a:t>
            </a:r>
            <a:r>
              <a:rPr lang="en-US" dirty="0"/>
              <a:t>rate of 30 frames/sec is used in NTSC video. The frame format specifies the size </a:t>
            </a:r>
            <a:r>
              <a:rPr lang="en-US" dirty="0" smtClean="0"/>
              <a:t>of individual </a:t>
            </a:r>
            <a:r>
              <a:rPr lang="en-US" dirty="0"/>
              <a:t>frames in terms of pixels.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Common Intermediate Format (CIF) has 352 x </a:t>
            </a:r>
            <a:r>
              <a:rPr lang="en-US" dirty="0" smtClean="0"/>
              <a:t>288 pixels</a:t>
            </a:r>
            <a:r>
              <a:rPr lang="en-US" dirty="0"/>
              <a:t>, and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Quarter CIF (QCIF) format has 176 x 144 pixels.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pixel is represented by three components: the </a:t>
            </a:r>
            <a:r>
              <a:rPr lang="en-US" dirty="0" smtClean="0"/>
              <a:t>luminance component </a:t>
            </a:r>
            <a:r>
              <a:rPr lang="en-US" dirty="0"/>
              <a:t>Y, and the two chrominance components </a:t>
            </a:r>
            <a:r>
              <a:rPr lang="en-US" dirty="0" err="1"/>
              <a:t>Cb</a:t>
            </a:r>
            <a:r>
              <a:rPr lang="en-US" dirty="0"/>
              <a:t> and Cr.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Video Formats</a:t>
            </a:r>
            <a:br>
              <a:rPr lang="en-US" b="1" dirty="0"/>
            </a:b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TV signal bandwidth</a:t>
            </a:r>
            <a:br>
              <a:rPr lang="en-US" b="1" dirty="0"/>
            </a:b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1600994"/>
            <a:ext cx="7496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Video Tape Formats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Quality Measures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3924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352800"/>
            <a:ext cx="4876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Quality Measures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8153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2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818</Words>
  <Application>Microsoft Office PowerPoint</Application>
  <PresentationFormat>On-screen Show (4:3)</PresentationFormat>
  <Paragraphs>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Digital VIDEO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Signal</vt:lpstr>
      <vt:lpstr>I,P,B Frames</vt:lpstr>
      <vt:lpstr>I,P,B Frames</vt:lpstr>
      <vt:lpstr>Frame Types (GOP)</vt:lpstr>
      <vt:lpstr>Video Cameras</vt:lpstr>
      <vt:lpstr>Raster Scan</vt:lpstr>
      <vt:lpstr>Progressive and Interlaced Scans</vt:lpstr>
      <vt:lpstr>Progressive and Interlaced Scans</vt:lpstr>
      <vt:lpstr>Characterization of Video   Raster</vt:lpstr>
      <vt:lpstr>Characterization of Video   Raster</vt:lpstr>
      <vt:lpstr>Different Color TV Systems</vt:lpstr>
      <vt:lpstr>Digital Video</vt:lpstr>
      <vt:lpstr>Digital Video</vt:lpstr>
      <vt:lpstr>BT.601* Video Format (commonly known as SDTV) </vt:lpstr>
      <vt:lpstr>Digitizing The raster Video</vt:lpstr>
      <vt:lpstr>Digital Video </vt:lpstr>
      <vt:lpstr>Digital Video Sampling</vt:lpstr>
      <vt:lpstr>Video Formats</vt:lpstr>
      <vt:lpstr>Digital Video Formats </vt:lpstr>
      <vt:lpstr>TV signal bandwidth </vt:lpstr>
      <vt:lpstr>Digital Video Tape Formats</vt:lpstr>
      <vt:lpstr>Digital Quality Measures</vt:lpstr>
      <vt:lpstr>Digital Quality Measures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PROCESSING</dc:title>
  <dc:creator>Admin1</dc:creator>
  <cp:lastModifiedBy>Admin1</cp:lastModifiedBy>
  <cp:revision>10</cp:revision>
  <dcterms:modified xsi:type="dcterms:W3CDTF">2023-04-10T04:53:01Z</dcterms:modified>
</cp:coreProperties>
</file>