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12RVTsjAlRP0bUCb08GFsTZaQ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nturyGothic-italic.fntdata"/><Relationship Id="rId12" Type="http://schemas.openxmlformats.org/officeDocument/2006/relationships/slide" Target="slides/slide8.xml"/><Relationship Id="rId34" Type="http://schemas.openxmlformats.org/officeDocument/2006/relationships/font" Target="fonts/CenturyGothic-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CenturyGothic-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30"/>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Century Gothic"/>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0"/>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30"/>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0"/>
          <p:cNvSpPr txBox="1"/>
          <p:nvPr>
            <p:ph idx="11" type="ftr"/>
          </p:nvPr>
        </p:nvSpPr>
        <p:spPr>
          <a:xfrm>
            <a:off x="1127124" y="329307"/>
            <a:ext cx="5943668"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2" type="sldNum"/>
          </p:nvPr>
        </p:nvSpPr>
        <p:spPr>
          <a:xfrm>
            <a:off x="9924392" y="134930"/>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0" name="Google Shape;20;p30"/>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9"/>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9"/>
          <p:cNvSpPr txBox="1"/>
          <p:nvPr>
            <p:ph idx="1" type="body"/>
          </p:nvPr>
        </p:nvSpPr>
        <p:spPr>
          <a:xfrm rot="5400000">
            <a:off x="4284620" y="-982580"/>
            <a:ext cx="3294576"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3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9"/>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8" name="Google Shape;88;p39"/>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40"/>
          <p:cNvSpPr txBox="1"/>
          <p:nvPr>
            <p:ph type="title"/>
          </p:nvPr>
        </p:nvSpPr>
        <p:spPr>
          <a:xfrm rot="5400000">
            <a:off x="7602635"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 type="body"/>
          </p:nvPr>
        </p:nvSpPr>
        <p:spPr>
          <a:xfrm rot="5400000">
            <a:off x="2714741"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40"/>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0"/>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0"/>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95" name="Google Shape;95;p40"/>
          <p:cNvPicPr preferRelativeResize="0"/>
          <p:nvPr/>
        </p:nvPicPr>
        <p:blipFill rotWithShape="1">
          <a:blip r:embed="rId2">
            <a:alphaModFix/>
          </a:blip>
          <a:srcRect b="36435" l="-115" r="59214" t="0"/>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3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7" name="Google Shape;27;p31"/>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2"/>
          <p:cNvSpPr txBox="1"/>
          <p:nvPr>
            <p:ph type="title"/>
          </p:nvPr>
        </p:nvSpPr>
        <p:spPr>
          <a:xfrm>
            <a:off x="1129167" y="1756129"/>
            <a:ext cx="8619060" cy="20500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 type="body"/>
          </p:nvPr>
        </p:nvSpPr>
        <p:spPr>
          <a:xfrm>
            <a:off x="1129166" y="3806195"/>
            <a:ext cx="8619060"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3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34" name="Google Shape;34;p32"/>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3"/>
          <p:cNvSpPr txBox="1"/>
          <p:nvPr>
            <p:ph type="title"/>
          </p:nvPr>
        </p:nvSpPr>
        <p:spPr>
          <a:xfrm>
            <a:off x="1131052" y="958037"/>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1129166" y="2165621"/>
            <a:ext cx="4645152" cy="32938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33"/>
          <p:cNvSpPr txBox="1"/>
          <p:nvPr>
            <p:ph idx="2" type="body"/>
          </p:nvPr>
        </p:nvSpPr>
        <p:spPr>
          <a:xfrm>
            <a:off x="6095606" y="2171769"/>
            <a:ext cx="4645152" cy="32870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3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42" name="Google Shape;42;p33"/>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4"/>
          <p:cNvSpPr txBox="1"/>
          <p:nvPr>
            <p:ph type="title"/>
          </p:nvPr>
        </p:nvSpPr>
        <p:spPr>
          <a:xfrm>
            <a:off x="1129166" y="953336"/>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 type="body"/>
          </p:nvPr>
        </p:nvSpPr>
        <p:spPr>
          <a:xfrm>
            <a:off x="1129166" y="2169727"/>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34"/>
          <p:cNvSpPr txBox="1"/>
          <p:nvPr>
            <p:ph idx="2" type="body"/>
          </p:nvPr>
        </p:nvSpPr>
        <p:spPr>
          <a:xfrm>
            <a:off x="1129166" y="2974448"/>
            <a:ext cx="4645152" cy="24938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34"/>
          <p:cNvSpPr txBox="1"/>
          <p:nvPr>
            <p:ph idx="3" type="body"/>
          </p:nvPr>
        </p:nvSpPr>
        <p:spPr>
          <a:xfrm>
            <a:off x="6094337" y="2173181"/>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34"/>
          <p:cNvSpPr txBox="1"/>
          <p:nvPr>
            <p:ph idx="4" type="body"/>
          </p:nvPr>
        </p:nvSpPr>
        <p:spPr>
          <a:xfrm>
            <a:off x="6094337" y="2971669"/>
            <a:ext cx="4645152" cy="248719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3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4"/>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2" name="Google Shape;52;p34"/>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5"/>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8" name="Google Shape;58;p35"/>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6"/>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7"/>
          <p:cNvSpPr txBox="1"/>
          <p:nvPr>
            <p:ph type="title"/>
          </p:nvPr>
        </p:nvSpPr>
        <p:spPr>
          <a:xfrm>
            <a:off x="1124291" y="952578"/>
            <a:ext cx="3275013" cy="23221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7"/>
          <p:cNvSpPr txBox="1"/>
          <p:nvPr>
            <p:ph idx="1" type="body"/>
          </p:nvPr>
        </p:nvSpPr>
        <p:spPr>
          <a:xfrm>
            <a:off x="4723334" y="952578"/>
            <a:ext cx="6012470" cy="4505221"/>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37"/>
          <p:cNvSpPr txBox="1"/>
          <p:nvPr>
            <p:ph idx="2" type="body"/>
          </p:nvPr>
        </p:nvSpPr>
        <p:spPr>
          <a:xfrm>
            <a:off x="1124291" y="3274754"/>
            <a:ext cx="3275013" cy="217891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37"/>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7"/>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70" name="Google Shape;70;p37"/>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38"/>
          <p:cNvGrpSpPr/>
          <p:nvPr/>
        </p:nvGrpSpPr>
        <p:grpSpPr>
          <a:xfrm>
            <a:off x="7477387" y="482170"/>
            <a:ext cx="4074533" cy="5149101"/>
            <a:chOff x="7477387" y="482170"/>
            <a:chExt cx="4074533" cy="5149101"/>
          </a:xfrm>
        </p:grpSpPr>
        <p:sp>
          <p:nvSpPr>
            <p:cNvPr id="73" name="Google Shape;73;p38"/>
            <p:cNvSpPr/>
            <p:nvPr/>
          </p:nvSpPr>
          <p:spPr>
            <a:xfrm>
              <a:off x="7477387" y="482170"/>
              <a:ext cx="4074533" cy="5149101"/>
            </a:xfrm>
            <a:prstGeom prst="rect">
              <a:avLst/>
            </a:prstGeom>
            <a:gradFill>
              <a:gsLst>
                <a:gs pos="0">
                  <a:srgbClr val="262626"/>
                </a:gs>
                <a:gs pos="100000">
                  <a:srgbClr val="0C0C0C"/>
                </a:gs>
              </a:gsLst>
              <a:lin ang="5400000" scaled="0"/>
            </a:gradFill>
            <a:ln>
              <a:noFill/>
            </a:ln>
            <a:effectLst>
              <a:outerShdw blurRad="127000" sx="98000" rotWithShape="0" algn="tl" dir="4740000" dist="228600" sy="98000">
                <a:srgbClr val="000000">
                  <a:alpha val="3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8"/>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38"/>
          <p:cNvSpPr txBox="1"/>
          <p:nvPr>
            <p:ph type="title"/>
          </p:nvPr>
        </p:nvSpPr>
        <p:spPr>
          <a:xfrm>
            <a:off x="1129124" y="1129513"/>
            <a:ext cx="5854872" cy="1924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p:nvPr>
            <p:ph idx="2" type="pic"/>
          </p:nvPr>
        </p:nvSpPr>
        <p:spPr>
          <a:xfrm>
            <a:off x="8124389" y="1122542"/>
            <a:ext cx="2791171" cy="3866327"/>
          </a:xfrm>
          <a:prstGeom prst="rect">
            <a:avLst/>
          </a:prstGeom>
          <a:solidFill>
            <a:srgbClr val="D8D8D8"/>
          </a:solidFill>
          <a:ln>
            <a:noFill/>
          </a:ln>
        </p:spPr>
      </p:sp>
      <p:sp>
        <p:nvSpPr>
          <p:cNvPr id="77" name="Google Shape;77;p38"/>
          <p:cNvSpPr txBox="1"/>
          <p:nvPr>
            <p:ph idx="1" type="body"/>
          </p:nvPr>
        </p:nvSpPr>
        <p:spPr>
          <a:xfrm>
            <a:off x="1128247" y="3053721"/>
            <a:ext cx="5846486" cy="209601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38"/>
          <p:cNvSpPr txBox="1"/>
          <p:nvPr>
            <p:ph idx="10" type="dt"/>
          </p:nvPr>
        </p:nvSpPr>
        <p:spPr>
          <a:xfrm>
            <a:off x="1125300" y="5469856"/>
            <a:ext cx="5849605" cy="3201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1" type="ftr"/>
          </p:nvPr>
        </p:nvSpPr>
        <p:spPr>
          <a:xfrm>
            <a:off x="1125300" y="318640"/>
            <a:ext cx="4877818" cy="32093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8"/>
          <p:cNvSpPr txBox="1"/>
          <p:nvPr>
            <p:ph idx="12" type="sldNum"/>
          </p:nvPr>
        </p:nvSpPr>
        <p:spPr>
          <a:xfrm>
            <a:off x="6176794"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1" name="Google Shape;81;p38"/>
          <p:cNvPicPr preferRelativeResize="0"/>
          <p:nvPr/>
        </p:nvPicPr>
        <p:blipFill rotWithShape="1">
          <a:blip r:embed="rId2">
            <a:alphaModFix/>
          </a:blip>
          <a:srcRect b="36564" l="-115" r="48548" t="47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8F8F8"/>
            </a:gs>
          </a:gsLst>
          <a:path path="circle">
            <a:fillToRect b="50%" l="50%" r="50%" t="50%"/>
          </a:path>
          <a:tileRect/>
        </a:gradFill>
      </p:bgPr>
    </p:bg>
    <p:spTree>
      <p:nvGrpSpPr>
        <p:cNvPr id="5" name="Shape 5"/>
        <p:cNvGrpSpPr/>
        <p:nvPr/>
      </p:nvGrpSpPr>
      <p:grpSpPr>
        <a:xfrm>
          <a:off x="0" y="0"/>
          <a:ext cx="0" cy="0"/>
          <a:chOff x="0" y="0"/>
          <a:chExt cx="0" cy="0"/>
        </a:xfrm>
      </p:grpSpPr>
      <p:pic>
        <p:nvPicPr>
          <p:cNvPr id="6" name="Google Shape;6;p29"/>
          <p:cNvPicPr preferRelativeResize="0"/>
          <p:nvPr/>
        </p:nvPicPr>
        <p:blipFill rotWithShape="1">
          <a:blip r:embed="rId1">
            <a:alphaModFix/>
          </a:blip>
          <a:srcRect b="-1538" l="0" r="0" t="1538"/>
          <a:stretch/>
        </p:blipFill>
        <p:spPr>
          <a:xfrm>
            <a:off x="0" y="6119336"/>
            <a:ext cx="12192000" cy="742950"/>
          </a:xfrm>
          <a:prstGeom prst="rect">
            <a:avLst/>
          </a:prstGeom>
          <a:noFill/>
          <a:ln>
            <a:noFill/>
          </a:ln>
        </p:spPr>
      </p:pic>
      <p:sp>
        <p:nvSpPr>
          <p:cNvPr id="7" name="Google Shape;7;p29"/>
          <p:cNvSpPr/>
          <p:nvPr/>
        </p:nvSpPr>
        <p:spPr>
          <a:xfrm>
            <a:off x="0" y="468769"/>
            <a:ext cx="12192000" cy="5647024"/>
          </a:xfrm>
          <a:prstGeom prst="rect">
            <a:avLst/>
          </a:prstGeom>
          <a:gradFill>
            <a:gsLst>
              <a:gs pos="0">
                <a:srgbClr val="DCDCE0">
                  <a:alpha val="0"/>
                </a:srgbClr>
              </a:gs>
              <a:gs pos="100000">
                <a:srgbClr val="DDDDE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 name="Google Shape;8;p29"/>
          <p:cNvCxnSpPr/>
          <p:nvPr/>
        </p:nvCxnSpPr>
        <p:spPr>
          <a:xfrm>
            <a:off x="0" y="6121269"/>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9" name="Google Shape;9;p29"/>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entury Gothic"/>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9"/>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9pPr>
          </a:lstStyle>
          <a:p/>
        </p:txBody>
      </p:sp>
      <p:sp>
        <p:nvSpPr>
          <p:cNvPr id="11" name="Google Shape;11;p2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29"/>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2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ignite.apache.org/docs/latest/machine-learning/binary-classification/linear-svm" TargetMode="Externa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jp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entury Gothic"/>
              <a:buNone/>
            </a:pPr>
            <a:r>
              <a:rPr lang="en-US"/>
              <a:t>Module 3 </a:t>
            </a:r>
            <a:endParaRPr/>
          </a:p>
        </p:txBody>
      </p:sp>
      <p:sp>
        <p:nvSpPr>
          <p:cNvPr id="101" name="Google Shape;101;p1"/>
          <p:cNvSpPr txBox="1"/>
          <p:nvPr>
            <p:ph idx="1" type="subTitle"/>
          </p:nvPr>
        </p:nvSpPr>
        <p:spPr>
          <a:xfrm>
            <a:off x="1128403" y="3564467"/>
            <a:ext cx="8637072" cy="1071095"/>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US"/>
              <a:t>Linear Models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Regularization in ML </a:t>
            </a:r>
            <a:endParaRPr/>
          </a:p>
        </p:txBody>
      </p:sp>
      <p:sp>
        <p:nvSpPr>
          <p:cNvPr id="164" name="Google Shape;164;p10"/>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Problem : Overfitting </a:t>
            </a:r>
            <a:endParaRPr/>
          </a:p>
          <a:p>
            <a:pPr indent="-228600" lvl="0" marL="228600" rtl="0" algn="l">
              <a:lnSpc>
                <a:spcPct val="120000"/>
              </a:lnSpc>
              <a:spcBef>
                <a:spcPts val="1000"/>
              </a:spcBef>
              <a:spcAft>
                <a:spcPts val="0"/>
              </a:spcAft>
              <a:buSzPts val="2000"/>
              <a:buChar char="•"/>
            </a:pPr>
            <a:r>
              <a:rPr lang="en-US"/>
              <a:t>Solution : This is a form of regression, that constrains/ regularizes or shrinks the coefficient estimates towards zero. In other words, </a:t>
            </a:r>
            <a:r>
              <a:rPr b="1" i="1" lang="en-US"/>
              <a:t>this technique discourages learning a more complex or flexible model, so as to avoid the risk of overfitting.</a:t>
            </a:r>
            <a:endParaRPr/>
          </a:p>
          <a:p>
            <a:pPr indent="-228600" lvl="0" marL="228600" rtl="0" algn="l">
              <a:lnSpc>
                <a:spcPct val="120000"/>
              </a:lnSpc>
              <a:spcBef>
                <a:spcPts val="1000"/>
              </a:spcBef>
              <a:spcAft>
                <a:spcPts val="0"/>
              </a:spcAft>
              <a:buSzPts val="2000"/>
              <a:buChar char="•"/>
            </a:pPr>
            <a:r>
              <a:rPr b="1" i="1" lang="en-US"/>
              <a:t>A simple Linear Regression </a:t>
            </a:r>
            <a:endParaRPr/>
          </a:p>
          <a:p>
            <a:pPr indent="-228600" lvl="0" marL="228600" rtl="0" algn="l">
              <a:lnSpc>
                <a:spcPct val="120000"/>
              </a:lnSpc>
              <a:spcBef>
                <a:spcPts val="1000"/>
              </a:spcBef>
              <a:spcAft>
                <a:spcPts val="0"/>
              </a:spcAft>
              <a:buSzPts val="2000"/>
              <a:buChar char="•"/>
            </a:pPr>
            <a:r>
              <a:rPr b="1" i="1" lang="en-US"/>
              <a:t>Y = mx + c</a:t>
            </a:r>
            <a:endParaRPr/>
          </a:p>
          <a:p>
            <a:pPr indent="-101600" lvl="0" marL="228600" rtl="0" algn="l">
              <a:lnSpc>
                <a:spcPct val="120000"/>
              </a:lnSpc>
              <a:spcBef>
                <a:spcPts val="1000"/>
              </a:spcBef>
              <a:spcAft>
                <a:spcPts val="0"/>
              </a:spcAft>
              <a:buSzPts val="2000"/>
              <a:buNone/>
            </a:pPr>
            <a:r>
              <a:t/>
            </a:r>
            <a:endParaRPr/>
          </a:p>
        </p:txBody>
      </p:sp>
      <p:pic>
        <p:nvPicPr>
          <p:cNvPr id="165" name="Google Shape;165;p10"/>
          <p:cNvPicPr preferRelativeResize="0"/>
          <p:nvPr/>
        </p:nvPicPr>
        <p:blipFill rotWithShape="1">
          <a:blip r:embed="rId3">
            <a:alphaModFix/>
          </a:blip>
          <a:srcRect b="0" l="0" r="0" t="0"/>
          <a:stretch/>
        </p:blipFill>
        <p:spPr>
          <a:xfrm>
            <a:off x="3194707" y="4684770"/>
            <a:ext cx="3581900" cy="466790"/>
          </a:xfrm>
          <a:prstGeom prst="rect">
            <a:avLst/>
          </a:prstGeom>
          <a:noFill/>
          <a:ln>
            <a:noFill/>
          </a:ln>
        </p:spPr>
      </p:pic>
      <p:pic>
        <p:nvPicPr>
          <p:cNvPr id="166" name="Google Shape;166;p10"/>
          <p:cNvPicPr preferRelativeResize="0"/>
          <p:nvPr/>
        </p:nvPicPr>
        <p:blipFill rotWithShape="1">
          <a:blip r:embed="rId4">
            <a:alphaModFix/>
          </a:blip>
          <a:srcRect b="0" l="0" r="0" t="0"/>
          <a:stretch/>
        </p:blipFill>
        <p:spPr>
          <a:xfrm>
            <a:off x="7185378" y="4418032"/>
            <a:ext cx="4039164" cy="14670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Regression Regularization</a:t>
            </a:r>
            <a:endParaRPr/>
          </a:p>
        </p:txBody>
      </p:sp>
      <p:sp>
        <p:nvSpPr>
          <p:cNvPr id="172" name="Google Shape;172;p11"/>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 </a:t>
            </a:r>
            <a:r>
              <a:rPr i="1" lang="en-US"/>
              <a:t>If there is noise in the training data, then the estimated coefficients won’t generalize well to the future data. This is where regularization comes in and shrinks or regularizes these learned estimates towards zero.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b="1" lang="en-US"/>
              <a:t>Ridge Regression</a:t>
            </a:r>
            <a:br>
              <a:rPr b="1" lang="en-US"/>
            </a:br>
            <a:endParaRPr/>
          </a:p>
        </p:txBody>
      </p:sp>
      <p:sp>
        <p:nvSpPr>
          <p:cNvPr id="178" name="Google Shape;178;p12"/>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b="1" i="1" lang="en-US"/>
              <a:t>RSS is modified by adding the shrinkage quantity.</a:t>
            </a:r>
            <a:endParaRPr/>
          </a:p>
          <a:p>
            <a:pPr indent="-228600" lvl="0" marL="228600" rtl="0" algn="l">
              <a:lnSpc>
                <a:spcPct val="120000"/>
              </a:lnSpc>
              <a:spcBef>
                <a:spcPts val="1000"/>
              </a:spcBef>
              <a:spcAft>
                <a:spcPts val="0"/>
              </a:spcAft>
              <a:buSzPct val="100000"/>
              <a:buChar char="•"/>
            </a:pPr>
            <a:r>
              <a:rPr b="1" i="1" lang="en-US"/>
              <a:t>λ is the tuning parameter that decides how much we want to penalize the flexibility of our model.</a:t>
            </a:r>
            <a:endParaRPr/>
          </a:p>
          <a:p>
            <a:pPr indent="-228600" lvl="0" marL="228600" rtl="0" algn="l">
              <a:lnSpc>
                <a:spcPct val="120000"/>
              </a:lnSpc>
              <a:spcBef>
                <a:spcPts val="1000"/>
              </a:spcBef>
              <a:spcAft>
                <a:spcPts val="0"/>
              </a:spcAft>
              <a:buSzPct val="100000"/>
              <a:buChar char="•"/>
            </a:pPr>
            <a:r>
              <a:rPr lang="en-US"/>
              <a:t>It adds a factor of sum of squares of coefficients in the optimization objective. Thus, ridge regression optimizes the following:</a:t>
            </a:r>
            <a:endParaRPr/>
          </a:p>
          <a:p>
            <a:pPr indent="-228600" lvl="0" marL="228600" rtl="0" algn="l">
              <a:lnSpc>
                <a:spcPct val="120000"/>
              </a:lnSpc>
              <a:spcBef>
                <a:spcPts val="1000"/>
              </a:spcBef>
              <a:spcAft>
                <a:spcPts val="0"/>
              </a:spcAft>
              <a:buSzPct val="100000"/>
              <a:buChar char="•"/>
            </a:pPr>
            <a:r>
              <a:rPr lang="en-US"/>
              <a:t>Objective = RSS + α * (sum of square of coefficients)</a:t>
            </a:r>
            <a:endParaRPr b="1" i="1"/>
          </a:p>
          <a:p>
            <a:pPr indent="-228600" lvl="0" marL="228600" rtl="0" algn="l">
              <a:lnSpc>
                <a:spcPct val="120000"/>
              </a:lnSpc>
              <a:spcBef>
                <a:spcPts val="1000"/>
              </a:spcBef>
              <a:spcAft>
                <a:spcPts val="0"/>
              </a:spcAft>
              <a:buSzPct val="100000"/>
              <a:buChar char="•"/>
            </a:pPr>
            <a:r>
              <a:rPr lang="en-US"/>
              <a:t>The coefficient estimates produced by this method are </a:t>
            </a:r>
            <a:r>
              <a:rPr b="1" i="1" lang="en-US"/>
              <a:t>also known as the L2 norm</a:t>
            </a:r>
            <a:r>
              <a:rPr lang="en-US"/>
              <a:t>.</a:t>
            </a:r>
            <a:endParaRPr/>
          </a:p>
          <a:p>
            <a:pPr indent="-228600" lvl="0" marL="228600" rtl="0" algn="l">
              <a:lnSpc>
                <a:spcPct val="120000"/>
              </a:lnSpc>
              <a:spcBef>
                <a:spcPts val="1000"/>
              </a:spcBef>
              <a:spcAft>
                <a:spcPts val="0"/>
              </a:spcAft>
              <a:buSzPct val="100000"/>
              <a:buChar char="•"/>
            </a:pPr>
            <a:r>
              <a:rPr lang="en-US"/>
              <a:t>Performs L2 regularization, i.e. adds penalty equivalent to </a:t>
            </a:r>
            <a:r>
              <a:rPr b="1" lang="en-US"/>
              <a:t>square of the magnitude</a:t>
            </a:r>
            <a:r>
              <a:rPr lang="en-US"/>
              <a:t> of coefficients</a:t>
            </a:r>
            <a:endParaRPr/>
          </a:p>
          <a:p>
            <a:pPr indent="-120650" lvl="0" marL="228600" rtl="0" algn="l">
              <a:lnSpc>
                <a:spcPct val="120000"/>
              </a:lnSpc>
              <a:spcBef>
                <a:spcPts val="1000"/>
              </a:spcBef>
              <a:spcAft>
                <a:spcPts val="0"/>
              </a:spcAft>
              <a:buSzPct val="100000"/>
              <a:buNone/>
            </a:pPr>
            <a:r>
              <a:t/>
            </a:r>
            <a:endParaRPr/>
          </a:p>
        </p:txBody>
      </p:sp>
      <p:pic>
        <p:nvPicPr>
          <p:cNvPr id="179" name="Google Shape;179;p12"/>
          <p:cNvPicPr preferRelativeResize="0"/>
          <p:nvPr/>
        </p:nvPicPr>
        <p:blipFill rotWithShape="1">
          <a:blip r:embed="rId3">
            <a:alphaModFix/>
          </a:blip>
          <a:srcRect b="0" l="0" r="0" t="0"/>
          <a:stretch/>
        </p:blipFill>
        <p:spPr>
          <a:xfrm>
            <a:off x="5130872" y="689541"/>
            <a:ext cx="6211167" cy="12193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b="1" lang="en-US"/>
              <a:t>Ridge Regression</a:t>
            </a:r>
            <a:br>
              <a:rPr b="1" lang="en-US"/>
            </a:br>
            <a:endParaRPr/>
          </a:p>
        </p:txBody>
      </p:sp>
      <p:sp>
        <p:nvSpPr>
          <p:cNvPr id="185" name="Google Shape;185;p1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SzPct val="100000"/>
              <a:buChar char="•"/>
            </a:pPr>
            <a:r>
              <a:rPr lang="en-US"/>
              <a:t>Objective = RSS + α * (sum of square of coefficients)</a:t>
            </a:r>
            <a:endParaRPr b="1"/>
          </a:p>
          <a:p>
            <a:pPr indent="-228600" lvl="0" marL="228600" rtl="0" algn="l">
              <a:lnSpc>
                <a:spcPct val="120000"/>
              </a:lnSpc>
              <a:spcBef>
                <a:spcPts val="1000"/>
              </a:spcBef>
              <a:spcAft>
                <a:spcPts val="0"/>
              </a:spcAft>
              <a:buSzPct val="100000"/>
              <a:buChar char="•"/>
            </a:pPr>
            <a:r>
              <a:rPr b="1" lang="en-US"/>
              <a:t>α = 0:</a:t>
            </a:r>
            <a:endParaRPr/>
          </a:p>
          <a:p>
            <a:pPr indent="-228600" lvl="1" marL="685800" rtl="0" algn="l">
              <a:lnSpc>
                <a:spcPct val="120000"/>
              </a:lnSpc>
              <a:spcBef>
                <a:spcPts val="500"/>
              </a:spcBef>
              <a:spcAft>
                <a:spcPts val="0"/>
              </a:spcAft>
              <a:buSzPct val="100000"/>
              <a:buChar char="•"/>
            </a:pPr>
            <a:r>
              <a:rPr lang="en-US"/>
              <a:t>The objective becomes same as simple linear regression.</a:t>
            </a:r>
            <a:endParaRPr/>
          </a:p>
          <a:p>
            <a:pPr indent="-228600" lvl="1" marL="685800" rtl="0" algn="l">
              <a:lnSpc>
                <a:spcPct val="120000"/>
              </a:lnSpc>
              <a:spcBef>
                <a:spcPts val="500"/>
              </a:spcBef>
              <a:spcAft>
                <a:spcPts val="0"/>
              </a:spcAft>
              <a:buSzPct val="100000"/>
              <a:buChar char="•"/>
            </a:pPr>
            <a:r>
              <a:rPr lang="en-US"/>
              <a:t>We’ll get the same coefficients as simple linear regression.</a:t>
            </a:r>
            <a:endParaRPr/>
          </a:p>
          <a:p>
            <a:pPr indent="-228600" lvl="0" marL="228600" rtl="0" algn="l">
              <a:lnSpc>
                <a:spcPct val="120000"/>
              </a:lnSpc>
              <a:spcBef>
                <a:spcPts val="1000"/>
              </a:spcBef>
              <a:spcAft>
                <a:spcPts val="0"/>
              </a:spcAft>
              <a:buSzPct val="100000"/>
              <a:buChar char="•"/>
            </a:pPr>
            <a:r>
              <a:rPr b="1" lang="en-US"/>
              <a:t>α = ∞:</a:t>
            </a:r>
            <a:endParaRPr/>
          </a:p>
          <a:p>
            <a:pPr indent="-228600" lvl="1" marL="685800" rtl="0" algn="l">
              <a:lnSpc>
                <a:spcPct val="120000"/>
              </a:lnSpc>
              <a:spcBef>
                <a:spcPts val="500"/>
              </a:spcBef>
              <a:spcAft>
                <a:spcPts val="0"/>
              </a:spcAft>
              <a:buSzPct val="100000"/>
              <a:buChar char="•"/>
            </a:pPr>
            <a:r>
              <a:rPr lang="en-US"/>
              <a:t>The coefficients will be zero. Why? Because of infinite weightage on square of coefficients, anything less than zero will make the objective infinite.</a:t>
            </a:r>
            <a:endParaRPr/>
          </a:p>
          <a:p>
            <a:pPr indent="-228600" lvl="0" marL="228600" rtl="0" algn="l">
              <a:lnSpc>
                <a:spcPct val="120000"/>
              </a:lnSpc>
              <a:spcBef>
                <a:spcPts val="1000"/>
              </a:spcBef>
              <a:spcAft>
                <a:spcPts val="0"/>
              </a:spcAft>
              <a:buSzPct val="100000"/>
              <a:buChar char="•"/>
            </a:pPr>
            <a:r>
              <a:rPr b="1" lang="en-US"/>
              <a:t>0 &lt; α &lt; ∞:</a:t>
            </a:r>
            <a:endParaRPr/>
          </a:p>
          <a:p>
            <a:pPr indent="-228600" lvl="1" marL="685800" rtl="0" algn="l">
              <a:lnSpc>
                <a:spcPct val="120000"/>
              </a:lnSpc>
              <a:spcBef>
                <a:spcPts val="500"/>
              </a:spcBef>
              <a:spcAft>
                <a:spcPts val="0"/>
              </a:spcAft>
              <a:buSzPct val="100000"/>
              <a:buChar char="•"/>
            </a:pPr>
            <a:r>
              <a:rPr lang="en-US"/>
              <a:t>The magnitude of α will decide the weightage given to different parts of objective.</a:t>
            </a:r>
            <a:endParaRPr/>
          </a:p>
          <a:p>
            <a:pPr indent="-228600" lvl="1" marL="685800" rtl="0" algn="l">
              <a:lnSpc>
                <a:spcPct val="120000"/>
              </a:lnSpc>
              <a:spcBef>
                <a:spcPts val="500"/>
              </a:spcBef>
              <a:spcAft>
                <a:spcPts val="0"/>
              </a:spcAft>
              <a:buSzPct val="100000"/>
              <a:buChar char="•"/>
            </a:pPr>
            <a:r>
              <a:rPr lang="en-US"/>
              <a:t>The coefficients will be somewhere between 0 and ones for simple linear regression.</a:t>
            </a:r>
            <a:endParaRPr/>
          </a:p>
          <a:p>
            <a:pPr indent="-120650" lvl="0" marL="228600" rtl="0" algn="l">
              <a:lnSpc>
                <a:spcPct val="120000"/>
              </a:lnSpc>
              <a:spcBef>
                <a:spcPts val="1000"/>
              </a:spcBef>
              <a:spcAft>
                <a:spcPts val="0"/>
              </a:spcAft>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LASSO</a:t>
            </a:r>
            <a:endParaRPr/>
          </a:p>
        </p:txBody>
      </p:sp>
      <p:sp>
        <p:nvSpPr>
          <p:cNvPr id="191" name="Google Shape;191;p14"/>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Char char="•"/>
            </a:pPr>
            <a:r>
              <a:rPr b="1" i="1" lang="en-US"/>
              <a:t>this variation differs from ridge regression only in penalizing the high coefficients</a:t>
            </a:r>
            <a:r>
              <a:rPr lang="en-US"/>
              <a:t>.</a:t>
            </a:r>
            <a:endParaRPr/>
          </a:p>
          <a:p>
            <a:pPr indent="-228600" lvl="0" marL="228600" rtl="0" algn="l">
              <a:lnSpc>
                <a:spcPct val="120000"/>
              </a:lnSpc>
              <a:spcBef>
                <a:spcPts val="1000"/>
              </a:spcBef>
              <a:spcAft>
                <a:spcPts val="0"/>
              </a:spcAft>
              <a:buSzPts val="2000"/>
              <a:buChar char="•"/>
            </a:pPr>
            <a:r>
              <a:rPr lang="en-US"/>
              <a:t>It uses |βj|(modulus)instead of squares of β, as its penalty. In statistics, this is</a:t>
            </a:r>
            <a:r>
              <a:rPr b="1" i="1" lang="en-US"/>
              <a:t> known as the L1 norm</a:t>
            </a:r>
            <a:r>
              <a:rPr lang="en-US"/>
              <a:t>.</a:t>
            </a:r>
            <a:endParaRPr/>
          </a:p>
          <a:p>
            <a:pPr indent="-228600" lvl="0" marL="228600" rtl="0" algn="l">
              <a:lnSpc>
                <a:spcPct val="120000"/>
              </a:lnSpc>
              <a:spcBef>
                <a:spcPts val="1000"/>
              </a:spcBef>
              <a:spcAft>
                <a:spcPts val="0"/>
              </a:spcAft>
              <a:buSzPts val="2000"/>
              <a:buChar char="•"/>
            </a:pPr>
            <a:r>
              <a:rPr lang="en-US"/>
              <a:t>Lasso regression performs </a:t>
            </a:r>
            <a:r>
              <a:rPr b="1" lang="en-US"/>
              <a:t>L1 regularization</a:t>
            </a:r>
            <a:r>
              <a:rPr lang="en-US"/>
              <a:t>, i.e. it adds a factor of sum of absolute value of coefficients in the optimization objective. Thus, lasso regression optimizes the following:</a:t>
            </a:r>
            <a:endParaRPr/>
          </a:p>
          <a:p>
            <a:pPr indent="-228600" lvl="0" marL="228600" rtl="0" algn="l">
              <a:lnSpc>
                <a:spcPct val="120000"/>
              </a:lnSpc>
              <a:spcBef>
                <a:spcPts val="1000"/>
              </a:spcBef>
              <a:spcAft>
                <a:spcPts val="0"/>
              </a:spcAft>
              <a:buSzPts val="2000"/>
              <a:buChar char="•"/>
            </a:pPr>
            <a:r>
              <a:rPr lang="en-US"/>
              <a:t>Objective = RSS + α * (sum of absolute value of coefficients)</a:t>
            </a:r>
            <a:endParaRPr/>
          </a:p>
          <a:p>
            <a:pPr indent="-101600" lvl="0" marL="228600" rtl="0" algn="l">
              <a:lnSpc>
                <a:spcPct val="120000"/>
              </a:lnSpc>
              <a:spcBef>
                <a:spcPts val="1000"/>
              </a:spcBef>
              <a:spcAft>
                <a:spcPts val="0"/>
              </a:spcAft>
              <a:buSzPts val="2000"/>
              <a:buNone/>
            </a:pPr>
            <a:r>
              <a:t/>
            </a:r>
            <a:endParaRPr/>
          </a:p>
        </p:txBody>
      </p:sp>
      <p:pic>
        <p:nvPicPr>
          <p:cNvPr id="192" name="Google Shape;192;p14"/>
          <p:cNvPicPr preferRelativeResize="0"/>
          <p:nvPr/>
        </p:nvPicPr>
        <p:blipFill rotWithShape="1">
          <a:blip r:embed="rId3">
            <a:alphaModFix/>
          </a:blip>
          <a:srcRect b="0" l="0" r="0" t="0"/>
          <a:stretch/>
        </p:blipFill>
        <p:spPr>
          <a:xfrm>
            <a:off x="5535363" y="419849"/>
            <a:ext cx="6163535" cy="1066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LASSO</a:t>
            </a:r>
            <a:endParaRPr/>
          </a:p>
        </p:txBody>
      </p:sp>
      <p:sp>
        <p:nvSpPr>
          <p:cNvPr id="198" name="Google Shape;198;p15"/>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Like that of ridge, α can take various values. Lets iterate it here briefly</a:t>
            </a:r>
            <a:endParaRPr/>
          </a:p>
          <a:p>
            <a:pPr indent="-228600" lvl="0" marL="228600" rtl="0" algn="l">
              <a:lnSpc>
                <a:spcPct val="120000"/>
              </a:lnSpc>
              <a:spcBef>
                <a:spcPts val="1000"/>
              </a:spcBef>
              <a:spcAft>
                <a:spcPts val="0"/>
              </a:spcAft>
              <a:buSzPts val="2000"/>
              <a:buChar char="•"/>
            </a:pPr>
            <a:r>
              <a:rPr lang="en-US"/>
              <a:t>α = 0: Same coefficients as simple linear regression</a:t>
            </a:r>
            <a:endParaRPr/>
          </a:p>
          <a:p>
            <a:pPr indent="-228600" lvl="0" marL="228600" rtl="0" algn="l">
              <a:lnSpc>
                <a:spcPct val="120000"/>
              </a:lnSpc>
              <a:spcBef>
                <a:spcPts val="1000"/>
              </a:spcBef>
              <a:spcAft>
                <a:spcPts val="0"/>
              </a:spcAft>
              <a:buSzPts val="2000"/>
              <a:buChar char="•"/>
            </a:pPr>
            <a:r>
              <a:rPr lang="en-US"/>
              <a:t>α = ∞: All coefficients zero (same logic as before)</a:t>
            </a:r>
            <a:endParaRPr/>
          </a:p>
          <a:p>
            <a:pPr indent="-228600" lvl="0" marL="228600" rtl="0" algn="l">
              <a:lnSpc>
                <a:spcPct val="120000"/>
              </a:lnSpc>
              <a:spcBef>
                <a:spcPts val="1000"/>
              </a:spcBef>
              <a:spcAft>
                <a:spcPts val="0"/>
              </a:spcAft>
              <a:buSzPts val="2000"/>
              <a:buChar char="•"/>
            </a:pPr>
            <a:r>
              <a:rPr lang="en-US"/>
              <a:t>0 &lt; α &lt; ∞: coefficients between 0 and that of simple linear regression</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What is Hyperplane ?? </a:t>
            </a:r>
            <a:endParaRPr/>
          </a:p>
        </p:txBody>
      </p:sp>
      <p:sp>
        <p:nvSpPr>
          <p:cNvPr id="204" name="Google Shape;204;p16"/>
          <p:cNvSpPr txBox="1"/>
          <p:nvPr>
            <p:ph idx="1" type="body"/>
          </p:nvPr>
        </p:nvSpPr>
        <p:spPr>
          <a:xfrm>
            <a:off x="850985" y="1625600"/>
            <a:ext cx="10161844" cy="422365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Char char="•"/>
            </a:pPr>
            <a:r>
              <a:rPr lang="en-US"/>
              <a:t>For </a:t>
            </a:r>
            <a:r>
              <a:rPr b="1" lang="en-US"/>
              <a:t>a linearly separable </a:t>
            </a:r>
            <a:r>
              <a:rPr lang="en-US"/>
              <a:t>dataset having </a:t>
            </a:r>
            <a:r>
              <a:rPr b="1" lang="en-US"/>
              <a:t>n features </a:t>
            </a:r>
            <a:r>
              <a:rPr lang="en-US"/>
              <a:t>, a hyperplane is basically an    </a:t>
            </a:r>
            <a:r>
              <a:rPr b="1" lang="en-US"/>
              <a:t>(n – 1)</a:t>
            </a:r>
            <a:r>
              <a:rPr lang="en-US"/>
              <a:t> dimensional </a:t>
            </a:r>
            <a:r>
              <a:rPr b="1" lang="en-US"/>
              <a:t>subspace</a:t>
            </a:r>
            <a:r>
              <a:rPr lang="en-US"/>
              <a:t> used for separating the dataset into two sets, each set containing data points belonging to a different class. </a:t>
            </a:r>
            <a:endParaRPr/>
          </a:p>
          <a:p>
            <a:pPr indent="-228600" lvl="0" marL="228600" rtl="0" algn="l">
              <a:lnSpc>
                <a:spcPct val="120000"/>
              </a:lnSpc>
              <a:spcBef>
                <a:spcPts val="1000"/>
              </a:spcBef>
              <a:spcAft>
                <a:spcPts val="0"/>
              </a:spcAft>
              <a:buSzPct val="100000"/>
              <a:buChar char="•"/>
            </a:pPr>
            <a:r>
              <a:rPr lang="en-US"/>
              <a:t>For example, for a dataset having two features X and Y (therefore lying in a 2-dimensional space), the separating hyperplane is a line (a 1-dimensional subspace). </a:t>
            </a:r>
            <a:endParaRPr/>
          </a:p>
          <a:p>
            <a:pPr indent="-228600" lvl="0" marL="228600" rtl="0" algn="l">
              <a:lnSpc>
                <a:spcPct val="120000"/>
              </a:lnSpc>
              <a:spcBef>
                <a:spcPts val="1000"/>
              </a:spcBef>
              <a:spcAft>
                <a:spcPts val="0"/>
              </a:spcAft>
              <a:buSzPct val="100000"/>
              <a:buChar char="•"/>
            </a:pPr>
            <a:r>
              <a:rPr lang="en-US"/>
              <a:t>Similarly, for a dataset having 3-dimensions, we have a 2-dimensional separating hyperplane, and so on.</a:t>
            </a:r>
            <a:endParaRPr/>
          </a:p>
          <a:p>
            <a:pPr indent="-228600" lvl="0" marL="228600" rtl="0" algn="l">
              <a:lnSpc>
                <a:spcPct val="120000"/>
              </a:lnSpc>
              <a:spcBef>
                <a:spcPts val="1000"/>
              </a:spcBef>
              <a:spcAft>
                <a:spcPts val="0"/>
              </a:spcAft>
              <a:buSzPct val="100000"/>
              <a:buChar char="•"/>
            </a:pPr>
            <a:r>
              <a:rPr lang="en-US"/>
              <a:t>In machine learning, Support Vector Machine (SVM) is a non-probabilistic, linear, binary classifier used for classifying data by learning a </a:t>
            </a:r>
            <a:r>
              <a:rPr b="1" lang="en-US"/>
              <a:t>hyperplane separating the data.</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What is SVM ?</a:t>
            </a:r>
            <a:endParaRPr/>
          </a:p>
        </p:txBody>
      </p:sp>
      <p:sp>
        <p:nvSpPr>
          <p:cNvPr id="210" name="Google Shape;210;p17"/>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a:t>SVM was developed by Vladimir Vapnik in the 1970s</a:t>
            </a:r>
            <a:endParaRPr/>
          </a:p>
          <a:p>
            <a:pPr indent="-228600" lvl="0" marL="228600" rtl="0" algn="l">
              <a:lnSpc>
                <a:spcPct val="120000"/>
              </a:lnSpc>
              <a:spcBef>
                <a:spcPts val="1000"/>
              </a:spcBef>
              <a:spcAft>
                <a:spcPts val="0"/>
              </a:spcAft>
              <a:buSzPct val="100000"/>
              <a:buChar char="•"/>
            </a:pPr>
            <a:r>
              <a:rPr lang="en-US"/>
              <a:t> Vapnik envisaged that coming up with a decision boundary that tries to maximize the margin between the two classes will give great results and overcome the problem of overfitting.</a:t>
            </a:r>
            <a:endParaRPr/>
          </a:p>
          <a:p>
            <a:pPr indent="-228600" lvl="0" marL="228600" rtl="0" algn="l">
              <a:lnSpc>
                <a:spcPct val="120000"/>
              </a:lnSpc>
              <a:spcBef>
                <a:spcPts val="1000"/>
              </a:spcBef>
              <a:spcAft>
                <a:spcPts val="0"/>
              </a:spcAft>
              <a:buSzPct val="100000"/>
              <a:buChar char="•"/>
            </a:pPr>
            <a:r>
              <a:rPr lang="en-US"/>
              <a:t> In the SVM algorithm, we plot each data item as a point in n-dimensional space (where n is a number of features you have) .Then, we perform classification by finding the hyper-plane that differentiates the two classes.</a:t>
            </a:r>
            <a:endParaRPr/>
          </a:p>
          <a:p>
            <a:pPr indent="-228600" lvl="0" marL="228600" rtl="0" algn="l">
              <a:lnSpc>
                <a:spcPct val="120000"/>
              </a:lnSpc>
              <a:spcBef>
                <a:spcPts val="1000"/>
              </a:spcBef>
              <a:spcAft>
                <a:spcPts val="0"/>
              </a:spcAft>
              <a:buSzPct val="100000"/>
              <a:buChar char="•"/>
            </a:pPr>
            <a:r>
              <a:rPr lang="en-US"/>
              <a:t>kernel method was introduced that made it possible to solve non-linear problems using SVM. </a:t>
            </a:r>
            <a:endParaRPr/>
          </a:p>
        </p:txBody>
      </p:sp>
      <p:pic>
        <p:nvPicPr>
          <p:cNvPr descr="SVM_1" id="211" name="Google Shape;211;p17"/>
          <p:cNvPicPr preferRelativeResize="0"/>
          <p:nvPr/>
        </p:nvPicPr>
        <p:blipFill rotWithShape="1">
          <a:blip r:embed="rId3">
            <a:alphaModFix/>
          </a:blip>
          <a:srcRect b="0" l="0" r="0" t="0"/>
          <a:stretch/>
        </p:blipFill>
        <p:spPr>
          <a:xfrm>
            <a:off x="9196251" y="258704"/>
            <a:ext cx="2558596" cy="18284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Find the right Hyperplane </a:t>
            </a:r>
            <a:br>
              <a:rPr lang="en-US"/>
            </a:br>
            <a:r>
              <a:rPr lang="en-US"/>
              <a:t>Scenario ?</a:t>
            </a:r>
            <a:endParaRPr/>
          </a:p>
        </p:txBody>
      </p:sp>
      <p:pic>
        <p:nvPicPr>
          <p:cNvPr descr="SVM_2" id="217" name="Google Shape;217;p18"/>
          <p:cNvPicPr preferRelativeResize="0"/>
          <p:nvPr>
            <p:ph idx="1" type="body"/>
          </p:nvPr>
        </p:nvPicPr>
        <p:blipFill rotWithShape="1">
          <a:blip r:embed="rId3">
            <a:alphaModFix/>
          </a:blip>
          <a:srcRect b="0" l="0" r="0" t="0"/>
          <a:stretch/>
        </p:blipFill>
        <p:spPr>
          <a:xfrm>
            <a:off x="908345" y="2433633"/>
            <a:ext cx="2631690" cy="2046927"/>
          </a:xfrm>
          <a:prstGeom prst="rect">
            <a:avLst/>
          </a:prstGeom>
          <a:noFill/>
          <a:ln>
            <a:noFill/>
          </a:ln>
        </p:spPr>
      </p:pic>
      <p:pic>
        <p:nvPicPr>
          <p:cNvPr descr="SVM_3" id="218" name="Google Shape;218;p18"/>
          <p:cNvPicPr preferRelativeResize="0"/>
          <p:nvPr/>
        </p:nvPicPr>
        <p:blipFill rotWithShape="1">
          <a:blip r:embed="rId4">
            <a:alphaModFix/>
          </a:blip>
          <a:srcRect b="0" l="0" r="0" t="0"/>
          <a:stretch/>
        </p:blipFill>
        <p:spPr>
          <a:xfrm>
            <a:off x="4335689" y="2433632"/>
            <a:ext cx="2796631" cy="2046927"/>
          </a:xfrm>
          <a:prstGeom prst="rect">
            <a:avLst/>
          </a:prstGeom>
          <a:noFill/>
          <a:ln>
            <a:noFill/>
          </a:ln>
        </p:spPr>
      </p:pic>
      <p:pic>
        <p:nvPicPr>
          <p:cNvPr descr="SVM_5" id="219" name="Google Shape;219;p18"/>
          <p:cNvPicPr preferRelativeResize="0"/>
          <p:nvPr/>
        </p:nvPicPr>
        <p:blipFill rotWithShape="1">
          <a:blip r:embed="rId5">
            <a:alphaModFix/>
          </a:blip>
          <a:srcRect b="0" l="0" r="0" t="0"/>
          <a:stretch/>
        </p:blipFill>
        <p:spPr>
          <a:xfrm>
            <a:off x="7927974" y="2433632"/>
            <a:ext cx="3462837" cy="20469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Margin (maximum)</a:t>
            </a:r>
            <a:endParaRPr/>
          </a:p>
        </p:txBody>
      </p:sp>
      <p:sp>
        <p:nvSpPr>
          <p:cNvPr id="225" name="Google Shape;225;p19"/>
          <p:cNvSpPr txBox="1"/>
          <p:nvPr/>
        </p:nvSpPr>
        <p:spPr>
          <a:xfrm>
            <a:off x="796834" y="2468880"/>
            <a:ext cx="5473337"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Our objective is to find a plane that has the maximum margin, i.e the maximum distance between data points of both classes.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Support vectors</a:t>
            </a:r>
            <a:r>
              <a:rPr b="0" i="0" lang="en-US" sz="1800" u="none" cap="none" strike="noStrike">
                <a:solidFill>
                  <a:schemeClr val="dk1"/>
                </a:solidFill>
                <a:latin typeface="Century Gothic"/>
                <a:ea typeface="Century Gothic"/>
                <a:cs typeface="Century Gothic"/>
                <a:sym typeface="Century Gothic"/>
              </a:rPr>
              <a:t> are data points that are closer to the hyperplane and influence the position and orientation of the hyperplane.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These margins are calculated using data points known as Support Vectors.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				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Support Vectors </a:t>
            </a:r>
            <a:r>
              <a:rPr b="0" i="0" lang="en-US" sz="1800" u="none" cap="none" strike="noStrike">
                <a:solidFill>
                  <a:schemeClr val="dk1"/>
                </a:solidFill>
                <a:latin typeface="Century Gothic"/>
                <a:ea typeface="Century Gothic"/>
                <a:cs typeface="Century Gothic"/>
                <a:sym typeface="Century Gothic"/>
              </a:rPr>
              <a:t>are those data points that are near to the hyper-plane and help in orienting it.</a:t>
            </a:r>
            <a:endParaRPr b="0" i="0" sz="1800" u="none" cap="none" strike="noStrike">
              <a:solidFill>
                <a:schemeClr val="dk1"/>
              </a:solidFill>
              <a:latin typeface="Century Gothic"/>
              <a:ea typeface="Century Gothic"/>
              <a:cs typeface="Century Gothic"/>
              <a:sym typeface="Century Gothic"/>
            </a:endParaRPr>
          </a:p>
        </p:txBody>
      </p:sp>
      <p:pic>
        <p:nvPicPr>
          <p:cNvPr descr="SVM Hyperplane" id="226" name="Google Shape;226;p19"/>
          <p:cNvPicPr preferRelativeResize="0"/>
          <p:nvPr/>
        </p:nvPicPr>
        <p:blipFill rotWithShape="1">
          <a:blip r:embed="rId3">
            <a:alphaModFix/>
          </a:blip>
          <a:srcRect b="0" l="0" r="0" t="0"/>
          <a:stretch/>
        </p:blipFill>
        <p:spPr>
          <a:xfrm>
            <a:off x="6603607" y="1914057"/>
            <a:ext cx="5715000"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Linear Regression </a:t>
            </a:r>
            <a:endParaRPr/>
          </a:p>
        </p:txBody>
      </p:sp>
      <p:sp>
        <p:nvSpPr>
          <p:cNvPr id="107" name="Google Shape;107;p2"/>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b="1" lang="en-US"/>
              <a:t>Linear Regression</a:t>
            </a:r>
            <a:r>
              <a:rPr lang="en-US"/>
              <a:t> is a machine learning algorithm based on supervised learning.</a:t>
            </a:r>
            <a:endParaRPr/>
          </a:p>
          <a:p>
            <a:pPr indent="-228600" lvl="0" marL="228600" rtl="0" algn="l">
              <a:lnSpc>
                <a:spcPct val="120000"/>
              </a:lnSpc>
              <a:spcBef>
                <a:spcPts val="1000"/>
              </a:spcBef>
              <a:spcAft>
                <a:spcPts val="0"/>
              </a:spcAft>
              <a:buSzPct val="100000"/>
              <a:buChar char="•"/>
            </a:pPr>
            <a:r>
              <a:rPr b="1" lang="en-US"/>
              <a:t>Linear regression</a:t>
            </a:r>
            <a:r>
              <a:rPr lang="en-US"/>
              <a:t> performs the task to predict a dependent variable value (y) based on a given independent variable (x). So, this regression technique finds out a linear relationship between x (input) and y(output). Hence, the name is Linear Regression.</a:t>
            </a:r>
            <a:endParaRPr/>
          </a:p>
          <a:p>
            <a:pPr indent="-228600" lvl="0" marL="228600" rtl="0" algn="l">
              <a:lnSpc>
                <a:spcPct val="120000"/>
              </a:lnSpc>
              <a:spcBef>
                <a:spcPts val="1000"/>
              </a:spcBef>
              <a:spcAft>
                <a:spcPts val="0"/>
              </a:spcAft>
              <a:buSzPct val="100000"/>
              <a:buChar char="•"/>
            </a:pPr>
            <a:r>
              <a:rPr lang="en-US"/>
              <a:t>Hypothesis of Linear Regression is</a:t>
            </a:r>
            <a:endParaRPr/>
          </a:p>
          <a:p>
            <a:pPr indent="-228600" lvl="0" marL="228600" rtl="0" algn="l">
              <a:lnSpc>
                <a:spcPct val="120000"/>
              </a:lnSpc>
              <a:spcBef>
                <a:spcPts val="1000"/>
              </a:spcBef>
              <a:spcAft>
                <a:spcPts val="0"/>
              </a:spcAft>
              <a:buSzPct val="100000"/>
              <a:buChar char="•"/>
            </a:pPr>
            <a:r>
              <a:rPr lang="en-US"/>
              <a:t>Y =   m . x + c</a:t>
            </a:r>
            <a:endParaRPr/>
          </a:p>
          <a:p>
            <a:pPr indent="-228600" lvl="0" marL="228600" rtl="0" algn="l">
              <a:lnSpc>
                <a:spcPct val="120000"/>
              </a:lnSpc>
              <a:spcBef>
                <a:spcPts val="1000"/>
              </a:spcBef>
              <a:spcAft>
                <a:spcPts val="0"/>
              </a:spcAft>
              <a:buSzPct val="100000"/>
              <a:buChar char="•"/>
            </a:pPr>
            <a:r>
              <a:rPr lang="en-US"/>
              <a:t>The model gets the best regression fit line by finding the best m (slope) and</a:t>
            </a:r>
            <a:endParaRPr/>
          </a:p>
          <a:p>
            <a:pPr indent="0" lvl="0" marL="0" rtl="0" algn="l">
              <a:lnSpc>
                <a:spcPct val="120000"/>
              </a:lnSpc>
              <a:spcBef>
                <a:spcPts val="1000"/>
              </a:spcBef>
              <a:spcAft>
                <a:spcPts val="0"/>
              </a:spcAft>
              <a:buSzPct val="100000"/>
              <a:buNone/>
            </a:pPr>
            <a:r>
              <a:rPr lang="en-US"/>
              <a:t> c(intercept) values.</a:t>
            </a:r>
            <a:endParaRPr/>
          </a:p>
        </p:txBody>
      </p:sp>
      <p:pic>
        <p:nvPicPr>
          <p:cNvPr descr="https://prutor.ai/wp-content/uploads/linear-regression-plot-300x199.jpg" id="108" name="Google Shape;108;p2"/>
          <p:cNvPicPr preferRelativeResize="0"/>
          <p:nvPr/>
        </p:nvPicPr>
        <p:blipFill rotWithShape="1">
          <a:blip r:embed="rId3">
            <a:alphaModFix/>
          </a:blip>
          <a:srcRect b="0" l="0" r="0" t="0"/>
          <a:stretch/>
        </p:blipFill>
        <p:spPr>
          <a:xfrm>
            <a:off x="8399690" y="107083"/>
            <a:ext cx="2857500" cy="18954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Algorithm </a:t>
            </a:r>
            <a:br>
              <a:rPr lang="en-US"/>
            </a:br>
            <a:r>
              <a:rPr lang="en-US"/>
              <a:t>Intuition of SVM </a:t>
            </a:r>
            <a:endParaRPr/>
          </a:p>
        </p:txBody>
      </p:sp>
      <p:sp>
        <p:nvSpPr>
          <p:cNvPr id="232" name="Google Shape;232;p20"/>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In SVM, we take the output of the linear function and if that output is greater than 1, we identify it with one class and if the output is -1, we identify is with another class.</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b="1" lang="en-US" u="sng"/>
              <a:t>Step 1:</a:t>
            </a:r>
            <a:r>
              <a:rPr lang="en-US"/>
              <a:t> SVM algorithm predicts the classes. One of the classes is identified as 1 while the other is identified as -1.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Step 2 </a:t>
            </a:r>
            <a:endParaRPr/>
          </a:p>
        </p:txBody>
      </p:sp>
      <p:sp>
        <p:nvSpPr>
          <p:cNvPr id="238" name="Google Shape;238;p21"/>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convert the problem into a mathematical equation involving unknowns. These unknowns are then found by converting the problem into an optimization problem. </a:t>
            </a:r>
            <a:endParaRPr/>
          </a:p>
          <a:p>
            <a:pPr indent="-228600" lvl="0" marL="228600" rtl="0" algn="l">
              <a:lnSpc>
                <a:spcPct val="120000"/>
              </a:lnSpc>
              <a:spcBef>
                <a:spcPts val="1000"/>
              </a:spcBef>
              <a:spcAft>
                <a:spcPts val="0"/>
              </a:spcAft>
              <a:buSzPts val="2000"/>
              <a:buChar char="•"/>
            </a:pPr>
            <a:r>
              <a:rPr lang="en-US"/>
              <a:t>As optimization problems always aim at maximizing or minimizing something while looking and tweaking for the unknowns, in the case of the SVM classifier, a loss function known as the hinge loss function is used and tweaked to find the maximum margin.</a:t>
            </a:r>
            <a:endParaRPr/>
          </a:p>
        </p:txBody>
      </p:sp>
      <p:pic>
        <p:nvPicPr>
          <p:cNvPr descr="Hinge Loss Function" id="239" name="Google Shape;239;p21"/>
          <p:cNvPicPr preferRelativeResize="0"/>
          <p:nvPr/>
        </p:nvPicPr>
        <p:blipFill rotWithShape="1">
          <a:blip r:embed="rId3">
            <a:alphaModFix/>
          </a:blip>
          <a:srcRect b="0" l="0" r="0" t="0"/>
          <a:stretch/>
        </p:blipFill>
        <p:spPr>
          <a:xfrm>
            <a:off x="6959781" y="316300"/>
            <a:ext cx="5232219" cy="15647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Step 3: Loss function </a:t>
            </a:r>
            <a:endParaRPr/>
          </a:p>
        </p:txBody>
      </p:sp>
      <p:sp>
        <p:nvSpPr>
          <p:cNvPr id="245" name="Google Shape;245;p22"/>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If cost function is zero no class is predicted incorrectly </a:t>
            </a:r>
            <a:endParaRPr/>
          </a:p>
          <a:p>
            <a:pPr indent="-228600" lvl="0" marL="228600" rtl="0" algn="l">
              <a:lnSpc>
                <a:spcPct val="120000"/>
              </a:lnSpc>
              <a:spcBef>
                <a:spcPts val="1000"/>
              </a:spcBef>
              <a:spcAft>
                <a:spcPts val="0"/>
              </a:spcAft>
              <a:buSzPts val="2000"/>
              <a:buChar char="•"/>
            </a:pPr>
            <a:r>
              <a:rPr lang="en-US"/>
              <a:t>The problem is that there is a trade-off between maximizing margin and the loss generated if the margin is maximized to a very large extent. To bring these concepts in theory, a regularization parameter is added.</a:t>
            </a:r>
            <a:endParaRPr/>
          </a:p>
        </p:txBody>
      </p:sp>
      <p:pic>
        <p:nvPicPr>
          <p:cNvPr descr="Loss function for SVM" id="246" name="Google Shape;246;p22"/>
          <p:cNvPicPr preferRelativeResize="0"/>
          <p:nvPr/>
        </p:nvPicPr>
        <p:blipFill rotWithShape="1">
          <a:blip r:embed="rId3">
            <a:alphaModFix/>
          </a:blip>
          <a:srcRect b="0" l="0" r="0" t="0"/>
          <a:stretch/>
        </p:blipFill>
        <p:spPr>
          <a:xfrm>
            <a:off x="2846524" y="3682183"/>
            <a:ext cx="5448300" cy="251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Step 4: Partial derivative </a:t>
            </a:r>
            <a:endParaRPr/>
          </a:p>
        </p:txBody>
      </p:sp>
      <p:sp>
        <p:nvSpPr>
          <p:cNvPr id="252" name="Google Shape;252;p2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we take partial derivatives with respect to the weights to find the gradients. Using the gradients, we can update our weights.</a:t>
            </a:r>
            <a:endParaRPr/>
          </a:p>
        </p:txBody>
      </p:sp>
      <p:pic>
        <p:nvPicPr>
          <p:cNvPr descr="Gradients" id="253" name="Google Shape;253;p23"/>
          <p:cNvPicPr preferRelativeResize="0"/>
          <p:nvPr/>
        </p:nvPicPr>
        <p:blipFill rotWithShape="1">
          <a:blip r:embed="rId3">
            <a:alphaModFix/>
          </a:blip>
          <a:srcRect b="0" l="0" r="0" t="0"/>
          <a:stretch/>
        </p:blipFill>
        <p:spPr>
          <a:xfrm>
            <a:off x="2926769" y="2987675"/>
            <a:ext cx="6010275" cy="3305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Step 5: Update weight</a:t>
            </a:r>
            <a:endParaRPr/>
          </a:p>
        </p:txBody>
      </p:sp>
      <p:sp>
        <p:nvSpPr>
          <p:cNvPr id="259" name="Google Shape;259;p24"/>
          <p:cNvSpPr txBox="1"/>
          <p:nvPr>
            <p:ph idx="1" type="body"/>
          </p:nvPr>
        </p:nvSpPr>
        <p:spPr>
          <a:xfrm>
            <a:off x="1130269" y="1477941"/>
            <a:ext cx="9603275" cy="251779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When there is no misclassification, i.e our model correctly predicts the class of our data point, we only have to update the gradient from the regularization parameter.</a:t>
            </a:r>
            <a:endParaRPr/>
          </a:p>
          <a:p>
            <a:pPr indent="-228600" lvl="0" marL="228600" rtl="0" algn="l">
              <a:lnSpc>
                <a:spcPct val="120000"/>
              </a:lnSpc>
              <a:spcBef>
                <a:spcPts val="1000"/>
              </a:spcBef>
              <a:spcAft>
                <a:spcPts val="0"/>
              </a:spcAft>
              <a:buSzPts val="2000"/>
              <a:buChar char="•"/>
            </a:pPr>
            <a:r>
              <a:rPr lang="en-US"/>
              <a:t>When there is a misclassification, i.e our model make a mistake on the prediction of the class of our data point, we include the loss along with the regularization parameter to perform gradient update.</a:t>
            </a:r>
            <a:endParaRPr/>
          </a:p>
        </p:txBody>
      </p:sp>
      <p:pic>
        <p:nvPicPr>
          <p:cNvPr id="260" name="Google Shape;260;p24"/>
          <p:cNvPicPr preferRelativeResize="0"/>
          <p:nvPr/>
        </p:nvPicPr>
        <p:blipFill rotWithShape="1">
          <a:blip r:embed="rId3">
            <a:alphaModFix/>
          </a:blip>
          <a:srcRect b="0" l="0" r="0" t="0"/>
          <a:stretch/>
        </p:blipFill>
        <p:spPr>
          <a:xfrm>
            <a:off x="2704010" y="3675642"/>
            <a:ext cx="7192473" cy="2437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 to kernels </a:t>
            </a:r>
            <a:endParaRPr/>
          </a:p>
        </p:txBody>
      </p:sp>
      <p:sp>
        <p:nvSpPr>
          <p:cNvPr id="266" name="Google Shape;266;p25"/>
          <p:cNvSpPr txBox="1"/>
          <p:nvPr>
            <p:ph idx="1" type="body"/>
          </p:nvPr>
        </p:nvSpPr>
        <p:spPr>
          <a:xfrm>
            <a:off x="1100021" y="226320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When we can easily separate data with hyperplane by drawing a straight line is </a:t>
            </a:r>
            <a:r>
              <a:rPr lang="en-US" u="sng">
                <a:solidFill>
                  <a:schemeClr val="hlink"/>
                </a:solidFill>
                <a:hlinkClick r:id="rId3"/>
              </a:rPr>
              <a:t>Linear SVM</a:t>
            </a:r>
            <a:r>
              <a:rPr lang="en-US"/>
              <a:t>. </a:t>
            </a:r>
            <a:endParaRPr/>
          </a:p>
          <a:p>
            <a:pPr indent="-228600" lvl="0" marL="228600" rtl="0" algn="l">
              <a:lnSpc>
                <a:spcPct val="120000"/>
              </a:lnSpc>
              <a:spcBef>
                <a:spcPts val="1000"/>
              </a:spcBef>
              <a:spcAft>
                <a:spcPts val="0"/>
              </a:spcAft>
              <a:buSzPts val="2000"/>
              <a:buChar char="•"/>
            </a:pPr>
            <a:r>
              <a:rPr lang="en-US"/>
              <a:t>When we cannot separate data with a straight line we use </a:t>
            </a:r>
            <a:r>
              <a:rPr b="1" lang="en-US"/>
              <a:t>Non – Linear SVM</a:t>
            </a:r>
            <a:r>
              <a:rPr lang="en-US"/>
              <a:t>. In this, we have </a:t>
            </a:r>
            <a:r>
              <a:rPr b="1" lang="en-US"/>
              <a:t>Kernel functions</a:t>
            </a:r>
            <a:endParaRPr/>
          </a:p>
          <a:p>
            <a:pPr indent="-228600" lvl="0" marL="228600" rtl="0" algn="l">
              <a:lnSpc>
                <a:spcPct val="120000"/>
              </a:lnSpc>
              <a:spcBef>
                <a:spcPts val="1000"/>
              </a:spcBef>
              <a:spcAft>
                <a:spcPts val="0"/>
              </a:spcAft>
              <a:buSzPts val="2000"/>
              <a:buChar char="•"/>
            </a:pPr>
            <a:r>
              <a:rPr lang="en-US"/>
              <a:t>It transforms data into another dimension so that the data can be classified.</a:t>
            </a:r>
            <a:endParaRPr/>
          </a:p>
          <a:p>
            <a:pPr indent="-228600" lvl="0" marL="228600" rtl="0" algn="l">
              <a:lnSpc>
                <a:spcPct val="120000"/>
              </a:lnSpc>
              <a:spcBef>
                <a:spcPts val="1000"/>
              </a:spcBef>
              <a:spcAft>
                <a:spcPts val="0"/>
              </a:spcAft>
              <a:buSzPts val="2000"/>
              <a:buChar char="•"/>
            </a:pPr>
            <a:r>
              <a:rPr lang="en-US"/>
              <a:t>It transforms two variables x and y into three variables along with z.</a:t>
            </a:r>
            <a:endParaRPr/>
          </a:p>
        </p:txBody>
      </p:sp>
      <p:pic>
        <p:nvPicPr>
          <p:cNvPr descr="https://miro.medium.com/max/784/1*FTCX4FA6ihoV2LDav2nxZw.png" id="267" name="Google Shape;267;p25"/>
          <p:cNvPicPr preferRelativeResize="0"/>
          <p:nvPr/>
        </p:nvPicPr>
        <p:blipFill rotWithShape="1">
          <a:blip r:embed="rId4">
            <a:alphaModFix/>
          </a:blip>
          <a:srcRect b="0" l="0" r="0" t="0"/>
          <a:stretch/>
        </p:blipFill>
        <p:spPr>
          <a:xfrm>
            <a:off x="8790105" y="189634"/>
            <a:ext cx="2863234" cy="1812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Kernel Trick</a:t>
            </a:r>
            <a:endParaRPr/>
          </a:p>
        </p:txBody>
      </p:sp>
      <p:pic>
        <p:nvPicPr>
          <p:cNvPr descr="https://miro.medium.com/max/700/1*Fp1q6KOlwmwMHd1PwFH1cw.png" id="273" name="Google Shape;273;p26"/>
          <p:cNvPicPr preferRelativeResize="0"/>
          <p:nvPr>
            <p:ph idx="1" type="body"/>
          </p:nvPr>
        </p:nvPicPr>
        <p:blipFill rotWithShape="1">
          <a:blip r:embed="rId3">
            <a:alphaModFix/>
          </a:blip>
          <a:srcRect b="0" l="0" r="0" t="0"/>
          <a:stretch/>
        </p:blipFill>
        <p:spPr>
          <a:xfrm>
            <a:off x="6074228" y="2002559"/>
            <a:ext cx="5529467" cy="2156492"/>
          </a:xfrm>
          <a:prstGeom prst="rect">
            <a:avLst/>
          </a:prstGeom>
          <a:noFill/>
          <a:ln>
            <a:noFill/>
          </a:ln>
        </p:spPr>
      </p:pic>
      <p:sp>
        <p:nvSpPr>
          <p:cNvPr id="274" name="Google Shape;274;p26"/>
          <p:cNvSpPr/>
          <p:nvPr/>
        </p:nvSpPr>
        <p:spPr>
          <a:xfrm>
            <a:off x="554249" y="1788144"/>
            <a:ext cx="4396574" cy="369331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292929"/>
                </a:solidFill>
                <a:latin typeface="Arial"/>
                <a:ea typeface="Arial"/>
                <a:cs typeface="Arial"/>
                <a:sym typeface="Arial"/>
              </a:rPr>
              <a:t>Datasets are which you will be working or currently working on might not always be linear. One approach to handling nonlinear datasets is to add more features, such as polynomial features; in some cases, this can result in a linearly separable dataset.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292929"/>
                </a:solidFill>
                <a:latin typeface="Arial"/>
                <a:ea typeface="Arial"/>
                <a:cs typeface="Arial"/>
                <a:sym typeface="Arial"/>
              </a:rPr>
              <a:t>	Consider the left plot in </a:t>
            </a:r>
            <a:r>
              <a:rPr b="0" i="1" lang="en-US" sz="1800" u="none" cap="none" strike="noStrike">
                <a:solidFill>
                  <a:srgbClr val="292929"/>
                </a:solidFill>
                <a:latin typeface="Arial"/>
                <a:ea typeface="Arial"/>
                <a:cs typeface="Arial"/>
                <a:sym typeface="Arial"/>
              </a:rPr>
              <a:t>Figure 1</a:t>
            </a:r>
            <a:r>
              <a:rPr b="0" i="0" lang="en-US" sz="1800" u="none" cap="none" strike="noStrike">
                <a:solidFill>
                  <a:srgbClr val="292929"/>
                </a:solidFill>
                <a:latin typeface="Arial"/>
                <a:ea typeface="Arial"/>
                <a:cs typeface="Arial"/>
                <a:sym typeface="Arial"/>
              </a:rPr>
              <a:t>: it represents a simple dataset with just one feature x1. This dataset is not linearly separable, as you can see. But if you add a second feature x2 = (x1)2, the resulting 2D dataset is perfectly linearly separable.</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Polynomial Kernel </a:t>
            </a:r>
            <a:endParaRPr/>
          </a:p>
        </p:txBody>
      </p:sp>
      <p:sp>
        <p:nvSpPr>
          <p:cNvPr id="280" name="Google Shape;280;p27"/>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A polynomial kernel is a kind of SVM kernel that uses a polynomial function to map the data into a higher-dimensional space. It does this by taking the dot product of the data points in the original space and the polynomial function in the new space.</a:t>
            </a:r>
            <a:endParaRPr/>
          </a:p>
          <a:p>
            <a:pPr indent="-228600" lvl="0" marL="228600" rtl="0" algn="l">
              <a:lnSpc>
                <a:spcPct val="120000"/>
              </a:lnSpc>
              <a:spcBef>
                <a:spcPts val="1000"/>
              </a:spcBef>
              <a:spcAft>
                <a:spcPts val="0"/>
              </a:spcAft>
              <a:buSzPts val="2000"/>
              <a:buChar char="•"/>
            </a:pPr>
            <a:r>
              <a:rPr lang="en-US"/>
              <a:t>The important terms we need to note are </a:t>
            </a:r>
            <a:r>
              <a:rPr b="1" lang="en-US"/>
              <a:t>x1, x2, x1^2, x2^2</a:t>
            </a:r>
            <a:r>
              <a:rPr lang="en-US"/>
              <a:t>, and </a:t>
            </a:r>
            <a:r>
              <a:rPr b="1" lang="en-US"/>
              <a:t>x1 * x2. </a:t>
            </a:r>
            <a:r>
              <a:rPr lang="en-US"/>
              <a:t>When finding these new terms, the non-linear dataset is converted to another dimension that has features </a:t>
            </a:r>
            <a:r>
              <a:rPr b="1" lang="en-US"/>
              <a:t>x1^2, x2^2</a:t>
            </a:r>
            <a:r>
              <a:rPr lang="en-US"/>
              <a:t>, and </a:t>
            </a:r>
            <a:r>
              <a:rPr b="1" lang="en-US"/>
              <a:t>x1 * x2.</a:t>
            </a:r>
            <a:endParaRPr/>
          </a:p>
        </p:txBody>
      </p:sp>
      <p:pic>
        <p:nvPicPr>
          <p:cNvPr descr="Equation for SVM polynomial kernel" id="281" name="Google Shape;281;p27"/>
          <p:cNvPicPr preferRelativeResize="0"/>
          <p:nvPr/>
        </p:nvPicPr>
        <p:blipFill rotWithShape="1">
          <a:blip r:embed="rId3">
            <a:alphaModFix/>
          </a:blip>
          <a:srcRect b="0" l="0" r="0" t="0"/>
          <a:stretch/>
        </p:blipFill>
        <p:spPr>
          <a:xfrm>
            <a:off x="7196455" y="1001691"/>
            <a:ext cx="3762375" cy="476250"/>
          </a:xfrm>
          <a:prstGeom prst="rect">
            <a:avLst/>
          </a:prstGeom>
          <a:noFill/>
          <a:ln>
            <a:noFill/>
          </a:ln>
        </p:spPr>
      </p:pic>
      <p:pic>
        <p:nvPicPr>
          <p:cNvPr descr="https://blogger.googleusercontent.com/img/b/R29vZ2xl/AVvXsEi-2KWJdLOX8Rs62iCzS1SU9r3AxxsKFihht25VFO7IvcKfW_LtEwbz7yDNnC093QfrCEYgDvN5cX8MWHac9hvencxb4I8H-0cQa8Ftg5fEug3tDDR5XaCe-BvykVLCVQ4Tj7GJD6pk1ITLw8fGxV5fpB_F2RRU89Ck-uMby6rvpfKMACj9HrpdTjxd5Q/w401-h124/poly%20matrix%20form.png" id="282" name="Google Shape;282;p27"/>
          <p:cNvPicPr preferRelativeResize="0"/>
          <p:nvPr/>
        </p:nvPicPr>
        <p:blipFill rotWithShape="1">
          <a:blip r:embed="rId4">
            <a:alphaModFix/>
          </a:blip>
          <a:srcRect b="0" l="0" r="0" t="0"/>
          <a:stretch/>
        </p:blipFill>
        <p:spPr>
          <a:xfrm>
            <a:off x="7980227" y="4875794"/>
            <a:ext cx="3819525" cy="11811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RBF Kernel </a:t>
            </a:r>
            <a:endParaRPr/>
          </a:p>
        </p:txBody>
      </p:sp>
      <p:sp>
        <p:nvSpPr>
          <p:cNvPr id="288" name="Google Shape;288;p28"/>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the </a:t>
            </a:r>
            <a:r>
              <a:rPr b="1" lang="en-US"/>
              <a:t>Squared Euclidean Distance</a:t>
            </a:r>
            <a:r>
              <a:rPr lang="en-US"/>
              <a:t> is multiplied by the </a:t>
            </a:r>
            <a:r>
              <a:rPr b="1" lang="en-US"/>
              <a:t>gamma</a:t>
            </a:r>
            <a:r>
              <a:rPr lang="en-US"/>
              <a:t> parameter and then finding the </a:t>
            </a:r>
            <a:r>
              <a:rPr b="1" lang="en-US"/>
              <a:t>exponent</a:t>
            </a:r>
            <a:r>
              <a:rPr lang="en-US"/>
              <a:t> of the whole.</a:t>
            </a:r>
            <a:endParaRPr/>
          </a:p>
        </p:txBody>
      </p:sp>
      <p:pic>
        <p:nvPicPr>
          <p:cNvPr id="289" name="Google Shape;289;p28"/>
          <p:cNvPicPr preferRelativeResize="0"/>
          <p:nvPr/>
        </p:nvPicPr>
        <p:blipFill rotWithShape="1">
          <a:blip r:embed="rId3">
            <a:alphaModFix/>
          </a:blip>
          <a:srcRect b="0" l="0" r="0" t="0"/>
          <a:stretch/>
        </p:blipFill>
        <p:spPr>
          <a:xfrm>
            <a:off x="6188800" y="953324"/>
            <a:ext cx="4438650" cy="38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3"/>
          <p:cNvPicPr preferRelativeResize="0"/>
          <p:nvPr/>
        </p:nvPicPr>
        <p:blipFill rotWithShape="1">
          <a:blip r:embed="rId3">
            <a:alphaModFix/>
          </a:blip>
          <a:srcRect b="0" l="0" r="0" t="0"/>
          <a:stretch/>
        </p:blipFill>
        <p:spPr>
          <a:xfrm>
            <a:off x="7920261" y="3165914"/>
            <a:ext cx="2962275" cy="1543050"/>
          </a:xfrm>
          <a:prstGeom prst="rect">
            <a:avLst/>
          </a:prstGeom>
          <a:noFill/>
          <a:ln>
            <a:noFill/>
          </a:ln>
        </p:spPr>
      </p:pic>
      <p:sp>
        <p:nvSpPr>
          <p:cNvPr id="114" name="Google Shape;114;p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Least Square Method </a:t>
            </a:r>
            <a:endParaRPr/>
          </a:p>
        </p:txBody>
      </p:sp>
      <p:sp>
        <p:nvSpPr>
          <p:cNvPr id="115" name="Google Shape;115;p3"/>
          <p:cNvSpPr txBox="1"/>
          <p:nvPr>
            <p:ph idx="1" type="body"/>
          </p:nvPr>
        </p:nvSpPr>
        <p:spPr>
          <a:xfrm>
            <a:off x="1130270" y="2171769"/>
            <a:ext cx="6256821"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The least squares method is a statistical procedure to find the best fit for a set of data points by minimizing the sum of the offsets or residuals of points from the plotted curve.</a:t>
            </a:r>
            <a:endParaRPr/>
          </a:p>
          <a:p>
            <a:pPr indent="-228600" lvl="0" marL="228600" rtl="0" algn="l">
              <a:lnSpc>
                <a:spcPct val="120000"/>
              </a:lnSpc>
              <a:spcBef>
                <a:spcPts val="1000"/>
              </a:spcBef>
              <a:spcAft>
                <a:spcPts val="0"/>
              </a:spcAft>
              <a:buSzPts val="2000"/>
              <a:buChar char="•"/>
            </a:pPr>
            <a:r>
              <a:rPr lang="en-US"/>
              <a:t>Least squares regression is used to predict the behavior of dependent variables.</a:t>
            </a:r>
            <a:endParaRPr/>
          </a:p>
        </p:txBody>
      </p:sp>
      <p:pic>
        <p:nvPicPr>
          <p:cNvPr id="116" name="Google Shape;116;p3"/>
          <p:cNvPicPr preferRelativeResize="0"/>
          <p:nvPr/>
        </p:nvPicPr>
        <p:blipFill rotWithShape="1">
          <a:blip r:embed="rId4">
            <a:alphaModFix/>
          </a:blip>
          <a:srcRect b="0" l="0" r="0" t="0"/>
          <a:stretch/>
        </p:blipFill>
        <p:spPr>
          <a:xfrm>
            <a:off x="7191150" y="1531008"/>
            <a:ext cx="4812384" cy="1468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Cost Function </a:t>
            </a:r>
            <a:endParaRPr/>
          </a:p>
        </p:txBody>
      </p:sp>
      <p:sp>
        <p:nvSpPr>
          <p:cNvPr id="122" name="Google Shape;122;p4"/>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The model aims to predict y value such that the error difference between predicted value and true value is minimum.</a:t>
            </a:r>
            <a:endParaRPr/>
          </a:p>
          <a:p>
            <a:pPr indent="-228600" lvl="0" marL="228600" rtl="0" algn="l">
              <a:lnSpc>
                <a:spcPct val="120000"/>
              </a:lnSpc>
              <a:spcBef>
                <a:spcPts val="1000"/>
              </a:spcBef>
              <a:spcAft>
                <a:spcPts val="0"/>
              </a:spcAft>
              <a:buSzPts val="2000"/>
              <a:buChar char="•"/>
            </a:pPr>
            <a:r>
              <a:rPr lang="en-US"/>
              <a:t>Cost function(J) of Linear Regression is the Root Mean Squared Error (RMSE) between predicted y value (pred) and true y value (y).</a:t>
            </a:r>
            <a:endParaRPr/>
          </a:p>
          <a:p>
            <a:pPr indent="-228600" lvl="0" marL="228600" rtl="0" algn="l">
              <a:lnSpc>
                <a:spcPct val="120000"/>
              </a:lnSpc>
              <a:spcBef>
                <a:spcPts val="1000"/>
              </a:spcBef>
              <a:spcAft>
                <a:spcPts val="0"/>
              </a:spcAft>
              <a:buSzPts val="2000"/>
              <a:buChar char="•"/>
            </a:pPr>
            <a:br>
              <a:rPr lang="en-US"/>
            </a:br>
            <a:endParaRPr/>
          </a:p>
        </p:txBody>
      </p:sp>
      <p:pic>
        <p:nvPicPr>
          <p:cNvPr id="123" name="Google Shape;123;p4"/>
          <p:cNvPicPr preferRelativeResize="0"/>
          <p:nvPr/>
        </p:nvPicPr>
        <p:blipFill rotWithShape="1">
          <a:blip r:embed="rId3">
            <a:alphaModFix/>
          </a:blip>
          <a:srcRect b="0" l="0" r="0" t="0"/>
          <a:stretch/>
        </p:blipFill>
        <p:spPr>
          <a:xfrm>
            <a:off x="7166344" y="157875"/>
            <a:ext cx="4794351" cy="17144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b="1" lang="en-US" cap="none"/>
              <a:t>GRADIENT DESCENT IN </a:t>
            </a:r>
            <a:br>
              <a:rPr b="1" lang="en-US" cap="none"/>
            </a:br>
            <a:r>
              <a:rPr b="1" lang="en-US" cap="none"/>
              <a:t>LINEAR REGRESSION</a:t>
            </a:r>
            <a:br>
              <a:rPr b="1" lang="en-US" cap="none"/>
            </a:br>
            <a:endParaRPr/>
          </a:p>
        </p:txBody>
      </p:sp>
      <p:sp>
        <p:nvSpPr>
          <p:cNvPr id="129" name="Google Shape;129;p5"/>
          <p:cNvSpPr txBox="1"/>
          <p:nvPr>
            <p:ph idx="1" type="body"/>
          </p:nvPr>
        </p:nvSpPr>
        <p:spPr>
          <a:xfrm>
            <a:off x="1130271" y="2171769"/>
            <a:ext cx="6562300" cy="345977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An algorithm to minimize a loss function by optimizing the parameters </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NewValue = old value – step size</a:t>
            </a:r>
            <a:endParaRPr/>
          </a:p>
          <a:p>
            <a:pPr indent="-228600" lvl="0" marL="228600" rtl="0" algn="l">
              <a:lnSpc>
                <a:spcPct val="120000"/>
              </a:lnSpc>
              <a:spcBef>
                <a:spcPts val="1000"/>
              </a:spcBef>
              <a:spcAft>
                <a:spcPts val="0"/>
              </a:spcAft>
              <a:buSzPts val="2000"/>
              <a:buChar char="•"/>
            </a:pPr>
            <a:r>
              <a:rPr lang="en-US"/>
              <a:t>Newvalue = old value – Learning Rate * slope </a:t>
            </a:r>
            <a:endParaRPr/>
          </a:p>
        </p:txBody>
      </p:sp>
      <p:pic>
        <p:nvPicPr>
          <p:cNvPr descr="https://editor.analyticsvidhya.com/uploads/631731_P7z2BKhd0R-9uyn9ThDasA.png" id="130" name="Google Shape;130;p5"/>
          <p:cNvPicPr preferRelativeResize="0"/>
          <p:nvPr/>
        </p:nvPicPr>
        <p:blipFill rotWithShape="1">
          <a:blip r:embed="rId3">
            <a:alphaModFix/>
          </a:blip>
          <a:srcRect b="0" l="0" r="0" t="0"/>
          <a:stretch/>
        </p:blipFill>
        <p:spPr>
          <a:xfrm>
            <a:off x="7953829" y="2171769"/>
            <a:ext cx="3880060" cy="3459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What is a Cost Function?</a:t>
            </a:r>
            <a:br>
              <a:rPr lang="en-US"/>
            </a:br>
            <a:endParaRPr/>
          </a:p>
        </p:txBody>
      </p:sp>
      <p:sp>
        <p:nvSpPr>
          <p:cNvPr id="136" name="Google Shape;136;p6"/>
          <p:cNvSpPr txBox="1"/>
          <p:nvPr>
            <p:ph idx="1" type="body"/>
          </p:nvPr>
        </p:nvSpPr>
        <p:spPr>
          <a:xfrm>
            <a:off x="1130271" y="2171769"/>
            <a:ext cx="2187696"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Linear Regression </a:t>
            </a:r>
            <a:endParaRPr/>
          </a:p>
        </p:txBody>
      </p:sp>
      <p:pic>
        <p:nvPicPr>
          <p:cNvPr descr="https://editor.analyticsvidhya.com/uploads/90857Screenshot%20(41)_LI.jpg" id="137" name="Google Shape;137;p6"/>
          <p:cNvPicPr preferRelativeResize="0"/>
          <p:nvPr/>
        </p:nvPicPr>
        <p:blipFill rotWithShape="1">
          <a:blip r:embed="rId3">
            <a:alphaModFix/>
          </a:blip>
          <a:srcRect b="0" l="0" r="0" t="0"/>
          <a:stretch/>
        </p:blipFill>
        <p:spPr>
          <a:xfrm>
            <a:off x="5551368" y="2429094"/>
            <a:ext cx="5771499" cy="3037251"/>
          </a:xfrm>
          <a:prstGeom prst="rect">
            <a:avLst/>
          </a:prstGeom>
          <a:noFill/>
          <a:ln>
            <a:noFill/>
          </a:ln>
        </p:spPr>
      </p:pic>
      <p:pic>
        <p:nvPicPr>
          <p:cNvPr descr="https://editor.analyticsvidhya.com/uploads/36152Screenshot%20(43).png" id="138" name="Google Shape;138;p6"/>
          <p:cNvPicPr preferRelativeResize="0"/>
          <p:nvPr/>
        </p:nvPicPr>
        <p:blipFill rotWithShape="1">
          <a:blip r:embed="rId4">
            <a:alphaModFix/>
          </a:blip>
          <a:srcRect b="0" l="0" r="0" t="0"/>
          <a:stretch/>
        </p:blipFill>
        <p:spPr>
          <a:xfrm>
            <a:off x="849086" y="3197316"/>
            <a:ext cx="3998604" cy="26722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Alpha- Learning rate </a:t>
            </a:r>
            <a:endParaRPr/>
          </a:p>
        </p:txBody>
      </p:sp>
      <p:sp>
        <p:nvSpPr>
          <p:cNvPr id="144" name="Google Shape;144;p7"/>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If the learning rate is too high, we might </a:t>
            </a:r>
            <a:r>
              <a:rPr b="1" lang="en-US"/>
              <a:t>OVERSHOOT </a:t>
            </a:r>
            <a:r>
              <a:rPr lang="en-US"/>
              <a:t>the minima and keep bouncing, without reaching the minima</a:t>
            </a:r>
            <a:endParaRPr/>
          </a:p>
          <a:p>
            <a:pPr indent="-228600" lvl="0" marL="228600" rtl="0" algn="l">
              <a:lnSpc>
                <a:spcPct val="120000"/>
              </a:lnSpc>
              <a:spcBef>
                <a:spcPts val="1000"/>
              </a:spcBef>
              <a:spcAft>
                <a:spcPts val="0"/>
              </a:spcAft>
              <a:buSzPts val="2000"/>
              <a:buChar char="•"/>
            </a:pPr>
            <a:r>
              <a:rPr lang="en-US"/>
              <a:t>If the learning rate is too small, the training might turn out to be too long</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1130270" y="953325"/>
            <a:ext cx="9603275" cy="444402"/>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Plotting the Gradient Descent Algorithm</a:t>
            </a:r>
            <a:br>
              <a:rPr lang="en-US"/>
            </a:br>
            <a:endParaRPr/>
          </a:p>
        </p:txBody>
      </p:sp>
      <p:sp>
        <p:nvSpPr>
          <p:cNvPr id="150" name="Google Shape;150;p8"/>
          <p:cNvSpPr txBox="1"/>
          <p:nvPr>
            <p:ph idx="1" type="body"/>
          </p:nvPr>
        </p:nvSpPr>
        <p:spPr>
          <a:xfrm>
            <a:off x="1130271" y="1533058"/>
            <a:ext cx="3716049" cy="415963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When we have a single parameter (theta), we can plot the dependent variable cost on the y-axis and theta on the x-axis. If there are two parameters, we can go with a 3-D plot, with cost on one axis and the two parameters (thetas) along the other two axes.</a:t>
            </a:r>
            <a:endParaRPr/>
          </a:p>
        </p:txBody>
      </p:sp>
      <p:pic>
        <p:nvPicPr>
          <p:cNvPr descr="https://editor.analyticsvidhya.com/uploads/42181plot-3d-parabola.png" id="151" name="Google Shape;151;p8"/>
          <p:cNvPicPr preferRelativeResize="0"/>
          <p:nvPr/>
        </p:nvPicPr>
        <p:blipFill rotWithShape="1">
          <a:blip r:embed="rId3">
            <a:alphaModFix/>
          </a:blip>
          <a:srcRect b="0" l="0" r="0" t="0"/>
          <a:stretch/>
        </p:blipFill>
        <p:spPr>
          <a:xfrm>
            <a:off x="5852160" y="1533058"/>
            <a:ext cx="5546180" cy="41596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Plotting the Gradient Descent Algorithm</a:t>
            </a:r>
            <a:endParaRPr/>
          </a:p>
        </p:txBody>
      </p:sp>
      <p:sp>
        <p:nvSpPr>
          <p:cNvPr id="157" name="Google Shape;157;p9"/>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pic>
        <p:nvPicPr>
          <p:cNvPr descr="https://editor.analyticsvidhya.com/uploads/56656contour.png" id="158" name="Google Shape;158;p9"/>
          <p:cNvPicPr preferRelativeResize="0"/>
          <p:nvPr/>
        </p:nvPicPr>
        <p:blipFill rotWithShape="1">
          <a:blip r:embed="rId3">
            <a:alphaModFix/>
          </a:blip>
          <a:srcRect b="0" l="0" r="0" t="0"/>
          <a:stretch/>
        </p:blipFill>
        <p:spPr>
          <a:xfrm>
            <a:off x="4064684" y="2171769"/>
            <a:ext cx="3990975" cy="3086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2023-01-10T16:12:21Z</dcterms:created>
  <dc:creator>Nishita Oswal</dc:creator>
</cp:coreProperties>
</file>