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Inter"/>
      <p:regular r:id="rId53"/>
      <p:bold r:id="rId54"/>
    </p:embeddedFont>
    <p:embeddedFont>
      <p:font typeface="Lato"/>
      <p:regular r:id="rId55"/>
      <p:bold r:id="rId56"/>
      <p:italic r:id="rId57"/>
      <p:boldItalic r:id="rId58"/>
    </p:embeddedFont>
    <p:embeddedFont>
      <p:font typeface="Quattrocento Sans"/>
      <p:regular r:id="rId59"/>
      <p:bold r:id="rId60"/>
      <p:italic r:id="rId61"/>
      <p:boldItalic r:id="rId62"/>
    </p:embeddedFont>
    <p:embeddedFont>
      <p:font typeface="Source Sans Pro"/>
      <p:regular r:id="rId63"/>
      <p:bold r:id="rId64"/>
      <p:italic r:id="rId65"/>
      <p:boldItalic r:id="rId66"/>
    </p:embeddedFont>
    <p:embeddedFont>
      <p:font typeface="Century Gothic"/>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1" roundtripDataSignature="AMtx7mh4ZZls91XcNARjEaNEU5O33//1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CF7874-5517-4921-858F-C972583F66D8}">
  <a:tblStyle styleId="{79CF7874-5517-4921-858F-C972583F66D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9ED"/>
          </a:solidFill>
        </a:fill>
      </a:tcStyle>
    </a:wholeTbl>
    <a:band1H>
      <a:tcTxStyle b="off" i="off"/>
      <a:tcStyle>
        <a:fill>
          <a:solidFill>
            <a:srgbClr val="CDD0D9"/>
          </a:solidFill>
        </a:fill>
      </a:tcStyle>
    </a:band1H>
    <a:band2H>
      <a:tcTxStyle b="off" i="off"/>
    </a:band2H>
    <a:band1V>
      <a:tcTxStyle b="off" i="off"/>
      <a:tcStyle>
        <a:fill>
          <a:solidFill>
            <a:srgbClr val="CDD0D9"/>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customschemas.google.com/relationships/presentationmetadata" Target="metadata"/><Relationship Id="rId70" Type="http://schemas.openxmlformats.org/officeDocument/2006/relationships/font" Target="fonts/CenturyGothic-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5.xml"/><Relationship Id="rId64" Type="http://schemas.openxmlformats.org/officeDocument/2006/relationships/font" Target="fonts/SourceSansPro-bold.fntdata"/><Relationship Id="rId63" Type="http://schemas.openxmlformats.org/officeDocument/2006/relationships/font" Target="fonts/SourceSansPro-regular.fntdata"/><Relationship Id="rId22" Type="http://schemas.openxmlformats.org/officeDocument/2006/relationships/slide" Target="slides/slide17.xml"/><Relationship Id="rId66" Type="http://schemas.openxmlformats.org/officeDocument/2006/relationships/font" Target="fonts/SourceSansPro-boldItalic.fntdata"/><Relationship Id="rId21" Type="http://schemas.openxmlformats.org/officeDocument/2006/relationships/slide" Target="slides/slide16.xml"/><Relationship Id="rId65" Type="http://schemas.openxmlformats.org/officeDocument/2006/relationships/font" Target="fonts/SourceSansPro-italic.fntdata"/><Relationship Id="rId24" Type="http://schemas.openxmlformats.org/officeDocument/2006/relationships/slide" Target="slides/slide19.xml"/><Relationship Id="rId68" Type="http://schemas.openxmlformats.org/officeDocument/2006/relationships/font" Target="fonts/CenturyGothic-bold.fntdata"/><Relationship Id="rId23" Type="http://schemas.openxmlformats.org/officeDocument/2006/relationships/slide" Target="slides/slide18.xml"/><Relationship Id="rId67" Type="http://schemas.openxmlformats.org/officeDocument/2006/relationships/font" Target="fonts/CenturyGothic-regular.fntdata"/><Relationship Id="rId60" Type="http://schemas.openxmlformats.org/officeDocument/2006/relationships/font" Target="fonts/QuattrocentoSans-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CenturyGothic-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Inter-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Inter-bold.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font" Target="fonts/QuattrocentoSans-regular.fnt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9"/>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9"/>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4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9"/>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9"/>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0" name="Google Shape;20;p4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5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8"/>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5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8" name="Google Shape;88;p58"/>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59"/>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9"/>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5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5" name="Google Shape;95;p59"/>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0"/>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5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0"/>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7" name="Google Shape;27;p50"/>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1"/>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1"/>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5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4" name="Google Shape;34;p5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2"/>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2"/>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2"/>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5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2" name="Google Shape;42;p52"/>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3"/>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3"/>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53"/>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53"/>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53"/>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5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2" name="Google Shape;52;p5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8" name="Google Shape;58;p5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5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56"/>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6"/>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56"/>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5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0" name="Google Shape;70;p5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57"/>
          <p:cNvGrpSpPr/>
          <p:nvPr/>
        </p:nvGrpSpPr>
        <p:grpSpPr>
          <a:xfrm>
            <a:off x="7477387" y="482170"/>
            <a:ext cx="4074533" cy="5149101"/>
            <a:chOff x="7477387" y="482170"/>
            <a:chExt cx="4074533" cy="5149101"/>
          </a:xfrm>
        </p:grpSpPr>
        <p:sp>
          <p:nvSpPr>
            <p:cNvPr id="73" name="Google Shape;73;p57"/>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7"/>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57"/>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p:nvPr>
            <p:ph idx="2" type="pic"/>
          </p:nvPr>
        </p:nvSpPr>
        <p:spPr>
          <a:xfrm>
            <a:off x="8124389" y="1122542"/>
            <a:ext cx="2791171" cy="3866327"/>
          </a:xfrm>
          <a:prstGeom prst="rect">
            <a:avLst/>
          </a:prstGeom>
          <a:solidFill>
            <a:srgbClr val="D8D8D8"/>
          </a:solidFill>
          <a:ln>
            <a:noFill/>
          </a:ln>
        </p:spPr>
      </p:sp>
      <p:sp>
        <p:nvSpPr>
          <p:cNvPr id="77" name="Google Shape;77;p57"/>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57"/>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7"/>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7"/>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1" name="Google Shape;81;p57"/>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5" name="Shape 5"/>
        <p:cNvGrpSpPr/>
        <p:nvPr/>
      </p:nvGrpSpPr>
      <p:grpSpPr>
        <a:xfrm>
          <a:off x="0" y="0"/>
          <a:ext cx="0" cy="0"/>
          <a:chOff x="0" y="0"/>
          <a:chExt cx="0" cy="0"/>
        </a:xfrm>
      </p:grpSpPr>
      <p:pic>
        <p:nvPicPr>
          <p:cNvPr id="6" name="Google Shape;6;p48"/>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7" name="Google Shape;7;p48"/>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 name="Google Shape;8;p48"/>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9" name="Google Shape;9;p4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48"/>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1" name="Google Shape;11;p4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4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4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 Id="rId4" Type="http://schemas.openxmlformats.org/officeDocument/2006/relationships/image" Target="../media/image1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jpg"/><Relationship Id="rId4" Type="http://schemas.openxmlformats.org/officeDocument/2006/relationships/image" Target="../media/image30.png"/><Relationship Id="rId5"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Gothic"/>
              <a:buNone/>
            </a:pPr>
            <a:r>
              <a:rPr lang="en-US"/>
              <a:t>Module 1 </a:t>
            </a:r>
            <a:endParaRPr/>
          </a:p>
        </p:txBody>
      </p:sp>
      <p:sp>
        <p:nvSpPr>
          <p:cNvPr id="101" name="Google Shape;101;p1"/>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Introduction to ML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XGBoost – Extreme Gradient Boosting </a:t>
            </a:r>
            <a:endParaRPr/>
          </a:p>
        </p:txBody>
      </p:sp>
      <p:sp>
        <p:nvSpPr>
          <p:cNvPr id="168" name="Google Shape;168;p10"/>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Boosting: Builds model from individual weak learner in iterative way</a:t>
            </a:r>
            <a:endParaRPr/>
          </a:p>
          <a:p>
            <a:pPr indent="-228600" lvl="0" marL="228600" rtl="0" algn="l">
              <a:lnSpc>
                <a:spcPct val="120000"/>
              </a:lnSpc>
              <a:spcBef>
                <a:spcPts val="1000"/>
              </a:spcBef>
              <a:spcAft>
                <a:spcPts val="0"/>
              </a:spcAft>
              <a:buSzPct val="100000"/>
              <a:buChar char="•"/>
            </a:pPr>
            <a:r>
              <a:rPr lang="en-US"/>
              <a:t>Unlike random forest not build on random subset of data/features</a:t>
            </a:r>
            <a:endParaRPr/>
          </a:p>
          <a:p>
            <a:pPr indent="-228600" lvl="0" marL="228600" rtl="0" algn="l">
              <a:lnSpc>
                <a:spcPct val="120000"/>
              </a:lnSpc>
              <a:spcBef>
                <a:spcPts val="1000"/>
              </a:spcBef>
              <a:spcAft>
                <a:spcPts val="0"/>
              </a:spcAft>
              <a:buSzPct val="100000"/>
              <a:buChar char="•"/>
            </a:pPr>
            <a:r>
              <a:rPr lang="en-US"/>
              <a:t>But more weights on instances with wrong predictions 🡪 learn from mistakes</a:t>
            </a:r>
            <a:endParaRPr/>
          </a:p>
          <a:p>
            <a:pPr indent="-228600" lvl="0" marL="228600" rtl="0" algn="l">
              <a:lnSpc>
                <a:spcPct val="120000"/>
              </a:lnSpc>
              <a:spcBef>
                <a:spcPts val="1000"/>
              </a:spcBef>
              <a:spcAft>
                <a:spcPts val="0"/>
              </a:spcAft>
              <a:buSzPct val="100000"/>
              <a:buChar char="•"/>
            </a:pPr>
            <a:r>
              <a:rPr lang="en-US"/>
              <a:t>Gradient boosting uses GD to minimize loss function</a:t>
            </a:r>
            <a:endParaRPr/>
          </a:p>
          <a:p>
            <a:pPr indent="-228600" lvl="0" marL="228600" rtl="0" algn="l">
              <a:lnSpc>
                <a:spcPct val="120000"/>
              </a:lnSpc>
              <a:spcBef>
                <a:spcPts val="1000"/>
              </a:spcBef>
              <a:spcAft>
                <a:spcPts val="0"/>
              </a:spcAft>
              <a:buSzPct val="100000"/>
              <a:buChar char="•"/>
            </a:pPr>
            <a:r>
              <a:rPr lang="en-US"/>
              <a:t>XGBoost :</a:t>
            </a:r>
            <a:endParaRPr/>
          </a:p>
          <a:p>
            <a:pPr indent="-228600" lvl="0" marL="228600" rtl="0" algn="l">
              <a:lnSpc>
                <a:spcPct val="120000"/>
              </a:lnSpc>
              <a:spcBef>
                <a:spcPts val="1000"/>
              </a:spcBef>
              <a:spcAft>
                <a:spcPts val="0"/>
              </a:spcAft>
              <a:buSzPct val="100000"/>
              <a:buChar char="•"/>
            </a:pPr>
            <a:r>
              <a:rPr lang="en-US"/>
              <a:t>Developed by university of Washington (2016)</a:t>
            </a:r>
            <a:endParaRPr/>
          </a:p>
          <a:p>
            <a:pPr indent="-228600" lvl="0" marL="228600" rtl="0" algn="l">
              <a:lnSpc>
                <a:spcPct val="120000"/>
              </a:lnSpc>
              <a:spcBef>
                <a:spcPts val="1000"/>
              </a:spcBef>
              <a:spcAft>
                <a:spcPts val="0"/>
              </a:spcAft>
              <a:buSzPct val="100000"/>
              <a:buChar char="•"/>
            </a:pPr>
            <a:r>
              <a:rPr lang="en-US"/>
              <a:t>Credited with winning kaggle competitions</a:t>
            </a:r>
            <a:endParaRPr/>
          </a:p>
          <a:p>
            <a:pPr indent="-228600" lvl="0" marL="228600" rtl="0" algn="l">
              <a:lnSpc>
                <a:spcPct val="120000"/>
              </a:lnSpc>
              <a:spcBef>
                <a:spcPts val="1000"/>
              </a:spcBef>
              <a:spcAft>
                <a:spcPts val="0"/>
              </a:spcAft>
              <a:buSzPct val="100000"/>
              <a:buChar char="•"/>
            </a:pPr>
            <a:r>
              <a:rPr lang="en-US"/>
              <a:t>Uses many tricks to optimize accuracy and speed</a:t>
            </a:r>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Decision Tree ----- XG Boost </a:t>
            </a:r>
            <a:endParaRPr/>
          </a:p>
        </p:txBody>
      </p:sp>
      <p:sp>
        <p:nvSpPr>
          <p:cNvPr id="174" name="Google Shape;174;p1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Decision Tree: Flow chart of decisions based on certain condition </a:t>
            </a:r>
            <a:endParaRPr/>
          </a:p>
          <a:p>
            <a:pPr indent="-228600" lvl="0" marL="228600" rtl="0" algn="l">
              <a:lnSpc>
                <a:spcPct val="120000"/>
              </a:lnSpc>
              <a:spcBef>
                <a:spcPts val="1000"/>
              </a:spcBef>
              <a:spcAft>
                <a:spcPts val="0"/>
              </a:spcAft>
              <a:buSzPct val="100000"/>
              <a:buChar char="•"/>
            </a:pPr>
            <a:r>
              <a:rPr lang="en-US"/>
              <a:t>Bagging : Combine prediction from multiple decision tree via majority voting ( democracy) </a:t>
            </a:r>
            <a:endParaRPr/>
          </a:p>
          <a:p>
            <a:pPr indent="-228600" lvl="0" marL="228600" rtl="0" algn="l">
              <a:lnSpc>
                <a:spcPct val="120000"/>
              </a:lnSpc>
              <a:spcBef>
                <a:spcPts val="1000"/>
              </a:spcBef>
              <a:spcAft>
                <a:spcPts val="0"/>
              </a:spcAft>
              <a:buSzPct val="100000"/>
              <a:buChar char="•"/>
            </a:pPr>
            <a:r>
              <a:rPr lang="en-US"/>
              <a:t>Random forest : similar to bagging but only a subset of features are selected at random to build a collection of decision tree( address overfitting)</a:t>
            </a:r>
            <a:endParaRPr/>
          </a:p>
          <a:p>
            <a:pPr indent="-228600" lvl="0" marL="228600" rtl="0" algn="l">
              <a:lnSpc>
                <a:spcPct val="120000"/>
              </a:lnSpc>
              <a:spcBef>
                <a:spcPts val="1000"/>
              </a:spcBef>
              <a:spcAft>
                <a:spcPts val="0"/>
              </a:spcAft>
              <a:buSzPct val="100000"/>
              <a:buChar char="•"/>
            </a:pPr>
            <a:r>
              <a:rPr lang="en-US"/>
              <a:t>Boosting : builds model sequentially by minimizing errors from previous models and boosting influence if high performing models</a:t>
            </a:r>
            <a:endParaRPr/>
          </a:p>
          <a:p>
            <a:pPr indent="-228600" lvl="0" marL="228600" rtl="0" algn="l">
              <a:lnSpc>
                <a:spcPct val="120000"/>
              </a:lnSpc>
              <a:spcBef>
                <a:spcPts val="1000"/>
              </a:spcBef>
              <a:spcAft>
                <a:spcPts val="0"/>
              </a:spcAft>
              <a:buSzPct val="100000"/>
              <a:buChar char="•"/>
            </a:pPr>
            <a:r>
              <a:rPr lang="en-US"/>
              <a:t>Gradient Boosting: uses Gradient descent to minimize errors</a:t>
            </a:r>
            <a:endParaRPr/>
          </a:p>
          <a:p>
            <a:pPr indent="-228600" lvl="0" marL="228600" rtl="0" algn="l">
              <a:lnSpc>
                <a:spcPct val="120000"/>
              </a:lnSpc>
              <a:spcBef>
                <a:spcPts val="1000"/>
              </a:spcBef>
              <a:spcAft>
                <a:spcPts val="0"/>
              </a:spcAft>
              <a:buSzPct val="100000"/>
              <a:buChar char="•"/>
            </a:pPr>
            <a:r>
              <a:rPr lang="en-US"/>
              <a:t>XGBoost: Optimized Gradient boosting (Parallelization, regularization and pruning etc.)</a:t>
            </a:r>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KNN</a:t>
            </a:r>
            <a:endParaRPr/>
          </a:p>
        </p:txBody>
      </p:sp>
      <p:sp>
        <p:nvSpPr>
          <p:cNvPr id="180" name="Google Shape;180;p12"/>
          <p:cNvSpPr txBox="1"/>
          <p:nvPr>
            <p:ph idx="1" type="body"/>
          </p:nvPr>
        </p:nvSpPr>
        <p:spPr>
          <a:xfrm>
            <a:off x="1130270" y="2171768"/>
            <a:ext cx="9603275" cy="3588951"/>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b="1" lang="en-US"/>
              <a:t>Step 1</a:t>
            </a:r>
            <a:r>
              <a:rPr lang="en-US"/>
              <a:t> − For implementing any algorithm, we need dataset. So during the first step of KNN, we must load the training as well as test data.</a:t>
            </a:r>
            <a:endParaRPr/>
          </a:p>
          <a:p>
            <a:pPr indent="-228600" lvl="0" marL="228600" rtl="0" algn="l">
              <a:lnSpc>
                <a:spcPct val="120000"/>
              </a:lnSpc>
              <a:spcBef>
                <a:spcPts val="1000"/>
              </a:spcBef>
              <a:spcAft>
                <a:spcPts val="0"/>
              </a:spcAft>
              <a:buSzPct val="100000"/>
              <a:buChar char="•"/>
            </a:pPr>
            <a:r>
              <a:rPr b="1" lang="en-US"/>
              <a:t>Step 2</a:t>
            </a:r>
            <a:r>
              <a:rPr lang="en-US"/>
              <a:t> − Next, we need to choose the value of K i.e. the nearest data points. K can be any integer.</a:t>
            </a:r>
            <a:endParaRPr/>
          </a:p>
          <a:p>
            <a:pPr indent="-228600" lvl="0" marL="228600" rtl="0" algn="l">
              <a:lnSpc>
                <a:spcPct val="120000"/>
              </a:lnSpc>
              <a:spcBef>
                <a:spcPts val="1000"/>
              </a:spcBef>
              <a:spcAft>
                <a:spcPts val="0"/>
              </a:spcAft>
              <a:buSzPct val="100000"/>
              <a:buChar char="•"/>
            </a:pPr>
            <a:r>
              <a:rPr b="1" lang="en-US"/>
              <a:t>Step 3</a:t>
            </a:r>
            <a:r>
              <a:rPr lang="en-US"/>
              <a:t> − For each point in the test data do the following −</a:t>
            </a:r>
            <a:endParaRPr/>
          </a:p>
          <a:p>
            <a:pPr indent="-228600" lvl="0" marL="228600" rtl="0" algn="l">
              <a:lnSpc>
                <a:spcPct val="120000"/>
              </a:lnSpc>
              <a:spcBef>
                <a:spcPts val="1000"/>
              </a:spcBef>
              <a:spcAft>
                <a:spcPts val="0"/>
              </a:spcAft>
              <a:buSzPct val="100000"/>
              <a:buChar char="•"/>
            </a:pPr>
            <a:r>
              <a:rPr b="1" lang="en-US"/>
              <a:t>3.1</a:t>
            </a:r>
            <a:r>
              <a:rPr lang="en-US"/>
              <a:t> − Calculate the distance between test data and each row of training data with the help of any of the method namely: Euclidean, Manhattan or Hamming distance. The most commonly used method to calculate distance is Euclidean.</a:t>
            </a:r>
            <a:endParaRPr/>
          </a:p>
          <a:p>
            <a:pPr indent="-228600" lvl="0" marL="228600" rtl="0" algn="l">
              <a:lnSpc>
                <a:spcPct val="120000"/>
              </a:lnSpc>
              <a:spcBef>
                <a:spcPts val="1000"/>
              </a:spcBef>
              <a:spcAft>
                <a:spcPts val="0"/>
              </a:spcAft>
              <a:buSzPct val="100000"/>
              <a:buChar char="•"/>
            </a:pPr>
            <a:r>
              <a:rPr b="1" lang="en-US"/>
              <a:t>3.2</a:t>
            </a:r>
            <a:r>
              <a:rPr lang="en-US"/>
              <a:t> − Now, based on the distance value, sort them in ascending order.</a:t>
            </a:r>
            <a:endParaRPr/>
          </a:p>
          <a:p>
            <a:pPr indent="-228600" lvl="0" marL="228600" rtl="0" algn="l">
              <a:lnSpc>
                <a:spcPct val="120000"/>
              </a:lnSpc>
              <a:spcBef>
                <a:spcPts val="1000"/>
              </a:spcBef>
              <a:spcAft>
                <a:spcPts val="0"/>
              </a:spcAft>
              <a:buSzPct val="100000"/>
              <a:buChar char="•"/>
            </a:pPr>
            <a:r>
              <a:rPr b="1" lang="en-US"/>
              <a:t>3.3</a:t>
            </a:r>
            <a:r>
              <a:rPr lang="en-US"/>
              <a:t> − Next, it will choose the top K rows from the sorted array.</a:t>
            </a:r>
            <a:endParaRPr/>
          </a:p>
          <a:p>
            <a:pPr indent="-228600" lvl="0" marL="228600" rtl="0" algn="l">
              <a:lnSpc>
                <a:spcPct val="120000"/>
              </a:lnSpc>
              <a:spcBef>
                <a:spcPts val="1000"/>
              </a:spcBef>
              <a:spcAft>
                <a:spcPts val="0"/>
              </a:spcAft>
              <a:buSzPct val="100000"/>
              <a:buChar char="•"/>
            </a:pPr>
            <a:r>
              <a:rPr b="1" lang="en-US"/>
              <a:t>3.4</a:t>
            </a:r>
            <a:r>
              <a:rPr lang="en-US"/>
              <a:t> − Now, it will assign a class to the test point based on most frequent class of these rows.</a:t>
            </a:r>
            <a:endParaRPr/>
          </a:p>
          <a:p>
            <a:pPr indent="-130175" lvl="0" marL="228600" rtl="0" algn="l">
              <a:lnSpc>
                <a:spcPct val="120000"/>
              </a:lnSpc>
              <a:spcBef>
                <a:spcPts val="1000"/>
              </a:spcBef>
              <a:spcAft>
                <a:spcPts val="0"/>
              </a:spcAft>
              <a:buSzPct val="100000"/>
              <a:buNone/>
            </a:pPr>
            <a:r>
              <a:t/>
            </a:r>
            <a:endParaRPr/>
          </a:p>
        </p:txBody>
      </p:sp>
      <p:pic>
        <p:nvPicPr>
          <p:cNvPr descr="KNN Algorithm" id="181" name="Google Shape;181;p12"/>
          <p:cNvPicPr preferRelativeResize="0"/>
          <p:nvPr/>
        </p:nvPicPr>
        <p:blipFill rotWithShape="1">
          <a:blip r:embed="rId3">
            <a:alphaModFix/>
          </a:blip>
          <a:srcRect b="0" l="0" r="0" t="0"/>
          <a:stretch/>
        </p:blipFill>
        <p:spPr>
          <a:xfrm>
            <a:off x="8621485" y="-27002"/>
            <a:ext cx="3226435" cy="21141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Unsupervised Learning 	</a:t>
            </a:r>
            <a:endParaRPr/>
          </a:p>
        </p:txBody>
      </p:sp>
      <p:sp>
        <p:nvSpPr>
          <p:cNvPr id="187" name="Google Shape;187;p1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en-US">
                <a:solidFill>
                  <a:srgbClr val="222222"/>
                </a:solidFill>
                <a:latin typeface="Source Sans Pro"/>
                <a:ea typeface="Source Sans Pro"/>
                <a:cs typeface="Source Sans Pro"/>
                <a:sym typeface="Source Sans Pro"/>
              </a:rPr>
              <a:t>In unsupervised learning, an algorithm explores input data without being given an explicit output variable (e.g., explores customer demographic data to identify patterns)</a:t>
            </a:r>
            <a:endParaRPr/>
          </a:p>
          <a:p>
            <a:pPr indent="-228600" lvl="0" marL="228600" rtl="0" algn="l">
              <a:lnSpc>
                <a:spcPct val="120000"/>
              </a:lnSpc>
              <a:spcBef>
                <a:spcPts val="1000"/>
              </a:spcBef>
              <a:spcAft>
                <a:spcPts val="0"/>
              </a:spcAft>
              <a:buSzPts val="2000"/>
              <a:buChar char="•"/>
            </a:pPr>
            <a:r>
              <a:rPr lang="en-US">
                <a:solidFill>
                  <a:srgbClr val="222222"/>
                </a:solidFill>
                <a:latin typeface="Source Sans Pro"/>
                <a:ea typeface="Source Sans Pro"/>
                <a:cs typeface="Source Sans Pro"/>
                <a:sym typeface="Source Sans Pro"/>
              </a:rPr>
              <a:t>You want algorithm to find pattern and classify data</a:t>
            </a:r>
            <a:endParaRPr/>
          </a:p>
          <a:p>
            <a:pPr indent="-228600" lvl="0" marL="228600" rtl="0" algn="l">
              <a:lnSpc>
                <a:spcPct val="120000"/>
              </a:lnSpc>
              <a:spcBef>
                <a:spcPts val="1000"/>
              </a:spcBef>
              <a:spcAft>
                <a:spcPts val="0"/>
              </a:spcAft>
              <a:buSzPts val="2000"/>
              <a:buChar char="•"/>
            </a:pPr>
            <a:r>
              <a:rPr lang="en-US">
                <a:solidFill>
                  <a:srgbClr val="222222"/>
                </a:solidFill>
                <a:latin typeface="Source Sans Pro"/>
                <a:ea typeface="Source Sans Pro"/>
                <a:cs typeface="Source Sans Pro"/>
                <a:sym typeface="Source Sans Pro"/>
              </a:rPr>
              <a:t>Algorithm</a:t>
            </a:r>
            <a:endParaRPr/>
          </a:p>
          <a:p>
            <a:pPr indent="-228600" lvl="1" marL="685800" rtl="0" algn="l">
              <a:lnSpc>
                <a:spcPct val="120000"/>
              </a:lnSpc>
              <a:spcBef>
                <a:spcPts val="500"/>
              </a:spcBef>
              <a:spcAft>
                <a:spcPts val="0"/>
              </a:spcAft>
              <a:buSzPts val="1800"/>
              <a:buChar char="•"/>
            </a:pPr>
            <a:r>
              <a:rPr lang="en-US">
                <a:solidFill>
                  <a:srgbClr val="222222"/>
                </a:solidFill>
                <a:latin typeface="Source Sans Pro"/>
                <a:ea typeface="Source Sans Pro"/>
                <a:cs typeface="Source Sans Pro"/>
                <a:sym typeface="Source Sans Pro"/>
              </a:rPr>
              <a:t>K-means</a:t>
            </a:r>
            <a:endParaRPr/>
          </a:p>
          <a:p>
            <a:pPr indent="-228600" lvl="1" marL="685800" rtl="0" algn="l">
              <a:lnSpc>
                <a:spcPct val="120000"/>
              </a:lnSpc>
              <a:spcBef>
                <a:spcPts val="500"/>
              </a:spcBef>
              <a:spcAft>
                <a:spcPts val="0"/>
              </a:spcAft>
              <a:buSzPts val="1800"/>
              <a:buChar char="•"/>
            </a:pPr>
            <a:r>
              <a:rPr lang="en-US">
                <a:solidFill>
                  <a:srgbClr val="222222"/>
                </a:solidFill>
                <a:latin typeface="Source Sans Pro"/>
                <a:ea typeface="Source Sans Pro"/>
                <a:cs typeface="Source Sans Pro"/>
                <a:sym typeface="Source Sans Pro"/>
              </a:rPr>
              <a:t>GMM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K-Means</a:t>
            </a:r>
            <a:endParaRPr/>
          </a:p>
        </p:txBody>
      </p:sp>
      <p:sp>
        <p:nvSpPr>
          <p:cNvPr id="193" name="Google Shape;193;p1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Initialize</a:t>
            </a:r>
            <a:r>
              <a:rPr lang="en-US"/>
              <a:t> ‘K’ i.e </a:t>
            </a:r>
            <a:r>
              <a:rPr b="1" lang="en-US"/>
              <a:t>number of clusters</a:t>
            </a:r>
            <a:r>
              <a:rPr lang="en-US"/>
              <a:t> to be created.</a:t>
            </a:r>
            <a:endParaRPr/>
          </a:p>
          <a:p>
            <a:pPr indent="-228600" lvl="0" marL="228600" rtl="0" algn="l">
              <a:lnSpc>
                <a:spcPct val="120000"/>
              </a:lnSpc>
              <a:spcBef>
                <a:spcPts val="1000"/>
              </a:spcBef>
              <a:spcAft>
                <a:spcPts val="0"/>
              </a:spcAft>
              <a:buSzPts val="2000"/>
              <a:buChar char="•"/>
            </a:pPr>
            <a:r>
              <a:rPr lang="en-US"/>
              <a:t>Randomly </a:t>
            </a:r>
            <a:r>
              <a:rPr b="1" lang="en-US"/>
              <a:t>assign K centroid </a:t>
            </a:r>
            <a:r>
              <a:rPr lang="en-US"/>
              <a:t>points.</a:t>
            </a:r>
            <a:endParaRPr/>
          </a:p>
          <a:p>
            <a:pPr indent="-228600" lvl="0" marL="228600" rtl="0" algn="l">
              <a:lnSpc>
                <a:spcPct val="120000"/>
              </a:lnSpc>
              <a:spcBef>
                <a:spcPts val="1000"/>
              </a:spcBef>
              <a:spcAft>
                <a:spcPts val="0"/>
              </a:spcAft>
              <a:buSzPts val="2000"/>
              <a:buChar char="•"/>
            </a:pPr>
            <a:r>
              <a:rPr b="1" lang="en-US"/>
              <a:t>Assign</a:t>
            </a:r>
            <a:r>
              <a:rPr lang="en-US"/>
              <a:t> each </a:t>
            </a:r>
            <a:r>
              <a:rPr b="1" lang="en-US"/>
              <a:t>data point to its nearest centroid </a:t>
            </a:r>
            <a:r>
              <a:rPr lang="en-US"/>
              <a:t>to create K clusters.</a:t>
            </a:r>
            <a:endParaRPr/>
          </a:p>
          <a:p>
            <a:pPr indent="-228600" lvl="0" marL="228600" rtl="0" algn="l">
              <a:lnSpc>
                <a:spcPct val="120000"/>
              </a:lnSpc>
              <a:spcBef>
                <a:spcPts val="1000"/>
              </a:spcBef>
              <a:spcAft>
                <a:spcPts val="0"/>
              </a:spcAft>
              <a:buSzPts val="2000"/>
              <a:buChar char="•"/>
            </a:pPr>
            <a:r>
              <a:rPr b="1" lang="en-US"/>
              <a:t>Re-calculate the centroids</a:t>
            </a:r>
            <a:r>
              <a:rPr lang="en-US"/>
              <a:t> using the newly created clusters.</a:t>
            </a:r>
            <a:endParaRPr/>
          </a:p>
          <a:p>
            <a:pPr indent="-228600" lvl="0" marL="228600" rtl="0" algn="l">
              <a:lnSpc>
                <a:spcPct val="120000"/>
              </a:lnSpc>
              <a:spcBef>
                <a:spcPts val="1000"/>
              </a:spcBef>
              <a:spcAft>
                <a:spcPts val="0"/>
              </a:spcAft>
              <a:buSzPts val="2000"/>
              <a:buChar char="•"/>
            </a:pPr>
            <a:r>
              <a:rPr b="1" lang="en-US"/>
              <a:t>Repeat steps 3 and 4</a:t>
            </a:r>
            <a:r>
              <a:rPr lang="en-US"/>
              <a:t> until the centroid gets fixed.</a:t>
            </a:r>
            <a:endParaRPr/>
          </a:p>
          <a:p>
            <a:pPr indent="-228600" lvl="0" marL="228600" rtl="0" algn="l">
              <a:lnSpc>
                <a:spcPct val="120000"/>
              </a:lnSpc>
              <a:spcBef>
                <a:spcPts val="1000"/>
              </a:spcBef>
              <a:spcAft>
                <a:spcPts val="0"/>
              </a:spcAft>
              <a:buSzPts val="2000"/>
              <a:buChar char="•"/>
            </a:pPr>
            <a:r>
              <a:rPr lang="en-US"/>
              <a:t>WCSS: the sum of the square distance between points in a cluster and the cluster centroid.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Elbow Method </a:t>
            </a:r>
            <a:endParaRPr/>
          </a:p>
        </p:txBody>
      </p:sp>
      <p:pic>
        <p:nvPicPr>
          <p:cNvPr descr="https://miro.medium.com/max/875/1*pVzV1Q9nPREcnABJBD1zDg.jpeg" id="199" name="Google Shape;199;p15"/>
          <p:cNvPicPr preferRelativeResize="0"/>
          <p:nvPr/>
        </p:nvPicPr>
        <p:blipFill rotWithShape="1">
          <a:blip r:embed="rId3">
            <a:alphaModFix/>
          </a:blip>
          <a:srcRect b="0" l="0" r="0" t="0"/>
          <a:stretch/>
        </p:blipFill>
        <p:spPr>
          <a:xfrm>
            <a:off x="573588" y="2171769"/>
            <a:ext cx="5618206" cy="3536700"/>
          </a:xfrm>
          <a:prstGeom prst="rect">
            <a:avLst/>
          </a:prstGeom>
          <a:noFill/>
          <a:ln>
            <a:noFill/>
          </a:ln>
        </p:spPr>
      </p:pic>
      <p:pic>
        <p:nvPicPr>
          <p:cNvPr descr="https://miro.medium.com/max/875/1*-VAFayGQhQE88LTSVFlSNQ.jpeg" id="200" name="Google Shape;200;p15"/>
          <p:cNvPicPr preferRelativeResize="0"/>
          <p:nvPr>
            <p:ph idx="1" type="body"/>
          </p:nvPr>
        </p:nvPicPr>
        <p:blipFill rotWithShape="1">
          <a:blip r:embed="rId4">
            <a:alphaModFix/>
          </a:blip>
          <a:srcRect b="0" l="0" r="0" t="0"/>
          <a:stretch/>
        </p:blipFill>
        <p:spPr>
          <a:xfrm>
            <a:off x="5931907" y="2293087"/>
            <a:ext cx="6145639" cy="32940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DBSCAN </a:t>
            </a:r>
            <a:endParaRPr/>
          </a:p>
        </p:txBody>
      </p:sp>
      <p:sp>
        <p:nvSpPr>
          <p:cNvPr id="206" name="Google Shape;206;p16"/>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Density-Based Spatial Clustering of Applications with Noise (DBSCAN) is a base algorithm for density-based clustering. It can discover clusters of different shapes and sizes from a large amount of data, which is containing noise and outliers.</a:t>
            </a:r>
            <a:endParaRPr/>
          </a:p>
          <a:p>
            <a:pPr indent="-228600" lvl="0" marL="228600" rtl="0" algn="l">
              <a:lnSpc>
                <a:spcPct val="120000"/>
              </a:lnSpc>
              <a:spcBef>
                <a:spcPts val="1000"/>
              </a:spcBef>
              <a:spcAft>
                <a:spcPts val="0"/>
              </a:spcAft>
              <a:buSzPct val="100000"/>
              <a:buChar char="•"/>
            </a:pPr>
            <a:r>
              <a:rPr lang="en-US"/>
              <a:t>The DBSCAN algorithm uses two parameters:</a:t>
            </a:r>
            <a:endParaRPr/>
          </a:p>
          <a:p>
            <a:pPr indent="-228600" lvl="0" marL="228600" rtl="0" algn="l">
              <a:lnSpc>
                <a:spcPct val="120000"/>
              </a:lnSpc>
              <a:spcBef>
                <a:spcPts val="1000"/>
              </a:spcBef>
              <a:spcAft>
                <a:spcPts val="0"/>
              </a:spcAft>
              <a:buSzPct val="100000"/>
              <a:buChar char="•"/>
            </a:pPr>
            <a:r>
              <a:rPr b="1" lang="en-US"/>
              <a:t>minPts:</a:t>
            </a:r>
            <a:r>
              <a:rPr lang="en-US"/>
              <a:t> The minimum number of points (a threshold) clustered together for a region to be considered dense.</a:t>
            </a:r>
            <a:endParaRPr/>
          </a:p>
          <a:p>
            <a:pPr indent="-228600" lvl="0" marL="228600" rtl="0" algn="l">
              <a:lnSpc>
                <a:spcPct val="120000"/>
              </a:lnSpc>
              <a:spcBef>
                <a:spcPts val="1000"/>
              </a:spcBef>
              <a:spcAft>
                <a:spcPts val="0"/>
              </a:spcAft>
              <a:buSzPct val="100000"/>
              <a:buChar char="•"/>
            </a:pPr>
            <a:r>
              <a:rPr b="1" lang="en-US"/>
              <a:t>eps (ε):</a:t>
            </a:r>
            <a:r>
              <a:rPr lang="en-US"/>
              <a:t> A distance measure that will be used to locate the points in the neighborhood of any point.</a:t>
            </a:r>
            <a:endParaRPr/>
          </a:p>
          <a:p>
            <a:pPr indent="-111125" lvl="0" marL="228600" rtl="0" algn="l">
              <a:lnSpc>
                <a:spcPct val="120000"/>
              </a:lnSpc>
              <a:spcBef>
                <a:spcPts val="100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DBSCAN </a:t>
            </a:r>
            <a:endParaRPr/>
          </a:p>
        </p:txBody>
      </p:sp>
      <p:sp>
        <p:nvSpPr>
          <p:cNvPr id="212" name="Google Shape;212;p17"/>
          <p:cNvSpPr txBox="1"/>
          <p:nvPr>
            <p:ph idx="1" type="body"/>
          </p:nvPr>
        </p:nvSpPr>
        <p:spPr>
          <a:xfrm>
            <a:off x="1130271" y="2171769"/>
            <a:ext cx="4604324" cy="329457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lang="en-US"/>
              <a:t>There are three types of points after the DBSCAN clustering is complete:</a:t>
            </a:r>
            <a:endParaRPr/>
          </a:p>
          <a:p>
            <a:pPr indent="-228600" lvl="0" marL="228600" rtl="0" algn="l">
              <a:lnSpc>
                <a:spcPct val="120000"/>
              </a:lnSpc>
              <a:spcBef>
                <a:spcPts val="1000"/>
              </a:spcBef>
              <a:spcAft>
                <a:spcPts val="0"/>
              </a:spcAft>
              <a:buSzPct val="100000"/>
              <a:buChar char="•"/>
            </a:pPr>
            <a:r>
              <a:rPr b="1" lang="en-US"/>
              <a:t>Core</a:t>
            </a:r>
            <a:r>
              <a:rPr lang="en-US"/>
              <a:t> — This is a point that has at least </a:t>
            </a:r>
            <a:r>
              <a:rPr i="1" lang="en-US"/>
              <a:t>m</a:t>
            </a:r>
            <a:r>
              <a:rPr lang="en-US"/>
              <a:t> points within distance </a:t>
            </a:r>
            <a:r>
              <a:rPr i="1" lang="en-US"/>
              <a:t>n</a:t>
            </a:r>
            <a:r>
              <a:rPr lang="en-US"/>
              <a:t> from itself.</a:t>
            </a:r>
            <a:endParaRPr/>
          </a:p>
          <a:p>
            <a:pPr indent="-228600" lvl="0" marL="228600" rtl="0" algn="l">
              <a:lnSpc>
                <a:spcPct val="120000"/>
              </a:lnSpc>
              <a:spcBef>
                <a:spcPts val="1000"/>
              </a:spcBef>
              <a:spcAft>
                <a:spcPts val="0"/>
              </a:spcAft>
              <a:buSzPct val="100000"/>
              <a:buChar char="•"/>
            </a:pPr>
            <a:r>
              <a:rPr b="1" lang="en-US"/>
              <a:t>Border</a:t>
            </a:r>
            <a:r>
              <a:rPr lang="en-US"/>
              <a:t> — This is a point that has at least one Core point at a distance </a:t>
            </a:r>
            <a:r>
              <a:rPr i="1" lang="en-US"/>
              <a:t>n</a:t>
            </a:r>
            <a:r>
              <a:rPr lang="en-US"/>
              <a:t>.</a:t>
            </a:r>
            <a:endParaRPr/>
          </a:p>
          <a:p>
            <a:pPr indent="-228600" lvl="0" marL="228600" rtl="0" algn="l">
              <a:lnSpc>
                <a:spcPct val="120000"/>
              </a:lnSpc>
              <a:spcBef>
                <a:spcPts val="1000"/>
              </a:spcBef>
              <a:spcAft>
                <a:spcPts val="0"/>
              </a:spcAft>
              <a:buSzPct val="100000"/>
              <a:buChar char="•"/>
            </a:pPr>
            <a:r>
              <a:rPr b="1" lang="en-US"/>
              <a:t>Noise</a:t>
            </a:r>
            <a:r>
              <a:rPr lang="en-US"/>
              <a:t> — This is a point that is neither a Core nor a Border. And it has less than </a:t>
            </a:r>
            <a:r>
              <a:rPr i="1" lang="en-US"/>
              <a:t>m</a:t>
            </a:r>
            <a:r>
              <a:rPr lang="en-US"/>
              <a:t> points within distance </a:t>
            </a:r>
            <a:r>
              <a:rPr i="1" lang="en-US"/>
              <a:t>n</a:t>
            </a:r>
            <a:r>
              <a:rPr lang="en-US"/>
              <a:t> from itself.</a:t>
            </a:r>
            <a:endParaRPr/>
          </a:p>
          <a:p>
            <a:pPr indent="-228600" lvl="0" marL="228600" rtl="0" algn="l">
              <a:lnSpc>
                <a:spcPct val="120000"/>
              </a:lnSpc>
              <a:spcBef>
                <a:spcPts val="1000"/>
              </a:spcBef>
              <a:spcAft>
                <a:spcPts val="0"/>
              </a:spcAft>
              <a:buSzPct val="100000"/>
              <a:buChar char="•"/>
            </a:pPr>
            <a:br>
              <a:rPr lang="en-US"/>
            </a:br>
            <a:endParaRPr/>
          </a:p>
        </p:txBody>
      </p:sp>
      <p:pic>
        <p:nvPicPr>
          <p:cNvPr descr="https://miro.medium.com/max/627/1*yT96veo7Zb5QeswV7Vr7YQ.png" id="213" name="Google Shape;213;p17"/>
          <p:cNvPicPr preferRelativeResize="0"/>
          <p:nvPr/>
        </p:nvPicPr>
        <p:blipFill rotWithShape="1">
          <a:blip r:embed="rId3">
            <a:alphaModFix/>
          </a:blip>
          <a:srcRect b="0" l="0" r="0" t="0"/>
          <a:stretch/>
        </p:blipFill>
        <p:spPr>
          <a:xfrm>
            <a:off x="5931907" y="2002559"/>
            <a:ext cx="4348872" cy="28437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Association rule </a:t>
            </a:r>
            <a:endParaRPr/>
          </a:p>
        </p:txBody>
      </p:sp>
      <p:pic>
        <p:nvPicPr>
          <p:cNvPr descr="https://miro.medium.com/max/875/1*bqdq-z4Ec7Uac3TT3H_1Gg.png" id="219" name="Google Shape;219;p18"/>
          <p:cNvPicPr preferRelativeResize="0"/>
          <p:nvPr>
            <p:ph idx="1" type="body"/>
          </p:nvPr>
        </p:nvPicPr>
        <p:blipFill rotWithShape="1">
          <a:blip r:embed="rId3">
            <a:alphaModFix/>
          </a:blip>
          <a:srcRect b="0" l="0" r="0" t="0"/>
          <a:stretch/>
        </p:blipFill>
        <p:spPr>
          <a:xfrm>
            <a:off x="6061166" y="953328"/>
            <a:ext cx="5931900" cy="600000"/>
          </a:xfrm>
          <a:prstGeom prst="rect">
            <a:avLst/>
          </a:prstGeom>
          <a:noFill/>
          <a:ln>
            <a:noFill/>
          </a:ln>
        </p:spPr>
      </p:pic>
      <p:pic>
        <p:nvPicPr>
          <p:cNvPr descr="https://miro.medium.com/max/875/1*E3mNKHcudWzHySGMvo_vPg.png" id="220" name="Google Shape;220;p18"/>
          <p:cNvPicPr preferRelativeResize="0"/>
          <p:nvPr/>
        </p:nvPicPr>
        <p:blipFill rotWithShape="1">
          <a:blip r:embed="rId4">
            <a:alphaModFix/>
          </a:blip>
          <a:srcRect b="0" l="0" r="0" t="0"/>
          <a:stretch/>
        </p:blipFill>
        <p:spPr>
          <a:xfrm>
            <a:off x="5982791" y="1772411"/>
            <a:ext cx="6088583" cy="590551"/>
          </a:xfrm>
          <a:prstGeom prst="rect">
            <a:avLst/>
          </a:prstGeom>
          <a:noFill/>
          <a:ln>
            <a:noFill/>
          </a:ln>
        </p:spPr>
      </p:pic>
      <p:sp>
        <p:nvSpPr>
          <p:cNvPr id="221" name="Google Shape;221;p18"/>
          <p:cNvSpPr txBox="1"/>
          <p:nvPr/>
        </p:nvSpPr>
        <p:spPr>
          <a:xfrm>
            <a:off x="851271" y="1933489"/>
            <a:ext cx="10489500" cy="3971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Market Basket analysis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Investing time and resources on deliberate product placements like this not only reduces a customer’s shopping time, but also reminds the customer of what relevant items (s)he might be interested in buying, thus helping stores cross-sell in the process.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Association rules help uncover all such relationships between items from huge databases.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Milk 70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Toothbrush 	4</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Common 10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Total 100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entury Gothic"/>
                <a:ea typeface="Century Gothic"/>
                <a:cs typeface="Century Gothic"/>
                <a:sym typeface="Century Gothic"/>
              </a:rPr>
              <a:t>Toothbrush 🡪 milk calculate support and confidence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1130270" y="824115"/>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Supervised vs Unsupervised </a:t>
            </a:r>
            <a:endParaRPr/>
          </a:p>
        </p:txBody>
      </p:sp>
      <p:graphicFrame>
        <p:nvGraphicFramePr>
          <p:cNvPr id="227" name="Google Shape;227;p19"/>
          <p:cNvGraphicFramePr/>
          <p:nvPr/>
        </p:nvGraphicFramePr>
        <p:xfrm>
          <a:off x="871606" y="1477941"/>
          <a:ext cx="3000000" cy="3000000"/>
        </p:xfrm>
        <a:graphic>
          <a:graphicData uri="http://schemas.openxmlformats.org/drawingml/2006/table">
            <a:tbl>
              <a:tblPr bandRow="1" firstRow="1">
                <a:noFill/>
                <a:tableStyleId>{79CF7874-5517-4921-858F-C972583F66D8}</a:tableStyleId>
              </a:tblPr>
              <a:tblGrid>
                <a:gridCol w="4952725"/>
                <a:gridCol w="54960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Supervised learning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Unsupervised learning</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Input Data is provided to the model along with the output in the Supervised Learning.</a:t>
                      </a:r>
                      <a:endParaRPr sz="1800" u="none" cap="none" strike="noStrike"/>
                    </a:p>
                  </a:txBody>
                  <a:tcPr marT="50800" marB="50800" marR="50800" marL="508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Only input data is provided in Unsupervised Learning.</a:t>
                      </a:r>
                      <a:endParaRPr sz="1800" u="none" cap="none" strike="noStrike"/>
                    </a:p>
                  </a:txBody>
                  <a:tcPr marT="50800" marB="50800" marR="50800" marL="508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Output is predicted by the Supervised Learning.</a:t>
                      </a:r>
                      <a:endParaRPr sz="1800" u="none" cap="none" strike="noStrike"/>
                    </a:p>
                  </a:txBody>
                  <a:tcPr marT="50800" marB="50800" marR="50800" marL="508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Hidden patterns in the data can be found using the unsupervised learning model.</a:t>
                      </a:r>
                      <a:endParaRPr sz="1800" u="none" cap="none" strike="noStrike"/>
                    </a:p>
                  </a:txBody>
                  <a:tcPr marT="50800" marB="50800" marR="50800" marL="508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Accurate results are produced using a supervised learning model.</a:t>
                      </a:r>
                      <a:endParaRPr sz="1800" u="none" cap="none" strike="noStrike"/>
                    </a:p>
                  </a:txBody>
                  <a:tcPr marT="50800" marB="50800" marR="50800" marL="508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The accuracy of results produced are less in unsupervised learning models.</a:t>
                      </a:r>
                      <a:endParaRPr sz="1800" u="none" cap="none" strike="noStrike"/>
                    </a:p>
                  </a:txBody>
                  <a:tcPr marT="50800" marB="50800" marR="50800" marL="508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Training the model to predict output when a new data is provided is the objective of Supervised Learning.</a:t>
                      </a:r>
                      <a:endParaRPr sz="1800" u="none" cap="none" strike="noStrike"/>
                    </a:p>
                  </a:txBody>
                  <a:tcPr marT="50800" marB="50800" marR="50800" marL="508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Finding useful insights, hidden patterns from the unknown dataset is the objective of the unsupervised learning.</a:t>
                      </a:r>
                      <a:endParaRPr sz="1800" u="none" cap="none" strike="noStrike"/>
                    </a:p>
                  </a:txBody>
                  <a:tcPr marT="50800" marB="50800" marR="50800" marL="508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Computational Complexity is very complex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There is less computational complexity</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Some of the applications of Supervised Learning are Spam detection, handwriting detection, pattern recognition, speech recognition etc.</a:t>
                      </a:r>
                      <a:endParaRPr sz="1800" u="none" cap="none" strike="noStrike"/>
                    </a:p>
                  </a:txBody>
                  <a:tcPr marT="50800" marB="50800" marR="50800" marL="5080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Some of the applications of Unsupervised Learning are detecting fraudulent transactions, data preprocessing etc.</a:t>
                      </a:r>
                      <a:endParaRPr sz="1800" u="none" cap="none" strike="noStrike"/>
                    </a:p>
                  </a:txBody>
                  <a:tcPr marT="50800" marB="50800" marR="50800" marL="508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What is Machine Learning ?</a:t>
            </a:r>
            <a:endParaRPr/>
          </a:p>
        </p:txBody>
      </p:sp>
      <p:sp>
        <p:nvSpPr>
          <p:cNvPr id="107" name="Google Shape;107;p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Computer algorithm that learn without been explicitly coded by a programmer.</a:t>
            </a:r>
            <a:endParaRPr/>
          </a:p>
          <a:p>
            <a:pPr indent="-228600" lvl="0" marL="228600" rtl="0" algn="l">
              <a:lnSpc>
                <a:spcPct val="120000"/>
              </a:lnSpc>
              <a:spcBef>
                <a:spcPts val="1000"/>
              </a:spcBef>
              <a:spcAft>
                <a:spcPts val="0"/>
              </a:spcAft>
              <a:buSzPts val="2000"/>
              <a:buChar char="•"/>
            </a:pPr>
            <a:r>
              <a:rPr b="0" i="0" lang="en-US">
                <a:solidFill>
                  <a:srgbClr val="222222"/>
                </a:solidFill>
                <a:latin typeface="Source Sans Pro"/>
                <a:ea typeface="Source Sans Pro"/>
                <a:cs typeface="Source Sans Pro"/>
                <a:sym typeface="Source Sans Pro"/>
              </a:rPr>
              <a:t> The machine receives data as input and uses an algorithm to formulate answers.</a:t>
            </a:r>
            <a:endParaRPr/>
          </a:p>
          <a:p>
            <a:pPr indent="-228600" lvl="0" marL="228600" rtl="0" algn="l">
              <a:lnSpc>
                <a:spcPct val="120000"/>
              </a:lnSpc>
              <a:spcBef>
                <a:spcPts val="1000"/>
              </a:spcBef>
              <a:spcAft>
                <a:spcPts val="0"/>
              </a:spcAft>
              <a:buSzPts val="2000"/>
              <a:buChar char="•"/>
            </a:pPr>
            <a:r>
              <a:rPr lang="en-US"/>
              <a:t>Use of statistical methods, algorithms are trained to make classifications or predictions, and to uncover key insights in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Steps in ML APPLICATION</a:t>
            </a:r>
            <a:endParaRPr/>
          </a:p>
        </p:txBody>
      </p:sp>
      <p:sp>
        <p:nvSpPr>
          <p:cNvPr id="233" name="Google Shape;233;p20"/>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lang="en-US"/>
              <a:t>Collect Data</a:t>
            </a:r>
            <a:endParaRPr/>
          </a:p>
          <a:p>
            <a:pPr indent="-228600" lvl="0" marL="228600" rtl="0" algn="l">
              <a:lnSpc>
                <a:spcPct val="120000"/>
              </a:lnSpc>
              <a:spcBef>
                <a:spcPts val="1000"/>
              </a:spcBef>
              <a:spcAft>
                <a:spcPts val="0"/>
              </a:spcAft>
              <a:buSzPts val="2000"/>
              <a:buChar char="•"/>
            </a:pPr>
            <a:r>
              <a:rPr lang="en-US"/>
              <a:t>Prepare Input</a:t>
            </a:r>
            <a:endParaRPr/>
          </a:p>
          <a:p>
            <a:pPr indent="-228600" lvl="0" marL="228600" rtl="0" algn="l">
              <a:lnSpc>
                <a:spcPct val="120000"/>
              </a:lnSpc>
              <a:spcBef>
                <a:spcPts val="1000"/>
              </a:spcBef>
              <a:spcAft>
                <a:spcPts val="0"/>
              </a:spcAft>
              <a:buSzPts val="2000"/>
              <a:buChar char="•"/>
            </a:pPr>
            <a:r>
              <a:rPr lang="en-US"/>
              <a:t>Analyse the input</a:t>
            </a:r>
            <a:endParaRPr/>
          </a:p>
          <a:p>
            <a:pPr indent="-228600" lvl="0" marL="228600" rtl="0" algn="l">
              <a:lnSpc>
                <a:spcPct val="120000"/>
              </a:lnSpc>
              <a:spcBef>
                <a:spcPts val="1000"/>
              </a:spcBef>
              <a:spcAft>
                <a:spcPts val="0"/>
              </a:spcAft>
              <a:buSzPts val="2000"/>
              <a:buChar char="•"/>
            </a:pPr>
            <a:r>
              <a:rPr lang="en-US"/>
              <a:t>Train the algorithm</a:t>
            </a:r>
            <a:endParaRPr/>
          </a:p>
          <a:p>
            <a:pPr indent="-228600" lvl="0" marL="228600" rtl="0" algn="l">
              <a:lnSpc>
                <a:spcPct val="120000"/>
              </a:lnSpc>
              <a:spcBef>
                <a:spcPts val="1000"/>
              </a:spcBef>
              <a:spcAft>
                <a:spcPts val="0"/>
              </a:spcAft>
              <a:buSzPts val="2000"/>
              <a:buChar char="•"/>
            </a:pPr>
            <a:r>
              <a:rPr lang="en-US"/>
              <a:t>Valid the algorithm</a:t>
            </a:r>
            <a:endParaRPr/>
          </a:p>
          <a:p>
            <a:pPr indent="-228600" lvl="0" marL="228600" rtl="0" algn="l">
              <a:lnSpc>
                <a:spcPct val="120000"/>
              </a:lnSpc>
              <a:spcBef>
                <a:spcPts val="1000"/>
              </a:spcBef>
              <a:spcAft>
                <a:spcPts val="0"/>
              </a:spcAft>
              <a:buSzPts val="2000"/>
              <a:buChar char="•"/>
            </a:pPr>
            <a:r>
              <a:rPr lang="en-US"/>
              <a:t>Test </a:t>
            </a:r>
            <a:endParaRPr/>
          </a:p>
          <a:p>
            <a:pPr indent="-228600" lvl="0" marL="228600" rtl="0" algn="l">
              <a:lnSpc>
                <a:spcPct val="120000"/>
              </a:lnSpc>
              <a:spcBef>
                <a:spcPts val="1000"/>
              </a:spcBef>
              <a:spcAft>
                <a:spcPts val="0"/>
              </a:spcAft>
              <a:buSzPts val="2000"/>
              <a:buChar char="•"/>
            </a:pPr>
            <a:r>
              <a:rPr lang="en-US"/>
              <a:t>Use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Issues with ML</a:t>
            </a:r>
            <a:endParaRPr/>
          </a:p>
        </p:txBody>
      </p:sp>
      <p:sp>
        <p:nvSpPr>
          <p:cNvPr id="239" name="Google Shape;239;p21"/>
          <p:cNvSpPr txBox="1"/>
          <p:nvPr>
            <p:ph idx="1" type="body"/>
          </p:nvPr>
        </p:nvSpPr>
        <p:spPr>
          <a:xfrm>
            <a:off x="1130270" y="1636295"/>
            <a:ext cx="9603275" cy="383005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20000"/>
              </a:lnSpc>
              <a:spcBef>
                <a:spcPts val="0"/>
              </a:spcBef>
              <a:spcAft>
                <a:spcPts val="0"/>
              </a:spcAft>
              <a:buSzPct val="100000"/>
              <a:buChar char="•"/>
            </a:pPr>
            <a:r>
              <a:rPr b="0" i="0" lang="en-US" sz="6400">
                <a:solidFill>
                  <a:srgbClr val="FF0000"/>
                </a:solidFill>
                <a:latin typeface="Arial"/>
                <a:ea typeface="Arial"/>
                <a:cs typeface="Arial"/>
                <a:sym typeface="Arial"/>
              </a:rPr>
              <a:t>Inadequate Training Data/ Poor Quality of data </a:t>
            </a:r>
            <a:r>
              <a:rPr b="0" i="0" lang="en-US" sz="6400">
                <a:solidFill>
                  <a:srgbClr val="610B4B"/>
                </a:solidFill>
                <a:latin typeface="Arial"/>
                <a:ea typeface="Arial"/>
                <a:cs typeface="Arial"/>
                <a:sym typeface="Arial"/>
              </a:rPr>
              <a:t>: d</a:t>
            </a:r>
            <a:r>
              <a:rPr b="0" i="0" lang="en-US" sz="6400">
                <a:solidFill>
                  <a:srgbClr val="333333"/>
                </a:solidFill>
                <a:latin typeface="Arial"/>
                <a:ea typeface="Arial"/>
                <a:cs typeface="Arial"/>
                <a:sym typeface="Arial"/>
              </a:rPr>
              <a:t>ata plays a vital role in the processing of machine learning.</a:t>
            </a:r>
            <a:endParaRPr/>
          </a:p>
          <a:p>
            <a:pPr indent="-228600" lvl="0" marL="228600" rtl="0" algn="l">
              <a:lnSpc>
                <a:spcPct val="120000"/>
              </a:lnSpc>
              <a:spcBef>
                <a:spcPts val="1000"/>
              </a:spcBef>
              <a:spcAft>
                <a:spcPts val="0"/>
              </a:spcAft>
              <a:buSzPct val="100000"/>
              <a:buChar char="•"/>
            </a:pPr>
            <a:r>
              <a:rPr lang="en-US" sz="6400">
                <a:solidFill>
                  <a:srgbClr val="FF0000"/>
                </a:solidFill>
                <a:latin typeface="Arial"/>
                <a:ea typeface="Arial"/>
                <a:cs typeface="Arial"/>
                <a:sym typeface="Arial"/>
              </a:rPr>
              <a:t>Overfitting</a:t>
            </a:r>
            <a:r>
              <a:rPr lang="en-US" sz="6400">
                <a:solidFill>
                  <a:srgbClr val="333333"/>
                </a:solidFill>
                <a:latin typeface="Arial"/>
                <a:ea typeface="Arial"/>
                <a:cs typeface="Arial"/>
                <a:sym typeface="Arial"/>
              </a:rPr>
              <a:t> : </a:t>
            </a:r>
            <a:r>
              <a:rPr b="0" i="0" lang="en-US" sz="6400">
                <a:solidFill>
                  <a:srgbClr val="333333"/>
                </a:solidFill>
                <a:latin typeface="Arial"/>
                <a:ea typeface="Arial"/>
                <a:cs typeface="Arial"/>
                <a:sym typeface="Arial"/>
              </a:rPr>
              <a:t>Whenever a machine learning model is trained with a huge amount of data, it starts capturing noise and inaccurate data into the training data set. It negatively affects the performance of the model</a:t>
            </a:r>
            <a:endParaRPr sz="6400">
              <a:solidFill>
                <a:srgbClr val="333333"/>
              </a:solidFill>
              <a:latin typeface="Arial"/>
              <a:ea typeface="Arial"/>
              <a:cs typeface="Arial"/>
              <a:sym typeface="Arial"/>
            </a:endParaRPr>
          </a:p>
          <a:p>
            <a:pPr indent="-228600" lvl="1" marL="685800" rtl="0" algn="just">
              <a:lnSpc>
                <a:spcPct val="120000"/>
              </a:lnSpc>
              <a:spcBef>
                <a:spcPts val="500"/>
              </a:spcBef>
              <a:spcAft>
                <a:spcPts val="0"/>
              </a:spcAft>
              <a:buSzPct val="100000"/>
              <a:buChar char="•"/>
            </a:pPr>
            <a:r>
              <a:rPr b="1" i="0" lang="en-US" sz="6400">
                <a:solidFill>
                  <a:srgbClr val="333333"/>
                </a:solidFill>
                <a:latin typeface="Arial"/>
                <a:ea typeface="Arial"/>
                <a:cs typeface="Arial"/>
                <a:sym typeface="Arial"/>
              </a:rPr>
              <a:t>Methods to reduce overfitting:</a:t>
            </a:r>
            <a:endParaRPr b="0" i="0" sz="6400">
              <a:solidFill>
                <a:srgbClr val="333333"/>
              </a:solidFill>
              <a:latin typeface="Arial"/>
              <a:ea typeface="Arial"/>
              <a:cs typeface="Arial"/>
              <a:sym typeface="Arial"/>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Increase training data in a dataset.</a:t>
            </a:r>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Reduce model complexity by simplifying the model by selecting one with fewer parameters</a:t>
            </a:r>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Ridge Regularization and Lasso Regularization</a:t>
            </a:r>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Early stopping during the training phase</a:t>
            </a:r>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Reduce the noise</a:t>
            </a:r>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Reduce the number of attributes in training data.</a:t>
            </a:r>
            <a:endParaRPr/>
          </a:p>
          <a:p>
            <a:pPr indent="-228600" lvl="1" marL="685800" rtl="0" algn="just">
              <a:lnSpc>
                <a:spcPct val="120000"/>
              </a:lnSpc>
              <a:spcBef>
                <a:spcPts val="500"/>
              </a:spcBef>
              <a:spcAft>
                <a:spcPts val="0"/>
              </a:spcAft>
              <a:buSzPct val="100000"/>
              <a:buChar char="•"/>
            </a:pPr>
            <a:r>
              <a:rPr b="0" i="0" lang="en-US" sz="6400">
                <a:solidFill>
                  <a:srgbClr val="000000"/>
                </a:solidFill>
                <a:latin typeface="Arial"/>
                <a:ea typeface="Arial"/>
                <a:cs typeface="Arial"/>
                <a:sym typeface="Arial"/>
              </a:rPr>
              <a:t>Constraining the model.</a:t>
            </a:r>
            <a:endParaRPr b="0" i="0" sz="6400">
              <a:solidFill>
                <a:srgbClr val="610B4B"/>
              </a:solidFill>
              <a:latin typeface="Arial"/>
              <a:ea typeface="Arial"/>
              <a:cs typeface="Arial"/>
              <a:sym typeface="Arial"/>
            </a:endParaRPr>
          </a:p>
          <a:p>
            <a:pPr indent="-196850" lvl="0" marL="228600" rtl="0" algn="l">
              <a:lnSpc>
                <a:spcPct val="120000"/>
              </a:lnSpc>
              <a:spcBef>
                <a:spcPts val="1000"/>
              </a:spcBef>
              <a:spcAft>
                <a:spcPts val="0"/>
              </a:spcAft>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Issues with ML</a:t>
            </a:r>
            <a:endParaRPr/>
          </a:p>
        </p:txBody>
      </p:sp>
      <p:sp>
        <p:nvSpPr>
          <p:cNvPr id="245" name="Google Shape;245;p2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lang="en-US"/>
              <a:t>Underfitting : Model is too simple to understand the structure of data.</a:t>
            </a:r>
            <a:endParaRPr/>
          </a:p>
          <a:p>
            <a:pPr indent="-228600" lvl="0" marL="228600" rtl="0" algn="l">
              <a:lnSpc>
                <a:spcPct val="120000"/>
              </a:lnSpc>
              <a:spcBef>
                <a:spcPts val="1000"/>
              </a:spcBef>
              <a:spcAft>
                <a:spcPts val="0"/>
              </a:spcAft>
              <a:buSzPct val="100000"/>
              <a:buChar char="•"/>
            </a:pPr>
            <a:r>
              <a:rPr b="0" i="0" lang="en-US">
                <a:solidFill>
                  <a:srgbClr val="333333"/>
                </a:solidFill>
                <a:latin typeface="Inter"/>
                <a:ea typeface="Inter"/>
                <a:cs typeface="Inter"/>
                <a:sym typeface="Inter"/>
              </a:rPr>
              <a:t> Whenever a machine learning model is trained with fewer amounts of data, it destroys the accuracy of the machine learning model.</a:t>
            </a:r>
            <a:endParaRPr/>
          </a:p>
          <a:p>
            <a:pPr indent="-228600" lvl="0" marL="228600" rtl="0" algn="just">
              <a:lnSpc>
                <a:spcPct val="120000"/>
              </a:lnSpc>
              <a:spcBef>
                <a:spcPts val="1000"/>
              </a:spcBef>
              <a:spcAft>
                <a:spcPts val="0"/>
              </a:spcAft>
              <a:buSzPct val="100000"/>
              <a:buChar char="•"/>
            </a:pPr>
            <a:r>
              <a:rPr b="1" i="0" lang="en-US">
                <a:solidFill>
                  <a:srgbClr val="333333"/>
                </a:solidFill>
                <a:latin typeface="Inter"/>
                <a:ea typeface="Inter"/>
                <a:cs typeface="Inter"/>
                <a:sym typeface="Inter"/>
              </a:rPr>
              <a:t>Methods to reduce Underfitting:</a:t>
            </a:r>
            <a:endParaRPr b="0" i="0">
              <a:solidFill>
                <a:srgbClr val="333333"/>
              </a:solidFill>
              <a:latin typeface="Inter"/>
              <a:ea typeface="Inter"/>
              <a:cs typeface="Inter"/>
              <a:sym typeface="Inter"/>
            </a:endParaRPr>
          </a:p>
          <a:p>
            <a:pPr indent="-228600" lvl="0" marL="228600" rtl="0" algn="just">
              <a:lnSpc>
                <a:spcPct val="120000"/>
              </a:lnSpc>
              <a:spcBef>
                <a:spcPts val="1000"/>
              </a:spcBef>
              <a:spcAft>
                <a:spcPts val="0"/>
              </a:spcAft>
              <a:buSzPct val="100000"/>
              <a:buFont typeface="Arial"/>
              <a:buChar char="•"/>
            </a:pPr>
            <a:r>
              <a:rPr b="0" i="0" lang="en-US">
                <a:solidFill>
                  <a:srgbClr val="000000"/>
                </a:solidFill>
                <a:latin typeface="Inter"/>
                <a:ea typeface="Inter"/>
                <a:cs typeface="Inter"/>
                <a:sym typeface="Inter"/>
              </a:rPr>
              <a:t>Increase model complexity</a:t>
            </a:r>
            <a:endParaRPr/>
          </a:p>
          <a:p>
            <a:pPr indent="-228600" lvl="0" marL="228600" rtl="0" algn="just">
              <a:lnSpc>
                <a:spcPct val="120000"/>
              </a:lnSpc>
              <a:spcBef>
                <a:spcPts val="1000"/>
              </a:spcBef>
              <a:spcAft>
                <a:spcPts val="0"/>
              </a:spcAft>
              <a:buSzPct val="100000"/>
              <a:buFont typeface="Arial"/>
              <a:buChar char="•"/>
            </a:pPr>
            <a:r>
              <a:rPr b="0" i="0" lang="en-US">
                <a:solidFill>
                  <a:srgbClr val="000000"/>
                </a:solidFill>
                <a:latin typeface="Inter"/>
                <a:ea typeface="Inter"/>
                <a:cs typeface="Inter"/>
                <a:sym typeface="Inter"/>
              </a:rPr>
              <a:t>Remove noise from the data</a:t>
            </a:r>
            <a:endParaRPr/>
          </a:p>
          <a:p>
            <a:pPr indent="-228600" lvl="0" marL="228600" rtl="0" algn="just">
              <a:lnSpc>
                <a:spcPct val="120000"/>
              </a:lnSpc>
              <a:spcBef>
                <a:spcPts val="1000"/>
              </a:spcBef>
              <a:spcAft>
                <a:spcPts val="0"/>
              </a:spcAft>
              <a:buSzPct val="100000"/>
              <a:buFont typeface="Arial"/>
              <a:buChar char="•"/>
            </a:pPr>
            <a:r>
              <a:rPr b="0" i="0" lang="en-US">
                <a:solidFill>
                  <a:srgbClr val="000000"/>
                </a:solidFill>
                <a:latin typeface="Inter"/>
                <a:ea typeface="Inter"/>
                <a:cs typeface="Inter"/>
                <a:sym typeface="Inter"/>
              </a:rPr>
              <a:t>Trained on increased and better features</a:t>
            </a:r>
            <a:endParaRPr/>
          </a:p>
          <a:p>
            <a:pPr indent="-228600" lvl="0" marL="228600" rtl="0" algn="just">
              <a:lnSpc>
                <a:spcPct val="120000"/>
              </a:lnSpc>
              <a:spcBef>
                <a:spcPts val="1000"/>
              </a:spcBef>
              <a:spcAft>
                <a:spcPts val="0"/>
              </a:spcAft>
              <a:buSzPct val="100000"/>
              <a:buFont typeface="Arial"/>
              <a:buChar char="•"/>
            </a:pPr>
            <a:r>
              <a:rPr b="0" i="0" lang="en-US">
                <a:solidFill>
                  <a:srgbClr val="000000"/>
                </a:solidFill>
                <a:latin typeface="Inter"/>
                <a:ea typeface="Inter"/>
                <a:cs typeface="Inter"/>
                <a:sym typeface="Inter"/>
              </a:rPr>
              <a:t>Reduce the constraints</a:t>
            </a:r>
            <a:endParaRPr/>
          </a:p>
          <a:p>
            <a:pPr indent="-228600" lvl="0" marL="228600" rtl="0" algn="just">
              <a:lnSpc>
                <a:spcPct val="120000"/>
              </a:lnSpc>
              <a:spcBef>
                <a:spcPts val="1000"/>
              </a:spcBef>
              <a:spcAft>
                <a:spcPts val="0"/>
              </a:spcAft>
              <a:buSzPct val="100000"/>
              <a:buFont typeface="Arial"/>
              <a:buChar char="•"/>
            </a:pPr>
            <a:r>
              <a:rPr b="0" i="0" lang="en-US">
                <a:solidFill>
                  <a:srgbClr val="000000"/>
                </a:solidFill>
                <a:latin typeface="Inter"/>
                <a:ea typeface="Inter"/>
                <a:cs typeface="Inter"/>
                <a:sym typeface="Inter"/>
              </a:rPr>
              <a:t>Increase the number of epochs to get better results.</a:t>
            </a:r>
            <a:endParaRPr/>
          </a:p>
          <a:p>
            <a:pPr indent="-130175" lvl="0" marL="228600" rtl="0" algn="l">
              <a:lnSpc>
                <a:spcPct val="120000"/>
              </a:lnSpc>
              <a:spcBef>
                <a:spcPts val="1000"/>
              </a:spcBef>
              <a:spcAft>
                <a:spcPts val="0"/>
              </a:spcAft>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Issues with ML</a:t>
            </a:r>
            <a:endParaRPr/>
          </a:p>
        </p:txBody>
      </p:sp>
      <p:sp>
        <p:nvSpPr>
          <p:cNvPr id="251" name="Google Shape;251;p2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Data Bias : </a:t>
            </a:r>
            <a:r>
              <a:rPr b="0" i="0" lang="en-US">
                <a:solidFill>
                  <a:srgbClr val="333333"/>
                </a:solidFill>
                <a:latin typeface="Inter"/>
                <a:ea typeface="Inter"/>
                <a:cs typeface="Inter"/>
                <a:sym typeface="Inter"/>
              </a:rPr>
              <a:t> Biased data leads to inaccurate results, skewed outcomes, and other analytical errors.</a:t>
            </a:r>
            <a:endParaRPr/>
          </a:p>
          <a:p>
            <a:pPr indent="-228600" lvl="0" marL="228600" rtl="0" algn="l">
              <a:lnSpc>
                <a:spcPct val="120000"/>
              </a:lnSpc>
              <a:spcBef>
                <a:spcPts val="1000"/>
              </a:spcBef>
              <a:spcAft>
                <a:spcPts val="0"/>
              </a:spcAft>
              <a:buSzPts val="2000"/>
              <a:buChar char="•"/>
            </a:pPr>
            <a:r>
              <a:rPr lang="en-US">
                <a:solidFill>
                  <a:srgbClr val="333333"/>
                </a:solidFill>
                <a:latin typeface="Inter"/>
                <a:ea typeface="Inter"/>
                <a:cs typeface="Inter"/>
                <a:sym typeface="Inter"/>
              </a:rPr>
              <a:t>Irrelevant features</a:t>
            </a:r>
            <a:endParaRPr/>
          </a:p>
          <a:p>
            <a:pPr indent="-228600" lvl="0" marL="228600" rtl="0" algn="l">
              <a:lnSpc>
                <a:spcPct val="120000"/>
              </a:lnSpc>
              <a:spcBef>
                <a:spcPts val="1000"/>
              </a:spcBef>
              <a:spcAft>
                <a:spcPts val="0"/>
              </a:spcAft>
              <a:buSzPts val="2000"/>
              <a:buChar char="•"/>
            </a:pPr>
            <a:r>
              <a:rPr lang="en-US">
                <a:solidFill>
                  <a:srgbClr val="333333"/>
                </a:solidFill>
                <a:latin typeface="Inter"/>
                <a:ea typeface="Inter"/>
                <a:cs typeface="Inter"/>
                <a:sym typeface="Inter"/>
              </a:rPr>
              <a:t>Slow implementation</a:t>
            </a:r>
            <a:endParaRPr/>
          </a:p>
          <a:p>
            <a:pPr indent="-228600" lvl="0" marL="228600" rtl="0" algn="l">
              <a:lnSpc>
                <a:spcPct val="120000"/>
              </a:lnSpc>
              <a:spcBef>
                <a:spcPts val="1000"/>
              </a:spcBef>
              <a:spcAft>
                <a:spcPts val="0"/>
              </a:spcAft>
              <a:buSzPts val="2000"/>
              <a:buChar char="•"/>
            </a:pPr>
            <a:r>
              <a:rPr lang="en-US">
                <a:solidFill>
                  <a:srgbClr val="333333"/>
                </a:solidFill>
                <a:latin typeface="Inter"/>
                <a:ea typeface="Inter"/>
                <a:cs typeface="Inter"/>
                <a:sym typeface="Inter"/>
              </a:rPr>
              <a:t>Lack of Explainability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AI/ML/DEEP LEARNING</a:t>
            </a:r>
            <a:endParaRPr/>
          </a:p>
        </p:txBody>
      </p:sp>
      <p:sp>
        <p:nvSpPr>
          <p:cNvPr id="257" name="Google Shape;257;p2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 AI: </a:t>
            </a:r>
            <a:r>
              <a:rPr b="0" i="0" lang="en-US">
                <a:solidFill>
                  <a:srgbClr val="4C4C51"/>
                </a:solidFill>
                <a:latin typeface="Quattrocento Sans"/>
                <a:ea typeface="Quattrocento Sans"/>
                <a:cs typeface="Quattrocento Sans"/>
                <a:sym typeface="Quattrocento Sans"/>
              </a:rPr>
              <a:t>is the capability of a computer system to mimic human cognitive functions such as learning and problem-solving.</a:t>
            </a:r>
            <a:endParaRPr/>
          </a:p>
          <a:p>
            <a:pPr indent="-228600" lvl="0" marL="228600" rtl="0" algn="l">
              <a:lnSpc>
                <a:spcPct val="120000"/>
              </a:lnSpc>
              <a:spcBef>
                <a:spcPts val="1000"/>
              </a:spcBef>
              <a:spcAft>
                <a:spcPts val="0"/>
              </a:spcAft>
              <a:buSzPts val="2000"/>
              <a:buChar char="•"/>
            </a:pPr>
            <a:r>
              <a:rPr lang="en-US">
                <a:solidFill>
                  <a:srgbClr val="4C4C51"/>
                </a:solidFill>
                <a:latin typeface="Quattrocento Sans"/>
                <a:ea typeface="Quattrocento Sans"/>
                <a:cs typeface="Quattrocento Sans"/>
                <a:sym typeface="Quattrocento Sans"/>
              </a:rPr>
              <a:t>ML:</a:t>
            </a:r>
            <a:r>
              <a:rPr b="0" i="0" lang="en-US">
                <a:solidFill>
                  <a:srgbClr val="4C4C51"/>
                </a:solidFill>
                <a:latin typeface="Quattrocento Sans"/>
                <a:ea typeface="Quattrocento Sans"/>
                <a:cs typeface="Quattrocento Sans"/>
                <a:sym typeface="Quattrocento Sans"/>
              </a:rPr>
              <a:t>is an application of AI. It’s the process of using mathematical models of data to help a computer learn without direct instruction. This enables a computer system to continue learning and improving on its own, based on experience.</a:t>
            </a:r>
            <a:endParaRPr/>
          </a:p>
          <a:p>
            <a:pPr indent="-228600" lvl="0" marL="228600" rtl="0" algn="l">
              <a:lnSpc>
                <a:spcPct val="120000"/>
              </a:lnSpc>
              <a:spcBef>
                <a:spcPts val="1000"/>
              </a:spcBef>
              <a:spcAft>
                <a:spcPts val="0"/>
              </a:spcAft>
              <a:buSzPts val="2000"/>
              <a:buChar char="•"/>
            </a:pPr>
            <a:r>
              <a:rPr lang="en-US">
                <a:solidFill>
                  <a:srgbClr val="4C4C51"/>
                </a:solidFill>
                <a:latin typeface="Quattrocento Sans"/>
                <a:ea typeface="Quattrocento Sans"/>
                <a:cs typeface="Quattrocento Sans"/>
                <a:sym typeface="Quattrocento Sans"/>
              </a:rPr>
              <a:t>Deep Learning : T</a:t>
            </a:r>
            <a:r>
              <a:rPr b="0" i="0" lang="en-US">
                <a:solidFill>
                  <a:srgbClr val="4C4C51"/>
                </a:solidFill>
                <a:latin typeface="Quattrocento Sans"/>
                <a:ea typeface="Quattrocento Sans"/>
                <a:cs typeface="Quattrocento Sans"/>
                <a:sym typeface="Quattrocento Sans"/>
              </a:rPr>
              <a:t>he neural network helps the computer system achieve AI through deep learning</a:t>
            </a:r>
            <a:endParaRPr/>
          </a:p>
        </p:txBody>
      </p:sp>
      <p:pic>
        <p:nvPicPr>
          <p:cNvPr id="258" name="Google Shape;258;p24"/>
          <p:cNvPicPr preferRelativeResize="0"/>
          <p:nvPr/>
        </p:nvPicPr>
        <p:blipFill rotWithShape="1">
          <a:blip r:embed="rId3">
            <a:alphaModFix/>
          </a:blip>
          <a:srcRect b="0" l="0" r="0" t="0"/>
          <a:stretch/>
        </p:blipFill>
        <p:spPr>
          <a:xfrm>
            <a:off x="7873465" y="173004"/>
            <a:ext cx="3631027" cy="21142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Application of ML</a:t>
            </a:r>
            <a:endParaRPr/>
          </a:p>
        </p:txBody>
      </p:sp>
      <p:sp>
        <p:nvSpPr>
          <p:cNvPr id="264" name="Google Shape;264;p25"/>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en-US">
                <a:solidFill>
                  <a:srgbClr val="222222"/>
                </a:solidFill>
                <a:latin typeface="Source Sans Pro"/>
                <a:ea typeface="Source Sans Pro"/>
                <a:cs typeface="Source Sans Pro"/>
                <a:sym typeface="Source Sans Pro"/>
              </a:rPr>
              <a:t>Machine learning is also used for a variety of tasks like fraud detection, predictive maintenance, portfolio optimization, automatize task and so on.</a:t>
            </a:r>
            <a:endParaRPr/>
          </a:p>
          <a:p>
            <a:pPr indent="-228600" lvl="0" marL="228600" rtl="0" algn="l">
              <a:lnSpc>
                <a:spcPct val="120000"/>
              </a:lnSpc>
              <a:spcBef>
                <a:spcPts val="1000"/>
              </a:spcBef>
              <a:spcAft>
                <a:spcPts val="0"/>
              </a:spcAft>
              <a:buSzPts val="2000"/>
              <a:buChar char="•"/>
            </a:pPr>
            <a:r>
              <a:rPr b="0" i="0" lang="en-US">
                <a:solidFill>
                  <a:srgbClr val="222222"/>
                </a:solidFill>
                <a:latin typeface="Source Sans Pro"/>
                <a:ea typeface="Source Sans Pro"/>
                <a:cs typeface="Source Sans Pro"/>
                <a:sym typeface="Source Sans Pro"/>
              </a:rPr>
              <a:t>A typical machine learning tasks are to provide a recommendation. For those who have a Netflix account, all recommendations of movies or series are based on the user’s historical data. Tech companies are using unsupervised learning to improve the user experience with personalizing recommendation.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Application of ML</a:t>
            </a:r>
            <a:endParaRPr/>
          </a:p>
        </p:txBody>
      </p:sp>
      <p:sp>
        <p:nvSpPr>
          <p:cNvPr id="270" name="Google Shape;270;p26"/>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i="0" lang="en-US">
                <a:solidFill>
                  <a:srgbClr val="222222"/>
                </a:solidFill>
                <a:latin typeface="Source Sans Pro"/>
                <a:ea typeface="Source Sans Pro"/>
                <a:cs typeface="Source Sans Pro"/>
                <a:sym typeface="Source Sans Pro"/>
              </a:rPr>
              <a:t>Finance Industry</a:t>
            </a:r>
            <a:endParaRPr b="0" i="0">
              <a:solidFill>
                <a:srgbClr val="222222"/>
              </a:solidFill>
              <a:latin typeface="Source Sans Pro"/>
              <a:ea typeface="Source Sans Pro"/>
              <a:cs typeface="Source Sans Pro"/>
              <a:sym typeface="Source Sans Pro"/>
            </a:endParaRPr>
          </a:p>
          <a:p>
            <a:pPr indent="-228600" lvl="1" marL="685800" rtl="0" algn="l">
              <a:lnSpc>
                <a:spcPct val="120000"/>
              </a:lnSpc>
              <a:spcBef>
                <a:spcPts val="500"/>
              </a:spcBef>
              <a:spcAft>
                <a:spcPts val="0"/>
              </a:spcAft>
              <a:buSzPts val="1800"/>
              <a:buChar char="•"/>
            </a:pPr>
            <a:r>
              <a:rPr b="0" i="0" lang="en-US">
                <a:solidFill>
                  <a:srgbClr val="222222"/>
                </a:solidFill>
                <a:latin typeface="Source Sans Pro"/>
                <a:ea typeface="Source Sans Pro"/>
                <a:cs typeface="Source Sans Pro"/>
                <a:sym typeface="Source Sans Pro"/>
              </a:rPr>
              <a:t>Machine learning is growing in popularity in the finance industry. Banks are mainly using ML to find patterns inside the data but also to prevent fraud.</a:t>
            </a:r>
            <a:endParaRPr/>
          </a:p>
          <a:p>
            <a:pPr indent="-228600" lvl="0" marL="228600" rtl="0" algn="l">
              <a:lnSpc>
                <a:spcPct val="120000"/>
              </a:lnSpc>
              <a:spcBef>
                <a:spcPts val="1000"/>
              </a:spcBef>
              <a:spcAft>
                <a:spcPts val="0"/>
              </a:spcAft>
              <a:buSzPts val="2000"/>
              <a:buChar char="•"/>
            </a:pPr>
            <a:r>
              <a:rPr b="1" i="0" lang="en-US">
                <a:solidFill>
                  <a:srgbClr val="222222"/>
                </a:solidFill>
                <a:latin typeface="Source Sans Pro"/>
                <a:ea typeface="Source Sans Pro"/>
                <a:cs typeface="Source Sans Pro"/>
                <a:sym typeface="Source Sans Pro"/>
              </a:rPr>
              <a:t>Automation</a:t>
            </a:r>
            <a:r>
              <a:rPr b="0" i="0" lang="en-US">
                <a:solidFill>
                  <a:srgbClr val="222222"/>
                </a:solidFill>
                <a:latin typeface="Source Sans Pro"/>
                <a:ea typeface="Source Sans Pro"/>
                <a:cs typeface="Source Sans Pro"/>
                <a:sym typeface="Source Sans Pro"/>
              </a:rPr>
              <a:t>:</a:t>
            </a:r>
            <a:endParaRPr/>
          </a:p>
          <a:p>
            <a:pPr indent="-228600" lvl="1" marL="685800" rtl="0" algn="l">
              <a:lnSpc>
                <a:spcPct val="120000"/>
              </a:lnSpc>
              <a:spcBef>
                <a:spcPts val="500"/>
              </a:spcBef>
              <a:spcAft>
                <a:spcPts val="0"/>
              </a:spcAft>
              <a:buSzPts val="1800"/>
              <a:buChar char="•"/>
            </a:pPr>
            <a:r>
              <a:rPr b="0" i="0" lang="en-US">
                <a:solidFill>
                  <a:srgbClr val="222222"/>
                </a:solidFill>
                <a:latin typeface="Source Sans Pro"/>
                <a:ea typeface="Source Sans Pro"/>
                <a:cs typeface="Source Sans Pro"/>
                <a:sym typeface="Source Sans Pro"/>
              </a:rPr>
              <a:t>Machine learning, which works entirely autonomously in any field without the need for any human intervention. For example, robots performing the essential process steps in manufacturing plants.</a:t>
            </a:r>
            <a:endParaRPr/>
          </a:p>
          <a:p>
            <a:pPr indent="-228600" lvl="0" marL="228600" rtl="0" algn="l">
              <a:lnSpc>
                <a:spcPct val="120000"/>
              </a:lnSpc>
              <a:spcBef>
                <a:spcPts val="1000"/>
              </a:spcBef>
              <a:spcAft>
                <a:spcPts val="0"/>
              </a:spcAft>
              <a:buSzPts val="2000"/>
              <a:buFont typeface="Arial"/>
              <a:buChar char="•"/>
            </a:pPr>
            <a:r>
              <a:rPr b="1" i="0" lang="en-US">
                <a:solidFill>
                  <a:srgbClr val="222222"/>
                </a:solidFill>
                <a:latin typeface="Source Sans Pro"/>
                <a:ea typeface="Source Sans Pro"/>
                <a:cs typeface="Source Sans Pro"/>
                <a:sym typeface="Source Sans Pro"/>
              </a:rPr>
              <a:t>Healthcare industry</a:t>
            </a:r>
            <a:endParaRPr b="0" i="0">
              <a:solidFill>
                <a:srgbClr val="222222"/>
              </a:solidFill>
              <a:latin typeface="Source Sans Pro"/>
              <a:ea typeface="Source Sans Pro"/>
              <a:cs typeface="Source Sans Pro"/>
              <a:sym typeface="Source Sans Pro"/>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Application of ML</a:t>
            </a:r>
            <a:endParaRPr/>
          </a:p>
        </p:txBody>
      </p:sp>
      <p:sp>
        <p:nvSpPr>
          <p:cNvPr id="276" name="Google Shape;276;p27"/>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en-US">
                <a:solidFill>
                  <a:srgbClr val="222222"/>
                </a:solidFill>
                <a:latin typeface="Source Sans Pro"/>
                <a:ea typeface="Source Sans Pro"/>
                <a:cs typeface="Source Sans Pro"/>
                <a:sym typeface="Source Sans Pro"/>
              </a:rPr>
              <a:t>Marketing </a:t>
            </a:r>
            <a:endParaRPr/>
          </a:p>
          <a:p>
            <a:pPr indent="-228600" lvl="1" marL="685800" rtl="0" algn="l">
              <a:lnSpc>
                <a:spcPct val="120000"/>
              </a:lnSpc>
              <a:spcBef>
                <a:spcPts val="500"/>
              </a:spcBef>
              <a:spcAft>
                <a:spcPts val="0"/>
              </a:spcAft>
              <a:buSzPts val="1800"/>
              <a:buChar char="•"/>
            </a:pPr>
            <a:r>
              <a:rPr b="0" i="0" lang="en-US">
                <a:solidFill>
                  <a:srgbClr val="222222"/>
                </a:solidFill>
                <a:latin typeface="Source Sans Pro"/>
                <a:ea typeface="Source Sans Pro"/>
                <a:cs typeface="Source Sans Pro"/>
                <a:sym typeface="Source Sans Pro"/>
              </a:rPr>
              <a:t>With the boom of data, marketing department relies on AI to optimize the customer relationship and marketing campaign.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Training Test and Validation set </a:t>
            </a:r>
            <a:endParaRPr/>
          </a:p>
        </p:txBody>
      </p:sp>
      <p:sp>
        <p:nvSpPr>
          <p:cNvPr id="282" name="Google Shape;282;p28"/>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In most supervised machine learning tasks, best practice recommends to split your data into three independent sets: a </a:t>
            </a:r>
            <a:r>
              <a:rPr b="1" lang="en-US"/>
              <a:t>training set</a:t>
            </a:r>
            <a:r>
              <a:rPr lang="en-US"/>
              <a:t>, a </a:t>
            </a:r>
            <a:r>
              <a:rPr b="1" lang="en-US"/>
              <a:t>testing set</a:t>
            </a:r>
            <a:r>
              <a:rPr lang="en-US"/>
              <a:t>, and a </a:t>
            </a:r>
            <a:r>
              <a:rPr b="1" lang="en-US"/>
              <a:t>validation set</a:t>
            </a:r>
            <a:r>
              <a:rPr lang="en-US"/>
              <a:t>.</a:t>
            </a:r>
            <a:endParaRPr/>
          </a:p>
          <a:p>
            <a:pPr indent="-228600" lvl="0" marL="228600" rtl="0" algn="l">
              <a:lnSpc>
                <a:spcPct val="120000"/>
              </a:lnSpc>
              <a:spcBef>
                <a:spcPts val="1000"/>
              </a:spcBef>
              <a:spcAft>
                <a:spcPts val="0"/>
              </a:spcAft>
              <a:buSzPct val="100000"/>
              <a:buChar char="•"/>
            </a:pPr>
            <a:r>
              <a:rPr b="1" i="1" lang="en-US"/>
              <a:t>Training Dataset</a:t>
            </a:r>
            <a:r>
              <a:rPr i="1" lang="en-US"/>
              <a:t>: The sample of data used to fit the model.</a:t>
            </a:r>
            <a:endParaRPr/>
          </a:p>
          <a:p>
            <a:pPr indent="-228600" lvl="0" marL="228600" rtl="0" algn="l">
              <a:lnSpc>
                <a:spcPct val="120000"/>
              </a:lnSpc>
              <a:spcBef>
                <a:spcPts val="1000"/>
              </a:spcBef>
              <a:spcAft>
                <a:spcPts val="0"/>
              </a:spcAft>
              <a:buSzPct val="100000"/>
              <a:buChar char="•"/>
            </a:pPr>
            <a:r>
              <a:rPr b="1" lang="en-US"/>
              <a:t>Validation Data set </a:t>
            </a:r>
            <a:r>
              <a:rPr i="1" lang="en-US"/>
              <a:t>: Evaluate model</a:t>
            </a:r>
            <a:endParaRPr/>
          </a:p>
          <a:p>
            <a:pPr indent="-228600" lvl="1" marL="685800" rtl="0" algn="l">
              <a:lnSpc>
                <a:spcPct val="120000"/>
              </a:lnSpc>
              <a:spcBef>
                <a:spcPts val="500"/>
              </a:spcBef>
              <a:spcAft>
                <a:spcPts val="0"/>
              </a:spcAft>
              <a:buSzPct val="100000"/>
              <a:buChar char="•"/>
            </a:pPr>
            <a:r>
              <a:rPr i="1" lang="en-US"/>
              <a:t>Data is </a:t>
            </a:r>
            <a:r>
              <a:rPr lang="en-US"/>
              <a:t>used  to fine-tune the model hyper parameters.  The validation set is also known as the Dev set or the Development set.</a:t>
            </a:r>
            <a:endParaRPr/>
          </a:p>
          <a:p>
            <a:pPr indent="-228600" lvl="0" marL="228600" rtl="0" algn="l">
              <a:lnSpc>
                <a:spcPct val="120000"/>
              </a:lnSpc>
              <a:spcBef>
                <a:spcPts val="1000"/>
              </a:spcBef>
              <a:spcAft>
                <a:spcPts val="0"/>
              </a:spcAft>
              <a:buSzPct val="100000"/>
              <a:buChar char="•"/>
            </a:pPr>
            <a:r>
              <a:rPr b="1" i="1" lang="en-US"/>
              <a:t>Test Dataset</a:t>
            </a:r>
            <a:r>
              <a:rPr i="1" lang="en-US"/>
              <a:t>: The sample of data used to provide an unbiased evaluation of a final model fit on the training dataset.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entury Gothic"/>
              <a:buNone/>
            </a:pPr>
            <a:r>
              <a:rPr lang="en-US"/>
              <a:t>Cross Validation Techniques</a:t>
            </a:r>
            <a:endParaRPr/>
          </a:p>
        </p:txBody>
      </p:sp>
      <p:sp>
        <p:nvSpPr>
          <p:cNvPr id="288" name="Google Shape;288;p29"/>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n-US"/>
              <a:t>Need  ?</a:t>
            </a:r>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559175" y="1408250"/>
            <a:ext cx="10124400" cy="594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entury Gothic"/>
              <a:buNone/>
            </a:pPr>
            <a:r>
              <a:rPr lang="en-US"/>
              <a:t>Machine Learning  vs  Traditional Programming </a:t>
            </a:r>
            <a:endParaRPr/>
          </a:p>
        </p:txBody>
      </p:sp>
      <p:pic>
        <p:nvPicPr>
          <p:cNvPr id="113" name="Google Shape;113;p3"/>
          <p:cNvPicPr preferRelativeResize="0"/>
          <p:nvPr>
            <p:ph idx="1" type="body"/>
          </p:nvPr>
        </p:nvPicPr>
        <p:blipFill rotWithShape="1">
          <a:blip r:embed="rId3">
            <a:alphaModFix/>
          </a:blip>
          <a:srcRect b="0" l="0" r="0" t="0"/>
          <a:stretch/>
        </p:blipFill>
        <p:spPr>
          <a:xfrm>
            <a:off x="7868903" y="2956519"/>
            <a:ext cx="2249619" cy="944962"/>
          </a:xfrm>
          <a:prstGeom prst="rect">
            <a:avLst/>
          </a:prstGeom>
          <a:noFill/>
          <a:ln>
            <a:noFill/>
          </a:ln>
        </p:spPr>
      </p:pic>
      <p:sp>
        <p:nvSpPr>
          <p:cNvPr id="114" name="Google Shape;114;p3"/>
          <p:cNvSpPr/>
          <p:nvPr/>
        </p:nvSpPr>
        <p:spPr>
          <a:xfrm>
            <a:off x="1761423" y="3176337"/>
            <a:ext cx="2233061" cy="924025"/>
          </a:xfrm>
          <a:prstGeom prst="rect">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Computer </a:t>
            </a:r>
            <a:endParaRPr b="0" i="0" sz="1800" u="none" cap="none" strike="noStrike">
              <a:solidFill>
                <a:schemeClr val="lt1"/>
              </a:solidFill>
              <a:latin typeface="Century Gothic"/>
              <a:ea typeface="Century Gothic"/>
              <a:cs typeface="Century Gothic"/>
              <a:sym typeface="Century Gothic"/>
            </a:endParaRPr>
          </a:p>
        </p:txBody>
      </p:sp>
      <p:sp>
        <p:nvSpPr>
          <p:cNvPr id="115" name="Google Shape;115;p3"/>
          <p:cNvSpPr/>
          <p:nvPr/>
        </p:nvSpPr>
        <p:spPr>
          <a:xfrm>
            <a:off x="2671009" y="2364457"/>
            <a:ext cx="413887" cy="702645"/>
          </a:xfrm>
          <a:prstGeom prst="downArrow">
            <a:avLst>
              <a:gd fmla="val 50000" name="adj1"/>
              <a:gd fmla="val 50000" name="adj2"/>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6" name="Google Shape;116;p3"/>
          <p:cNvSpPr/>
          <p:nvPr/>
        </p:nvSpPr>
        <p:spPr>
          <a:xfrm>
            <a:off x="991402" y="3429000"/>
            <a:ext cx="755583" cy="472481"/>
          </a:xfrm>
          <a:prstGeom prst="rightArrow">
            <a:avLst>
              <a:gd fmla="val 50000" name="adj1"/>
              <a:gd fmla="val 50000" name="adj2"/>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7" name="Google Shape;117;p3"/>
          <p:cNvSpPr/>
          <p:nvPr/>
        </p:nvSpPr>
        <p:spPr>
          <a:xfrm>
            <a:off x="3994484" y="3402108"/>
            <a:ext cx="596766" cy="472481"/>
          </a:xfrm>
          <a:prstGeom prst="rightArrow">
            <a:avLst>
              <a:gd fmla="val 50000" name="adj1"/>
              <a:gd fmla="val 50000" name="adj2"/>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8" name="Google Shape;118;p3"/>
          <p:cNvSpPr/>
          <p:nvPr/>
        </p:nvSpPr>
        <p:spPr>
          <a:xfrm>
            <a:off x="7170821" y="2950564"/>
            <a:ext cx="698082" cy="472481"/>
          </a:xfrm>
          <a:prstGeom prst="stripedRightArrow">
            <a:avLst>
              <a:gd fmla="val 50000" name="adj1"/>
              <a:gd fmla="val 50000" name="adj2"/>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9" name="Google Shape;119;p3"/>
          <p:cNvSpPr/>
          <p:nvPr/>
        </p:nvSpPr>
        <p:spPr>
          <a:xfrm>
            <a:off x="7170821" y="3434956"/>
            <a:ext cx="698082" cy="472481"/>
          </a:xfrm>
          <a:prstGeom prst="stripedRightArrow">
            <a:avLst>
              <a:gd fmla="val 50000" name="adj1"/>
              <a:gd fmla="val 50000" name="adj2"/>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0" name="Google Shape;120;p3"/>
          <p:cNvSpPr/>
          <p:nvPr/>
        </p:nvSpPr>
        <p:spPr>
          <a:xfrm>
            <a:off x="10222029" y="3186804"/>
            <a:ext cx="673769" cy="374543"/>
          </a:xfrm>
          <a:prstGeom prst="rightArrow">
            <a:avLst>
              <a:gd fmla="val 50000" name="adj1"/>
              <a:gd fmla="val 50000" name="adj2"/>
            </a:avLst>
          </a:prstGeom>
          <a:solidFill>
            <a:schemeClr val="accent1"/>
          </a:solid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1" name="Google Shape;121;p3"/>
          <p:cNvSpPr txBox="1"/>
          <p:nvPr/>
        </p:nvSpPr>
        <p:spPr>
          <a:xfrm>
            <a:off x="2435192" y="2002559"/>
            <a:ext cx="12994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RULES</a:t>
            </a:r>
            <a:endParaRPr b="0" i="0" sz="1800" u="none" cap="none" strike="noStrike">
              <a:solidFill>
                <a:schemeClr val="dk1"/>
              </a:solidFill>
              <a:latin typeface="Century Gothic"/>
              <a:ea typeface="Century Gothic"/>
              <a:cs typeface="Century Gothic"/>
              <a:sym typeface="Century Gothic"/>
            </a:endParaRPr>
          </a:p>
        </p:txBody>
      </p:sp>
      <p:sp>
        <p:nvSpPr>
          <p:cNvPr id="122" name="Google Shape;122;p3"/>
          <p:cNvSpPr txBox="1"/>
          <p:nvPr/>
        </p:nvSpPr>
        <p:spPr>
          <a:xfrm>
            <a:off x="4764505" y="3434956"/>
            <a:ext cx="10491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Output</a:t>
            </a:r>
            <a:endParaRPr b="0" i="0" sz="1800" u="none" cap="none" strike="noStrike">
              <a:solidFill>
                <a:schemeClr val="dk1"/>
              </a:solidFill>
              <a:latin typeface="Century Gothic"/>
              <a:ea typeface="Century Gothic"/>
              <a:cs typeface="Century Gothic"/>
              <a:sym typeface="Century Gothic"/>
            </a:endParaRPr>
          </a:p>
        </p:txBody>
      </p:sp>
      <p:sp>
        <p:nvSpPr>
          <p:cNvPr id="123" name="Google Shape;123;p3"/>
          <p:cNvSpPr txBox="1"/>
          <p:nvPr/>
        </p:nvSpPr>
        <p:spPr>
          <a:xfrm>
            <a:off x="529389" y="3067102"/>
            <a:ext cx="885524" cy="3678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a:t>
            </a:r>
            <a:endParaRPr b="0" i="0" sz="1800" u="none" cap="none" strike="noStrike">
              <a:solidFill>
                <a:schemeClr val="dk1"/>
              </a:solidFill>
              <a:latin typeface="Century Gothic"/>
              <a:ea typeface="Century Gothic"/>
              <a:cs typeface="Century Gothic"/>
              <a:sym typeface="Century Gothic"/>
            </a:endParaRPr>
          </a:p>
        </p:txBody>
      </p:sp>
      <p:sp>
        <p:nvSpPr>
          <p:cNvPr id="124" name="Google Shape;124;p3"/>
          <p:cNvSpPr txBox="1"/>
          <p:nvPr/>
        </p:nvSpPr>
        <p:spPr>
          <a:xfrm>
            <a:off x="6096000" y="2962475"/>
            <a:ext cx="105075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Output</a:t>
            </a:r>
            <a:endParaRPr b="0" i="0" sz="1800" u="none" cap="none" strike="noStrike">
              <a:solidFill>
                <a:schemeClr val="dk1"/>
              </a:solidFill>
              <a:latin typeface="Century Gothic"/>
              <a:ea typeface="Century Gothic"/>
              <a:cs typeface="Century Gothic"/>
              <a:sym typeface="Century Gothic"/>
            </a:endParaRPr>
          </a:p>
        </p:txBody>
      </p:sp>
      <p:sp>
        <p:nvSpPr>
          <p:cNvPr id="125" name="Google Shape;125;p3"/>
          <p:cNvSpPr txBox="1"/>
          <p:nvPr/>
        </p:nvSpPr>
        <p:spPr>
          <a:xfrm>
            <a:off x="10895798" y="3186804"/>
            <a:ext cx="10590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Rules</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K fold cross validation </a:t>
            </a:r>
            <a:endParaRPr/>
          </a:p>
        </p:txBody>
      </p:sp>
      <p:sp>
        <p:nvSpPr>
          <p:cNvPr id="294" name="Google Shape;294;p30"/>
          <p:cNvSpPr txBox="1"/>
          <p:nvPr>
            <p:ph idx="1" type="body"/>
          </p:nvPr>
        </p:nvSpPr>
        <p:spPr>
          <a:xfrm>
            <a:off x="700779" y="1477941"/>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 The whole data is divided into k sets of almost equal sizes. The first set is selected as the test set and the model is trained on the remaining k-1 sets. </a:t>
            </a:r>
            <a:endParaRPr/>
          </a:p>
          <a:p>
            <a:pPr indent="-228600" lvl="0" marL="228600" rtl="0" algn="l">
              <a:lnSpc>
                <a:spcPct val="120000"/>
              </a:lnSpc>
              <a:spcBef>
                <a:spcPts val="1000"/>
              </a:spcBef>
              <a:spcAft>
                <a:spcPts val="0"/>
              </a:spcAft>
              <a:buSzPts val="2000"/>
              <a:buChar char="•"/>
            </a:pPr>
            <a:r>
              <a:rPr lang="en-US"/>
              <a:t>In the second iteration, the 2nd set is selected as a test set and the remaining k-1 sets are used to train the data and the error is calculated. </a:t>
            </a:r>
            <a:endParaRPr/>
          </a:p>
        </p:txBody>
      </p:sp>
      <p:pic>
        <p:nvPicPr>
          <p:cNvPr descr="K-Fold" id="295" name="Google Shape;295;p30"/>
          <p:cNvPicPr preferRelativeResize="0"/>
          <p:nvPr/>
        </p:nvPicPr>
        <p:blipFill rotWithShape="1">
          <a:blip r:embed="rId3">
            <a:alphaModFix/>
          </a:blip>
          <a:srcRect b="0" l="0" r="0" t="0"/>
          <a:stretch/>
        </p:blipFill>
        <p:spPr>
          <a:xfrm>
            <a:off x="518133" y="3555785"/>
            <a:ext cx="5286375" cy="2619375"/>
          </a:xfrm>
          <a:prstGeom prst="rect">
            <a:avLst/>
          </a:prstGeom>
          <a:noFill/>
          <a:ln>
            <a:noFill/>
          </a:ln>
        </p:spPr>
      </p:pic>
      <p:sp>
        <p:nvSpPr>
          <p:cNvPr id="296" name="Google Shape;296;p30"/>
          <p:cNvSpPr/>
          <p:nvPr/>
        </p:nvSpPr>
        <p:spPr>
          <a:xfrm>
            <a:off x="7984074" y="4544723"/>
            <a:ext cx="27494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Lato"/>
                <a:ea typeface="Lato"/>
                <a:cs typeface="Lato"/>
                <a:sym typeface="Lato"/>
              </a:rPr>
              <a:t>Image Source: Wikipedia</a:t>
            </a:r>
            <a:endParaRPr b="0" i="0" sz="1800" u="none" cap="none" strike="noStrike">
              <a:solidFill>
                <a:schemeClr val="dk1"/>
              </a:solidFill>
              <a:latin typeface="Century Gothic"/>
              <a:ea typeface="Century Gothic"/>
              <a:cs typeface="Century Gothic"/>
              <a:sym typeface="Century Gothic"/>
            </a:endParaRPr>
          </a:p>
        </p:txBody>
      </p:sp>
      <p:sp>
        <p:nvSpPr>
          <p:cNvPr id="297" name="Google Shape;297;p30"/>
          <p:cNvSpPr/>
          <p:nvPr/>
        </p:nvSpPr>
        <p:spPr>
          <a:xfrm>
            <a:off x="5931907" y="3360857"/>
            <a:ext cx="6096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Lato"/>
                <a:ea typeface="Lato"/>
                <a:cs typeface="Lato"/>
                <a:sym typeface="Lato"/>
              </a:rPr>
              <a:t>The mean of errors from all the iterations is calculated as the CV test error estimate.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222222"/>
                </a:solidFill>
                <a:latin typeface="Lato"/>
                <a:ea typeface="Lato"/>
                <a:cs typeface="Lato"/>
                <a:sym typeface="Lato"/>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K fold cross validation </a:t>
            </a:r>
            <a:endParaRPr/>
          </a:p>
        </p:txBody>
      </p:sp>
      <p:sp>
        <p:nvSpPr>
          <p:cNvPr id="303" name="Google Shape;303;p3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The best part about this method is each data point gets to be in the test set exactly once and gets to be part of the training set k-1 times. As the number of folds k increases, the variance also decreases (low variance). </a:t>
            </a:r>
            <a:endParaRPr/>
          </a:p>
          <a:p>
            <a:pPr indent="-228600" lvl="0" marL="228600" rtl="0" algn="l">
              <a:lnSpc>
                <a:spcPct val="120000"/>
              </a:lnSpc>
              <a:spcBef>
                <a:spcPts val="1000"/>
              </a:spcBef>
              <a:spcAft>
                <a:spcPts val="0"/>
              </a:spcAft>
              <a:buSzPts val="2000"/>
              <a:buChar char="•"/>
            </a:pPr>
            <a:r>
              <a:rPr lang="en-US"/>
              <a:t>Typically, K-fold Cross Validation is performed using k=5 or k=10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b="1" lang="en-US"/>
              <a:t>Stratified K-Fold Cross-Validation</a:t>
            </a:r>
            <a:br>
              <a:rPr lang="en-US"/>
            </a:br>
            <a:endParaRPr/>
          </a:p>
        </p:txBody>
      </p:sp>
      <p:sp>
        <p:nvSpPr>
          <p:cNvPr id="309" name="Google Shape;309;p3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Do not do random sampling</a:t>
            </a:r>
            <a:endParaRPr/>
          </a:p>
          <a:p>
            <a:pPr indent="-228600" lvl="0" marL="228600" rtl="0" algn="l">
              <a:lnSpc>
                <a:spcPct val="120000"/>
              </a:lnSpc>
              <a:spcBef>
                <a:spcPts val="1000"/>
              </a:spcBef>
              <a:spcAft>
                <a:spcPts val="0"/>
              </a:spcAft>
              <a:buSzPct val="100000"/>
              <a:buChar char="•"/>
            </a:pPr>
            <a:r>
              <a:rPr lang="en-US"/>
              <a:t>Make sure that each test and training test  data  split is in such a way that it represents all the classes from the population.</a:t>
            </a:r>
            <a:endParaRPr/>
          </a:p>
          <a:p>
            <a:pPr indent="-228600" lvl="0" marL="228600" rtl="0" algn="l">
              <a:lnSpc>
                <a:spcPct val="120000"/>
              </a:lnSpc>
              <a:spcBef>
                <a:spcPts val="1000"/>
              </a:spcBef>
              <a:spcAft>
                <a:spcPts val="0"/>
              </a:spcAft>
              <a:buSzPct val="100000"/>
              <a:buChar char="•"/>
            </a:pPr>
            <a:r>
              <a:rPr lang="en-US"/>
              <a:t>E.G 1000 customers out of which 60% is female and 40% is male.</a:t>
            </a:r>
            <a:endParaRPr/>
          </a:p>
          <a:p>
            <a:pPr indent="-228600" lvl="0" marL="228600" rtl="0" algn="l">
              <a:lnSpc>
                <a:spcPct val="120000"/>
              </a:lnSpc>
              <a:spcBef>
                <a:spcPts val="1000"/>
              </a:spcBef>
              <a:spcAft>
                <a:spcPts val="0"/>
              </a:spcAft>
              <a:buSzPct val="100000"/>
              <a:buChar char="•"/>
            </a:pPr>
            <a:r>
              <a:rPr lang="en-US"/>
              <a:t>80: 20 split </a:t>
            </a:r>
            <a:endParaRPr/>
          </a:p>
          <a:p>
            <a:pPr indent="-228600" lvl="0" marL="228600" rtl="0" algn="l">
              <a:lnSpc>
                <a:spcPct val="120000"/>
              </a:lnSpc>
              <a:spcBef>
                <a:spcPts val="1000"/>
              </a:spcBef>
              <a:spcAft>
                <a:spcPts val="0"/>
              </a:spcAft>
              <a:buSzPct val="100000"/>
              <a:buChar char="•"/>
            </a:pPr>
            <a:r>
              <a:rPr lang="en-US"/>
              <a:t> 800 Training-- 480 female population and 320 representing the male population. </a:t>
            </a:r>
            <a:endParaRPr/>
          </a:p>
          <a:p>
            <a:pPr indent="-228600" lvl="0" marL="228600" rtl="0" algn="l">
              <a:lnSpc>
                <a:spcPct val="120000"/>
              </a:lnSpc>
              <a:spcBef>
                <a:spcPts val="1000"/>
              </a:spcBef>
              <a:spcAft>
                <a:spcPts val="0"/>
              </a:spcAft>
              <a:buSzPct val="100000"/>
              <a:buChar char="•"/>
            </a:pPr>
            <a:r>
              <a:rPr lang="en-US"/>
              <a:t>Same for test .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b="1" lang="en-US"/>
              <a:t>Stratified K-Fold Cross-Validation</a:t>
            </a:r>
            <a:endParaRPr/>
          </a:p>
        </p:txBody>
      </p:sp>
      <p:sp>
        <p:nvSpPr>
          <p:cNvPr id="315" name="Google Shape;315;p3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descr="Stratified K-Fold" id="316" name="Google Shape;316;p33"/>
          <p:cNvPicPr preferRelativeResize="0"/>
          <p:nvPr/>
        </p:nvPicPr>
        <p:blipFill rotWithShape="1">
          <a:blip r:embed="rId3">
            <a:alphaModFix/>
          </a:blip>
          <a:srcRect b="0" l="0" r="0" t="0"/>
          <a:stretch/>
        </p:blipFill>
        <p:spPr>
          <a:xfrm>
            <a:off x="1130270" y="2171769"/>
            <a:ext cx="9062193" cy="353611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Bias Variance Overfitting Underfitting </a:t>
            </a:r>
            <a:endParaRPr/>
          </a:p>
        </p:txBody>
      </p:sp>
      <p:sp>
        <p:nvSpPr>
          <p:cNvPr id="322" name="Google Shape;322;p34"/>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Bias</a:t>
            </a:r>
            <a:endParaRPr/>
          </a:p>
        </p:txBody>
      </p:sp>
      <p:sp>
        <p:nvSpPr>
          <p:cNvPr id="328" name="Google Shape;328;p35"/>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Difference(error ) between model prediction and ground truth </a:t>
            </a:r>
            <a:endParaRPr/>
          </a:p>
          <a:p>
            <a:pPr indent="-228600" lvl="0" marL="228600" rtl="0" algn="l">
              <a:lnSpc>
                <a:spcPct val="120000"/>
              </a:lnSpc>
              <a:spcBef>
                <a:spcPts val="1000"/>
              </a:spcBef>
              <a:spcAft>
                <a:spcPts val="0"/>
              </a:spcAft>
              <a:buSzPts val="2000"/>
              <a:buChar char="•"/>
            </a:pPr>
            <a:r>
              <a:rPr lang="en-US"/>
              <a:t>Evaluated on training data .</a:t>
            </a:r>
            <a:endParaRPr/>
          </a:p>
          <a:p>
            <a:pPr indent="-228600" lvl="0" marL="228600" rtl="0" algn="l">
              <a:lnSpc>
                <a:spcPct val="120000"/>
              </a:lnSpc>
              <a:spcBef>
                <a:spcPts val="1000"/>
              </a:spcBef>
              <a:spcAft>
                <a:spcPts val="0"/>
              </a:spcAft>
              <a:buSzPts val="2000"/>
              <a:buChar char="•"/>
            </a:pPr>
            <a:r>
              <a:rPr b="1" lang="en-US"/>
              <a:t>Bias High </a:t>
            </a:r>
            <a:r>
              <a:rPr lang="en-US"/>
              <a:t>– basic model (cannot capture important feature of data)</a:t>
            </a:r>
            <a:endParaRPr/>
          </a:p>
          <a:p>
            <a:pPr indent="-228600" lvl="0" marL="228600" rtl="0" algn="l">
              <a:lnSpc>
                <a:spcPct val="120000"/>
              </a:lnSpc>
              <a:spcBef>
                <a:spcPts val="1000"/>
              </a:spcBef>
              <a:spcAft>
                <a:spcPts val="0"/>
              </a:spcAft>
              <a:buSzPts val="2000"/>
              <a:buChar char="•"/>
            </a:pPr>
            <a:r>
              <a:rPr lang="en-US"/>
              <a:t>Can we deploy the model and use in unseen data--??(NO)</a:t>
            </a:r>
            <a:endParaRPr/>
          </a:p>
          <a:p>
            <a:pPr indent="-228600" lvl="0" marL="228600" rtl="0" algn="l">
              <a:lnSpc>
                <a:spcPct val="120000"/>
              </a:lnSpc>
              <a:spcBef>
                <a:spcPts val="1000"/>
              </a:spcBef>
              <a:spcAft>
                <a:spcPts val="0"/>
              </a:spcAft>
              <a:buSzPts val="2000"/>
              <a:buChar char="•"/>
            </a:pPr>
            <a:r>
              <a:rPr lang="en-US"/>
              <a:t>Model cannot find patterns in our training set and hence fails for both seen and unseen data, is called </a:t>
            </a:r>
            <a:r>
              <a:rPr b="1" lang="en-US"/>
              <a:t>Under fitting. </a:t>
            </a:r>
            <a:endParaRPr b="1"/>
          </a:p>
        </p:txBody>
      </p:sp>
      <p:pic>
        <p:nvPicPr>
          <p:cNvPr descr="2-bias-ml" id="329" name="Google Shape;329;p35"/>
          <p:cNvPicPr preferRelativeResize="0"/>
          <p:nvPr/>
        </p:nvPicPr>
        <p:blipFill rotWithShape="1">
          <a:blip r:embed="rId3">
            <a:alphaModFix/>
          </a:blip>
          <a:srcRect b="0" l="0" r="0" t="0"/>
          <a:stretch/>
        </p:blipFill>
        <p:spPr>
          <a:xfrm>
            <a:off x="7914120" y="0"/>
            <a:ext cx="3460462" cy="2190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Variance </a:t>
            </a:r>
            <a:endParaRPr/>
          </a:p>
        </p:txBody>
      </p:sp>
      <p:sp>
        <p:nvSpPr>
          <p:cNvPr id="335" name="Google Shape;335;p36"/>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Opposite of bias.</a:t>
            </a:r>
            <a:endParaRPr/>
          </a:p>
          <a:p>
            <a:pPr indent="-228600" lvl="0" marL="228600" rtl="0" algn="l">
              <a:lnSpc>
                <a:spcPct val="120000"/>
              </a:lnSpc>
              <a:spcBef>
                <a:spcPts val="1000"/>
              </a:spcBef>
              <a:spcAft>
                <a:spcPts val="0"/>
              </a:spcAft>
              <a:buSzPct val="100000"/>
              <a:buChar char="•"/>
            </a:pPr>
            <a:r>
              <a:rPr lang="en-US"/>
              <a:t>Variance is the average variability in the model prediction for the given dataset. </a:t>
            </a:r>
            <a:endParaRPr/>
          </a:p>
          <a:p>
            <a:pPr indent="-228600" lvl="0" marL="228600" rtl="0" algn="l">
              <a:lnSpc>
                <a:spcPct val="120000"/>
              </a:lnSpc>
              <a:spcBef>
                <a:spcPts val="1000"/>
              </a:spcBef>
              <a:spcAft>
                <a:spcPts val="0"/>
              </a:spcAft>
              <a:buSzPct val="100000"/>
              <a:buChar char="•"/>
            </a:pPr>
            <a:r>
              <a:rPr b="1" lang="en-US"/>
              <a:t>High variance </a:t>
            </a:r>
            <a:r>
              <a:rPr lang="en-US"/>
              <a:t>model does not generalize well on unseen data </a:t>
            </a:r>
            <a:r>
              <a:rPr b="1" lang="en-US"/>
              <a:t>(Overfitting)</a:t>
            </a:r>
            <a:endParaRPr/>
          </a:p>
          <a:p>
            <a:pPr indent="-228600" lvl="0" marL="228600" rtl="0" algn="l">
              <a:lnSpc>
                <a:spcPct val="120000"/>
              </a:lnSpc>
              <a:spcBef>
                <a:spcPts val="1000"/>
              </a:spcBef>
              <a:spcAft>
                <a:spcPts val="0"/>
              </a:spcAft>
              <a:buSzPct val="100000"/>
              <a:buChar char="•"/>
            </a:pPr>
            <a:r>
              <a:rPr lang="en-US"/>
              <a:t>our model will capture all the features of the data given to it, including the noise,  when given new data, it cannot predict on it as it is too specific to training data. </a:t>
            </a:r>
            <a:endParaRPr/>
          </a:p>
          <a:p>
            <a:pPr indent="-228600" lvl="0" marL="228600" rtl="0" algn="l">
              <a:lnSpc>
                <a:spcPct val="120000"/>
              </a:lnSpc>
              <a:spcBef>
                <a:spcPts val="1000"/>
              </a:spcBef>
              <a:spcAft>
                <a:spcPts val="0"/>
              </a:spcAft>
              <a:buSzPct val="100000"/>
              <a:buChar char="•"/>
            </a:pPr>
            <a:r>
              <a:rPr lang="en-US"/>
              <a:t>our model will perform really well on testing data and get high accuracy but will fail to perform on new, unseen data.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Overfitting and Under fitting </a:t>
            </a:r>
            <a:endParaRPr/>
          </a:p>
        </p:txBody>
      </p:sp>
      <p:pic>
        <p:nvPicPr>
          <p:cNvPr descr="underfitting overfitting" id="341" name="Google Shape;341;p37"/>
          <p:cNvPicPr preferRelativeResize="0"/>
          <p:nvPr>
            <p:ph idx="1" type="body"/>
          </p:nvPr>
        </p:nvPicPr>
        <p:blipFill rotWithShape="1">
          <a:blip r:embed="rId3">
            <a:alphaModFix/>
          </a:blip>
          <a:srcRect b="0" l="0" r="0" t="0"/>
          <a:stretch/>
        </p:blipFill>
        <p:spPr>
          <a:xfrm>
            <a:off x="628308" y="2106387"/>
            <a:ext cx="5773513" cy="3294063"/>
          </a:xfrm>
          <a:prstGeom prst="rect">
            <a:avLst/>
          </a:prstGeom>
          <a:noFill/>
          <a:ln>
            <a:noFill/>
          </a:ln>
        </p:spPr>
      </p:pic>
      <p:sp>
        <p:nvSpPr>
          <p:cNvPr id="342" name="Google Shape;342;p37"/>
          <p:cNvSpPr txBox="1"/>
          <p:nvPr/>
        </p:nvSpPr>
        <p:spPr>
          <a:xfrm>
            <a:off x="7053943" y="2002559"/>
            <a:ext cx="4245428"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This situation where any given model is performing too well on the training data but the performance drops significantly over the test set is called an overfitting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On the other hand, if the model is performing poorly over the test and the train set, then we call that an underfitting model</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Overfitting vs Under fitting </a:t>
            </a:r>
            <a:endParaRPr/>
          </a:p>
        </p:txBody>
      </p:sp>
      <p:sp>
        <p:nvSpPr>
          <p:cNvPr id="348" name="Google Shape;348;p38"/>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descr="https://miro.medium.com/max/875/1*4f2R4EpXYUUY8rfKH888RQ.png" id="349" name="Google Shape;349;p38"/>
          <p:cNvPicPr preferRelativeResize="0"/>
          <p:nvPr/>
        </p:nvPicPr>
        <p:blipFill rotWithShape="1">
          <a:blip r:embed="rId3">
            <a:alphaModFix/>
          </a:blip>
          <a:srcRect b="0" l="0" r="0" t="0"/>
          <a:stretch/>
        </p:blipFill>
        <p:spPr>
          <a:xfrm>
            <a:off x="8673737" y="357902"/>
            <a:ext cx="2663916" cy="1729262"/>
          </a:xfrm>
          <a:prstGeom prst="rect">
            <a:avLst/>
          </a:prstGeom>
          <a:noFill/>
          <a:ln>
            <a:noFill/>
          </a:ln>
        </p:spPr>
      </p:pic>
      <p:pic>
        <p:nvPicPr>
          <p:cNvPr descr="https://miro.medium.com/max/875/1*9DtauyXaQFAOi31Pp1XQUg.png" id="350" name="Google Shape;350;p38"/>
          <p:cNvPicPr preferRelativeResize="0"/>
          <p:nvPr/>
        </p:nvPicPr>
        <p:blipFill rotWithShape="1">
          <a:blip r:embed="rId4">
            <a:alphaModFix/>
          </a:blip>
          <a:srcRect b="0" l="0" r="0" t="0"/>
          <a:stretch/>
        </p:blipFill>
        <p:spPr>
          <a:xfrm>
            <a:off x="526162" y="1775944"/>
            <a:ext cx="8334375" cy="40862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Gothic"/>
              <a:buNone/>
            </a:pPr>
            <a:r>
              <a:rPr lang="en-US"/>
              <a:t>Performance Analysis </a:t>
            </a:r>
            <a:endParaRPr/>
          </a:p>
        </p:txBody>
      </p:sp>
      <p:sp>
        <p:nvSpPr>
          <p:cNvPr id="356" name="Google Shape;356;p39"/>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Classification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How does ML works </a:t>
            </a:r>
            <a:endParaRPr/>
          </a:p>
        </p:txBody>
      </p:sp>
      <p:sp>
        <p:nvSpPr>
          <p:cNvPr id="131" name="Google Shape;131;p4"/>
          <p:cNvSpPr txBox="1"/>
          <p:nvPr>
            <p:ph idx="1" type="body"/>
          </p:nvPr>
        </p:nvSpPr>
        <p:spPr>
          <a:xfrm>
            <a:off x="1130270" y="2171769"/>
            <a:ext cx="9603275" cy="384402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Human learns from experience </a:t>
            </a:r>
            <a:endParaRPr/>
          </a:p>
          <a:p>
            <a:pPr indent="-228600" lvl="0" marL="228600" rtl="0" algn="l">
              <a:lnSpc>
                <a:spcPct val="120000"/>
              </a:lnSpc>
              <a:spcBef>
                <a:spcPts val="1000"/>
              </a:spcBef>
              <a:spcAft>
                <a:spcPts val="0"/>
              </a:spcAft>
              <a:buSzPct val="100000"/>
              <a:buChar char="•"/>
            </a:pPr>
            <a:r>
              <a:rPr b="0" i="0" lang="en-US">
                <a:solidFill>
                  <a:srgbClr val="222222"/>
                </a:solidFill>
                <a:latin typeface="Source Sans Pro"/>
                <a:ea typeface="Source Sans Pro"/>
                <a:cs typeface="Source Sans Pro"/>
                <a:sym typeface="Source Sans Pro"/>
              </a:rPr>
              <a:t>By analogy, when we face an unknown situation, the likelihood of success is lower than the known situation. Machines are trained the same.</a:t>
            </a:r>
            <a:endParaRPr/>
          </a:p>
          <a:p>
            <a:pPr indent="-228600" lvl="0" marL="228600" rtl="0" algn="l">
              <a:lnSpc>
                <a:spcPct val="120000"/>
              </a:lnSpc>
              <a:spcBef>
                <a:spcPts val="1000"/>
              </a:spcBef>
              <a:spcAft>
                <a:spcPts val="0"/>
              </a:spcAft>
              <a:buSzPct val="100000"/>
              <a:buChar char="•"/>
            </a:pPr>
            <a:r>
              <a:rPr lang="en-US">
                <a:solidFill>
                  <a:srgbClr val="222222"/>
                </a:solidFill>
                <a:latin typeface="Source Sans Pro"/>
                <a:ea typeface="Source Sans Pro"/>
                <a:cs typeface="Source Sans Pro"/>
                <a:sym typeface="Source Sans Pro"/>
              </a:rPr>
              <a:t>ML core concept is </a:t>
            </a:r>
            <a:endParaRPr/>
          </a:p>
          <a:p>
            <a:pPr indent="-228600" lvl="1" marL="685800" rtl="0" algn="l">
              <a:lnSpc>
                <a:spcPct val="120000"/>
              </a:lnSpc>
              <a:spcBef>
                <a:spcPts val="500"/>
              </a:spcBef>
              <a:spcAft>
                <a:spcPts val="0"/>
              </a:spcAft>
              <a:buSzPct val="100000"/>
              <a:buChar char="•"/>
            </a:pPr>
            <a:r>
              <a:rPr lang="en-US">
                <a:solidFill>
                  <a:srgbClr val="222222"/>
                </a:solidFill>
                <a:latin typeface="Source Sans Pro"/>
                <a:ea typeface="Source Sans Pro"/>
                <a:cs typeface="Source Sans Pro"/>
                <a:sym typeface="Source Sans Pro"/>
              </a:rPr>
              <a:t>Learning : discovery patterns in data</a:t>
            </a:r>
            <a:endParaRPr/>
          </a:p>
          <a:p>
            <a:pPr indent="-228600" lvl="1" marL="685800" rtl="0" algn="l">
              <a:lnSpc>
                <a:spcPct val="120000"/>
              </a:lnSpc>
              <a:spcBef>
                <a:spcPts val="500"/>
              </a:spcBef>
              <a:spcAft>
                <a:spcPts val="0"/>
              </a:spcAft>
              <a:buSzPct val="100000"/>
              <a:buChar char="•"/>
            </a:pPr>
            <a:r>
              <a:rPr lang="en-US">
                <a:solidFill>
                  <a:srgbClr val="222222"/>
                </a:solidFill>
                <a:latin typeface="Source Sans Pro"/>
                <a:ea typeface="Source Sans Pro"/>
                <a:cs typeface="Source Sans Pro"/>
                <a:sym typeface="Source Sans Pro"/>
              </a:rPr>
              <a:t>Feature vector :</a:t>
            </a:r>
            <a:r>
              <a:rPr b="0" i="0" lang="en-US">
                <a:solidFill>
                  <a:srgbClr val="222222"/>
                </a:solidFill>
                <a:latin typeface="Source Sans Pro"/>
                <a:ea typeface="Source Sans Pro"/>
                <a:cs typeface="Source Sans Pro"/>
                <a:sym typeface="Source Sans Pro"/>
              </a:rPr>
              <a:t>The list of attributes used to solve a problem is called a </a:t>
            </a:r>
            <a:r>
              <a:rPr b="1" i="0" lang="en-US">
                <a:solidFill>
                  <a:srgbClr val="222222"/>
                </a:solidFill>
                <a:latin typeface="Source Sans Pro"/>
                <a:ea typeface="Source Sans Pro"/>
                <a:cs typeface="Source Sans Pro"/>
                <a:sym typeface="Source Sans Pro"/>
              </a:rPr>
              <a:t>feature vector.</a:t>
            </a:r>
            <a:r>
              <a:rPr b="0" i="0" lang="en-US">
                <a:solidFill>
                  <a:srgbClr val="222222"/>
                </a:solidFill>
                <a:latin typeface="Source Sans Pro"/>
                <a:ea typeface="Source Sans Pro"/>
                <a:cs typeface="Source Sans Pro"/>
                <a:sym typeface="Source Sans Pro"/>
              </a:rPr>
              <a:t> You can think of a feature vector as a subset of data that is used to tackle a problem.</a:t>
            </a:r>
            <a:endParaRPr/>
          </a:p>
          <a:p>
            <a:pPr indent="-228600" lvl="1" marL="685800" rtl="0" algn="l">
              <a:lnSpc>
                <a:spcPct val="120000"/>
              </a:lnSpc>
              <a:spcBef>
                <a:spcPts val="500"/>
              </a:spcBef>
              <a:spcAft>
                <a:spcPts val="0"/>
              </a:spcAft>
              <a:buSzPct val="100000"/>
              <a:buChar char="•"/>
            </a:pPr>
            <a:r>
              <a:rPr lang="en-US">
                <a:solidFill>
                  <a:srgbClr val="222222"/>
                </a:solidFill>
                <a:latin typeface="Source Sans Pro"/>
                <a:ea typeface="Source Sans Pro"/>
                <a:cs typeface="Source Sans Pro"/>
                <a:sym typeface="Source Sans Pro"/>
              </a:rPr>
              <a:t>Model : machine uses algorithm and transfer the discovery into model</a:t>
            </a:r>
            <a:endParaRPr/>
          </a:p>
          <a:p>
            <a:pPr indent="-228600" lvl="1" marL="685800" rtl="0" algn="l">
              <a:lnSpc>
                <a:spcPct val="120000"/>
              </a:lnSpc>
              <a:spcBef>
                <a:spcPts val="500"/>
              </a:spcBef>
              <a:spcAft>
                <a:spcPts val="0"/>
              </a:spcAft>
              <a:buSzPct val="100000"/>
              <a:buChar char="•"/>
            </a:pPr>
            <a:r>
              <a:rPr lang="en-US">
                <a:solidFill>
                  <a:srgbClr val="222222"/>
                </a:solidFill>
                <a:latin typeface="Source Sans Pro"/>
                <a:ea typeface="Source Sans Pro"/>
                <a:cs typeface="Source Sans Pro"/>
                <a:sym typeface="Source Sans Pro"/>
              </a:rPr>
              <a:t>Inferring:  </a:t>
            </a:r>
            <a:r>
              <a:rPr b="0" i="0" lang="en-US">
                <a:solidFill>
                  <a:srgbClr val="222222"/>
                </a:solidFill>
                <a:latin typeface="Source Sans Pro"/>
                <a:ea typeface="Source Sans Pro"/>
                <a:cs typeface="Source Sans Pro"/>
                <a:sym typeface="Source Sans Pro"/>
              </a:rPr>
              <a:t>You can use the model previously trained to make inference on new data.</a:t>
            </a:r>
            <a:endParaRPr/>
          </a:p>
          <a:p>
            <a:pPr indent="0" lvl="0" marL="0" rtl="0" algn="l">
              <a:lnSpc>
                <a:spcPct val="120000"/>
              </a:lnSpc>
              <a:spcBef>
                <a:spcPts val="1000"/>
              </a:spcBef>
              <a:spcAft>
                <a:spcPts val="0"/>
              </a:spcAft>
              <a:buSzPct val="100000"/>
              <a:buNone/>
            </a:pPr>
            <a:br>
              <a:rPr lang="en-US"/>
            </a:br>
            <a:endParaRPr>
              <a:solidFill>
                <a:srgbClr val="222222"/>
              </a:solidFill>
              <a:latin typeface="Source Sans Pro"/>
              <a:ea typeface="Source Sans Pro"/>
              <a:cs typeface="Source Sans Pro"/>
              <a:sym typeface="Source Sans Pro"/>
            </a:endParaRPr>
          </a:p>
          <a:p>
            <a:pPr indent="-122872" lvl="1" marL="685800" rtl="0" algn="l">
              <a:lnSpc>
                <a:spcPct val="120000"/>
              </a:lnSpc>
              <a:spcBef>
                <a:spcPts val="500"/>
              </a:spcBef>
              <a:spcAft>
                <a:spcPts val="0"/>
              </a:spcAft>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Confusion Matrix </a:t>
            </a:r>
            <a:endParaRPr/>
          </a:p>
        </p:txBody>
      </p:sp>
      <p:sp>
        <p:nvSpPr>
          <p:cNvPr id="362" name="Google Shape;362;p40"/>
          <p:cNvSpPr txBox="1"/>
          <p:nvPr>
            <p:ph idx="1" type="body"/>
          </p:nvPr>
        </p:nvSpPr>
        <p:spPr>
          <a:xfrm>
            <a:off x="1130271" y="2171769"/>
            <a:ext cx="4107936"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Table that summarizes the classification model </a:t>
            </a:r>
            <a:endParaRPr/>
          </a:p>
        </p:txBody>
      </p:sp>
      <p:pic>
        <p:nvPicPr>
          <p:cNvPr descr="https://miro.medium.com/max/445/1*g5zpskPaxO8uSl0OWT4NTQ.png" id="363" name="Google Shape;363;p40"/>
          <p:cNvPicPr preferRelativeResize="0"/>
          <p:nvPr/>
        </p:nvPicPr>
        <p:blipFill rotWithShape="1">
          <a:blip r:embed="rId3">
            <a:alphaModFix/>
          </a:blip>
          <a:srcRect b="0" l="0" r="0" t="0"/>
          <a:stretch/>
        </p:blipFill>
        <p:spPr>
          <a:xfrm>
            <a:off x="1847307" y="3693271"/>
            <a:ext cx="3390900" cy="2543175"/>
          </a:xfrm>
          <a:prstGeom prst="rect">
            <a:avLst/>
          </a:prstGeom>
          <a:noFill/>
          <a:ln>
            <a:noFill/>
          </a:ln>
        </p:spPr>
      </p:pic>
      <p:pic>
        <p:nvPicPr>
          <p:cNvPr descr="No alt text provided for this image" id="364" name="Google Shape;364;p40"/>
          <p:cNvPicPr preferRelativeResize="0"/>
          <p:nvPr/>
        </p:nvPicPr>
        <p:blipFill rotWithShape="1">
          <a:blip r:embed="rId4">
            <a:alphaModFix/>
          </a:blip>
          <a:srcRect b="0" l="0" r="0" t="0"/>
          <a:stretch/>
        </p:blipFill>
        <p:spPr>
          <a:xfrm>
            <a:off x="5381190" y="663022"/>
            <a:ext cx="6353175" cy="53911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Precision and Recall</a:t>
            </a:r>
            <a:endParaRPr/>
          </a:p>
        </p:txBody>
      </p:sp>
      <p:sp>
        <p:nvSpPr>
          <p:cNvPr id="370" name="Google Shape;370;p4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b="1" lang="en-US"/>
              <a:t>Precision</a:t>
            </a:r>
            <a:r>
              <a:rPr lang="en-US"/>
              <a:t> gives the proportion of positive predictions that are actually correct.</a:t>
            </a:r>
            <a:endParaRPr/>
          </a:p>
          <a:p>
            <a:pPr indent="-228600" lvl="0" marL="228600" rtl="0" algn="l">
              <a:lnSpc>
                <a:spcPct val="120000"/>
              </a:lnSpc>
              <a:spcBef>
                <a:spcPts val="1000"/>
              </a:spcBef>
              <a:spcAft>
                <a:spcPts val="0"/>
              </a:spcAft>
              <a:buSzPts val="2000"/>
              <a:buChar char="•"/>
            </a:pPr>
            <a:r>
              <a:rPr b="1" lang="en-US"/>
              <a:t>Recall</a:t>
            </a:r>
            <a:r>
              <a:rPr lang="en-US"/>
              <a:t> measures the proportion of actual positives that were predicted correctly.</a:t>
            </a:r>
            <a:endParaRPr/>
          </a:p>
          <a:p>
            <a:pPr indent="-228600" lvl="0" marL="228600" rtl="0" algn="l">
              <a:lnSpc>
                <a:spcPct val="120000"/>
              </a:lnSpc>
              <a:spcBef>
                <a:spcPts val="1000"/>
              </a:spcBef>
              <a:spcAft>
                <a:spcPts val="0"/>
              </a:spcAft>
              <a:buSzPts val="2000"/>
              <a:buChar char="•"/>
            </a:pPr>
            <a:r>
              <a:rPr lang="en-US"/>
              <a:t>Recall is useful matrix in disease prediction ( we don’t want FN)</a:t>
            </a:r>
            <a:endParaRPr/>
          </a:p>
          <a:p>
            <a:pPr indent="-228600" lvl="0" marL="228600" rtl="0" algn="l">
              <a:lnSpc>
                <a:spcPct val="120000"/>
              </a:lnSpc>
              <a:spcBef>
                <a:spcPts val="1000"/>
              </a:spcBef>
              <a:spcAft>
                <a:spcPts val="0"/>
              </a:spcAft>
              <a:buSzPts val="2000"/>
              <a:buChar char="•"/>
            </a:pPr>
            <a:r>
              <a:rPr lang="en-US"/>
              <a:t>Precision is used when we want to reduce FP (SPAM detection in email if spam is positive we don’t want our model to predict non spam email as spam )</a:t>
            </a:r>
            <a:endParaRPr/>
          </a:p>
          <a:p>
            <a:pPr indent="-101600" lvl="0" marL="228600" rtl="0" algn="l">
              <a:lnSpc>
                <a:spcPct val="120000"/>
              </a:lnSpc>
              <a:spcBef>
                <a:spcPts val="1000"/>
              </a:spcBef>
              <a:spcAft>
                <a:spcPts val="0"/>
              </a:spcAft>
              <a:buSzPts val="2000"/>
              <a:buNone/>
            </a:pPr>
            <a:r>
              <a:t/>
            </a:r>
            <a:endParaRPr/>
          </a:p>
        </p:txBody>
      </p:sp>
      <p:pic>
        <p:nvPicPr>
          <p:cNvPr id="371" name="Google Shape;371;p41"/>
          <p:cNvPicPr preferRelativeResize="0"/>
          <p:nvPr/>
        </p:nvPicPr>
        <p:blipFill rotWithShape="1">
          <a:blip r:embed="rId3">
            <a:alphaModFix/>
          </a:blip>
          <a:srcRect b="0" l="0" r="0" t="0"/>
          <a:stretch/>
        </p:blipFill>
        <p:spPr>
          <a:xfrm>
            <a:off x="5840398" y="454324"/>
            <a:ext cx="2810267" cy="828791"/>
          </a:xfrm>
          <a:prstGeom prst="rect">
            <a:avLst/>
          </a:prstGeom>
          <a:noFill/>
          <a:ln>
            <a:noFill/>
          </a:ln>
        </p:spPr>
      </p:pic>
      <p:pic>
        <p:nvPicPr>
          <p:cNvPr id="372" name="Google Shape;372;p41"/>
          <p:cNvPicPr preferRelativeResize="0"/>
          <p:nvPr/>
        </p:nvPicPr>
        <p:blipFill rotWithShape="1">
          <a:blip r:embed="rId4">
            <a:alphaModFix/>
          </a:blip>
          <a:srcRect b="0" l="0" r="0" t="0"/>
          <a:stretch/>
        </p:blipFill>
        <p:spPr>
          <a:xfrm>
            <a:off x="8961114" y="454324"/>
            <a:ext cx="2029108" cy="76210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Accuracy </a:t>
            </a:r>
            <a:endParaRPr/>
          </a:p>
        </p:txBody>
      </p:sp>
      <p:sp>
        <p:nvSpPr>
          <p:cNvPr id="378" name="Google Shape;378;p4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Accuracy is the ratio of number of correct prediction and total number of prediction.</a:t>
            </a:r>
            <a:endParaRPr/>
          </a:p>
          <a:p>
            <a:pPr indent="-228600" lvl="0" marL="228600" rtl="0" algn="l">
              <a:lnSpc>
                <a:spcPct val="120000"/>
              </a:lnSpc>
              <a:spcBef>
                <a:spcPts val="1000"/>
              </a:spcBef>
              <a:spcAft>
                <a:spcPts val="0"/>
              </a:spcAft>
              <a:buSzPts val="2000"/>
              <a:buChar char="•"/>
            </a:pPr>
            <a:r>
              <a:rPr lang="en-US"/>
              <a:t>Not useful if we have imbalanced data</a:t>
            </a:r>
            <a:endParaRPr/>
          </a:p>
          <a:p>
            <a:pPr indent="-228600" lvl="0" marL="228600" rtl="0" algn="l">
              <a:lnSpc>
                <a:spcPct val="120000"/>
              </a:lnSpc>
              <a:spcBef>
                <a:spcPts val="1000"/>
              </a:spcBef>
              <a:spcAft>
                <a:spcPts val="0"/>
              </a:spcAft>
              <a:buSzPts val="2000"/>
              <a:buChar char="•"/>
            </a:pPr>
            <a:r>
              <a:rPr lang="en-US"/>
              <a:t>1000 Patients (900 Not COVID and 100 COVID)</a:t>
            </a:r>
            <a:endParaRPr/>
          </a:p>
          <a:p>
            <a:pPr indent="-228600" lvl="0" marL="228600" rtl="0" algn="l">
              <a:lnSpc>
                <a:spcPct val="120000"/>
              </a:lnSpc>
              <a:spcBef>
                <a:spcPts val="1000"/>
              </a:spcBef>
              <a:spcAft>
                <a:spcPts val="0"/>
              </a:spcAft>
              <a:buSzPts val="2000"/>
              <a:buChar char="•"/>
            </a:pPr>
            <a:r>
              <a:rPr lang="en-US"/>
              <a:t>Even if all are predicted not COVID accuracy is still 90%</a:t>
            </a:r>
            <a:endParaRPr/>
          </a:p>
          <a:p>
            <a:pPr indent="-101600" lvl="0" marL="228600" rtl="0" algn="l">
              <a:lnSpc>
                <a:spcPct val="120000"/>
              </a:lnSpc>
              <a:spcBef>
                <a:spcPts val="1000"/>
              </a:spcBef>
              <a:spcAft>
                <a:spcPts val="0"/>
              </a:spcAft>
              <a:buSzPts val="2000"/>
              <a:buNone/>
            </a:pPr>
            <a:r>
              <a:t/>
            </a:r>
            <a:endParaRPr/>
          </a:p>
        </p:txBody>
      </p:sp>
      <p:pic>
        <p:nvPicPr>
          <p:cNvPr descr="accuracy" id="379" name="Google Shape;379;p42"/>
          <p:cNvPicPr preferRelativeResize="0"/>
          <p:nvPr/>
        </p:nvPicPr>
        <p:blipFill rotWithShape="1">
          <a:blip r:embed="rId3">
            <a:alphaModFix/>
          </a:blip>
          <a:srcRect b="0" l="0" r="0" t="0"/>
          <a:stretch/>
        </p:blipFill>
        <p:spPr>
          <a:xfrm>
            <a:off x="7524563" y="989812"/>
            <a:ext cx="4019550" cy="800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F score </a:t>
            </a:r>
            <a:endParaRPr/>
          </a:p>
        </p:txBody>
      </p:sp>
      <p:sp>
        <p:nvSpPr>
          <p:cNvPr id="385" name="Google Shape;385;p4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lang="en-US"/>
              <a:t>we might know we want to maximize either recall or precision at the expense of the other metric. 	</a:t>
            </a:r>
            <a:endParaRPr/>
          </a:p>
          <a:p>
            <a:pPr indent="-228600" lvl="0" marL="228600" rtl="0" algn="l">
              <a:lnSpc>
                <a:spcPct val="120000"/>
              </a:lnSpc>
              <a:spcBef>
                <a:spcPts val="1000"/>
              </a:spcBef>
              <a:spcAft>
                <a:spcPts val="0"/>
              </a:spcAft>
              <a:buSzPct val="100000"/>
              <a:buChar char="•"/>
            </a:pPr>
            <a:r>
              <a:rPr lang="en-US"/>
              <a:t>Use case : preliminary disease screening of patients ( we want recall to be 1.0 we can accept low precision )</a:t>
            </a:r>
            <a:endParaRPr/>
          </a:p>
          <a:p>
            <a:pPr indent="-228600" lvl="0" marL="228600" rtl="0" algn="l">
              <a:lnSpc>
                <a:spcPct val="120000"/>
              </a:lnSpc>
              <a:spcBef>
                <a:spcPts val="1000"/>
              </a:spcBef>
              <a:spcAft>
                <a:spcPts val="0"/>
              </a:spcAft>
              <a:buSzPct val="100000"/>
              <a:buChar char="•"/>
            </a:pPr>
            <a:r>
              <a:rPr lang="en-US"/>
              <a:t>However, in cases where we want to find an optimal blend of precision and recall, we can combine the two metrics using the F1 score .</a:t>
            </a:r>
            <a:endParaRPr/>
          </a:p>
          <a:p>
            <a:pPr indent="-228600" lvl="0" marL="228600" rtl="0" algn="l">
              <a:lnSpc>
                <a:spcPct val="120000"/>
              </a:lnSpc>
              <a:spcBef>
                <a:spcPts val="1000"/>
              </a:spcBef>
              <a:spcAft>
                <a:spcPts val="0"/>
              </a:spcAft>
              <a:buSzPct val="100000"/>
              <a:buChar char="•"/>
            </a:pPr>
            <a:r>
              <a:rPr lang="en-US"/>
              <a:t>Harmonic mean is used instead of average to punish extreme values</a:t>
            </a:r>
            <a:endParaRPr/>
          </a:p>
          <a:p>
            <a:pPr indent="-228600" lvl="0" marL="228600" rtl="0" algn="l">
              <a:lnSpc>
                <a:spcPct val="120000"/>
              </a:lnSpc>
              <a:spcBef>
                <a:spcPts val="1000"/>
              </a:spcBef>
              <a:spcAft>
                <a:spcPts val="0"/>
              </a:spcAft>
              <a:buSzPct val="100000"/>
              <a:buChar char="•"/>
            </a:pPr>
            <a:r>
              <a:rPr lang="en-US"/>
              <a:t>E.g. Precision is 1 and recall is 0 </a:t>
            </a:r>
            <a:endParaRPr/>
          </a:p>
          <a:p>
            <a:pPr indent="-228600" lvl="0" marL="228600" rtl="0" algn="l">
              <a:lnSpc>
                <a:spcPct val="120000"/>
              </a:lnSpc>
              <a:spcBef>
                <a:spcPts val="1000"/>
              </a:spcBef>
              <a:spcAft>
                <a:spcPts val="0"/>
              </a:spcAft>
              <a:buSzPct val="100000"/>
              <a:buChar char="•"/>
            </a:pPr>
            <a:r>
              <a:rPr lang="en-US"/>
              <a:t>AVG will be 0.5</a:t>
            </a:r>
            <a:endParaRPr/>
          </a:p>
          <a:p>
            <a:pPr indent="-228600" lvl="0" marL="228600" rtl="0" algn="l">
              <a:lnSpc>
                <a:spcPct val="120000"/>
              </a:lnSpc>
              <a:spcBef>
                <a:spcPts val="1000"/>
              </a:spcBef>
              <a:spcAft>
                <a:spcPts val="0"/>
              </a:spcAft>
              <a:buSzPct val="100000"/>
              <a:buChar char="•"/>
            </a:pPr>
            <a:r>
              <a:rPr lang="en-US"/>
              <a:t>F1 score will be ZERO</a:t>
            </a:r>
            <a:endParaRPr/>
          </a:p>
        </p:txBody>
      </p:sp>
      <p:pic>
        <p:nvPicPr>
          <p:cNvPr id="386" name="Google Shape;386;p43"/>
          <p:cNvPicPr preferRelativeResize="0"/>
          <p:nvPr/>
        </p:nvPicPr>
        <p:blipFill rotWithShape="1">
          <a:blip r:embed="rId3">
            <a:alphaModFix/>
          </a:blip>
          <a:srcRect b="0" l="0" r="0" t="0"/>
          <a:stretch/>
        </p:blipFill>
        <p:spPr>
          <a:xfrm>
            <a:off x="7647978" y="387140"/>
            <a:ext cx="4216577" cy="113236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Specificity </a:t>
            </a:r>
            <a:endParaRPr/>
          </a:p>
        </p:txBody>
      </p:sp>
      <p:sp>
        <p:nvSpPr>
          <p:cNvPr id="392" name="Google Shape;392;p4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Specificity = (True Negative)/(True Negative + False Positive)</a:t>
            </a:r>
            <a:endParaRPr/>
          </a:p>
          <a:p>
            <a:pPr indent="-228600" lvl="0" marL="228600" rtl="0" algn="l">
              <a:lnSpc>
                <a:spcPct val="120000"/>
              </a:lnSpc>
              <a:spcBef>
                <a:spcPts val="1000"/>
              </a:spcBef>
              <a:spcAft>
                <a:spcPts val="0"/>
              </a:spcAft>
              <a:buSzPts val="2000"/>
              <a:buChar char="•"/>
            </a:pPr>
            <a:r>
              <a:rPr lang="en-US"/>
              <a:t>Specificity is a measure of the proportion of people not suffering from the disease who got predicted correctly as the ones who are not suffering from the disease. </a:t>
            </a:r>
            <a:endParaRPr b="1"/>
          </a:p>
          <a:p>
            <a:pPr indent="-228600" lvl="0" marL="228600" rtl="0" algn="l">
              <a:lnSpc>
                <a:spcPct val="120000"/>
              </a:lnSpc>
              <a:spcBef>
                <a:spcPts val="1000"/>
              </a:spcBef>
              <a:spcAft>
                <a:spcPts val="0"/>
              </a:spcAft>
              <a:buSzPts val="2000"/>
              <a:buChar char="•"/>
            </a:pPr>
            <a:r>
              <a:rPr lang="en-US"/>
              <a:t>In other words, the proportion of person who is healthy actually got predicted as healthy is specificity.</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Example</a:t>
            </a:r>
            <a:endParaRPr/>
          </a:p>
        </p:txBody>
      </p:sp>
      <p:pic>
        <p:nvPicPr>
          <p:cNvPr descr="https://www.jeremyjordan.me/content/images/2017/07/Screen-Shot-2017-07-21-at-9.57.38-AM.png" id="398" name="Google Shape;398;p45"/>
          <p:cNvPicPr preferRelativeResize="0"/>
          <p:nvPr>
            <p:ph idx="1" type="body"/>
          </p:nvPr>
        </p:nvPicPr>
        <p:blipFill rotWithShape="1">
          <a:blip r:embed="rId3">
            <a:alphaModFix/>
          </a:blip>
          <a:srcRect b="0" l="0" r="0" t="0"/>
          <a:stretch/>
        </p:blipFill>
        <p:spPr>
          <a:xfrm>
            <a:off x="5833621" y="2223952"/>
            <a:ext cx="5473539" cy="3294063"/>
          </a:xfrm>
          <a:prstGeom prst="rect">
            <a:avLst/>
          </a:prstGeom>
          <a:noFill/>
          <a:ln>
            <a:noFill/>
          </a:ln>
        </p:spPr>
      </p:pic>
      <p:sp>
        <p:nvSpPr>
          <p:cNvPr id="399" name="Google Shape;399;p45"/>
          <p:cNvSpPr txBox="1"/>
          <p:nvPr/>
        </p:nvSpPr>
        <p:spPr>
          <a:xfrm>
            <a:off x="1130270" y="2223952"/>
            <a:ext cx="3977307"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Calculate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Precision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Recall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Accuracy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F-score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Specificity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Gothic"/>
              <a:buNone/>
            </a:pPr>
            <a:r>
              <a:rPr lang="en-US"/>
              <a:t>Performance Measure </a:t>
            </a:r>
            <a:endParaRPr/>
          </a:p>
        </p:txBody>
      </p:sp>
      <p:sp>
        <p:nvSpPr>
          <p:cNvPr id="405" name="Google Shape;405;p46"/>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Regression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MAE/MSE/RMSE</a:t>
            </a:r>
            <a:endParaRPr/>
          </a:p>
        </p:txBody>
      </p:sp>
      <p:pic>
        <p:nvPicPr>
          <p:cNvPr descr="https://miro.medium.com/max/875/0*aTUPK_ILg7-n0znw.jpg" id="411" name="Google Shape;411;p47"/>
          <p:cNvPicPr preferRelativeResize="0"/>
          <p:nvPr>
            <p:ph idx="1" type="body"/>
          </p:nvPr>
        </p:nvPicPr>
        <p:blipFill rotWithShape="1">
          <a:blip r:embed="rId3">
            <a:alphaModFix/>
          </a:blip>
          <a:srcRect b="0" l="0" r="0" t="0"/>
          <a:stretch/>
        </p:blipFill>
        <p:spPr>
          <a:xfrm>
            <a:off x="8522552" y="133895"/>
            <a:ext cx="3162209" cy="1080951"/>
          </a:xfrm>
          <a:prstGeom prst="rect">
            <a:avLst/>
          </a:prstGeom>
          <a:noFill/>
          <a:ln>
            <a:noFill/>
          </a:ln>
        </p:spPr>
      </p:pic>
      <p:pic>
        <p:nvPicPr>
          <p:cNvPr descr="https://miro.medium.com/max/650/0*TO7BkvQwtnvVzkK4.png" id="412" name="Google Shape;412;p47"/>
          <p:cNvPicPr preferRelativeResize="0"/>
          <p:nvPr/>
        </p:nvPicPr>
        <p:blipFill rotWithShape="1">
          <a:blip r:embed="rId4">
            <a:alphaModFix/>
          </a:blip>
          <a:srcRect b="0" l="0" r="0" t="0"/>
          <a:stretch/>
        </p:blipFill>
        <p:spPr>
          <a:xfrm>
            <a:off x="8522552" y="1387237"/>
            <a:ext cx="3162209" cy="1039881"/>
          </a:xfrm>
          <a:prstGeom prst="rect">
            <a:avLst/>
          </a:prstGeom>
          <a:noFill/>
          <a:ln>
            <a:noFill/>
          </a:ln>
        </p:spPr>
      </p:pic>
      <p:pic>
        <p:nvPicPr>
          <p:cNvPr id="413" name="Google Shape;413;p47"/>
          <p:cNvPicPr preferRelativeResize="0"/>
          <p:nvPr/>
        </p:nvPicPr>
        <p:blipFill rotWithShape="1">
          <a:blip r:embed="rId5">
            <a:alphaModFix/>
          </a:blip>
          <a:srcRect b="0" l="0" r="0" t="0"/>
          <a:stretch/>
        </p:blipFill>
        <p:spPr>
          <a:xfrm>
            <a:off x="4846321" y="330722"/>
            <a:ext cx="3428038" cy="1934494"/>
          </a:xfrm>
          <a:prstGeom prst="rect">
            <a:avLst/>
          </a:prstGeom>
          <a:noFill/>
          <a:ln>
            <a:noFill/>
          </a:ln>
        </p:spPr>
      </p:pic>
      <p:sp>
        <p:nvSpPr>
          <p:cNvPr id="414" name="Google Shape;414;p47"/>
          <p:cNvSpPr txBox="1"/>
          <p:nvPr/>
        </p:nvSpPr>
        <p:spPr>
          <a:xfrm>
            <a:off x="313509" y="2625161"/>
            <a:ext cx="11371252"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MAE is the absolute difference between the target value and the value predicted by the model. The MAE is more robust to outliers and does not penalize the errors.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As it squares the differences, it penalizes even a small error which leads to over-estimation of how bad the model is. It is preferred more than other metrics because it is differentiable and hence can be optimized better.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RMSE is the most widely used metric for regression tasks. RMSE is useful when large errors are undesired.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entury Gothic"/>
                <a:ea typeface="Century Gothic"/>
                <a:cs typeface="Century Gothic"/>
                <a:sym typeface="Century Gothic"/>
              </a:rPr>
            </a:br>
            <a:r>
              <a:rPr b="0" i="0" lang="en-US" sz="1800" u="none" cap="none" strike="noStrike">
                <a:solidFill>
                  <a:schemeClr val="dk1"/>
                </a:solidFill>
                <a:latin typeface="Century Gothic"/>
                <a:ea typeface="Century Gothic"/>
                <a:cs typeface="Century Gothic"/>
                <a:sym typeface="Century Gothic"/>
              </a:rPr>
              <a:t>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Types of ML </a:t>
            </a:r>
            <a:endParaRPr/>
          </a:p>
        </p:txBody>
      </p:sp>
      <p:sp>
        <p:nvSpPr>
          <p:cNvPr id="137" name="Google Shape;137;p5"/>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Supervised Learning : in presence of a supervisor or teacher </a:t>
            </a:r>
            <a:endParaRPr/>
          </a:p>
          <a:p>
            <a:pPr indent="-228600" lvl="0" marL="228600" rtl="0" algn="l">
              <a:lnSpc>
                <a:spcPct val="120000"/>
              </a:lnSpc>
              <a:spcBef>
                <a:spcPts val="1000"/>
              </a:spcBef>
              <a:spcAft>
                <a:spcPts val="0"/>
              </a:spcAft>
              <a:buSzPts val="2000"/>
              <a:buChar char="•"/>
            </a:pPr>
            <a:r>
              <a:rPr lang="en-US"/>
              <a:t>Data is having label (Outcome or data annotation)</a:t>
            </a:r>
            <a:endParaRPr/>
          </a:p>
          <a:p>
            <a:pPr indent="-228600" lvl="0" marL="228600" rtl="0" algn="l">
              <a:lnSpc>
                <a:spcPct val="120000"/>
              </a:lnSpc>
              <a:spcBef>
                <a:spcPts val="1000"/>
              </a:spcBef>
              <a:spcAft>
                <a:spcPts val="0"/>
              </a:spcAft>
              <a:buSzPts val="2000"/>
              <a:buChar char="•"/>
            </a:pPr>
            <a:r>
              <a:rPr b="0" i="0" lang="en-US">
                <a:solidFill>
                  <a:srgbClr val="273239"/>
                </a:solidFill>
                <a:latin typeface="Arial"/>
                <a:ea typeface="Arial"/>
                <a:cs typeface="Arial"/>
                <a:sym typeface="Arial"/>
              </a:rPr>
              <a:t>Supervised learning is classified into two categories of algorithms: </a:t>
            </a:r>
            <a:endParaRPr/>
          </a:p>
          <a:p>
            <a:pPr indent="-228600" lvl="1" marL="685800" rtl="0" algn="l">
              <a:lnSpc>
                <a:spcPct val="120000"/>
              </a:lnSpc>
              <a:spcBef>
                <a:spcPts val="500"/>
              </a:spcBef>
              <a:spcAft>
                <a:spcPts val="0"/>
              </a:spcAft>
              <a:buSzPts val="1800"/>
              <a:buChar char="•"/>
            </a:pPr>
            <a:r>
              <a:rPr lang="en-US">
                <a:solidFill>
                  <a:srgbClr val="273239"/>
                </a:solidFill>
                <a:latin typeface="Arial"/>
                <a:ea typeface="Arial"/>
                <a:cs typeface="Arial"/>
                <a:sym typeface="Arial"/>
              </a:rPr>
              <a:t>Classifications : </a:t>
            </a:r>
            <a:r>
              <a:rPr b="0" i="0" lang="en-US">
                <a:solidFill>
                  <a:srgbClr val="273239"/>
                </a:solidFill>
                <a:latin typeface="Arial"/>
                <a:ea typeface="Arial"/>
                <a:cs typeface="Arial"/>
                <a:sym typeface="Arial"/>
              </a:rPr>
              <a:t>A classification problem is when the output variable is a category</a:t>
            </a:r>
            <a:r>
              <a:rPr lang="en-US">
                <a:solidFill>
                  <a:srgbClr val="273239"/>
                </a:solidFill>
                <a:latin typeface="Arial"/>
                <a:ea typeface="Arial"/>
                <a:cs typeface="Arial"/>
                <a:sym typeface="Arial"/>
              </a:rPr>
              <a:t>.</a:t>
            </a:r>
            <a:endParaRPr/>
          </a:p>
          <a:p>
            <a:pPr indent="-228600" lvl="1" marL="685800" rtl="0" algn="l">
              <a:lnSpc>
                <a:spcPct val="120000"/>
              </a:lnSpc>
              <a:spcBef>
                <a:spcPts val="500"/>
              </a:spcBef>
              <a:spcAft>
                <a:spcPts val="0"/>
              </a:spcAft>
              <a:buSzPts val="1800"/>
              <a:buChar char="•"/>
            </a:pPr>
            <a:r>
              <a:rPr lang="en-US">
                <a:solidFill>
                  <a:srgbClr val="273239"/>
                </a:solidFill>
                <a:latin typeface="Arial"/>
                <a:ea typeface="Arial"/>
                <a:cs typeface="Arial"/>
                <a:sym typeface="Arial"/>
              </a:rPr>
              <a:t>Regression : </a:t>
            </a:r>
            <a:r>
              <a:rPr b="0" i="0" lang="en-US">
                <a:solidFill>
                  <a:srgbClr val="273239"/>
                </a:solidFill>
                <a:latin typeface="Arial"/>
                <a:ea typeface="Arial"/>
                <a:cs typeface="Arial"/>
                <a:sym typeface="Arial"/>
              </a:rPr>
              <a:t>A regression problem is when the output variable is a real value.</a:t>
            </a:r>
            <a:endParaRPr>
              <a:solidFill>
                <a:srgbClr val="273239"/>
              </a:solidFill>
              <a:latin typeface="Arial"/>
              <a:ea typeface="Arial"/>
              <a:cs typeface="Arial"/>
              <a:sym typeface="Arial"/>
            </a:endParaRPr>
          </a:p>
          <a:p>
            <a:pPr indent="-228600" lvl="0" marL="228600" rtl="0" algn="l">
              <a:lnSpc>
                <a:spcPct val="120000"/>
              </a:lnSpc>
              <a:spcBef>
                <a:spcPts val="1000"/>
              </a:spcBef>
              <a:spcAft>
                <a:spcPts val="0"/>
              </a:spcAft>
              <a:buSzPts val="2000"/>
              <a:buChar char="•"/>
            </a:pPr>
            <a:r>
              <a:rPr lang="en-US">
                <a:solidFill>
                  <a:srgbClr val="273239"/>
                </a:solidFill>
                <a:latin typeface="Arial"/>
                <a:ea typeface="Arial"/>
                <a:cs typeface="Arial"/>
                <a:sym typeface="Arial"/>
              </a:rPr>
              <a:t>Key Points : </a:t>
            </a:r>
            <a:r>
              <a:rPr b="0" i="0" lang="en-US">
                <a:solidFill>
                  <a:srgbClr val="273239"/>
                </a:solidFill>
                <a:latin typeface="Arial"/>
                <a:ea typeface="Arial"/>
                <a:cs typeface="Arial"/>
                <a:sym typeface="Arial"/>
              </a:rPr>
              <a:t>Supervised learning deals with or learns with “labeled” data. This implies that some data is already tagged with the correct answer.</a:t>
            </a:r>
            <a:endParaRPr b="0" i="0">
              <a:solidFill>
                <a:srgbClr val="27323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Algorithm</a:t>
            </a:r>
            <a:endParaRPr/>
          </a:p>
        </p:txBody>
      </p:sp>
      <p:sp>
        <p:nvSpPr>
          <p:cNvPr id="143" name="Google Shape;143;p6"/>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Linear Regression</a:t>
            </a:r>
            <a:endParaRPr/>
          </a:p>
          <a:p>
            <a:pPr indent="-228600" lvl="0" marL="228600" rtl="0" algn="l">
              <a:lnSpc>
                <a:spcPct val="120000"/>
              </a:lnSpc>
              <a:spcBef>
                <a:spcPts val="1000"/>
              </a:spcBef>
              <a:spcAft>
                <a:spcPts val="0"/>
              </a:spcAft>
              <a:buSzPts val="2000"/>
              <a:buChar char="•"/>
            </a:pPr>
            <a:r>
              <a:rPr lang="en-US"/>
              <a:t>Logistic Regression</a:t>
            </a:r>
            <a:endParaRPr/>
          </a:p>
          <a:p>
            <a:pPr indent="-228600" lvl="0" marL="228600" rtl="0" algn="l">
              <a:lnSpc>
                <a:spcPct val="120000"/>
              </a:lnSpc>
              <a:spcBef>
                <a:spcPts val="1000"/>
              </a:spcBef>
              <a:spcAft>
                <a:spcPts val="0"/>
              </a:spcAft>
              <a:buSzPts val="2000"/>
              <a:buChar char="•"/>
            </a:pPr>
            <a:r>
              <a:rPr lang="en-US"/>
              <a:t>Decision Tree</a:t>
            </a:r>
            <a:endParaRPr/>
          </a:p>
          <a:p>
            <a:pPr indent="-228600" lvl="0" marL="228600" rtl="0" algn="l">
              <a:lnSpc>
                <a:spcPct val="120000"/>
              </a:lnSpc>
              <a:spcBef>
                <a:spcPts val="1000"/>
              </a:spcBef>
              <a:spcAft>
                <a:spcPts val="0"/>
              </a:spcAft>
              <a:buSzPts val="2000"/>
              <a:buChar char="•"/>
            </a:pPr>
            <a:r>
              <a:rPr lang="en-US"/>
              <a:t>SVM</a:t>
            </a:r>
            <a:endParaRPr/>
          </a:p>
          <a:p>
            <a:pPr indent="-228600" lvl="0" marL="228600" rtl="0" algn="l">
              <a:lnSpc>
                <a:spcPct val="120000"/>
              </a:lnSpc>
              <a:spcBef>
                <a:spcPts val="1000"/>
              </a:spcBef>
              <a:spcAft>
                <a:spcPts val="0"/>
              </a:spcAft>
              <a:buSzPts val="2000"/>
              <a:buChar char="•"/>
            </a:pPr>
            <a:r>
              <a:rPr lang="en-US"/>
              <a:t>Random Forest</a:t>
            </a:r>
            <a:endParaRPr/>
          </a:p>
          <a:p>
            <a:pPr indent="-228600" lvl="0" marL="228600" rtl="0" algn="l">
              <a:lnSpc>
                <a:spcPct val="120000"/>
              </a:lnSpc>
              <a:spcBef>
                <a:spcPts val="1000"/>
              </a:spcBef>
              <a:spcAft>
                <a:spcPts val="0"/>
              </a:spcAft>
              <a:buSzPts val="2000"/>
              <a:buChar char="•"/>
            </a:pPr>
            <a:r>
              <a:rPr lang="en-US"/>
              <a:t>AdaBoost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Decision Tree </a:t>
            </a:r>
            <a:endParaRPr/>
          </a:p>
        </p:txBody>
      </p:sp>
      <p:sp>
        <p:nvSpPr>
          <p:cNvPr id="149" name="Google Shape;149;p7"/>
          <p:cNvSpPr txBox="1"/>
          <p:nvPr>
            <p:ph idx="1" type="body"/>
          </p:nvPr>
        </p:nvSpPr>
        <p:spPr>
          <a:xfrm>
            <a:off x="1221710" y="1477941"/>
            <a:ext cx="9603275" cy="432196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Decision tree algorithms are nothing but a series of if-else statements that can be used to predict a result based on a dataset. This flowchart-like structure helps us in decision making.</a:t>
            </a:r>
            <a:endParaRPr/>
          </a:p>
          <a:p>
            <a:pPr indent="-228600" lvl="0" marL="228600" rtl="0" algn="l">
              <a:lnSpc>
                <a:spcPct val="120000"/>
              </a:lnSpc>
              <a:spcBef>
                <a:spcPts val="1000"/>
              </a:spcBef>
              <a:spcAft>
                <a:spcPts val="0"/>
              </a:spcAft>
              <a:buSzPct val="100000"/>
              <a:buChar char="•"/>
            </a:pPr>
            <a:r>
              <a:rPr lang="en-US"/>
              <a:t>What is Entropy :  is the measures of impurity, disorder or uncertainty in a bunch of examples. Entropy controls how a Decision Tree decides to split the data</a:t>
            </a:r>
            <a:endParaRPr/>
          </a:p>
          <a:p>
            <a:pPr indent="-228600" lvl="0" marL="228600" rtl="0" algn="l">
              <a:lnSpc>
                <a:spcPct val="120000"/>
              </a:lnSpc>
              <a:spcBef>
                <a:spcPts val="1000"/>
              </a:spcBef>
              <a:spcAft>
                <a:spcPts val="0"/>
              </a:spcAft>
              <a:buSzPct val="100000"/>
              <a:buChar char="•"/>
            </a:pPr>
            <a:r>
              <a:rPr lang="en-US"/>
              <a:t>Red and Green balls in sample of 14 (4 Red and 10 Green</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The entropy of a group in which all examples belong to the same class will always be 0</a:t>
            </a:r>
            <a:endParaRPr/>
          </a:p>
          <a:p>
            <a:pPr indent="-228600" lvl="0" marL="228600" rtl="0" algn="l">
              <a:lnSpc>
                <a:spcPct val="120000"/>
              </a:lnSpc>
              <a:spcBef>
                <a:spcPts val="1000"/>
              </a:spcBef>
              <a:spcAft>
                <a:spcPts val="0"/>
              </a:spcAft>
              <a:buSzPct val="100000"/>
              <a:buChar char="•"/>
            </a:pPr>
            <a:r>
              <a:rPr lang="en-US"/>
              <a:t>he entropy of a group with 50% in either class will always be 1 </a:t>
            </a:r>
            <a:endParaRPr/>
          </a:p>
          <a:p>
            <a:pPr indent="-120650" lvl="0" marL="228600" rtl="0" algn="l">
              <a:lnSpc>
                <a:spcPct val="120000"/>
              </a:lnSpc>
              <a:spcBef>
                <a:spcPts val="1000"/>
              </a:spcBef>
              <a:spcAft>
                <a:spcPts val="0"/>
              </a:spcAft>
              <a:buSzPct val="100000"/>
              <a:buNone/>
            </a:pPr>
            <a:r>
              <a:t/>
            </a:r>
            <a:endParaRPr/>
          </a:p>
        </p:txBody>
      </p:sp>
      <p:pic>
        <p:nvPicPr>
          <p:cNvPr id="150" name="Google Shape;150;p7"/>
          <p:cNvPicPr preferRelativeResize="0"/>
          <p:nvPr/>
        </p:nvPicPr>
        <p:blipFill rotWithShape="1">
          <a:blip r:embed="rId3">
            <a:alphaModFix/>
          </a:blip>
          <a:srcRect b="0" l="0" r="0" t="0"/>
          <a:stretch/>
        </p:blipFill>
        <p:spPr>
          <a:xfrm>
            <a:off x="3711189" y="3638925"/>
            <a:ext cx="4858046" cy="1124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Decision Tree</a:t>
            </a:r>
            <a:endParaRPr/>
          </a:p>
        </p:txBody>
      </p:sp>
      <p:sp>
        <p:nvSpPr>
          <p:cNvPr id="156" name="Google Shape;156;p8"/>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SzPct val="100000"/>
              <a:buChar char="•"/>
            </a:pPr>
            <a:r>
              <a:rPr b="1" lang="en-US"/>
              <a:t>Information gain (IG)</a:t>
            </a:r>
            <a:r>
              <a:rPr lang="en-US"/>
              <a:t> measures how much “information” a feature gives us about the class. It tells us how important a given attribute of the feature vectors is. </a:t>
            </a:r>
            <a:r>
              <a:rPr b="1" lang="en-US"/>
              <a:t>Information gain (IG) </a:t>
            </a:r>
            <a:r>
              <a:rPr lang="en-US"/>
              <a:t>is used to decide the ordering of attributes in the nodes of a decision tree.</a:t>
            </a:r>
            <a:endParaRPr/>
          </a:p>
          <a:p>
            <a:pPr indent="-228600" lvl="0" marL="228600" rtl="0" algn="l">
              <a:lnSpc>
                <a:spcPct val="120000"/>
              </a:lnSpc>
              <a:spcBef>
                <a:spcPts val="1000"/>
              </a:spcBef>
              <a:spcAft>
                <a:spcPts val="0"/>
              </a:spcAft>
              <a:buSzPct val="100000"/>
              <a:buChar char="•"/>
            </a:pPr>
            <a:r>
              <a:rPr lang="en-US"/>
              <a:t>Information Gain ID3 : </a:t>
            </a:r>
            <a:r>
              <a:rPr b="1" lang="en-US"/>
              <a:t>it tends to use the feature that has more unique values.</a:t>
            </a:r>
            <a:endParaRPr/>
          </a:p>
          <a:p>
            <a:pPr indent="-228600" lvl="0" marL="228600" rtl="0" algn="l">
              <a:lnSpc>
                <a:spcPct val="120000"/>
              </a:lnSpc>
              <a:spcBef>
                <a:spcPts val="1000"/>
              </a:spcBef>
              <a:spcAft>
                <a:spcPts val="0"/>
              </a:spcAft>
              <a:buSzPct val="100000"/>
              <a:buChar char="•"/>
            </a:pPr>
            <a:r>
              <a:rPr b="1" lang="en-US"/>
              <a:t>Gain Ratio C 4.5 : Tend to prefer unbalanced  spilt ( one partition much smaller than other)</a:t>
            </a:r>
            <a:endParaRPr/>
          </a:p>
          <a:p>
            <a:pPr indent="-228600" lvl="0" marL="228600" rtl="0" algn="l">
              <a:lnSpc>
                <a:spcPct val="120000"/>
              </a:lnSpc>
              <a:spcBef>
                <a:spcPts val="1000"/>
              </a:spcBef>
              <a:spcAft>
                <a:spcPts val="0"/>
              </a:spcAft>
              <a:buSzPct val="100000"/>
              <a:buChar char="•"/>
            </a:pPr>
            <a:r>
              <a:rPr b="1" lang="en-US"/>
              <a:t>Gini Index (CART ): Normalized by Spilt Info ( Used in Binary setup)</a:t>
            </a:r>
            <a:endParaRPr/>
          </a:p>
          <a:p>
            <a:pPr indent="-111125" lvl="0" marL="228600" rtl="0" algn="l">
              <a:lnSpc>
                <a:spcPct val="120000"/>
              </a:lnSpc>
              <a:spcBef>
                <a:spcPts val="10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Bagging </a:t>
            </a:r>
            <a:endParaRPr/>
          </a:p>
        </p:txBody>
      </p:sp>
      <p:sp>
        <p:nvSpPr>
          <p:cNvPr id="162" name="Google Shape;162;p9"/>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lang="en-US"/>
              <a:t>Bagging chooses a random sample from the data set. Hence each model is generated from the samples (Bootstrap Samples) provided by the Original Data with replacement known as </a:t>
            </a:r>
            <a:r>
              <a:rPr b="1" i="1" lang="en-US"/>
              <a:t>row sampling</a:t>
            </a:r>
            <a:r>
              <a:rPr lang="en-US"/>
              <a:t>. </a:t>
            </a:r>
            <a:endParaRPr/>
          </a:p>
          <a:p>
            <a:pPr indent="-228600" lvl="0" marL="228600" rtl="0" algn="l">
              <a:lnSpc>
                <a:spcPct val="120000"/>
              </a:lnSpc>
              <a:spcBef>
                <a:spcPts val="1000"/>
              </a:spcBef>
              <a:spcAft>
                <a:spcPts val="0"/>
              </a:spcAft>
              <a:buSzPts val="2000"/>
              <a:buChar char="•"/>
            </a:pPr>
            <a:r>
              <a:rPr lang="en-US"/>
              <a:t>This step of row sampling with replacement is called</a:t>
            </a:r>
            <a:r>
              <a:rPr b="1" i="1" lang="en-US"/>
              <a:t> bootstrap</a:t>
            </a:r>
            <a:r>
              <a:rPr lang="en-US"/>
              <a:t>. </a:t>
            </a:r>
            <a:endParaRPr/>
          </a:p>
          <a:p>
            <a:pPr indent="-228600" lvl="0" marL="228600" rtl="0" algn="l">
              <a:lnSpc>
                <a:spcPct val="120000"/>
              </a:lnSpc>
              <a:spcBef>
                <a:spcPts val="1000"/>
              </a:spcBef>
              <a:spcAft>
                <a:spcPts val="0"/>
              </a:spcAft>
              <a:buSzPts val="2000"/>
              <a:buChar char="•"/>
            </a:pPr>
            <a:r>
              <a:rPr lang="en-US"/>
              <a:t>Each model is trained independently which generates results. </a:t>
            </a:r>
            <a:endParaRPr/>
          </a:p>
          <a:p>
            <a:pPr indent="-228600" lvl="0" marL="228600" rtl="0" algn="l">
              <a:lnSpc>
                <a:spcPct val="120000"/>
              </a:lnSpc>
              <a:spcBef>
                <a:spcPts val="1000"/>
              </a:spcBef>
              <a:spcAft>
                <a:spcPts val="0"/>
              </a:spcAft>
              <a:buSzPts val="2000"/>
              <a:buChar char="•"/>
            </a:pPr>
            <a:r>
              <a:rPr lang="en-US"/>
              <a:t>The final output is based on majority voting after combining the results of all models. This step which involves combining all the results and generating output based on majority voting is known as </a:t>
            </a:r>
            <a:r>
              <a:rPr b="1" i="1" lang="en-US"/>
              <a:t>aggregation</a:t>
            </a:r>
            <a:r>
              <a:rPr lang="en-US"/>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2023-01-10T16:12:21Z</dcterms:created>
  <dc:creator>Nishita Oswal</dc:creator>
</cp:coreProperties>
</file>