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ibCTv3rVtUQVoBgEAPpzYj1BpE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114eb84a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114eb84a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114eb84a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114eb84a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114eb84a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114eb84a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cs.google.com/document/d/1tpZ4HWbPBO6PtMyD6cK9VwsF2bur1ts-/edit?usp=sharing&amp;ouid=113164692404963452209&amp;rtpof=true&amp;sd=true" TargetMode="External"/><Relationship Id="rId4" Type="http://schemas.openxmlformats.org/officeDocument/2006/relationships/hyperlink" Target="https://docs.google.com/presentation/d/1jUkzt1h_C7rnn29-TGKXm1AVZqOt3H_V/edit?usp=sharing&amp;ouid=113164692404963452209&amp;rtpof=true&amp;sd=tr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google.com/presentation/d/1XPI5AFA6UacaLlNhzaNzepnnkN2HuClP/edit?usp=sharing&amp;ouid=113164692404963452209&amp;rtpof=true&amp;sd=tr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presentation/d/1jpxxfgpHHrwZjrZfDxpk6WNO55L7TRW-/edit?usp=sharing&amp;ouid=113164692404963452209&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rive.google.com/file/d/1wfX38M--uk1DSSgBa5woaCHAmPh6lUMk/view?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4900"/>
              <a:t>Clustering</a:t>
            </a:r>
            <a:endParaRPr b="1" sz="4900"/>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idx="1" type="body"/>
          </p:nvPr>
        </p:nvSpPr>
        <p:spPr>
          <a:xfrm>
            <a:off x="311700" y="619075"/>
            <a:ext cx="8520600" cy="38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50">
                <a:solidFill>
                  <a:schemeClr val="dk1"/>
                </a:solidFill>
                <a:highlight>
                  <a:srgbClr val="FFFFFF"/>
                </a:highlight>
              </a:rPr>
              <a:t>Other dissimilarity measures exist such as </a:t>
            </a:r>
            <a:r>
              <a:rPr b="1" lang="en" sz="1450">
                <a:solidFill>
                  <a:schemeClr val="dk1"/>
                </a:solidFill>
                <a:highlight>
                  <a:srgbClr val="FFFFFF"/>
                </a:highlight>
              </a:rPr>
              <a:t>correlation-based distances</a:t>
            </a:r>
            <a:r>
              <a:rPr lang="en" sz="1450">
                <a:solidFill>
                  <a:schemeClr val="dk1"/>
                </a:solidFill>
                <a:highlight>
                  <a:srgbClr val="FFFFFF"/>
                </a:highlight>
              </a:rPr>
              <a:t>, which is widely used for gene expression data analyses. Correlation-based distance is defined by subtracting the correlation coefficient from 1. Different types of correlation methods can be used such as:</a:t>
            </a:r>
            <a:endParaRPr sz="1450">
              <a:solidFill>
                <a:schemeClr val="dk1"/>
              </a:solidFill>
              <a:highlight>
                <a:srgbClr val="FFFFFF"/>
              </a:highlight>
            </a:endParaRPr>
          </a:p>
          <a:p>
            <a:pPr indent="-320675" lvl="0" marL="457200" rtl="0" algn="l">
              <a:lnSpc>
                <a:spcPct val="115000"/>
              </a:lnSpc>
              <a:spcBef>
                <a:spcPts val="1200"/>
              </a:spcBef>
              <a:spcAft>
                <a:spcPts val="0"/>
              </a:spcAft>
              <a:buClr>
                <a:schemeClr val="dk1"/>
              </a:buClr>
              <a:buSzPts val="1450"/>
              <a:buAutoNum type="arabicPeriod"/>
            </a:pPr>
            <a:r>
              <a:rPr b="1" lang="en" sz="1450">
                <a:solidFill>
                  <a:schemeClr val="dk1"/>
                </a:solidFill>
                <a:highlight>
                  <a:srgbClr val="FFFFFF"/>
                </a:highlight>
              </a:rPr>
              <a:t>Pearson correlation distance</a:t>
            </a:r>
            <a:r>
              <a:rPr lang="en" sz="1450">
                <a:solidFill>
                  <a:schemeClr val="dk1"/>
                </a:solidFill>
                <a:highlight>
                  <a:srgbClr val="FFFFFF"/>
                </a:highlight>
              </a:rPr>
              <a:t>: </a:t>
            </a:r>
            <a:r>
              <a:rPr lang="en" sz="1450">
                <a:solidFill>
                  <a:schemeClr val="dk1"/>
                </a:solidFill>
                <a:highlight>
                  <a:srgbClr val="F0F0F0"/>
                </a:highlight>
              </a:rPr>
              <a:t>Pearson correlation measures the degree of a linear relationship between two profiles.</a:t>
            </a:r>
            <a:endParaRPr sz="1450">
              <a:solidFill>
                <a:schemeClr val="dk1"/>
              </a:solidFill>
              <a:highlight>
                <a:srgbClr val="F0F0F0"/>
              </a:highlight>
            </a:endParaRPr>
          </a:p>
          <a:p>
            <a:pPr indent="0" lvl="0" marL="457200" rtl="0" algn="l">
              <a:lnSpc>
                <a:spcPct val="115000"/>
              </a:lnSpc>
              <a:spcBef>
                <a:spcPts val="3000"/>
              </a:spcBef>
              <a:spcAft>
                <a:spcPts val="0"/>
              </a:spcAft>
              <a:buSzPts val="1800"/>
              <a:buNone/>
            </a:pPr>
            <a:r>
              <a:t/>
            </a:r>
            <a:endParaRPr sz="1450">
              <a:solidFill>
                <a:schemeClr val="dk1"/>
              </a:solidFill>
              <a:highlight>
                <a:srgbClr val="FFFFFF"/>
              </a:highlight>
            </a:endParaRPr>
          </a:p>
          <a:p>
            <a:pPr indent="-320675" lvl="0" marL="457200" rtl="0" algn="l">
              <a:lnSpc>
                <a:spcPct val="115000"/>
              </a:lnSpc>
              <a:spcBef>
                <a:spcPts val="3000"/>
              </a:spcBef>
              <a:spcAft>
                <a:spcPts val="0"/>
              </a:spcAft>
              <a:buClr>
                <a:schemeClr val="dk1"/>
              </a:buClr>
              <a:buSzPts val="1450"/>
              <a:buAutoNum type="arabicPeriod"/>
            </a:pPr>
            <a:r>
              <a:rPr b="1" lang="en" sz="1450">
                <a:solidFill>
                  <a:schemeClr val="dk1"/>
                </a:solidFill>
                <a:highlight>
                  <a:srgbClr val="FFFFFF"/>
                </a:highlight>
              </a:rPr>
              <a:t>Eisen cosine correlation distance :</a:t>
            </a:r>
            <a:endParaRPr sz="2200">
              <a:solidFill>
                <a:schemeClr val="dk1"/>
              </a:solidFill>
            </a:endParaRPr>
          </a:p>
          <a:p>
            <a:pPr indent="0" lvl="0" marL="0" rtl="0" algn="l">
              <a:lnSpc>
                <a:spcPct val="115000"/>
              </a:lnSpc>
              <a:spcBef>
                <a:spcPts val="3000"/>
              </a:spcBef>
              <a:spcAft>
                <a:spcPts val="1200"/>
              </a:spcAft>
              <a:buSzPts val="1800"/>
              <a:buNone/>
            </a:pPr>
            <a:r>
              <a:t/>
            </a:r>
            <a:endParaRPr sz="1450">
              <a:solidFill>
                <a:schemeClr val="dk1"/>
              </a:solidFill>
              <a:highlight>
                <a:srgbClr val="FFFFFF"/>
              </a:highlight>
            </a:endParaRPr>
          </a:p>
        </p:txBody>
      </p:sp>
      <p:sp>
        <p:nvSpPr>
          <p:cNvPr id="113" name="Google Shape;113;p1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325">
                <a:solidFill>
                  <a:srgbClr val="303030"/>
                </a:solidFill>
                <a:highlight>
                  <a:srgbClr val="FFFFFF"/>
                </a:highlight>
              </a:rPr>
              <a:t>Clustering Distance Measures</a:t>
            </a:r>
            <a:endParaRPr b="1" sz="2325">
              <a:solidFill>
                <a:srgbClr val="303030"/>
              </a:solidFill>
              <a:highlight>
                <a:srgbClr val="FFFFFF"/>
              </a:highlight>
            </a:endParaRPr>
          </a:p>
          <a:p>
            <a:pPr indent="0" lvl="0" marL="0" rtl="0" algn="l">
              <a:lnSpc>
                <a:spcPct val="100000"/>
              </a:lnSpc>
              <a:spcBef>
                <a:spcPts val="2300"/>
              </a:spcBef>
              <a:spcAft>
                <a:spcPts val="0"/>
              </a:spcAft>
              <a:buSzPts val="990"/>
              <a:buNone/>
            </a:pPr>
            <a:r>
              <a:t/>
            </a:r>
            <a:endParaRPr b="1" sz="2820"/>
          </a:p>
        </p:txBody>
      </p:sp>
      <p:pic>
        <p:nvPicPr>
          <p:cNvPr id="114" name="Google Shape;114;p10"/>
          <p:cNvPicPr preferRelativeResize="0"/>
          <p:nvPr/>
        </p:nvPicPr>
        <p:blipFill rotWithShape="1">
          <a:blip r:embed="rId3">
            <a:alphaModFix/>
          </a:blip>
          <a:srcRect b="0" l="0" r="0" t="0"/>
          <a:stretch/>
        </p:blipFill>
        <p:spPr>
          <a:xfrm>
            <a:off x="4145800" y="1900575"/>
            <a:ext cx="3949350" cy="1438275"/>
          </a:xfrm>
          <a:prstGeom prst="rect">
            <a:avLst/>
          </a:prstGeom>
          <a:noFill/>
          <a:ln>
            <a:noFill/>
          </a:ln>
        </p:spPr>
      </p:pic>
      <p:pic>
        <p:nvPicPr>
          <p:cNvPr id="115" name="Google Shape;115;p10"/>
          <p:cNvPicPr preferRelativeResize="0"/>
          <p:nvPr/>
        </p:nvPicPr>
        <p:blipFill rotWithShape="1">
          <a:blip r:embed="rId4">
            <a:alphaModFix/>
          </a:blip>
          <a:srcRect b="0" l="0" r="0" t="0"/>
          <a:stretch/>
        </p:blipFill>
        <p:spPr>
          <a:xfrm>
            <a:off x="1259625" y="3338850"/>
            <a:ext cx="6235349" cy="180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1" name="Google Shape;121;p11"/>
          <p:cNvPicPr preferRelativeResize="0"/>
          <p:nvPr/>
        </p:nvPicPr>
        <p:blipFill rotWithShape="1">
          <a:blip r:embed="rId3">
            <a:alphaModFix/>
          </a:blip>
          <a:srcRect b="0" l="0" r="0" t="0"/>
          <a:stretch/>
        </p:blipFill>
        <p:spPr>
          <a:xfrm>
            <a:off x="311700" y="801625"/>
            <a:ext cx="8832300" cy="3299450"/>
          </a:xfrm>
          <a:prstGeom prst="rect">
            <a:avLst/>
          </a:prstGeom>
          <a:noFill/>
          <a:ln>
            <a:noFill/>
          </a:ln>
        </p:spPr>
      </p:pic>
      <p:sp>
        <p:nvSpPr>
          <p:cNvPr id="122" name="Google Shape;122;p1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325">
                <a:solidFill>
                  <a:srgbClr val="303030"/>
                </a:solidFill>
                <a:highlight>
                  <a:srgbClr val="FFFFFF"/>
                </a:highlight>
              </a:rPr>
              <a:t>Clustering Distance Measures</a:t>
            </a:r>
            <a:endParaRPr b="1" sz="2325">
              <a:solidFill>
                <a:srgbClr val="303030"/>
              </a:solidFill>
              <a:highlight>
                <a:srgbClr val="FFFFFF"/>
              </a:highlight>
            </a:endParaRPr>
          </a:p>
          <a:p>
            <a:pPr indent="0" lvl="0" marL="0" rtl="0" algn="l">
              <a:lnSpc>
                <a:spcPct val="100000"/>
              </a:lnSpc>
              <a:spcBef>
                <a:spcPts val="2300"/>
              </a:spcBef>
              <a:spcAft>
                <a:spcPts val="0"/>
              </a:spcAft>
              <a:buSzPts val="990"/>
              <a:buNone/>
            </a:pPr>
            <a:r>
              <a:t/>
            </a:r>
            <a:endParaRPr b="1" sz="28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idx="1" type="body"/>
          </p:nvPr>
        </p:nvSpPr>
        <p:spPr>
          <a:xfrm>
            <a:off x="311700" y="5428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solidFill>
                  <a:schemeClr val="dk1"/>
                </a:solidFill>
              </a:rPr>
              <a:t>4. </a:t>
            </a:r>
            <a:r>
              <a:rPr b="1" lang="en" sz="1650">
                <a:solidFill>
                  <a:schemeClr val="dk1"/>
                </a:solidFill>
                <a:highlight>
                  <a:srgbClr val="FFFFFF"/>
                </a:highlight>
              </a:rPr>
              <a:t>Kendall correlation distance</a:t>
            </a:r>
            <a:r>
              <a:rPr lang="en" sz="1650">
                <a:solidFill>
                  <a:schemeClr val="dk1"/>
                </a:solidFill>
                <a:highlight>
                  <a:srgbClr val="FFFFFF"/>
                </a:highlight>
              </a:rPr>
              <a:t>:</a:t>
            </a:r>
            <a:endParaRPr sz="1650">
              <a:solidFill>
                <a:schemeClr val="dk1"/>
              </a:solidFill>
              <a:highlight>
                <a:srgbClr val="FFFFFF"/>
              </a:highlight>
            </a:endParaRPr>
          </a:p>
          <a:p>
            <a:pPr indent="0" lvl="0" marL="457200" rtl="0" algn="l">
              <a:lnSpc>
                <a:spcPct val="115000"/>
              </a:lnSpc>
              <a:spcBef>
                <a:spcPts val="1200"/>
              </a:spcBef>
              <a:spcAft>
                <a:spcPts val="0"/>
              </a:spcAft>
              <a:buSzPts val="1800"/>
              <a:buNone/>
            </a:pPr>
            <a:r>
              <a:t/>
            </a:r>
            <a:endParaRPr sz="1650">
              <a:solidFill>
                <a:schemeClr val="dk1"/>
              </a:solidFill>
              <a:highlight>
                <a:srgbClr val="FFFFFF"/>
              </a:highlight>
            </a:endParaRPr>
          </a:p>
          <a:p>
            <a:pPr indent="0" lvl="0" marL="0" rtl="0" algn="l">
              <a:lnSpc>
                <a:spcPct val="115000"/>
              </a:lnSpc>
              <a:spcBef>
                <a:spcPts val="3000"/>
              </a:spcBef>
              <a:spcAft>
                <a:spcPts val="1200"/>
              </a:spcAft>
              <a:buSzPts val="1800"/>
              <a:buNone/>
            </a:pPr>
            <a:r>
              <a:t/>
            </a:r>
            <a:endParaRPr sz="2400">
              <a:solidFill>
                <a:schemeClr val="dk1"/>
              </a:solidFill>
            </a:endParaRPr>
          </a:p>
        </p:txBody>
      </p:sp>
      <p:sp>
        <p:nvSpPr>
          <p:cNvPr id="128" name="Google Shape;128;p12"/>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325">
                <a:solidFill>
                  <a:srgbClr val="303030"/>
                </a:solidFill>
                <a:highlight>
                  <a:srgbClr val="FFFFFF"/>
                </a:highlight>
              </a:rPr>
              <a:t>Clustering Distance Measures</a:t>
            </a:r>
            <a:endParaRPr b="1" sz="2325">
              <a:solidFill>
                <a:srgbClr val="303030"/>
              </a:solidFill>
              <a:highlight>
                <a:srgbClr val="FFFFFF"/>
              </a:highlight>
            </a:endParaRPr>
          </a:p>
          <a:p>
            <a:pPr indent="0" lvl="0" marL="0" rtl="0" algn="l">
              <a:lnSpc>
                <a:spcPct val="100000"/>
              </a:lnSpc>
              <a:spcBef>
                <a:spcPts val="2300"/>
              </a:spcBef>
              <a:spcAft>
                <a:spcPts val="0"/>
              </a:spcAft>
              <a:buSzPts val="990"/>
              <a:buNone/>
            </a:pPr>
            <a:r>
              <a:t/>
            </a:r>
            <a:endParaRPr b="1" sz="2820"/>
          </a:p>
        </p:txBody>
      </p:sp>
      <p:pic>
        <p:nvPicPr>
          <p:cNvPr id="129" name="Google Shape;129;p12"/>
          <p:cNvPicPr preferRelativeResize="0"/>
          <p:nvPr/>
        </p:nvPicPr>
        <p:blipFill rotWithShape="1">
          <a:blip r:embed="rId3">
            <a:alphaModFix/>
          </a:blip>
          <a:srcRect b="0" l="0" r="0" t="0"/>
          <a:stretch/>
        </p:blipFill>
        <p:spPr>
          <a:xfrm>
            <a:off x="220600" y="1044350"/>
            <a:ext cx="8611700" cy="402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71428"/>
              </a:lnSpc>
              <a:spcBef>
                <a:spcPts val="0"/>
              </a:spcBef>
              <a:spcAft>
                <a:spcPts val="0"/>
              </a:spcAft>
              <a:buClr>
                <a:schemeClr val="dk1"/>
              </a:buClr>
              <a:buSzPts val="1100"/>
              <a:buFont typeface="Arial"/>
              <a:buNone/>
            </a:pPr>
            <a:r>
              <a:rPr lang="en" sz="1950">
                <a:solidFill>
                  <a:schemeClr val="dk1"/>
                </a:solidFill>
              </a:rPr>
              <a:t>Note that,</a:t>
            </a:r>
            <a:endParaRPr sz="1950">
              <a:solidFill>
                <a:schemeClr val="dk1"/>
              </a:solidFill>
            </a:endParaRPr>
          </a:p>
          <a:p>
            <a:pPr indent="-352425" lvl="0" marL="457200" rtl="0" algn="l">
              <a:lnSpc>
                <a:spcPct val="115000"/>
              </a:lnSpc>
              <a:spcBef>
                <a:spcPts val="800"/>
              </a:spcBef>
              <a:spcAft>
                <a:spcPts val="0"/>
              </a:spcAft>
              <a:buClr>
                <a:schemeClr val="dk1"/>
              </a:buClr>
              <a:buSzPts val="1950"/>
              <a:buChar char="●"/>
            </a:pPr>
            <a:r>
              <a:rPr lang="en" sz="1950">
                <a:solidFill>
                  <a:schemeClr val="dk1"/>
                </a:solidFill>
              </a:rPr>
              <a:t>Pearson correlation analysis is the most commonly used method. It is also known as a </a:t>
            </a:r>
            <a:r>
              <a:rPr b="1" lang="en" sz="1950">
                <a:solidFill>
                  <a:schemeClr val="dk1"/>
                </a:solidFill>
              </a:rPr>
              <a:t>parametric correlation </a:t>
            </a:r>
            <a:r>
              <a:rPr lang="en" sz="1950">
                <a:solidFill>
                  <a:schemeClr val="dk1"/>
                </a:solidFill>
              </a:rPr>
              <a:t>which depends on the distribution of the data.</a:t>
            </a:r>
            <a:endParaRPr sz="1950">
              <a:solidFill>
                <a:schemeClr val="dk1"/>
              </a:solidFill>
            </a:endParaRPr>
          </a:p>
          <a:p>
            <a:pPr indent="-352425" lvl="0" marL="457200" rtl="0" algn="l">
              <a:lnSpc>
                <a:spcPct val="115000"/>
              </a:lnSpc>
              <a:spcBef>
                <a:spcPts val="0"/>
              </a:spcBef>
              <a:spcAft>
                <a:spcPts val="0"/>
              </a:spcAft>
              <a:buClr>
                <a:schemeClr val="dk1"/>
              </a:buClr>
              <a:buSzPts val="1950"/>
              <a:buChar char="●"/>
            </a:pPr>
            <a:r>
              <a:rPr lang="en" sz="1950">
                <a:solidFill>
                  <a:schemeClr val="dk1"/>
                </a:solidFill>
              </a:rPr>
              <a:t>Kendall and Spearman correlations are </a:t>
            </a:r>
            <a:r>
              <a:rPr b="1" lang="en" sz="1950">
                <a:solidFill>
                  <a:schemeClr val="dk1"/>
                </a:solidFill>
              </a:rPr>
              <a:t>non-parametric </a:t>
            </a:r>
            <a:r>
              <a:rPr lang="en" sz="1950">
                <a:solidFill>
                  <a:schemeClr val="dk1"/>
                </a:solidFill>
              </a:rPr>
              <a:t>and they are used to perform rank-based correlation analysis.</a:t>
            </a:r>
            <a:endParaRPr sz="1950">
              <a:solidFill>
                <a:schemeClr val="dk1"/>
              </a:solidFill>
            </a:endParaRPr>
          </a:p>
          <a:p>
            <a:pPr indent="0" lvl="0" marL="0" rtl="0" algn="l">
              <a:lnSpc>
                <a:spcPct val="115000"/>
              </a:lnSpc>
              <a:spcBef>
                <a:spcPts val="3000"/>
              </a:spcBef>
              <a:spcAft>
                <a:spcPts val="1200"/>
              </a:spcAft>
              <a:buSzPts val="1800"/>
              <a:buNone/>
            </a:pPr>
            <a:r>
              <a:t/>
            </a:r>
            <a:endParaRPr sz="2700">
              <a:solidFill>
                <a:schemeClr val="dk1"/>
              </a:solidFill>
            </a:endParaRPr>
          </a:p>
        </p:txBody>
      </p:sp>
      <p:sp>
        <p:nvSpPr>
          <p:cNvPr id="135" name="Google Shape;135;p13"/>
          <p:cNvSpPr txBox="1"/>
          <p:nvPr/>
        </p:nvSpPr>
        <p:spPr>
          <a:xfrm>
            <a:off x="0" y="0"/>
            <a:ext cx="5541600" cy="54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325">
                <a:solidFill>
                  <a:srgbClr val="303030"/>
                </a:solidFill>
                <a:highlight>
                  <a:schemeClr val="lt1"/>
                </a:highlight>
              </a:rPr>
              <a:t>Clustering Distance Measures</a:t>
            </a:r>
            <a:endParaRPr b="1" sz="2325">
              <a:solidFill>
                <a:srgbClr val="303030"/>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59300" y="216425"/>
            <a:ext cx="88347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887"/>
              <a:buFont typeface="Arial"/>
              <a:buNone/>
            </a:pPr>
            <a:r>
              <a:rPr b="1" lang="en" sz="2250">
                <a:solidFill>
                  <a:srgbClr val="303030"/>
                </a:solidFill>
                <a:highlight>
                  <a:srgbClr val="FFFFFF"/>
                </a:highlight>
              </a:rPr>
              <a:t>What type of distance measures should we choose?</a:t>
            </a:r>
            <a:endParaRPr b="1" sz="2250">
              <a:solidFill>
                <a:srgbClr val="303030"/>
              </a:solidFill>
              <a:highlight>
                <a:srgbClr val="FFFFFF"/>
              </a:highlight>
            </a:endParaRPr>
          </a:p>
          <a:p>
            <a:pPr indent="0" lvl="0" marL="0" rtl="0" algn="l">
              <a:lnSpc>
                <a:spcPct val="115000"/>
              </a:lnSpc>
              <a:spcBef>
                <a:spcPts val="2300"/>
              </a:spcBef>
              <a:spcAft>
                <a:spcPts val="0"/>
              </a:spcAft>
              <a:buClr>
                <a:schemeClr val="dk1"/>
              </a:buClr>
              <a:buSzPct val="100000"/>
              <a:buFont typeface="Arial"/>
              <a:buNone/>
            </a:pPr>
            <a:r>
              <a:t/>
            </a:r>
            <a:endParaRPr sz="1100"/>
          </a:p>
          <a:p>
            <a:pPr indent="-171488" lvl="0" marL="171450" rtl="0" algn="just">
              <a:lnSpc>
                <a:spcPct val="171428"/>
              </a:lnSpc>
              <a:spcBef>
                <a:spcPts val="0"/>
              </a:spcBef>
              <a:spcAft>
                <a:spcPts val="0"/>
              </a:spcAft>
              <a:buSzPct val="99937"/>
              <a:buChar char="●"/>
            </a:pPr>
            <a:r>
              <a:rPr lang="en" sz="1604">
                <a:highlight>
                  <a:srgbClr val="FFFFFF"/>
                </a:highlight>
              </a:rPr>
              <a:t>The choice of distance measures is very important, as it has a strong influence on the clustering results. For most common clustering software, the </a:t>
            </a:r>
            <a:r>
              <a:rPr b="1" lang="en" sz="1604">
                <a:highlight>
                  <a:srgbClr val="FFFFFF"/>
                </a:highlight>
              </a:rPr>
              <a:t>default distance measure is the Euclidean distance.</a:t>
            </a:r>
            <a:endParaRPr b="1" sz="1604">
              <a:highlight>
                <a:srgbClr val="FFFFFF"/>
              </a:highlight>
            </a:endParaRPr>
          </a:p>
          <a:p>
            <a:pPr indent="-171488" lvl="0" marL="171450" rtl="0" algn="just">
              <a:lnSpc>
                <a:spcPct val="171428"/>
              </a:lnSpc>
              <a:spcBef>
                <a:spcPts val="0"/>
              </a:spcBef>
              <a:spcAft>
                <a:spcPts val="0"/>
              </a:spcAft>
              <a:buSzPct val="99937"/>
              <a:buChar char="●"/>
            </a:pPr>
            <a:r>
              <a:rPr lang="en" sz="1604">
                <a:highlight>
                  <a:srgbClr val="FFFFFF"/>
                </a:highlight>
              </a:rPr>
              <a:t>Depending on the type of the data and the researcher questions, other dissimilarity measures might be preferred. For example, </a:t>
            </a:r>
            <a:r>
              <a:rPr b="1" lang="en" sz="1604">
                <a:highlight>
                  <a:srgbClr val="FFFFFF"/>
                </a:highlight>
              </a:rPr>
              <a:t>correlation-based distance is often used in gene expression data analysis.</a:t>
            </a:r>
            <a:endParaRPr b="1" sz="1604">
              <a:highlight>
                <a:srgbClr val="FFFFFF"/>
              </a:highlight>
            </a:endParaRPr>
          </a:p>
          <a:p>
            <a:pPr indent="-171488" lvl="0" marL="171450" rtl="0" algn="just">
              <a:lnSpc>
                <a:spcPct val="171428"/>
              </a:lnSpc>
              <a:spcBef>
                <a:spcPts val="0"/>
              </a:spcBef>
              <a:spcAft>
                <a:spcPts val="0"/>
              </a:spcAft>
              <a:buSzPct val="99937"/>
              <a:buChar char="●"/>
            </a:pPr>
            <a:r>
              <a:rPr lang="en" sz="1604">
                <a:highlight>
                  <a:srgbClr val="FFFFFF"/>
                </a:highlight>
              </a:rPr>
              <a:t>Correlation-based distance considers two objects to be similar if their features are highly correlated, even though the observed values may be far apart in terms of Euclidean distance. The distance between two objects is 0 when they are perfectly correlated. </a:t>
            </a:r>
            <a:endParaRPr sz="1604">
              <a:highlight>
                <a:srgbClr val="FFFFFF"/>
              </a:highlight>
            </a:endParaRPr>
          </a:p>
          <a:p>
            <a:pPr indent="-171488" lvl="0" marL="171450" rtl="0" algn="just">
              <a:lnSpc>
                <a:spcPct val="171428"/>
              </a:lnSpc>
              <a:spcBef>
                <a:spcPts val="0"/>
              </a:spcBef>
              <a:spcAft>
                <a:spcPts val="0"/>
              </a:spcAft>
              <a:buSzPct val="99937"/>
              <a:buChar char="●"/>
            </a:pPr>
            <a:r>
              <a:rPr b="1" lang="en" sz="1604">
                <a:highlight>
                  <a:srgbClr val="FFFFFF"/>
                </a:highlight>
              </a:rPr>
              <a:t>Pearson’s correlation is quite sensitive to outliers. </a:t>
            </a:r>
            <a:r>
              <a:rPr lang="en" sz="1604">
                <a:highlight>
                  <a:srgbClr val="FFFFFF"/>
                </a:highlight>
              </a:rPr>
              <a:t>This does not matter when clustering samples, because the correlation is over thousands of genes. When clustering genes, it is important to be aware of the possible impact of outliers. This can be mitigated by using Spearman’s correlation instead of Pearson’s correlation.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8887"/>
              <a:buFont typeface="Arial"/>
              <a:buNone/>
            </a:pPr>
            <a:r>
              <a:rPr b="1" lang="en" sz="2250">
                <a:solidFill>
                  <a:srgbClr val="303030"/>
                </a:solidFill>
                <a:highlight>
                  <a:srgbClr val="FFFFFF"/>
                </a:highlight>
              </a:rPr>
              <a:t>What type of distance measures should we choose?</a:t>
            </a:r>
            <a:endParaRPr b="1" sz="2250">
              <a:solidFill>
                <a:srgbClr val="303030"/>
              </a:solidFill>
              <a:highlight>
                <a:srgbClr val="FFFFFF"/>
              </a:highlight>
            </a:endParaRPr>
          </a:p>
          <a:p>
            <a:pPr indent="0" lvl="0" marL="0" rtl="0" algn="l">
              <a:lnSpc>
                <a:spcPct val="100000"/>
              </a:lnSpc>
              <a:spcBef>
                <a:spcPts val="2300"/>
              </a:spcBef>
              <a:spcAft>
                <a:spcPts val="0"/>
              </a:spcAft>
              <a:buSzPct val="111111"/>
              <a:buNone/>
            </a:pPr>
            <a:r>
              <a:t/>
            </a:r>
            <a:endParaRPr/>
          </a:p>
        </p:txBody>
      </p:sp>
      <p:sp>
        <p:nvSpPr>
          <p:cNvPr id="146" name="Google Shape;146;p15"/>
          <p:cNvSpPr txBox="1"/>
          <p:nvPr>
            <p:ph idx="1" type="body"/>
          </p:nvPr>
        </p:nvSpPr>
        <p:spPr>
          <a:xfrm>
            <a:off x="311700" y="1152475"/>
            <a:ext cx="8520600" cy="3883800"/>
          </a:xfrm>
          <a:prstGeom prst="rect">
            <a:avLst/>
          </a:prstGeom>
          <a:noFill/>
          <a:ln>
            <a:noFill/>
          </a:ln>
        </p:spPr>
        <p:txBody>
          <a:bodyPr anchorCtr="0" anchor="t" bIns="91425" lIns="91425" spcFirstLastPara="1" rIns="91425" wrap="square" tIns="91425">
            <a:noAutofit/>
          </a:bodyPr>
          <a:lstStyle/>
          <a:p>
            <a:pPr indent="0" lvl="0" marL="0" rtl="0" algn="l">
              <a:lnSpc>
                <a:spcPct val="171428"/>
              </a:lnSpc>
              <a:spcBef>
                <a:spcPts val="0"/>
              </a:spcBef>
              <a:spcAft>
                <a:spcPts val="0"/>
              </a:spcAft>
              <a:buClr>
                <a:schemeClr val="dk1"/>
              </a:buClr>
              <a:buSzPts val="1100"/>
              <a:buFont typeface="Arial"/>
              <a:buNone/>
            </a:pPr>
            <a:r>
              <a:rPr lang="en" sz="1550">
                <a:solidFill>
                  <a:schemeClr val="dk1"/>
                </a:solidFill>
                <a:highlight>
                  <a:srgbClr val="FFFFFF"/>
                </a:highlight>
              </a:rPr>
              <a:t>If we want to identify </a:t>
            </a:r>
            <a:r>
              <a:rPr b="1" lang="en" sz="1550">
                <a:solidFill>
                  <a:schemeClr val="dk1"/>
                </a:solidFill>
                <a:highlight>
                  <a:srgbClr val="FFFFFF"/>
                </a:highlight>
              </a:rPr>
              <a:t>clusters of observations with the same overall profiles </a:t>
            </a:r>
            <a:r>
              <a:rPr lang="en" sz="1550">
                <a:solidFill>
                  <a:schemeClr val="dk1"/>
                </a:solidFill>
                <a:highlight>
                  <a:srgbClr val="FFFFFF"/>
                </a:highlight>
              </a:rPr>
              <a:t>regardless of their magnitudes, then we should go with </a:t>
            </a:r>
            <a:r>
              <a:rPr b="1" i="1" lang="en" sz="1550">
                <a:solidFill>
                  <a:schemeClr val="dk1"/>
                </a:solidFill>
                <a:highlight>
                  <a:srgbClr val="FFFFFF"/>
                </a:highlight>
              </a:rPr>
              <a:t>correlation-based distance</a:t>
            </a:r>
            <a:r>
              <a:rPr lang="en" sz="1550">
                <a:solidFill>
                  <a:schemeClr val="dk1"/>
                </a:solidFill>
                <a:highlight>
                  <a:srgbClr val="FFFFFF"/>
                </a:highlight>
              </a:rPr>
              <a:t> as a dissimilarity measure. </a:t>
            </a:r>
            <a:endParaRPr sz="1550">
              <a:solidFill>
                <a:schemeClr val="dk1"/>
              </a:solidFill>
              <a:highlight>
                <a:srgbClr val="FFFFFF"/>
              </a:highlight>
            </a:endParaRPr>
          </a:p>
          <a:p>
            <a:pPr indent="0" lvl="0" marL="0" rtl="0" algn="l">
              <a:lnSpc>
                <a:spcPct val="171428"/>
              </a:lnSpc>
              <a:spcBef>
                <a:spcPts val="0"/>
              </a:spcBef>
              <a:spcAft>
                <a:spcPts val="0"/>
              </a:spcAft>
              <a:buClr>
                <a:schemeClr val="dk1"/>
              </a:buClr>
              <a:buSzPts val="1100"/>
              <a:buFont typeface="Arial"/>
              <a:buNone/>
            </a:pPr>
            <a:r>
              <a:rPr lang="en" sz="1550">
                <a:solidFill>
                  <a:schemeClr val="dk1"/>
                </a:solidFill>
                <a:highlight>
                  <a:srgbClr val="FFFFFF"/>
                </a:highlight>
              </a:rPr>
              <a:t>This is particularly the case in gene expression data analysis, where we might want to consider genes similar when they are “up” and “down” together. It is also the case, in marketing if we want to identify group of shoppers with the same preference in term of items, regardless of the volume of items they bought.</a:t>
            </a:r>
            <a:endParaRPr sz="1550">
              <a:solidFill>
                <a:schemeClr val="dk1"/>
              </a:solidFill>
              <a:highlight>
                <a:srgbClr val="FFFFFF"/>
              </a:highlight>
            </a:endParaRPr>
          </a:p>
          <a:p>
            <a:pPr indent="0" lvl="0" marL="0" rtl="0" algn="l">
              <a:lnSpc>
                <a:spcPct val="171428"/>
              </a:lnSpc>
              <a:spcBef>
                <a:spcPts val="800"/>
              </a:spcBef>
              <a:spcAft>
                <a:spcPts val="0"/>
              </a:spcAft>
              <a:buClr>
                <a:schemeClr val="dk1"/>
              </a:buClr>
              <a:buSzPts val="1100"/>
              <a:buFont typeface="Arial"/>
              <a:buNone/>
            </a:pPr>
            <a:r>
              <a:rPr lang="en" sz="1550">
                <a:solidFill>
                  <a:schemeClr val="dk1"/>
                </a:solidFill>
                <a:highlight>
                  <a:srgbClr val="FFFFFF"/>
                </a:highlight>
              </a:rPr>
              <a:t>If Euclidean distance is chosen, then observations with high values of features will be clustered together. The same holds true for observations with low values of features.</a:t>
            </a:r>
            <a:endParaRPr sz="1550">
              <a:solidFill>
                <a:schemeClr val="dk1"/>
              </a:solidFill>
              <a:highlight>
                <a:srgbClr val="FFFFFF"/>
              </a:highlight>
            </a:endParaRPr>
          </a:p>
          <a:p>
            <a:pPr indent="0" lvl="0" marL="0" rtl="0" algn="l">
              <a:lnSpc>
                <a:spcPct val="115000"/>
              </a:lnSpc>
              <a:spcBef>
                <a:spcPts val="800"/>
              </a:spcBef>
              <a:spcAft>
                <a:spcPts val="1200"/>
              </a:spcAft>
              <a:buSzPts val="1800"/>
              <a:buNone/>
            </a:pPr>
            <a:r>
              <a:t/>
            </a:r>
            <a:endParaRPr sz="2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311700" y="1152475"/>
            <a:ext cx="8695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300">
                <a:solidFill>
                  <a:srgbClr val="000000"/>
                </a:solidFill>
              </a:rPr>
              <a:t>Below are the main clustering algorithms used in Machine learning:</a:t>
            </a:r>
            <a:endParaRPr sz="2300">
              <a:solidFill>
                <a:srgbClr val="000000"/>
              </a:solidFill>
            </a:endParaRPr>
          </a:p>
          <a:p>
            <a:pPr indent="-355600" lvl="0" marL="457200" rtl="0" algn="l">
              <a:lnSpc>
                <a:spcPct val="115000"/>
              </a:lnSpc>
              <a:spcBef>
                <a:spcPts val="1200"/>
              </a:spcBef>
              <a:spcAft>
                <a:spcPts val="0"/>
              </a:spcAft>
              <a:buClr>
                <a:srgbClr val="000000"/>
              </a:buClr>
              <a:buSzPts val="2000"/>
              <a:buAutoNum type="arabicPeriod"/>
            </a:pPr>
            <a:r>
              <a:rPr b="1" lang="en" sz="2000">
                <a:solidFill>
                  <a:srgbClr val="000000"/>
                </a:solidFill>
              </a:rPr>
              <a:t>Partitioning Clustering : K Means </a:t>
            </a:r>
            <a:endParaRPr b="1"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b="1" lang="en" sz="2000">
                <a:solidFill>
                  <a:srgbClr val="000000"/>
                </a:solidFill>
              </a:rPr>
              <a:t>Density-Based Clustering : </a:t>
            </a:r>
            <a:r>
              <a:rPr b="1" i="1" lang="en" sz="2000">
                <a:solidFill>
                  <a:srgbClr val="000000"/>
                </a:solidFill>
              </a:rPr>
              <a:t>DB Scan </a:t>
            </a:r>
            <a:endParaRPr b="1" i="1"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b="1" lang="en" sz="2000">
                <a:solidFill>
                  <a:srgbClr val="000000"/>
                </a:solidFill>
              </a:rPr>
              <a:t>Hierarchical Clustering</a:t>
            </a:r>
            <a:endParaRPr b="1"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b="1" lang="en" sz="2000">
                <a:solidFill>
                  <a:srgbClr val="000000"/>
                </a:solidFill>
              </a:rPr>
              <a:t>Grid based clustering</a:t>
            </a:r>
            <a:endParaRPr b="1"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b="1" lang="en" sz="2000">
                <a:solidFill>
                  <a:srgbClr val="000000"/>
                </a:solidFill>
              </a:rPr>
              <a:t>Graph Based </a:t>
            </a:r>
            <a:r>
              <a:rPr b="1" lang="en" sz="2000">
                <a:solidFill>
                  <a:schemeClr val="dk1"/>
                </a:solidFill>
              </a:rPr>
              <a:t>clustering : </a:t>
            </a:r>
            <a:r>
              <a:rPr b="1" i="1" lang="en" sz="2000">
                <a:solidFill>
                  <a:schemeClr val="dk1"/>
                </a:solidFill>
              </a:rPr>
              <a:t>Minimal Spanning Tree </a:t>
            </a:r>
            <a:endParaRPr b="1" i="1"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b="1" i="1" lang="en" sz="2000" u="sng">
                <a:solidFill>
                  <a:srgbClr val="000000"/>
                </a:solidFill>
              </a:rPr>
              <a:t>Model Based </a:t>
            </a:r>
            <a:r>
              <a:rPr b="1" i="1" lang="en" sz="2000" u="sng">
                <a:solidFill>
                  <a:schemeClr val="dk1"/>
                </a:solidFill>
              </a:rPr>
              <a:t>clustering : </a:t>
            </a:r>
            <a:r>
              <a:rPr b="1" i="1" lang="en" sz="2000">
                <a:solidFill>
                  <a:schemeClr val="dk1"/>
                </a:solidFill>
              </a:rPr>
              <a:t>Expectation Maximization</a:t>
            </a:r>
            <a:endParaRPr b="1" i="1" sz="2000">
              <a:solidFill>
                <a:srgbClr val="000000"/>
              </a:solidFill>
            </a:endParaRPr>
          </a:p>
          <a:p>
            <a:pPr indent="0" lvl="0" marL="0" rtl="0" algn="l">
              <a:lnSpc>
                <a:spcPct val="115000"/>
              </a:lnSpc>
              <a:spcBef>
                <a:spcPts val="1200"/>
              </a:spcBef>
              <a:spcAft>
                <a:spcPts val="1200"/>
              </a:spcAft>
              <a:buSzPts val="1800"/>
              <a:buNone/>
            </a:pPr>
            <a:r>
              <a:t/>
            </a:r>
            <a:endParaRPr sz="2700">
              <a:solidFill>
                <a:srgbClr val="000000"/>
              </a:solidFill>
            </a:endParaRPr>
          </a:p>
        </p:txBody>
      </p:sp>
      <p:sp>
        <p:nvSpPr>
          <p:cNvPr id="152" name="Google Shape;152;p1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990"/>
              <a:buNone/>
            </a:pPr>
            <a:r>
              <a:rPr b="1" lang="en" sz="2430"/>
              <a:t>Types of Clustering algorithms/methods/techniques</a:t>
            </a:r>
            <a:endParaRPr b="1" sz="2430"/>
          </a:p>
          <a:p>
            <a:pPr indent="0" lvl="0" marL="0" rtl="0" algn="l">
              <a:lnSpc>
                <a:spcPct val="100000"/>
              </a:lnSpc>
              <a:spcBef>
                <a:spcPts val="400"/>
              </a:spcBef>
              <a:spcAft>
                <a:spcPts val="0"/>
              </a:spcAft>
              <a:buSzPts val="990"/>
              <a:buNone/>
            </a:pPr>
            <a:r>
              <a:t/>
            </a:r>
            <a:endParaRPr sz="34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6114eb84a4_1_3"/>
          <p:cNvSpPr txBox="1"/>
          <p:nvPr>
            <p:ph type="title"/>
          </p:nvPr>
        </p:nvSpPr>
        <p:spPr>
          <a:xfrm>
            <a:off x="0" y="35317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Open Sans"/>
                <a:ea typeface="Open Sans"/>
                <a:cs typeface="Open Sans"/>
                <a:sym typeface="Open Sans"/>
              </a:rPr>
              <a:t>Model Based clustering :-   </a:t>
            </a:r>
            <a:r>
              <a:rPr b="1" lang="en" sz="2200">
                <a:latin typeface="Open Sans"/>
                <a:ea typeface="Open Sans"/>
                <a:cs typeface="Open Sans"/>
                <a:sym typeface="Open Sans"/>
              </a:rPr>
              <a:t>Expectation Maximization </a:t>
            </a:r>
            <a:r>
              <a:rPr b="1" lang="en" sz="2200">
                <a:latin typeface="Open Sans"/>
                <a:ea typeface="Open Sans"/>
                <a:cs typeface="Open Sans"/>
                <a:sym typeface="Open Sans"/>
              </a:rPr>
              <a:t>Algorithm</a:t>
            </a:r>
            <a:r>
              <a:rPr b="1" lang="en" sz="2200">
                <a:latin typeface="Open Sans"/>
                <a:ea typeface="Open Sans"/>
                <a:cs typeface="Open Sans"/>
                <a:sym typeface="Open Sans"/>
              </a:rPr>
              <a:t> </a:t>
            </a:r>
            <a:endParaRPr b="1" sz="2200">
              <a:latin typeface="Open Sans"/>
              <a:ea typeface="Open Sans"/>
              <a:cs typeface="Open Sans"/>
              <a:sym typeface="Open Sans"/>
            </a:endParaRPr>
          </a:p>
        </p:txBody>
      </p:sp>
      <p:sp>
        <p:nvSpPr>
          <p:cNvPr id="158" name="Google Shape;158;g16114eb84a4_1_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rPr b="1" lang="en" u="sng">
                <a:solidFill>
                  <a:schemeClr val="hlink"/>
                </a:solidFill>
                <a:hlinkClick r:id="rId3"/>
              </a:rPr>
              <a:t>EM Algorithm </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rPr b="1" lang="en" u="sng">
                <a:solidFill>
                  <a:schemeClr val="hlink"/>
                </a:solidFill>
                <a:hlinkClick r:id="rId4"/>
              </a:rPr>
              <a:t>EM Algorithm Numerical</a:t>
            </a:r>
            <a:endParaRPr b="1">
              <a:solidFill>
                <a:schemeClr val="dk1"/>
              </a:solidFill>
            </a:endParaRPr>
          </a:p>
          <a:p>
            <a:pPr indent="0" lvl="0" marL="0" rtl="0" algn="ctr">
              <a:spcBef>
                <a:spcPts val="0"/>
              </a:spcBef>
              <a:spcAft>
                <a:spcPts val="0"/>
              </a:spcAft>
              <a:buNone/>
            </a:pPr>
            <a:r>
              <a:rPr b="1" lang="en">
                <a:solidFill>
                  <a:schemeClr val="dk1"/>
                </a:solidFill>
              </a:rPr>
              <a:t> </a:t>
            </a:r>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6114eb84a4_1_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Density Based Algorithm : </a:t>
            </a:r>
            <a:endParaRPr/>
          </a:p>
        </p:txBody>
      </p:sp>
      <p:sp>
        <p:nvSpPr>
          <p:cNvPr id="164" name="Google Shape;164;g16114eb84a4_1_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u="sng">
                <a:solidFill>
                  <a:schemeClr val="hlink"/>
                </a:solidFill>
                <a:hlinkClick r:id="rId3"/>
              </a:rPr>
              <a:t>DB Scan </a:t>
            </a:r>
            <a:endParaRPr b="1"/>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6114eb84a4_1_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Based Clustering : Minimal Spanning Tree </a:t>
            </a:r>
            <a:endParaRPr/>
          </a:p>
        </p:txBody>
      </p:sp>
      <p:sp>
        <p:nvSpPr>
          <p:cNvPr id="170" name="Google Shape;170;g16114eb84a4_1_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Minimal Spanning Tree Numerical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Clustering</a:t>
            </a:r>
            <a:endParaRPr b="1"/>
          </a:p>
        </p:txBody>
      </p:sp>
      <p:sp>
        <p:nvSpPr>
          <p:cNvPr id="61" name="Google Shape;61;p2"/>
          <p:cNvSpPr txBox="1"/>
          <p:nvPr>
            <p:ph idx="1" type="body"/>
          </p:nvPr>
        </p:nvSpPr>
        <p:spPr>
          <a:xfrm>
            <a:off x="311700" y="1152475"/>
            <a:ext cx="8520600" cy="3840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900">
                <a:solidFill>
                  <a:schemeClr val="dk1"/>
                </a:solidFill>
              </a:rPr>
              <a:t>It is basically a type of </a:t>
            </a:r>
            <a:r>
              <a:rPr b="1" i="1" lang="en" sz="1900">
                <a:solidFill>
                  <a:schemeClr val="dk1"/>
                </a:solidFill>
              </a:rPr>
              <a:t>unsupervised </a:t>
            </a:r>
            <a:r>
              <a:rPr i="1" lang="en" sz="1900">
                <a:solidFill>
                  <a:schemeClr val="dk1"/>
                </a:solidFill>
              </a:rPr>
              <a:t>learning method</a:t>
            </a:r>
            <a:r>
              <a:rPr lang="en" sz="1900">
                <a:solidFill>
                  <a:schemeClr val="dk1"/>
                </a:solidFill>
              </a:rPr>
              <a:t> . </a:t>
            </a:r>
            <a:endParaRPr sz="1900">
              <a:solidFill>
                <a:schemeClr val="dk1"/>
              </a:solidFill>
            </a:endParaRPr>
          </a:p>
          <a:p>
            <a:pPr indent="0" lvl="0" marL="0" rtl="0" algn="l">
              <a:lnSpc>
                <a:spcPct val="115000"/>
              </a:lnSpc>
              <a:spcBef>
                <a:spcPts val="1200"/>
              </a:spcBef>
              <a:spcAft>
                <a:spcPts val="0"/>
              </a:spcAft>
              <a:buSzPts val="1800"/>
              <a:buNone/>
            </a:pPr>
            <a:r>
              <a:rPr lang="en" sz="1900">
                <a:solidFill>
                  <a:schemeClr val="dk1"/>
                </a:solidFill>
              </a:rPr>
              <a:t>Clustering or cluster analysis is a machine learning technique, which </a:t>
            </a:r>
            <a:r>
              <a:rPr b="1" lang="en" sz="1900">
                <a:solidFill>
                  <a:schemeClr val="dk1"/>
                </a:solidFill>
              </a:rPr>
              <a:t>groups </a:t>
            </a:r>
            <a:r>
              <a:rPr lang="en" sz="1900">
                <a:solidFill>
                  <a:schemeClr val="dk1"/>
                </a:solidFill>
              </a:rPr>
              <a:t>the </a:t>
            </a:r>
            <a:r>
              <a:rPr b="1" lang="en" sz="1900">
                <a:solidFill>
                  <a:schemeClr val="dk1"/>
                </a:solidFill>
              </a:rPr>
              <a:t>unlabelled </a:t>
            </a:r>
            <a:r>
              <a:rPr lang="en" sz="1900">
                <a:solidFill>
                  <a:schemeClr val="dk1"/>
                </a:solidFill>
              </a:rPr>
              <a:t>dataset</a:t>
            </a:r>
            <a:endParaRPr sz="1900">
              <a:solidFill>
                <a:schemeClr val="dk1"/>
              </a:solidFill>
            </a:endParaRPr>
          </a:p>
          <a:p>
            <a:pPr indent="0" lvl="0" marL="0" rtl="0" algn="l">
              <a:lnSpc>
                <a:spcPct val="115000"/>
              </a:lnSpc>
              <a:spcBef>
                <a:spcPts val="1200"/>
              </a:spcBef>
              <a:spcAft>
                <a:spcPts val="0"/>
              </a:spcAft>
              <a:buSzPts val="1800"/>
              <a:buNone/>
            </a:pPr>
            <a:r>
              <a:rPr lang="en" sz="1900">
                <a:solidFill>
                  <a:schemeClr val="dk1"/>
                </a:solidFill>
              </a:rPr>
              <a:t>It can be defined as </a:t>
            </a:r>
            <a:r>
              <a:rPr i="1" lang="en" sz="1900">
                <a:solidFill>
                  <a:schemeClr val="dk1"/>
                </a:solidFill>
              </a:rPr>
              <a:t>"A way of grouping the data points into different clusters, consisting of similar data points. The objects with the possible similarities remain in a group that has less or no similarities with another group."</a:t>
            </a:r>
            <a:endParaRPr i="1"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1"/>
                </a:solidFill>
              </a:rPr>
              <a:t>The clustering technique is commonly used for </a:t>
            </a:r>
            <a:r>
              <a:rPr b="1" lang="en" sz="1900">
                <a:solidFill>
                  <a:schemeClr val="dk1"/>
                </a:solidFill>
              </a:rPr>
              <a:t>statistical data analysis.</a:t>
            </a:r>
            <a:endParaRPr b="1" sz="1900">
              <a:solidFill>
                <a:schemeClr val="dk1"/>
              </a:solidFill>
            </a:endParaRPr>
          </a:p>
          <a:p>
            <a:pPr indent="0" lvl="0" marL="0" rtl="0" algn="l">
              <a:lnSpc>
                <a:spcPct val="115000"/>
              </a:lnSpc>
              <a:spcBef>
                <a:spcPts val="1200"/>
              </a:spcBef>
              <a:spcAft>
                <a:spcPts val="1200"/>
              </a:spcAft>
              <a:buSzPts val="1800"/>
              <a:buNone/>
            </a:pPr>
            <a:r>
              <a:t/>
            </a:r>
            <a:endParaRPr i="1" sz="19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 sz="2200"/>
              <a:t>Partitioning Clustering</a:t>
            </a:r>
            <a:endParaRPr b="1" sz="2200"/>
          </a:p>
          <a:p>
            <a:pPr indent="0" lvl="0" marL="0" rtl="0" algn="l">
              <a:lnSpc>
                <a:spcPct val="100000"/>
              </a:lnSpc>
              <a:spcBef>
                <a:spcPts val="1200"/>
              </a:spcBef>
              <a:spcAft>
                <a:spcPts val="0"/>
              </a:spcAft>
              <a:buSzPts val="990"/>
              <a:buNone/>
            </a:pPr>
            <a:r>
              <a:t/>
            </a:r>
            <a:endParaRPr sz="2920"/>
          </a:p>
        </p:txBody>
      </p:sp>
      <p:sp>
        <p:nvSpPr>
          <p:cNvPr id="176" name="Google Shape;176;p17"/>
          <p:cNvSpPr txBox="1"/>
          <p:nvPr>
            <p:ph idx="1" type="body"/>
          </p:nvPr>
        </p:nvSpPr>
        <p:spPr>
          <a:xfrm>
            <a:off x="234575" y="636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solidFill>
                  <a:srgbClr val="000000"/>
                </a:solidFill>
              </a:rPr>
              <a:t>These methods partition the objects into k clusters and each partition forms one cluster. It is also known as the </a:t>
            </a:r>
            <a:r>
              <a:rPr b="1" lang="en" sz="1600">
                <a:solidFill>
                  <a:srgbClr val="000000"/>
                </a:solidFill>
              </a:rPr>
              <a:t>centroid-based method</a:t>
            </a:r>
            <a:r>
              <a:rPr lang="en" sz="1600">
                <a:solidFill>
                  <a:srgbClr val="000000"/>
                </a:solidFill>
              </a:rPr>
              <a:t>.This method is used to optimize an objective criterion similarity function such as when the distance is a major parameter example </a:t>
            </a:r>
            <a:r>
              <a:rPr i="1" lang="en" sz="1600">
                <a:solidFill>
                  <a:srgbClr val="000000"/>
                </a:solidFill>
              </a:rPr>
              <a:t>K-means, CLARANS (Clustering Large Applications based upon Randomized Search)</a:t>
            </a:r>
            <a:r>
              <a:rPr lang="en" sz="1600">
                <a:solidFill>
                  <a:srgbClr val="000000"/>
                </a:solidFill>
              </a:rPr>
              <a:t> etc.</a:t>
            </a:r>
            <a:endParaRPr sz="2300">
              <a:solidFill>
                <a:srgbClr val="000000"/>
              </a:solidFill>
            </a:endParaRPr>
          </a:p>
        </p:txBody>
      </p:sp>
      <p:pic>
        <p:nvPicPr>
          <p:cNvPr id="177" name="Google Shape;177;p17"/>
          <p:cNvPicPr preferRelativeResize="0"/>
          <p:nvPr/>
        </p:nvPicPr>
        <p:blipFill rotWithShape="1">
          <a:blip r:embed="rId3">
            <a:alphaModFix/>
          </a:blip>
          <a:srcRect b="0" l="0" r="0" t="0"/>
          <a:stretch/>
        </p:blipFill>
        <p:spPr>
          <a:xfrm>
            <a:off x="6478325" y="1894300"/>
            <a:ext cx="2140725" cy="1859475"/>
          </a:xfrm>
          <a:prstGeom prst="rect">
            <a:avLst/>
          </a:prstGeom>
          <a:noFill/>
          <a:ln>
            <a:noFill/>
          </a:ln>
        </p:spPr>
      </p:pic>
      <p:sp>
        <p:nvSpPr>
          <p:cNvPr id="178" name="Google Shape;178;p17"/>
          <p:cNvSpPr txBox="1"/>
          <p:nvPr/>
        </p:nvSpPr>
        <p:spPr>
          <a:xfrm>
            <a:off x="-26975" y="1923900"/>
            <a:ext cx="4599000" cy="3140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In this type, the dataset is divided into a set of k groups(k&lt;=n) in ‘n’ number of datapoints , where K is used to define the number of pre-defined groups.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The cluster center is created in such a way that the distance between the data points of one cluster is minimum as compared to another cluster centroid.</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Iterative relocation to improve partitioning</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Most of the partitioning methods are distance based</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Computationally expensive</a:t>
            </a:r>
            <a:endParaRPr b="0" i="0" sz="1600" u="none" cap="none" strike="noStrike">
              <a:solidFill>
                <a:srgbClr val="000000"/>
              </a:solidFill>
              <a:latin typeface="Arial"/>
              <a:ea typeface="Arial"/>
              <a:cs typeface="Arial"/>
              <a:sym typeface="Arial"/>
            </a:endParaRPr>
          </a:p>
        </p:txBody>
      </p:sp>
      <p:pic>
        <p:nvPicPr>
          <p:cNvPr id="179" name="Google Shape;179;p17"/>
          <p:cNvPicPr preferRelativeResize="0"/>
          <p:nvPr/>
        </p:nvPicPr>
        <p:blipFill rotWithShape="1">
          <a:blip r:embed="rId4">
            <a:alphaModFix/>
          </a:blip>
          <a:srcRect b="0" l="0" r="0" t="0"/>
          <a:stretch/>
        </p:blipFill>
        <p:spPr>
          <a:xfrm>
            <a:off x="4367550" y="3503800"/>
            <a:ext cx="4464750" cy="156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2470"/>
              <a:t>Hierarchical Clustering</a:t>
            </a:r>
            <a:endParaRPr b="1" sz="2470"/>
          </a:p>
          <a:p>
            <a:pPr indent="0" lvl="0" marL="0" rtl="0" algn="l">
              <a:lnSpc>
                <a:spcPct val="100000"/>
              </a:lnSpc>
              <a:spcBef>
                <a:spcPts val="400"/>
              </a:spcBef>
              <a:spcAft>
                <a:spcPts val="0"/>
              </a:spcAft>
              <a:buSzPts val="990"/>
              <a:buNone/>
            </a:pPr>
            <a:r>
              <a:t/>
            </a:r>
            <a:endParaRPr sz="3820"/>
          </a:p>
        </p:txBody>
      </p:sp>
      <p:sp>
        <p:nvSpPr>
          <p:cNvPr id="185" name="Google Shape;185;p18"/>
          <p:cNvSpPr txBox="1"/>
          <p:nvPr>
            <p:ph idx="1" type="body"/>
          </p:nvPr>
        </p:nvSpPr>
        <p:spPr>
          <a:xfrm>
            <a:off x="159300" y="695275"/>
            <a:ext cx="4620300" cy="43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rPr>
              <a:t>Hierarchical clustering can be used as an alternative for the partitioned clustering as there is no requirement of pre-specifying the number of clusters to be created.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In this technique, the dataset is divided into clusters to create a tree-like structure, which is also called a </a:t>
            </a:r>
            <a:r>
              <a:rPr b="1" lang="en" sz="1700">
                <a:solidFill>
                  <a:schemeClr val="dk1"/>
                </a:solidFill>
              </a:rPr>
              <a:t>dendrogram</a:t>
            </a:r>
            <a:r>
              <a:rPr lang="en" sz="1700">
                <a:solidFill>
                  <a:schemeClr val="dk1"/>
                </a:solidFill>
              </a:rPr>
              <a:t>.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The observations or any number of clusters can be selected by cutting the tree at the correct level. </a:t>
            </a:r>
            <a:endParaRPr sz="1700">
              <a:solidFill>
                <a:schemeClr val="dk1"/>
              </a:solidFill>
            </a:endParaRPr>
          </a:p>
          <a:p>
            <a:pPr indent="0" lvl="0" marL="0" rtl="0" algn="l">
              <a:lnSpc>
                <a:spcPct val="115000"/>
              </a:lnSpc>
              <a:spcBef>
                <a:spcPts val="1200"/>
              </a:spcBef>
              <a:spcAft>
                <a:spcPts val="1200"/>
              </a:spcAft>
              <a:buSzPts val="1800"/>
              <a:buNone/>
            </a:pPr>
            <a:r>
              <a:rPr lang="en" sz="1700">
                <a:solidFill>
                  <a:schemeClr val="dk1"/>
                </a:solidFill>
              </a:rPr>
              <a:t>There are two approaches:</a:t>
            </a:r>
            <a:endParaRPr sz="1700">
              <a:solidFill>
                <a:schemeClr val="dk1"/>
              </a:solidFill>
            </a:endParaRPr>
          </a:p>
        </p:txBody>
      </p:sp>
      <p:pic>
        <p:nvPicPr>
          <p:cNvPr id="186" name="Google Shape;186;p18"/>
          <p:cNvPicPr preferRelativeResize="0"/>
          <p:nvPr/>
        </p:nvPicPr>
        <p:blipFill rotWithShape="1">
          <a:blip r:embed="rId3">
            <a:alphaModFix/>
          </a:blip>
          <a:srcRect b="0" l="0" r="0" t="0"/>
          <a:stretch/>
        </p:blipFill>
        <p:spPr>
          <a:xfrm>
            <a:off x="4842425" y="901050"/>
            <a:ext cx="4301575" cy="3190875"/>
          </a:xfrm>
          <a:prstGeom prst="rect">
            <a:avLst/>
          </a:prstGeom>
          <a:noFill/>
          <a:ln>
            <a:noFill/>
          </a:ln>
        </p:spPr>
      </p:pic>
      <p:sp>
        <p:nvSpPr>
          <p:cNvPr id="187" name="Google Shape;187;p18"/>
          <p:cNvSpPr txBox="1"/>
          <p:nvPr/>
        </p:nvSpPr>
        <p:spPr>
          <a:xfrm>
            <a:off x="500400" y="4495500"/>
            <a:ext cx="4191300" cy="648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Agglomerative</a:t>
            </a:r>
            <a:r>
              <a:rPr b="0" i="0" lang="en" sz="1400" u="none" cap="none" strike="noStrike">
                <a:solidFill>
                  <a:schemeClr val="dk1"/>
                </a:solidFill>
                <a:latin typeface="Arial"/>
                <a:ea typeface="Arial"/>
                <a:cs typeface="Arial"/>
                <a:sym typeface="Arial"/>
              </a:rPr>
              <a:t> (</a:t>
            </a:r>
            <a:r>
              <a:rPr b="0" i="1" lang="en" sz="1400" u="none" cap="none" strike="noStrike">
                <a:solidFill>
                  <a:schemeClr val="dk1"/>
                </a:solidFill>
                <a:latin typeface="Arial"/>
                <a:ea typeface="Arial"/>
                <a:cs typeface="Arial"/>
                <a:sym typeface="Arial"/>
              </a:rPr>
              <a:t>bottom up approach</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Divisive</a:t>
            </a:r>
            <a:r>
              <a:rPr b="0" i="0" lang="en" sz="1400" u="none" cap="none" strike="noStrike">
                <a:solidFill>
                  <a:schemeClr val="dk1"/>
                </a:solidFill>
                <a:latin typeface="Arial"/>
                <a:ea typeface="Arial"/>
                <a:cs typeface="Arial"/>
                <a:sym typeface="Arial"/>
              </a:rPr>
              <a:t> (</a:t>
            </a:r>
            <a:r>
              <a:rPr b="0" i="1" lang="en" sz="1400" u="none" cap="none" strike="noStrike">
                <a:solidFill>
                  <a:schemeClr val="dk1"/>
                </a:solidFill>
                <a:latin typeface="Arial"/>
                <a:ea typeface="Arial"/>
                <a:cs typeface="Arial"/>
                <a:sym typeface="Arial"/>
              </a:rPr>
              <a:t>top down approach</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2200"/>
              <a:t>Agglomerative</a:t>
            </a:r>
            <a:endParaRPr sz="3600"/>
          </a:p>
        </p:txBody>
      </p:sp>
      <p:sp>
        <p:nvSpPr>
          <p:cNvPr id="193" name="Google Shape;193;p19"/>
          <p:cNvSpPr txBox="1"/>
          <p:nvPr>
            <p:ph idx="1" type="body"/>
          </p:nvPr>
        </p:nvSpPr>
        <p:spPr>
          <a:xfrm>
            <a:off x="311700" y="7129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rgbClr val="000000"/>
                </a:solidFill>
              </a:rPr>
              <a:t>In agglomerative clustering, there is a bottom-up approach. We begin with each element as a separate cluster and merge them into successively more massive clusters, as shown below:</a:t>
            </a:r>
            <a:endParaRPr>
              <a:solidFill>
                <a:srgbClr val="000000"/>
              </a:solidFill>
            </a:endParaRPr>
          </a:p>
        </p:txBody>
      </p:sp>
      <p:pic>
        <p:nvPicPr>
          <p:cNvPr id="194" name="Google Shape;194;p19"/>
          <p:cNvPicPr preferRelativeResize="0"/>
          <p:nvPr/>
        </p:nvPicPr>
        <p:blipFill rotWithShape="1">
          <a:blip r:embed="rId3">
            <a:alphaModFix/>
          </a:blip>
          <a:srcRect b="0" l="0" r="0" t="0"/>
          <a:stretch/>
        </p:blipFill>
        <p:spPr>
          <a:xfrm>
            <a:off x="4572000" y="1688850"/>
            <a:ext cx="3356525" cy="3372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2672"/>
              <a:buFont typeface="Arial"/>
              <a:buNone/>
            </a:pPr>
            <a:r>
              <a:rPr b="1" lang="en" sz="2577">
                <a:solidFill>
                  <a:srgbClr val="000000"/>
                </a:solidFill>
              </a:rPr>
              <a:t>Divisive clustering</a:t>
            </a:r>
            <a:endParaRPr b="1" sz="3577">
              <a:solidFill>
                <a:srgbClr val="000000"/>
              </a:solidFill>
            </a:endParaRPr>
          </a:p>
        </p:txBody>
      </p:sp>
      <p:sp>
        <p:nvSpPr>
          <p:cNvPr id="200" name="Google Shape;200;p20"/>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rgbClr val="000000"/>
                </a:solidFill>
              </a:rPr>
              <a:t>Divisive clustering is a top-down approach. We begin with the whole set and proceed to divide it into successively smaller clusters, as you can see below:</a:t>
            </a:r>
            <a:endParaRPr>
              <a:solidFill>
                <a:srgbClr val="000000"/>
              </a:solidFill>
            </a:endParaRPr>
          </a:p>
        </p:txBody>
      </p:sp>
      <p:pic>
        <p:nvPicPr>
          <p:cNvPr id="201" name="Google Shape;201;p20"/>
          <p:cNvPicPr preferRelativeResize="0"/>
          <p:nvPr/>
        </p:nvPicPr>
        <p:blipFill rotWithShape="1">
          <a:blip r:embed="rId3">
            <a:alphaModFix/>
          </a:blip>
          <a:srcRect b="0" l="0" r="0" t="0"/>
          <a:stretch/>
        </p:blipFill>
        <p:spPr>
          <a:xfrm>
            <a:off x="4423675" y="1824577"/>
            <a:ext cx="2413425" cy="310564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970"/>
              <a:t>Density-Based Clustering</a:t>
            </a:r>
            <a:endParaRPr b="1" sz="1970"/>
          </a:p>
          <a:p>
            <a:pPr indent="0" lvl="0" marL="0" rtl="0" algn="l">
              <a:lnSpc>
                <a:spcPct val="100000"/>
              </a:lnSpc>
              <a:spcBef>
                <a:spcPts val="400"/>
              </a:spcBef>
              <a:spcAft>
                <a:spcPts val="0"/>
              </a:spcAft>
              <a:buSzPts val="990"/>
              <a:buNone/>
            </a:pPr>
            <a:r>
              <a:t/>
            </a:r>
            <a:endParaRPr sz="3320"/>
          </a:p>
        </p:txBody>
      </p:sp>
      <p:sp>
        <p:nvSpPr>
          <p:cNvPr id="207" name="Google Shape;207;p21"/>
          <p:cNvSpPr txBox="1"/>
          <p:nvPr>
            <p:ph idx="1" type="body"/>
          </p:nvPr>
        </p:nvSpPr>
        <p:spPr>
          <a:xfrm>
            <a:off x="216900" y="711150"/>
            <a:ext cx="5135700" cy="40038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Clr>
                <a:schemeClr val="dk1"/>
              </a:buClr>
              <a:buSzPct val="61110"/>
              <a:buFont typeface="Arial"/>
              <a:buNone/>
            </a:pPr>
            <a:r>
              <a:rPr lang="en">
                <a:solidFill>
                  <a:srgbClr val="000000"/>
                </a:solidFill>
              </a:rPr>
              <a:t>The density-based clustering method connects the highly-dense areas into clusters, and the </a:t>
            </a:r>
            <a:r>
              <a:rPr b="1" lang="en">
                <a:solidFill>
                  <a:srgbClr val="000000"/>
                </a:solidFill>
              </a:rPr>
              <a:t>arbitrarily </a:t>
            </a:r>
            <a:r>
              <a:rPr lang="en">
                <a:solidFill>
                  <a:srgbClr val="000000"/>
                </a:solidFill>
              </a:rPr>
              <a:t>shaped distributions are formed as long as the dense region can be connected. This algorithm does it by identifying different clusters in the dataset and connects the areas of high densities into clusters. The dense areas in data space are divided from each other by sparser areas.</a:t>
            </a:r>
            <a:endParaRPr>
              <a:solidFill>
                <a:srgbClr val="000000"/>
              </a:solidFill>
            </a:endParaRPr>
          </a:p>
          <a:p>
            <a:pPr indent="0" lvl="0" marL="0" rtl="0" algn="l">
              <a:lnSpc>
                <a:spcPct val="115000"/>
              </a:lnSpc>
              <a:spcBef>
                <a:spcPts val="1200"/>
              </a:spcBef>
              <a:spcAft>
                <a:spcPts val="0"/>
              </a:spcAft>
              <a:buSzPct val="108108"/>
              <a:buNone/>
            </a:pPr>
            <a:r>
              <a:rPr lang="en">
                <a:solidFill>
                  <a:srgbClr val="000000"/>
                </a:solidFill>
              </a:rPr>
              <a:t>These algorithms can face difficulty in clustering the data points if the dataset has varying densities and high dimensions.</a:t>
            </a:r>
            <a:endParaRPr>
              <a:solidFill>
                <a:srgbClr val="000000"/>
              </a:solidFill>
            </a:endParaRPr>
          </a:p>
          <a:p>
            <a:pPr indent="0" lvl="0" marL="0" rtl="0" algn="l">
              <a:lnSpc>
                <a:spcPct val="115000"/>
              </a:lnSpc>
              <a:spcBef>
                <a:spcPts val="1200"/>
              </a:spcBef>
              <a:spcAft>
                <a:spcPts val="1200"/>
              </a:spcAft>
              <a:buSzPct val="108108"/>
              <a:buNone/>
            </a:pPr>
            <a:r>
              <a:rPr lang="en">
                <a:solidFill>
                  <a:srgbClr val="000000"/>
                </a:solidFill>
              </a:rPr>
              <a:t>It uses the concept of </a:t>
            </a:r>
            <a:r>
              <a:rPr b="1" lang="en">
                <a:solidFill>
                  <a:srgbClr val="000000"/>
                </a:solidFill>
              </a:rPr>
              <a:t>density reachability </a:t>
            </a:r>
            <a:r>
              <a:rPr lang="en">
                <a:solidFill>
                  <a:srgbClr val="000000"/>
                </a:solidFill>
              </a:rPr>
              <a:t>and </a:t>
            </a:r>
            <a:r>
              <a:rPr b="1" lang="en">
                <a:solidFill>
                  <a:srgbClr val="000000"/>
                </a:solidFill>
              </a:rPr>
              <a:t>density connectivity</a:t>
            </a:r>
            <a:endParaRPr b="1">
              <a:solidFill>
                <a:srgbClr val="000000"/>
              </a:solidFill>
            </a:endParaRPr>
          </a:p>
        </p:txBody>
      </p:sp>
      <p:pic>
        <p:nvPicPr>
          <p:cNvPr id="208" name="Google Shape;208;p21"/>
          <p:cNvPicPr preferRelativeResize="0"/>
          <p:nvPr/>
        </p:nvPicPr>
        <p:blipFill rotWithShape="1">
          <a:blip r:embed="rId3">
            <a:alphaModFix/>
          </a:blip>
          <a:srcRect b="0" l="0" r="0" t="0"/>
          <a:stretch/>
        </p:blipFill>
        <p:spPr>
          <a:xfrm>
            <a:off x="5352600" y="560525"/>
            <a:ext cx="3667125" cy="303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2470"/>
              <a:t>Grid based Clustering</a:t>
            </a:r>
            <a:endParaRPr b="1" sz="2470"/>
          </a:p>
          <a:p>
            <a:pPr indent="0" lvl="0" marL="0" rtl="0" algn="l">
              <a:lnSpc>
                <a:spcPct val="100000"/>
              </a:lnSpc>
              <a:spcBef>
                <a:spcPts val="400"/>
              </a:spcBef>
              <a:spcAft>
                <a:spcPts val="0"/>
              </a:spcAft>
              <a:buSzPts val="990"/>
              <a:buNone/>
            </a:pPr>
            <a:r>
              <a:t/>
            </a:r>
            <a:endParaRPr sz="3820"/>
          </a:p>
        </p:txBody>
      </p:sp>
      <p:sp>
        <p:nvSpPr>
          <p:cNvPr id="214" name="Google Shape;214;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4606"/>
              <a:buNone/>
            </a:pPr>
            <a:r>
              <a:rPr lang="en" sz="2300">
                <a:solidFill>
                  <a:schemeClr val="dk1"/>
                </a:solidFill>
              </a:rPr>
              <a:t>The </a:t>
            </a:r>
            <a:r>
              <a:rPr i="1" lang="en" sz="2300">
                <a:solidFill>
                  <a:schemeClr val="dk1"/>
                </a:solidFill>
              </a:rPr>
              <a:t>grid-based clustering</a:t>
            </a:r>
            <a:r>
              <a:rPr lang="en" sz="2300">
                <a:solidFill>
                  <a:schemeClr val="dk1"/>
                </a:solidFill>
              </a:rPr>
              <a:t> approach uses a multiresolution grid data structure. </a:t>
            </a:r>
            <a:endParaRPr sz="2300">
              <a:solidFill>
                <a:schemeClr val="dk1"/>
              </a:solidFill>
            </a:endParaRPr>
          </a:p>
          <a:p>
            <a:pPr indent="0" lvl="0" marL="0" rtl="0" algn="l">
              <a:lnSpc>
                <a:spcPct val="115000"/>
              </a:lnSpc>
              <a:spcBef>
                <a:spcPts val="1200"/>
              </a:spcBef>
              <a:spcAft>
                <a:spcPts val="0"/>
              </a:spcAft>
              <a:buSzPct val="84606"/>
              <a:buNone/>
            </a:pPr>
            <a:r>
              <a:rPr lang="en" sz="2300">
                <a:solidFill>
                  <a:schemeClr val="dk1"/>
                </a:solidFill>
              </a:rPr>
              <a:t>It quantizes the object space into a finite number of cells that form a grid structure on which all of the operations for clustering are performed. </a:t>
            </a:r>
            <a:endParaRPr sz="2300">
              <a:solidFill>
                <a:schemeClr val="dk1"/>
              </a:solidFill>
            </a:endParaRPr>
          </a:p>
          <a:p>
            <a:pPr indent="0" lvl="0" marL="0" rtl="0" algn="l">
              <a:lnSpc>
                <a:spcPct val="115000"/>
              </a:lnSpc>
              <a:spcBef>
                <a:spcPts val="1200"/>
              </a:spcBef>
              <a:spcAft>
                <a:spcPts val="1200"/>
              </a:spcAft>
              <a:buSzPct val="84606"/>
              <a:buNone/>
            </a:pPr>
            <a:r>
              <a:rPr lang="en" sz="2300">
                <a:solidFill>
                  <a:schemeClr val="dk1"/>
                </a:solidFill>
              </a:rPr>
              <a:t>The main advantage of the approach is its fast processing time, which is typically independent of the number of data objects, yet dependent on only the number of cells </a:t>
            </a:r>
            <a:endParaRPr sz="4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990"/>
              <a:buFont typeface="Arial"/>
              <a:buNone/>
            </a:pPr>
            <a:r>
              <a:rPr b="1" lang="en" sz="2330"/>
              <a:t>Partitioning Approach : </a:t>
            </a:r>
            <a:r>
              <a:rPr b="1" lang="en" sz="2330"/>
              <a:t>K-Means Algorithm Work</a:t>
            </a:r>
            <a:endParaRPr b="1" sz="2330"/>
          </a:p>
          <a:p>
            <a:pPr indent="0" lvl="0" marL="0" rtl="0" algn="l">
              <a:lnSpc>
                <a:spcPct val="100000"/>
              </a:lnSpc>
              <a:spcBef>
                <a:spcPts val="400"/>
              </a:spcBef>
              <a:spcAft>
                <a:spcPts val="0"/>
              </a:spcAft>
              <a:buSzPts val="990"/>
              <a:buNone/>
            </a:pPr>
            <a:r>
              <a:t/>
            </a:r>
            <a:endParaRPr sz="3320"/>
          </a:p>
        </p:txBody>
      </p:sp>
      <p:sp>
        <p:nvSpPr>
          <p:cNvPr id="220" name="Google Shape;220;p23"/>
          <p:cNvSpPr txBox="1"/>
          <p:nvPr>
            <p:ph idx="1" type="body"/>
          </p:nvPr>
        </p:nvSpPr>
        <p:spPr>
          <a:xfrm>
            <a:off x="234575" y="1017725"/>
            <a:ext cx="8747700" cy="37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Step-1:</a:t>
            </a:r>
            <a:r>
              <a:rPr lang="en" sz="1700">
                <a:solidFill>
                  <a:schemeClr val="dk1"/>
                </a:solidFill>
              </a:rPr>
              <a:t> Select the number K to decide the number of clusters.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Step-2:</a:t>
            </a:r>
            <a:r>
              <a:rPr lang="en" sz="1700">
                <a:solidFill>
                  <a:schemeClr val="dk1"/>
                </a:solidFill>
              </a:rPr>
              <a:t> Select random K points or centroids. (It can be other from the input dataset).</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Step-3:</a:t>
            </a:r>
            <a:r>
              <a:rPr lang="en" sz="1700">
                <a:solidFill>
                  <a:schemeClr val="dk1"/>
                </a:solidFill>
              </a:rPr>
              <a:t> Assign each data point to their closest centroid, which will form the predefined K clusters.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Step-4:</a:t>
            </a:r>
            <a:r>
              <a:rPr lang="en" sz="1700">
                <a:solidFill>
                  <a:schemeClr val="dk1"/>
                </a:solidFill>
              </a:rPr>
              <a:t> Calculate the variance and place a new centroid of each cluster.</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Step-5:</a:t>
            </a:r>
            <a:r>
              <a:rPr lang="en" sz="1700">
                <a:solidFill>
                  <a:schemeClr val="dk1"/>
                </a:solidFill>
              </a:rPr>
              <a:t> Repeat the third steps, which means assign each datapoint to the new closest centroid of each cluster.</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Step-6:</a:t>
            </a:r>
            <a:r>
              <a:rPr lang="en" sz="1700">
                <a:solidFill>
                  <a:schemeClr val="dk1"/>
                </a:solidFill>
              </a:rPr>
              <a:t> If any reassignment occurs, then go to step-4 else go to FINISH.</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Step-7</a:t>
            </a:r>
            <a:r>
              <a:rPr lang="en" sz="1700">
                <a:solidFill>
                  <a:schemeClr val="dk1"/>
                </a:solidFill>
              </a:rPr>
              <a:t>: The model is ready.</a:t>
            </a:r>
            <a:endParaRPr sz="1700">
              <a:solidFill>
                <a:schemeClr val="dk1"/>
              </a:solidFill>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K-means algorithm problem</a:t>
            </a:r>
            <a:endParaRPr/>
          </a:p>
        </p:txBody>
      </p:sp>
      <p:sp>
        <p:nvSpPr>
          <p:cNvPr id="226" name="Google Shape;22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ctr">
              <a:lnSpc>
                <a:spcPct val="115000"/>
              </a:lnSpc>
              <a:spcBef>
                <a:spcPts val="1200"/>
              </a:spcBef>
              <a:spcAft>
                <a:spcPts val="0"/>
              </a:spcAft>
              <a:buSzPts val="1800"/>
              <a:buNone/>
            </a:pPr>
            <a:r>
              <a:rPr lang="en" u="sng">
                <a:solidFill>
                  <a:schemeClr val="hlink"/>
                </a:solidFill>
                <a:hlinkClick r:id="rId3"/>
              </a:rPr>
              <a:t>K Means Numerical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311700" y="292625"/>
            <a:ext cx="8697000" cy="572700"/>
          </a:xfrm>
          <a:prstGeom prst="rect">
            <a:avLst/>
          </a:prstGeom>
          <a:noFill/>
          <a:ln>
            <a:noFill/>
          </a:ln>
        </p:spPr>
        <p:txBody>
          <a:bodyPr anchorCtr="0" anchor="t" bIns="91425" lIns="91425" spcFirstLastPara="1" rIns="91425" wrap="square" tIns="91425">
            <a:noAutofit/>
          </a:bodyPr>
          <a:lstStyle/>
          <a:p>
            <a:pPr indent="0" lvl="0" marL="0" marR="101600" rtl="0" algn="l">
              <a:lnSpc>
                <a:spcPct val="120000"/>
              </a:lnSpc>
              <a:spcBef>
                <a:spcPts val="0"/>
              </a:spcBef>
              <a:spcAft>
                <a:spcPts val="0"/>
              </a:spcAft>
              <a:buClr>
                <a:schemeClr val="dk1"/>
              </a:buClr>
              <a:buSzPts val="1100"/>
              <a:buFont typeface="Arial"/>
              <a:buNone/>
            </a:pPr>
            <a:r>
              <a:rPr b="1" lang="en" sz="1900">
                <a:solidFill>
                  <a:srgbClr val="222222"/>
                </a:solidFill>
                <a:highlight>
                  <a:srgbClr val="FFFFFF"/>
                </a:highlight>
              </a:rPr>
              <a:t>DBSCAN ( Density-Based Spatial Clustering of Applications with Noise )</a:t>
            </a:r>
            <a:endParaRPr b="1" sz="1900">
              <a:solidFill>
                <a:srgbClr val="222222"/>
              </a:solidFill>
              <a:highlight>
                <a:srgbClr val="FFFFFF"/>
              </a:highlight>
            </a:endParaRPr>
          </a:p>
          <a:p>
            <a:pPr indent="0" lvl="0" marL="0" rtl="0" algn="l">
              <a:lnSpc>
                <a:spcPct val="100000"/>
              </a:lnSpc>
              <a:spcBef>
                <a:spcPts val="600"/>
              </a:spcBef>
              <a:spcAft>
                <a:spcPts val="0"/>
              </a:spcAft>
              <a:buSzPts val="2800"/>
              <a:buNone/>
            </a:pPr>
            <a:r>
              <a:t/>
            </a:r>
            <a:endParaRPr b="1" sz="1900"/>
          </a:p>
        </p:txBody>
      </p:sp>
      <p:sp>
        <p:nvSpPr>
          <p:cNvPr id="232" name="Google Shape;232;p25"/>
          <p:cNvSpPr txBox="1"/>
          <p:nvPr>
            <p:ph idx="1" type="body"/>
          </p:nvPr>
        </p:nvSpPr>
        <p:spPr>
          <a:xfrm>
            <a:off x="311700" y="771475"/>
            <a:ext cx="8697000" cy="4179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rgbClr val="FFFFFF"/>
                </a:highlight>
              </a:rPr>
              <a:t>Unsupervised learning/ clustering technique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rgbClr val="FFFFFF"/>
                </a:highlight>
              </a:rPr>
              <a:t>Used widely across domains and industries (think about Uber’s route optimization, Amazon’s recommendation system, Netflix’s customer segmentation, and so on)</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rgbClr val="FFFFFF"/>
                </a:highlight>
              </a:rPr>
              <a:t>K-Means and Hierarchical Clustering both fail in creating clusters of arbitrary shapes. They are not able to form clusters based on varying densities. they are suitable only for compact and well-separated clusters. Moreover, they are also severely affected by the presence of noise and outliers in the data.</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rgbClr val="FFFFFF"/>
                </a:highlight>
              </a:rPr>
              <a:t>Hence DBSCAN clustering is needed</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rgbClr val="FFFFFF"/>
                </a:highlight>
              </a:rPr>
              <a:t>proposed by Martin Ester et al. in 1996</a:t>
            </a:r>
            <a:endParaRPr sz="1900">
              <a:solidFill>
                <a:schemeClr val="dk1"/>
              </a:solidFill>
              <a:highlight>
                <a:srgbClr val="FFFFFF"/>
              </a:highlight>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highlight>
                  <a:srgbClr val="FFFFFF"/>
                </a:highlight>
              </a:rPr>
              <a:t>density-based clustering algorithm that works on the assumption that clusters are dense regions in space separated by regions of lower density.</a:t>
            </a:r>
            <a:endParaRPr sz="1900">
              <a:solidFill>
                <a:schemeClr val="dk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26"/>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p>
            <a:pPr indent="-352425" lvl="0" marL="457200" rtl="0" algn="l">
              <a:lnSpc>
                <a:spcPct val="115000"/>
              </a:lnSpc>
              <a:spcBef>
                <a:spcPts val="0"/>
              </a:spcBef>
              <a:spcAft>
                <a:spcPts val="0"/>
              </a:spcAft>
              <a:buClr>
                <a:schemeClr val="dk1"/>
              </a:buClr>
              <a:buSzPts val="1950"/>
              <a:buChar char="●"/>
            </a:pPr>
            <a:r>
              <a:rPr lang="en" sz="1950">
                <a:solidFill>
                  <a:schemeClr val="dk1"/>
                </a:solidFill>
                <a:highlight>
                  <a:srgbClr val="FFFFFF"/>
                </a:highlight>
              </a:rPr>
              <a:t>It groups ‘densely grouped’ data points into a single cluster. </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Char char="●"/>
            </a:pPr>
            <a:r>
              <a:rPr lang="en" sz="1950">
                <a:solidFill>
                  <a:schemeClr val="dk1"/>
                </a:solidFill>
                <a:highlight>
                  <a:srgbClr val="FFFFFF"/>
                </a:highlight>
              </a:rPr>
              <a:t>It can identify clusters in large spatial datasets by looking at the local density of the data points. </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Char char="●"/>
            </a:pPr>
            <a:r>
              <a:rPr lang="en" sz="1950">
                <a:solidFill>
                  <a:schemeClr val="dk1"/>
                </a:solidFill>
                <a:highlight>
                  <a:srgbClr val="FFFFFF"/>
                </a:highlight>
              </a:rPr>
              <a:t>The most important feature of DBSCAN clustering is that it is robust to outliers. </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Char char="●"/>
            </a:pPr>
            <a:r>
              <a:rPr lang="en" sz="1950">
                <a:solidFill>
                  <a:schemeClr val="dk1"/>
                </a:solidFill>
                <a:highlight>
                  <a:srgbClr val="FFFFFF"/>
                </a:highlight>
              </a:rPr>
              <a:t>It also does not require the number of clusters to be told beforehand, unlike K-Means, where we have to specify the number of centroids.</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Char char="●"/>
            </a:pPr>
            <a:r>
              <a:rPr lang="en" sz="1950">
                <a:solidFill>
                  <a:schemeClr val="dk1"/>
                </a:solidFill>
                <a:highlight>
                  <a:srgbClr val="FFFFFF"/>
                </a:highlight>
              </a:rPr>
              <a:t>DBSCAN requires only two parameters: </a:t>
            </a:r>
            <a:r>
              <a:rPr b="1" i="1" lang="en" sz="1950">
                <a:solidFill>
                  <a:schemeClr val="dk1"/>
                </a:solidFill>
                <a:highlight>
                  <a:srgbClr val="FFFFFF"/>
                </a:highlight>
              </a:rPr>
              <a:t>epsilon</a:t>
            </a:r>
            <a:r>
              <a:rPr b="1" lang="en" sz="1950">
                <a:solidFill>
                  <a:schemeClr val="dk1"/>
                </a:solidFill>
                <a:highlight>
                  <a:srgbClr val="FFFFFF"/>
                </a:highlight>
              </a:rPr>
              <a:t> </a:t>
            </a:r>
            <a:r>
              <a:rPr lang="en" sz="1950">
                <a:solidFill>
                  <a:schemeClr val="dk1"/>
                </a:solidFill>
                <a:highlight>
                  <a:srgbClr val="FFFFFF"/>
                </a:highlight>
              </a:rPr>
              <a:t>and </a:t>
            </a:r>
            <a:r>
              <a:rPr b="1" i="1" lang="en" sz="1950">
                <a:solidFill>
                  <a:schemeClr val="dk1"/>
                </a:solidFill>
                <a:highlight>
                  <a:srgbClr val="FFFFFF"/>
                </a:highlight>
              </a:rPr>
              <a:t>minPoints</a:t>
            </a:r>
            <a:r>
              <a:rPr lang="en" sz="1950">
                <a:solidFill>
                  <a:schemeClr val="dk1"/>
                </a:solidFill>
                <a:highlight>
                  <a:srgbClr val="FFFFFF"/>
                </a:highlight>
              </a:rPr>
              <a:t>.</a:t>
            </a:r>
            <a:endParaRPr sz="1950">
              <a:solidFill>
                <a:schemeClr val="dk1"/>
              </a:solidFill>
              <a:highlight>
                <a:srgbClr val="FFFFFF"/>
              </a:highlight>
            </a:endParaRPr>
          </a:p>
          <a:p>
            <a:pPr indent="-352425" lvl="0" marL="457200" rtl="0" algn="l">
              <a:lnSpc>
                <a:spcPct val="115000"/>
              </a:lnSpc>
              <a:spcBef>
                <a:spcPts val="0"/>
              </a:spcBef>
              <a:spcAft>
                <a:spcPts val="0"/>
              </a:spcAft>
              <a:buClr>
                <a:schemeClr val="dk1"/>
              </a:buClr>
              <a:buSzPts val="1950"/>
              <a:buChar char="●"/>
            </a:pPr>
            <a:r>
              <a:rPr lang="en" sz="1950">
                <a:solidFill>
                  <a:schemeClr val="dk1"/>
                </a:solidFill>
                <a:highlight>
                  <a:srgbClr val="FFFFFF"/>
                </a:highlight>
              </a:rPr>
              <a:t> </a:t>
            </a:r>
            <a:r>
              <a:rPr b="1" i="1" lang="en" sz="1950">
                <a:solidFill>
                  <a:schemeClr val="dk1"/>
                </a:solidFill>
                <a:highlight>
                  <a:srgbClr val="FFFFFF"/>
                </a:highlight>
              </a:rPr>
              <a:t>Epsilon</a:t>
            </a:r>
            <a:r>
              <a:rPr b="1" lang="en" sz="1950">
                <a:solidFill>
                  <a:schemeClr val="dk1"/>
                </a:solidFill>
                <a:highlight>
                  <a:srgbClr val="FFFFFF"/>
                </a:highlight>
              </a:rPr>
              <a:t> </a:t>
            </a:r>
            <a:r>
              <a:rPr lang="en" sz="1950">
                <a:solidFill>
                  <a:schemeClr val="dk1"/>
                </a:solidFill>
                <a:highlight>
                  <a:srgbClr val="FFFFFF"/>
                </a:highlight>
              </a:rPr>
              <a:t>is the radius of the circle to be created around each data point to check the density and </a:t>
            </a:r>
            <a:r>
              <a:rPr b="1" i="1" lang="en" sz="1950">
                <a:solidFill>
                  <a:schemeClr val="dk1"/>
                </a:solidFill>
                <a:highlight>
                  <a:srgbClr val="FFFFFF"/>
                </a:highlight>
              </a:rPr>
              <a:t>minPoints</a:t>
            </a:r>
            <a:r>
              <a:rPr b="1" lang="en" sz="1950">
                <a:solidFill>
                  <a:schemeClr val="dk1"/>
                </a:solidFill>
                <a:highlight>
                  <a:srgbClr val="FFFFFF"/>
                </a:highlight>
              </a:rPr>
              <a:t> </a:t>
            </a:r>
            <a:r>
              <a:rPr lang="en" sz="1950">
                <a:solidFill>
                  <a:schemeClr val="dk1"/>
                </a:solidFill>
                <a:highlight>
                  <a:srgbClr val="FFFFFF"/>
                </a:highlight>
              </a:rPr>
              <a:t>is the minimum number of data points required inside that circle for that data point to be classified as a Core point</a:t>
            </a:r>
            <a:endParaRPr sz="1950">
              <a:solidFill>
                <a:schemeClr val="dk1"/>
              </a:solidFill>
              <a:highlight>
                <a:srgbClr val="FFFFFF"/>
              </a:highlight>
            </a:endParaRPr>
          </a:p>
        </p:txBody>
      </p:sp>
      <p:sp>
        <p:nvSpPr>
          <p:cNvPr id="238" name="Google Shape;238;p26"/>
          <p:cNvSpPr txBox="1"/>
          <p:nvPr>
            <p:ph type="title"/>
          </p:nvPr>
        </p:nvSpPr>
        <p:spPr>
          <a:xfrm>
            <a:off x="159300" y="292625"/>
            <a:ext cx="8922900" cy="572700"/>
          </a:xfrm>
          <a:prstGeom prst="rect">
            <a:avLst/>
          </a:prstGeom>
          <a:noFill/>
          <a:ln>
            <a:noFill/>
          </a:ln>
        </p:spPr>
        <p:txBody>
          <a:bodyPr anchorCtr="0" anchor="t" bIns="91425" lIns="91425" spcFirstLastPara="1" rIns="91425" wrap="square" tIns="91425">
            <a:noAutofit/>
          </a:bodyPr>
          <a:lstStyle/>
          <a:p>
            <a:pPr indent="0" lvl="0" marL="0" marR="101600" rtl="0" algn="l">
              <a:lnSpc>
                <a:spcPct val="120000"/>
              </a:lnSpc>
              <a:spcBef>
                <a:spcPts val="0"/>
              </a:spcBef>
              <a:spcAft>
                <a:spcPts val="0"/>
              </a:spcAft>
              <a:buSzPts val="2800"/>
              <a:buNone/>
            </a:pPr>
            <a:r>
              <a:rPr b="1" lang="en" sz="2000">
                <a:solidFill>
                  <a:srgbClr val="222222"/>
                </a:solidFill>
                <a:highlight>
                  <a:srgbClr val="FFFFFF"/>
                </a:highlight>
              </a:rPr>
              <a:t>DBSCAN (Density-Based Spatial Clustering of Applications with Noise)</a:t>
            </a:r>
            <a:endParaRPr b="1" sz="2000">
              <a:solidFill>
                <a:srgbClr val="222222"/>
              </a:solidFill>
              <a:highlight>
                <a:srgbClr val="FFFFFF"/>
              </a:highlight>
            </a:endParaRPr>
          </a:p>
          <a:p>
            <a:pPr indent="0" lvl="0" marL="0" rtl="0" algn="l">
              <a:lnSpc>
                <a:spcPct val="100000"/>
              </a:lnSpc>
              <a:spcBef>
                <a:spcPts val="600"/>
              </a:spcBef>
              <a:spcAft>
                <a:spcPts val="0"/>
              </a:spcAft>
              <a:buSzPts val="2800"/>
              <a:buNone/>
            </a:pPr>
            <a:r>
              <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978525" y="1017725"/>
            <a:ext cx="6786900" cy="3861400"/>
          </a:xfrm>
          <a:prstGeom prst="rect">
            <a:avLst/>
          </a:prstGeom>
          <a:noFill/>
          <a:ln>
            <a:noFill/>
          </a:ln>
        </p:spPr>
      </p:pic>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Clustering</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27"/>
          <p:cNvSpPr txBox="1"/>
          <p:nvPr>
            <p:ph idx="1" type="body"/>
          </p:nvPr>
        </p:nvSpPr>
        <p:spPr>
          <a:xfrm>
            <a:off x="103025" y="1000075"/>
            <a:ext cx="8979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highlight>
                  <a:srgbClr val="FFFFFF"/>
                </a:highlight>
              </a:rPr>
              <a:t>Real life data may contain irregularities, like:</a:t>
            </a:r>
            <a:endParaRPr sz="1600">
              <a:solidFill>
                <a:schemeClr val="dk1"/>
              </a:solidFill>
              <a:highlight>
                <a:srgbClr val="FFFFFF"/>
              </a:highlight>
            </a:endParaRPr>
          </a:p>
          <a:p>
            <a:pPr indent="-330200" lvl="0" marL="685800" rtl="0" algn="l">
              <a:lnSpc>
                <a:spcPct val="115000"/>
              </a:lnSpc>
              <a:spcBef>
                <a:spcPts val="800"/>
              </a:spcBef>
              <a:spcAft>
                <a:spcPts val="0"/>
              </a:spcAft>
              <a:buClr>
                <a:schemeClr val="dk1"/>
              </a:buClr>
              <a:buSzPts val="1600"/>
              <a:buAutoNum type="arabicPeriod"/>
            </a:pPr>
            <a:r>
              <a:rPr lang="en" sz="1600">
                <a:solidFill>
                  <a:schemeClr val="dk1"/>
                </a:solidFill>
                <a:highlight>
                  <a:srgbClr val="FFFFFF"/>
                </a:highlight>
              </a:rPr>
              <a:t>Clusters can be of arbitrary shape as shown . </a:t>
            </a:r>
            <a:endParaRPr sz="1600">
              <a:solidFill>
                <a:schemeClr val="dk1"/>
              </a:solidFill>
              <a:highlight>
                <a:srgbClr val="FFFFFF"/>
              </a:highlight>
            </a:endParaRPr>
          </a:p>
          <a:p>
            <a:pPr indent="-330200" lvl="0" marL="685800" rtl="0" algn="l">
              <a:lnSpc>
                <a:spcPct val="115000"/>
              </a:lnSpc>
              <a:spcBef>
                <a:spcPts val="0"/>
              </a:spcBef>
              <a:spcAft>
                <a:spcPts val="0"/>
              </a:spcAft>
              <a:buClr>
                <a:schemeClr val="dk1"/>
              </a:buClr>
              <a:buSzPts val="1600"/>
              <a:buAutoNum type="arabicPeriod"/>
            </a:pPr>
            <a:r>
              <a:rPr lang="en" sz="1600">
                <a:solidFill>
                  <a:schemeClr val="dk1"/>
                </a:solidFill>
                <a:highlight>
                  <a:srgbClr val="FFFFFF"/>
                </a:highlight>
              </a:rPr>
              <a:t>Data may contain noise.</a:t>
            </a:r>
            <a:endParaRPr sz="1600">
              <a:solidFill>
                <a:schemeClr val="dk1"/>
              </a:solidFill>
              <a:highlight>
                <a:srgbClr val="FFFFFF"/>
              </a:highlight>
            </a:endParaRPr>
          </a:p>
          <a:p>
            <a:pPr indent="0" lvl="0" marL="0" rtl="0" algn="l">
              <a:lnSpc>
                <a:spcPct val="115000"/>
              </a:lnSpc>
              <a:spcBef>
                <a:spcPts val="0"/>
              </a:spcBef>
              <a:spcAft>
                <a:spcPts val="0"/>
              </a:spcAft>
              <a:buSzPts val="1800"/>
              <a:buNone/>
            </a:pPr>
            <a:r>
              <a:rPr b="1" lang="en" sz="1600">
                <a:solidFill>
                  <a:schemeClr val="dk1"/>
                </a:solidFill>
                <a:highlight>
                  <a:srgbClr val="FFFFFF"/>
                </a:highlight>
              </a:rPr>
              <a:t>DBSCAN algorithm requires two parameters:</a:t>
            </a:r>
            <a:endParaRPr b="1" sz="1600">
              <a:solidFill>
                <a:schemeClr val="dk1"/>
              </a:solidFill>
              <a:highlight>
                <a:srgbClr val="FFFFFF"/>
              </a:highlight>
            </a:endParaRPr>
          </a:p>
          <a:p>
            <a:pPr indent="-330200" lvl="0" marL="685800" rtl="0" algn="l">
              <a:lnSpc>
                <a:spcPct val="115000"/>
              </a:lnSpc>
              <a:spcBef>
                <a:spcPts val="800"/>
              </a:spcBef>
              <a:spcAft>
                <a:spcPts val="0"/>
              </a:spcAft>
              <a:buClr>
                <a:schemeClr val="dk1"/>
              </a:buClr>
              <a:buSzPts val="1600"/>
              <a:buAutoNum type="arabicPeriod"/>
            </a:pPr>
            <a:r>
              <a:rPr b="1" lang="en" sz="1600">
                <a:solidFill>
                  <a:schemeClr val="dk1"/>
                </a:solidFill>
                <a:highlight>
                  <a:srgbClr val="FFFFFF"/>
                </a:highlight>
              </a:rPr>
              <a:t>eps</a:t>
            </a:r>
            <a:r>
              <a:rPr lang="en" sz="1600">
                <a:solidFill>
                  <a:schemeClr val="dk1"/>
                </a:solidFill>
                <a:highlight>
                  <a:srgbClr val="FFFFFF"/>
                </a:highlight>
              </a:rPr>
              <a:t> : It defines the neighborhood around a data point i.e. if the distance between two points is lower or equal to ‘eps’ then they are considered neighbors. If the eps value is chosen too small then large part of the data will be considered as outliers. If it is chosen very large then the clusters will merge and the majority of the data points will be in the same clusters. One way to find the eps value is based on the </a:t>
            </a:r>
            <a:r>
              <a:rPr b="1" i="1" lang="en" sz="1600">
                <a:solidFill>
                  <a:schemeClr val="dk1"/>
                </a:solidFill>
                <a:highlight>
                  <a:srgbClr val="FFFFFF"/>
                </a:highlight>
              </a:rPr>
              <a:t>k-distance graph</a:t>
            </a:r>
            <a:r>
              <a:rPr lang="en" sz="1600">
                <a:solidFill>
                  <a:schemeClr val="dk1"/>
                </a:solidFill>
                <a:highlight>
                  <a:srgbClr val="FFFFFF"/>
                </a:highlight>
              </a:rPr>
              <a:t>.</a:t>
            </a:r>
            <a:endParaRPr sz="1600">
              <a:solidFill>
                <a:schemeClr val="dk1"/>
              </a:solidFill>
              <a:highlight>
                <a:srgbClr val="FFFFFF"/>
              </a:highlight>
            </a:endParaRPr>
          </a:p>
          <a:p>
            <a:pPr indent="-330200" lvl="0" marL="685800" rtl="0" algn="l">
              <a:lnSpc>
                <a:spcPct val="115000"/>
              </a:lnSpc>
              <a:spcBef>
                <a:spcPts val="0"/>
              </a:spcBef>
              <a:spcAft>
                <a:spcPts val="0"/>
              </a:spcAft>
              <a:buClr>
                <a:schemeClr val="dk1"/>
              </a:buClr>
              <a:buSzPts val="1600"/>
              <a:buAutoNum type="arabicPeriod"/>
            </a:pPr>
            <a:r>
              <a:rPr b="1" lang="en" sz="1600">
                <a:solidFill>
                  <a:schemeClr val="dk1"/>
                </a:solidFill>
                <a:highlight>
                  <a:srgbClr val="FFFFFF"/>
                </a:highlight>
              </a:rPr>
              <a:t>MinPts</a:t>
            </a:r>
            <a:r>
              <a:rPr lang="en" sz="1600">
                <a:solidFill>
                  <a:schemeClr val="dk1"/>
                </a:solidFill>
                <a:highlight>
                  <a:srgbClr val="FFFFFF"/>
                </a:highlight>
              </a:rPr>
              <a:t>: Minimum number of neighbors (data points) within eps radius. Larger the dataset, the larger value of MinPts must be chosen. As a general rule, the minimum MinPts can be derived from the number of dimensions D in the dataset as, MinPts &gt;= D+1. The minimum value of MinPts must be chosen at least 3.</a:t>
            </a:r>
            <a:endParaRPr sz="1600">
              <a:solidFill>
                <a:schemeClr val="dk1"/>
              </a:solidFill>
              <a:highlight>
                <a:srgbClr val="FFFFFF"/>
              </a:highlight>
            </a:endParaRPr>
          </a:p>
          <a:p>
            <a:pPr indent="0" lvl="0" marL="457200" rtl="0" algn="l">
              <a:lnSpc>
                <a:spcPct val="115000"/>
              </a:lnSpc>
              <a:spcBef>
                <a:spcPts val="3600"/>
              </a:spcBef>
              <a:spcAft>
                <a:spcPts val="0"/>
              </a:spcAft>
              <a:buSzPts val="1800"/>
              <a:buNone/>
            </a:pPr>
            <a:r>
              <a:t/>
            </a:r>
            <a:endParaRPr sz="1600">
              <a:solidFill>
                <a:schemeClr val="dk1"/>
              </a:solidFill>
              <a:highlight>
                <a:srgbClr val="FFFFFF"/>
              </a:highlight>
            </a:endParaRPr>
          </a:p>
          <a:p>
            <a:pPr indent="0" lvl="0" marL="0" rtl="0" algn="l">
              <a:lnSpc>
                <a:spcPct val="115000"/>
              </a:lnSpc>
              <a:spcBef>
                <a:spcPts val="3600"/>
              </a:spcBef>
              <a:spcAft>
                <a:spcPts val="1200"/>
              </a:spcAft>
              <a:buSzPts val="1800"/>
              <a:buNone/>
            </a:pPr>
            <a:r>
              <a:t/>
            </a:r>
            <a:endParaRPr sz="1600">
              <a:solidFill>
                <a:schemeClr val="dk1"/>
              </a:solidFill>
            </a:endParaRPr>
          </a:p>
        </p:txBody>
      </p:sp>
      <p:pic>
        <p:nvPicPr>
          <p:cNvPr id="244" name="Google Shape;244;p27"/>
          <p:cNvPicPr preferRelativeResize="0"/>
          <p:nvPr/>
        </p:nvPicPr>
        <p:blipFill rotWithShape="1">
          <a:blip r:embed="rId3">
            <a:alphaModFix/>
          </a:blip>
          <a:srcRect b="13852" l="0" r="0" t="0"/>
          <a:stretch/>
        </p:blipFill>
        <p:spPr>
          <a:xfrm>
            <a:off x="6723225" y="812950"/>
            <a:ext cx="2071775" cy="1267975"/>
          </a:xfrm>
          <a:prstGeom prst="rect">
            <a:avLst/>
          </a:prstGeom>
          <a:noFill/>
          <a:ln>
            <a:noFill/>
          </a:ln>
        </p:spPr>
      </p:pic>
      <p:sp>
        <p:nvSpPr>
          <p:cNvPr id="245" name="Google Shape;245;p27"/>
          <p:cNvSpPr txBox="1"/>
          <p:nvPr>
            <p:ph type="title"/>
          </p:nvPr>
        </p:nvSpPr>
        <p:spPr>
          <a:xfrm>
            <a:off x="159300" y="292625"/>
            <a:ext cx="8922900" cy="572700"/>
          </a:xfrm>
          <a:prstGeom prst="rect">
            <a:avLst/>
          </a:prstGeom>
          <a:noFill/>
          <a:ln>
            <a:noFill/>
          </a:ln>
        </p:spPr>
        <p:txBody>
          <a:bodyPr anchorCtr="0" anchor="t" bIns="91425" lIns="91425" spcFirstLastPara="1" rIns="91425" wrap="square" tIns="91425">
            <a:noAutofit/>
          </a:bodyPr>
          <a:lstStyle/>
          <a:p>
            <a:pPr indent="0" lvl="0" marL="0" marR="101600" rtl="0" algn="l">
              <a:lnSpc>
                <a:spcPct val="120000"/>
              </a:lnSpc>
              <a:spcBef>
                <a:spcPts val="0"/>
              </a:spcBef>
              <a:spcAft>
                <a:spcPts val="0"/>
              </a:spcAft>
              <a:buSzPts val="2800"/>
              <a:buNone/>
            </a:pPr>
            <a:r>
              <a:rPr b="1" lang="en" sz="2000">
                <a:solidFill>
                  <a:srgbClr val="222222"/>
                </a:solidFill>
                <a:highlight>
                  <a:srgbClr val="FFFFFF"/>
                </a:highlight>
              </a:rPr>
              <a:t>DBSCAN (Density-Based Spatial Clustering of Applications with Noise)</a:t>
            </a:r>
            <a:endParaRPr b="1" sz="2000">
              <a:solidFill>
                <a:srgbClr val="222222"/>
              </a:solidFill>
              <a:highlight>
                <a:srgbClr val="FFFFFF"/>
              </a:highlight>
            </a:endParaRPr>
          </a:p>
          <a:p>
            <a:pPr indent="0" lvl="0" marL="0" rtl="0" algn="l">
              <a:lnSpc>
                <a:spcPct val="100000"/>
              </a:lnSpc>
              <a:spcBef>
                <a:spcPts val="600"/>
              </a:spcBef>
              <a:spcAft>
                <a:spcPts val="0"/>
              </a:spcAft>
              <a:buSzPts val="2800"/>
              <a:buNone/>
            </a:pPr>
            <a:r>
              <a:t/>
            </a:r>
            <a:endParaRPr b="1"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28"/>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i="1" lang="en" sz="1700">
                <a:solidFill>
                  <a:schemeClr val="dk1"/>
                </a:solidFill>
                <a:highlight>
                  <a:srgbClr val="F9F9F9"/>
                </a:highlight>
              </a:rPr>
              <a:t>In this algorithm, we have 3 types of data points.</a:t>
            </a:r>
            <a:endParaRPr b="1" i="1" sz="1700">
              <a:solidFill>
                <a:schemeClr val="dk1"/>
              </a:solidFill>
              <a:highlight>
                <a:srgbClr val="F9F9F9"/>
              </a:highlight>
            </a:endParaRPr>
          </a:p>
          <a:p>
            <a:pPr indent="0" lvl="0" marL="0" rtl="0" algn="l">
              <a:lnSpc>
                <a:spcPct val="115000"/>
              </a:lnSpc>
              <a:spcBef>
                <a:spcPts val="1200"/>
              </a:spcBef>
              <a:spcAft>
                <a:spcPts val="0"/>
              </a:spcAft>
              <a:buClr>
                <a:schemeClr val="dk1"/>
              </a:buClr>
              <a:buSzPts val="1100"/>
              <a:buFont typeface="Arial"/>
              <a:buNone/>
            </a:pPr>
            <a:r>
              <a:rPr b="1" i="1" lang="en" sz="1700">
                <a:solidFill>
                  <a:schemeClr val="dk1"/>
                </a:solidFill>
                <a:highlight>
                  <a:srgbClr val="F9F9F9"/>
                </a:highlight>
              </a:rPr>
              <a:t>Core Point</a:t>
            </a:r>
            <a:r>
              <a:rPr i="1" lang="en" sz="1700">
                <a:solidFill>
                  <a:schemeClr val="dk1"/>
                </a:solidFill>
                <a:highlight>
                  <a:srgbClr val="F9F9F9"/>
                </a:highlight>
              </a:rPr>
              <a:t>: A point is a core point if it has more than MinPts points within eps. </a:t>
            </a:r>
            <a:endParaRPr i="1" sz="1700">
              <a:solidFill>
                <a:schemeClr val="dk1"/>
              </a:solidFill>
              <a:highlight>
                <a:srgbClr val="F9F9F9"/>
              </a:highlight>
            </a:endParaRPr>
          </a:p>
          <a:p>
            <a:pPr indent="0" lvl="0" marL="0" rtl="0" algn="l">
              <a:lnSpc>
                <a:spcPct val="115000"/>
              </a:lnSpc>
              <a:spcBef>
                <a:spcPts val="1200"/>
              </a:spcBef>
              <a:spcAft>
                <a:spcPts val="0"/>
              </a:spcAft>
              <a:buSzPts val="1800"/>
              <a:buNone/>
            </a:pPr>
            <a:r>
              <a:rPr b="1" i="1" lang="en" sz="1700">
                <a:solidFill>
                  <a:schemeClr val="dk1"/>
                </a:solidFill>
                <a:highlight>
                  <a:srgbClr val="F9F9F9"/>
                </a:highlight>
              </a:rPr>
              <a:t>Border Point</a:t>
            </a:r>
            <a:r>
              <a:rPr i="1" lang="en" sz="1700">
                <a:solidFill>
                  <a:schemeClr val="dk1"/>
                </a:solidFill>
                <a:highlight>
                  <a:srgbClr val="F9F9F9"/>
                </a:highlight>
              </a:rPr>
              <a:t>: A point which has fewer than MinPts within eps but it is </a:t>
            </a:r>
            <a:endParaRPr i="1" sz="1700">
              <a:solidFill>
                <a:schemeClr val="dk1"/>
              </a:solidFill>
              <a:highlight>
                <a:srgbClr val="F9F9F9"/>
              </a:highlight>
            </a:endParaRPr>
          </a:p>
          <a:p>
            <a:pPr indent="0" lvl="0" marL="0" rtl="0" algn="l">
              <a:lnSpc>
                <a:spcPct val="115000"/>
              </a:lnSpc>
              <a:spcBef>
                <a:spcPts val="1200"/>
              </a:spcBef>
              <a:spcAft>
                <a:spcPts val="0"/>
              </a:spcAft>
              <a:buClr>
                <a:schemeClr val="dk1"/>
              </a:buClr>
              <a:buSzPts val="1100"/>
              <a:buFont typeface="Arial"/>
              <a:buNone/>
            </a:pPr>
            <a:r>
              <a:rPr i="1" lang="en" sz="1700">
                <a:solidFill>
                  <a:schemeClr val="dk1"/>
                </a:solidFill>
                <a:highlight>
                  <a:srgbClr val="F9F9F9"/>
                </a:highlight>
              </a:rPr>
              <a:t>in the neighborhood of a core point. </a:t>
            </a:r>
            <a:endParaRPr i="1" sz="1700">
              <a:solidFill>
                <a:schemeClr val="dk1"/>
              </a:solidFill>
              <a:highlight>
                <a:srgbClr val="F9F9F9"/>
              </a:highlight>
            </a:endParaRPr>
          </a:p>
          <a:p>
            <a:pPr indent="0" lvl="0" marL="0" rtl="0" algn="l">
              <a:lnSpc>
                <a:spcPct val="115000"/>
              </a:lnSpc>
              <a:spcBef>
                <a:spcPts val="1200"/>
              </a:spcBef>
              <a:spcAft>
                <a:spcPts val="0"/>
              </a:spcAft>
              <a:buSzPts val="1800"/>
              <a:buNone/>
            </a:pPr>
            <a:r>
              <a:rPr b="1" i="1" lang="en" sz="1700">
                <a:solidFill>
                  <a:schemeClr val="dk1"/>
                </a:solidFill>
                <a:highlight>
                  <a:srgbClr val="F9F9F9"/>
                </a:highlight>
              </a:rPr>
              <a:t>Noise or outlier</a:t>
            </a:r>
            <a:r>
              <a:rPr i="1" lang="en" sz="1700">
                <a:solidFill>
                  <a:schemeClr val="dk1"/>
                </a:solidFill>
                <a:highlight>
                  <a:srgbClr val="F9F9F9"/>
                </a:highlight>
              </a:rPr>
              <a:t>: A point which is not a core point or </a:t>
            </a:r>
            <a:endParaRPr i="1" sz="1700">
              <a:solidFill>
                <a:schemeClr val="dk1"/>
              </a:solidFill>
              <a:highlight>
                <a:srgbClr val="F9F9F9"/>
              </a:highlight>
            </a:endParaRPr>
          </a:p>
          <a:p>
            <a:pPr indent="0" lvl="0" marL="0" rtl="0" algn="l">
              <a:lnSpc>
                <a:spcPct val="115000"/>
              </a:lnSpc>
              <a:spcBef>
                <a:spcPts val="1200"/>
              </a:spcBef>
              <a:spcAft>
                <a:spcPts val="1200"/>
              </a:spcAft>
              <a:buSzPts val="1800"/>
              <a:buNone/>
            </a:pPr>
            <a:r>
              <a:rPr i="1" lang="en" sz="1700">
                <a:solidFill>
                  <a:schemeClr val="dk1"/>
                </a:solidFill>
                <a:highlight>
                  <a:srgbClr val="F9F9F9"/>
                </a:highlight>
              </a:rPr>
              <a:t>                           border point.</a:t>
            </a:r>
            <a:endParaRPr sz="2200">
              <a:solidFill>
                <a:schemeClr val="dk1"/>
              </a:solidFill>
            </a:endParaRPr>
          </a:p>
        </p:txBody>
      </p:sp>
      <p:sp>
        <p:nvSpPr>
          <p:cNvPr id="251" name="Google Shape;251;p28"/>
          <p:cNvSpPr txBox="1"/>
          <p:nvPr>
            <p:ph type="title"/>
          </p:nvPr>
        </p:nvSpPr>
        <p:spPr>
          <a:xfrm>
            <a:off x="159300" y="292625"/>
            <a:ext cx="8922900" cy="572700"/>
          </a:xfrm>
          <a:prstGeom prst="rect">
            <a:avLst/>
          </a:prstGeom>
          <a:noFill/>
          <a:ln>
            <a:noFill/>
          </a:ln>
        </p:spPr>
        <p:txBody>
          <a:bodyPr anchorCtr="0" anchor="t" bIns="91425" lIns="91425" spcFirstLastPara="1" rIns="91425" wrap="square" tIns="91425">
            <a:noAutofit/>
          </a:bodyPr>
          <a:lstStyle/>
          <a:p>
            <a:pPr indent="0" lvl="0" marL="0" marR="101600" rtl="0" algn="l">
              <a:lnSpc>
                <a:spcPct val="120000"/>
              </a:lnSpc>
              <a:spcBef>
                <a:spcPts val="0"/>
              </a:spcBef>
              <a:spcAft>
                <a:spcPts val="0"/>
              </a:spcAft>
              <a:buSzPts val="2800"/>
              <a:buNone/>
            </a:pPr>
            <a:r>
              <a:rPr b="1" lang="en" sz="2000">
                <a:solidFill>
                  <a:srgbClr val="222222"/>
                </a:solidFill>
                <a:highlight>
                  <a:srgbClr val="FFFFFF"/>
                </a:highlight>
              </a:rPr>
              <a:t>DBSCAN (Density-Based Spatial Clustering of Applications with Noise)</a:t>
            </a:r>
            <a:endParaRPr b="1" sz="2000">
              <a:solidFill>
                <a:srgbClr val="222222"/>
              </a:solidFill>
              <a:highlight>
                <a:srgbClr val="FFFFFF"/>
              </a:highlight>
            </a:endParaRPr>
          </a:p>
          <a:p>
            <a:pPr indent="0" lvl="0" marL="0" rtl="0" algn="l">
              <a:lnSpc>
                <a:spcPct val="100000"/>
              </a:lnSpc>
              <a:spcBef>
                <a:spcPts val="600"/>
              </a:spcBef>
              <a:spcAft>
                <a:spcPts val="0"/>
              </a:spcAft>
              <a:buSzPts val="2800"/>
              <a:buNone/>
            </a:pPr>
            <a:r>
              <a:t/>
            </a:r>
            <a:endParaRPr b="1" sz="2000"/>
          </a:p>
        </p:txBody>
      </p:sp>
      <p:pic>
        <p:nvPicPr>
          <p:cNvPr id="252" name="Google Shape;252;p28"/>
          <p:cNvPicPr preferRelativeResize="0"/>
          <p:nvPr/>
        </p:nvPicPr>
        <p:blipFill rotWithShape="1">
          <a:blip r:embed="rId3">
            <a:alphaModFix/>
          </a:blip>
          <a:srcRect b="0" l="0" r="0" t="0"/>
          <a:stretch/>
        </p:blipFill>
        <p:spPr>
          <a:xfrm>
            <a:off x="5746200" y="2294575"/>
            <a:ext cx="3397800" cy="2630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p29"/>
          <p:cNvSpPr txBox="1"/>
          <p:nvPr>
            <p:ph idx="1" type="body"/>
          </p:nvPr>
        </p:nvSpPr>
        <p:spPr>
          <a:xfrm>
            <a:off x="83100" y="847675"/>
            <a:ext cx="8770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700">
                <a:solidFill>
                  <a:schemeClr val="dk1"/>
                </a:solidFill>
                <a:highlight>
                  <a:srgbClr val="FFFFFF"/>
                </a:highlight>
              </a:rPr>
              <a:t>DBSCAN algorithm can be abstracted in the following steps:</a:t>
            </a:r>
            <a:endParaRPr b="1" sz="1700">
              <a:solidFill>
                <a:schemeClr val="dk1"/>
              </a:solidFill>
              <a:highlight>
                <a:srgbClr val="FFFFFF"/>
              </a:highlight>
            </a:endParaRPr>
          </a:p>
          <a:p>
            <a:pPr indent="-336550" lvl="0" marL="685800" rtl="0" algn="l">
              <a:lnSpc>
                <a:spcPct val="115000"/>
              </a:lnSpc>
              <a:spcBef>
                <a:spcPts val="800"/>
              </a:spcBef>
              <a:spcAft>
                <a:spcPts val="0"/>
              </a:spcAft>
              <a:buClr>
                <a:schemeClr val="dk1"/>
              </a:buClr>
              <a:buSzPts val="1700"/>
              <a:buAutoNum type="arabicPeriod"/>
            </a:pPr>
            <a:r>
              <a:rPr lang="en" sz="1700">
                <a:solidFill>
                  <a:schemeClr val="dk1"/>
                </a:solidFill>
                <a:highlight>
                  <a:srgbClr val="FFFFFF"/>
                </a:highlight>
              </a:rPr>
              <a:t>Find all the neighbor points within eps and identify the core points or visited with more than MinPts neighbors.</a:t>
            </a:r>
            <a:endParaRPr sz="1700">
              <a:solidFill>
                <a:schemeClr val="dk1"/>
              </a:solidFill>
              <a:highlight>
                <a:srgbClr val="FFFFFF"/>
              </a:highlight>
            </a:endParaRPr>
          </a:p>
          <a:p>
            <a:pPr indent="-336550" lvl="0" marL="685800" rtl="0" algn="l">
              <a:lnSpc>
                <a:spcPct val="115000"/>
              </a:lnSpc>
              <a:spcBef>
                <a:spcPts val="0"/>
              </a:spcBef>
              <a:spcAft>
                <a:spcPts val="0"/>
              </a:spcAft>
              <a:buClr>
                <a:schemeClr val="dk1"/>
              </a:buClr>
              <a:buSzPts val="1700"/>
              <a:buAutoNum type="arabicPeriod"/>
            </a:pPr>
            <a:r>
              <a:rPr lang="en" sz="1700">
                <a:solidFill>
                  <a:schemeClr val="dk1"/>
                </a:solidFill>
                <a:highlight>
                  <a:srgbClr val="FFFFFF"/>
                </a:highlight>
              </a:rPr>
              <a:t>For each core point if it is not already assigned to a cluster, create a new cluster.</a:t>
            </a:r>
            <a:endParaRPr sz="1700">
              <a:solidFill>
                <a:schemeClr val="dk1"/>
              </a:solidFill>
              <a:highlight>
                <a:srgbClr val="FFFFFF"/>
              </a:highlight>
            </a:endParaRPr>
          </a:p>
          <a:p>
            <a:pPr indent="-336550" lvl="0" marL="685800" rtl="0" algn="l">
              <a:lnSpc>
                <a:spcPct val="115000"/>
              </a:lnSpc>
              <a:spcBef>
                <a:spcPts val="0"/>
              </a:spcBef>
              <a:spcAft>
                <a:spcPts val="0"/>
              </a:spcAft>
              <a:buClr>
                <a:schemeClr val="dk1"/>
              </a:buClr>
              <a:buSzPts val="1700"/>
              <a:buAutoNum type="arabicPeriod"/>
            </a:pPr>
            <a:r>
              <a:rPr lang="en" sz="1700">
                <a:solidFill>
                  <a:schemeClr val="dk1"/>
                </a:solidFill>
                <a:highlight>
                  <a:srgbClr val="FFFFFF"/>
                </a:highlight>
              </a:rPr>
              <a:t>Find recursively all its density connected points and assign them to the same cluster as the core point. </a:t>
            </a:r>
            <a:br>
              <a:rPr lang="en" sz="1700">
                <a:solidFill>
                  <a:schemeClr val="dk1"/>
                </a:solidFill>
                <a:highlight>
                  <a:srgbClr val="FFFFFF"/>
                </a:highlight>
              </a:rPr>
            </a:br>
            <a:r>
              <a:rPr lang="en" sz="1700">
                <a:solidFill>
                  <a:schemeClr val="dk1"/>
                </a:solidFill>
                <a:highlight>
                  <a:srgbClr val="FFFFFF"/>
                </a:highlight>
              </a:rPr>
              <a:t>A point</a:t>
            </a:r>
            <a:r>
              <a:rPr i="1" lang="en" sz="1700">
                <a:solidFill>
                  <a:schemeClr val="dk1"/>
                </a:solidFill>
                <a:highlight>
                  <a:srgbClr val="FFFFFF"/>
                </a:highlight>
              </a:rPr>
              <a:t> a</a:t>
            </a:r>
            <a:r>
              <a:rPr lang="en" sz="1700">
                <a:solidFill>
                  <a:schemeClr val="dk1"/>
                </a:solidFill>
                <a:highlight>
                  <a:srgbClr val="FFFFFF"/>
                </a:highlight>
              </a:rPr>
              <a:t> and </a:t>
            </a:r>
            <a:r>
              <a:rPr i="1" lang="en" sz="1700">
                <a:solidFill>
                  <a:schemeClr val="dk1"/>
                </a:solidFill>
                <a:highlight>
                  <a:srgbClr val="FFFFFF"/>
                </a:highlight>
              </a:rPr>
              <a:t>b</a:t>
            </a:r>
            <a:r>
              <a:rPr lang="en" sz="1700">
                <a:solidFill>
                  <a:schemeClr val="dk1"/>
                </a:solidFill>
                <a:highlight>
                  <a:srgbClr val="FFFFFF"/>
                </a:highlight>
              </a:rPr>
              <a:t> are said to be density connected if there exist a point </a:t>
            </a:r>
            <a:r>
              <a:rPr i="1" lang="en" sz="1700">
                <a:solidFill>
                  <a:schemeClr val="dk1"/>
                </a:solidFill>
                <a:highlight>
                  <a:srgbClr val="FFFFFF"/>
                </a:highlight>
              </a:rPr>
              <a:t>c</a:t>
            </a:r>
            <a:r>
              <a:rPr lang="en" sz="1700">
                <a:solidFill>
                  <a:schemeClr val="dk1"/>
                </a:solidFill>
                <a:highlight>
                  <a:srgbClr val="FFFFFF"/>
                </a:highlight>
              </a:rPr>
              <a:t> which has a sufficient number of points in its neighbors and both the points</a:t>
            </a:r>
            <a:r>
              <a:rPr i="1" lang="en" sz="1700">
                <a:solidFill>
                  <a:schemeClr val="dk1"/>
                </a:solidFill>
                <a:highlight>
                  <a:srgbClr val="FFFFFF"/>
                </a:highlight>
              </a:rPr>
              <a:t> a</a:t>
            </a:r>
            <a:r>
              <a:rPr lang="en" sz="1700">
                <a:solidFill>
                  <a:schemeClr val="dk1"/>
                </a:solidFill>
                <a:highlight>
                  <a:srgbClr val="FFFFFF"/>
                </a:highlight>
              </a:rPr>
              <a:t> and </a:t>
            </a:r>
            <a:r>
              <a:rPr i="1" lang="en" sz="1700">
                <a:solidFill>
                  <a:schemeClr val="dk1"/>
                </a:solidFill>
                <a:highlight>
                  <a:srgbClr val="FFFFFF"/>
                </a:highlight>
              </a:rPr>
              <a:t>b</a:t>
            </a:r>
            <a:r>
              <a:rPr lang="en" sz="1700">
                <a:solidFill>
                  <a:schemeClr val="dk1"/>
                </a:solidFill>
                <a:highlight>
                  <a:srgbClr val="FFFFFF"/>
                </a:highlight>
              </a:rPr>
              <a:t> are within the </a:t>
            </a:r>
            <a:r>
              <a:rPr i="1" lang="en" sz="1700">
                <a:solidFill>
                  <a:schemeClr val="dk1"/>
                </a:solidFill>
                <a:highlight>
                  <a:srgbClr val="FFFFFF"/>
                </a:highlight>
              </a:rPr>
              <a:t>eps distance</a:t>
            </a:r>
            <a:r>
              <a:rPr lang="en" sz="1700">
                <a:solidFill>
                  <a:schemeClr val="dk1"/>
                </a:solidFill>
                <a:highlight>
                  <a:srgbClr val="FFFFFF"/>
                </a:highlight>
              </a:rPr>
              <a:t>. This is a chaining process. So, if </a:t>
            </a:r>
            <a:r>
              <a:rPr i="1" lang="en" sz="1700">
                <a:solidFill>
                  <a:schemeClr val="dk1"/>
                </a:solidFill>
                <a:highlight>
                  <a:srgbClr val="FFFFFF"/>
                </a:highlight>
              </a:rPr>
              <a:t>b</a:t>
            </a:r>
            <a:r>
              <a:rPr lang="en" sz="1700">
                <a:solidFill>
                  <a:schemeClr val="dk1"/>
                </a:solidFill>
                <a:highlight>
                  <a:srgbClr val="FFFFFF"/>
                </a:highlight>
              </a:rPr>
              <a:t> is neighbor of </a:t>
            </a:r>
            <a:r>
              <a:rPr i="1" lang="en" sz="1700">
                <a:solidFill>
                  <a:schemeClr val="dk1"/>
                </a:solidFill>
                <a:highlight>
                  <a:srgbClr val="FFFFFF"/>
                </a:highlight>
              </a:rPr>
              <a:t>c</a:t>
            </a:r>
            <a:r>
              <a:rPr lang="en" sz="1700">
                <a:solidFill>
                  <a:schemeClr val="dk1"/>
                </a:solidFill>
                <a:highlight>
                  <a:srgbClr val="FFFFFF"/>
                </a:highlight>
              </a:rPr>
              <a:t>, </a:t>
            </a:r>
            <a:r>
              <a:rPr i="1" lang="en" sz="1700">
                <a:solidFill>
                  <a:schemeClr val="dk1"/>
                </a:solidFill>
                <a:highlight>
                  <a:srgbClr val="FFFFFF"/>
                </a:highlight>
              </a:rPr>
              <a:t>c</a:t>
            </a:r>
            <a:r>
              <a:rPr lang="en" sz="1700">
                <a:solidFill>
                  <a:schemeClr val="dk1"/>
                </a:solidFill>
                <a:highlight>
                  <a:srgbClr val="FFFFFF"/>
                </a:highlight>
              </a:rPr>
              <a:t> is neighbor of</a:t>
            </a:r>
            <a:r>
              <a:rPr i="1" lang="en" sz="1700">
                <a:solidFill>
                  <a:schemeClr val="dk1"/>
                </a:solidFill>
                <a:highlight>
                  <a:srgbClr val="FFFFFF"/>
                </a:highlight>
              </a:rPr>
              <a:t> d</a:t>
            </a:r>
            <a:r>
              <a:rPr lang="en" sz="1700">
                <a:solidFill>
                  <a:schemeClr val="dk1"/>
                </a:solidFill>
                <a:highlight>
                  <a:srgbClr val="FFFFFF"/>
                </a:highlight>
              </a:rPr>
              <a:t>, </a:t>
            </a:r>
            <a:r>
              <a:rPr i="1" lang="en" sz="1700">
                <a:solidFill>
                  <a:schemeClr val="dk1"/>
                </a:solidFill>
                <a:highlight>
                  <a:srgbClr val="FFFFFF"/>
                </a:highlight>
              </a:rPr>
              <a:t>d</a:t>
            </a:r>
            <a:r>
              <a:rPr lang="en" sz="1700">
                <a:solidFill>
                  <a:schemeClr val="dk1"/>
                </a:solidFill>
                <a:highlight>
                  <a:srgbClr val="FFFFFF"/>
                </a:highlight>
              </a:rPr>
              <a:t> is neighbor of </a:t>
            </a:r>
            <a:r>
              <a:rPr i="1" lang="en" sz="1700">
                <a:solidFill>
                  <a:schemeClr val="dk1"/>
                </a:solidFill>
                <a:highlight>
                  <a:srgbClr val="FFFFFF"/>
                </a:highlight>
              </a:rPr>
              <a:t>e</a:t>
            </a:r>
            <a:r>
              <a:rPr lang="en" sz="1700">
                <a:solidFill>
                  <a:schemeClr val="dk1"/>
                </a:solidFill>
                <a:highlight>
                  <a:srgbClr val="FFFFFF"/>
                </a:highlight>
              </a:rPr>
              <a:t>, which in turn is neighbor of </a:t>
            </a:r>
            <a:r>
              <a:rPr i="1" lang="en" sz="1700">
                <a:solidFill>
                  <a:schemeClr val="dk1"/>
                </a:solidFill>
                <a:highlight>
                  <a:srgbClr val="FFFFFF"/>
                </a:highlight>
              </a:rPr>
              <a:t>a</a:t>
            </a:r>
            <a:r>
              <a:rPr lang="en" sz="1700">
                <a:solidFill>
                  <a:schemeClr val="dk1"/>
                </a:solidFill>
                <a:highlight>
                  <a:srgbClr val="FFFFFF"/>
                </a:highlight>
              </a:rPr>
              <a:t> implies that </a:t>
            </a:r>
            <a:r>
              <a:rPr i="1" lang="en" sz="1700">
                <a:solidFill>
                  <a:schemeClr val="dk1"/>
                </a:solidFill>
                <a:highlight>
                  <a:srgbClr val="FFFFFF"/>
                </a:highlight>
              </a:rPr>
              <a:t>b</a:t>
            </a:r>
            <a:r>
              <a:rPr lang="en" sz="1700">
                <a:solidFill>
                  <a:schemeClr val="dk1"/>
                </a:solidFill>
                <a:highlight>
                  <a:srgbClr val="FFFFFF"/>
                </a:highlight>
              </a:rPr>
              <a:t> is neighbor of</a:t>
            </a:r>
            <a:r>
              <a:rPr i="1" lang="en" sz="1700">
                <a:solidFill>
                  <a:schemeClr val="dk1"/>
                </a:solidFill>
                <a:highlight>
                  <a:srgbClr val="FFFFFF"/>
                </a:highlight>
              </a:rPr>
              <a:t> a</a:t>
            </a:r>
            <a:r>
              <a:rPr lang="en" sz="1700">
                <a:solidFill>
                  <a:schemeClr val="dk1"/>
                </a:solidFill>
                <a:highlight>
                  <a:srgbClr val="FFFFFF"/>
                </a:highlight>
              </a:rPr>
              <a:t>.</a:t>
            </a:r>
            <a:endParaRPr sz="1700">
              <a:solidFill>
                <a:schemeClr val="dk1"/>
              </a:solidFill>
              <a:highlight>
                <a:srgbClr val="FFFFFF"/>
              </a:highlight>
            </a:endParaRPr>
          </a:p>
          <a:p>
            <a:pPr indent="-336550" lvl="0" marL="685800" rtl="0" algn="l">
              <a:lnSpc>
                <a:spcPct val="115000"/>
              </a:lnSpc>
              <a:spcBef>
                <a:spcPts val="0"/>
              </a:spcBef>
              <a:spcAft>
                <a:spcPts val="0"/>
              </a:spcAft>
              <a:buClr>
                <a:schemeClr val="dk1"/>
              </a:buClr>
              <a:buSzPts val="1700"/>
              <a:buAutoNum type="arabicPeriod"/>
            </a:pPr>
            <a:r>
              <a:rPr lang="en" sz="1700">
                <a:solidFill>
                  <a:schemeClr val="dk1"/>
                </a:solidFill>
                <a:highlight>
                  <a:srgbClr val="FFFFFF"/>
                </a:highlight>
              </a:rPr>
              <a:t>Iterate through the remaining unvisited points in the dataset. Those points that do not belong to any cluster are noise.</a:t>
            </a:r>
            <a:endParaRPr sz="2200">
              <a:solidFill>
                <a:schemeClr val="dk1"/>
              </a:solidFill>
            </a:endParaRPr>
          </a:p>
        </p:txBody>
      </p:sp>
      <p:sp>
        <p:nvSpPr>
          <p:cNvPr id="258" name="Google Shape;258;p29"/>
          <p:cNvSpPr txBox="1"/>
          <p:nvPr>
            <p:ph type="title"/>
          </p:nvPr>
        </p:nvSpPr>
        <p:spPr>
          <a:xfrm>
            <a:off x="159300" y="292625"/>
            <a:ext cx="8922900" cy="572700"/>
          </a:xfrm>
          <a:prstGeom prst="rect">
            <a:avLst/>
          </a:prstGeom>
          <a:noFill/>
          <a:ln>
            <a:noFill/>
          </a:ln>
        </p:spPr>
        <p:txBody>
          <a:bodyPr anchorCtr="0" anchor="t" bIns="91425" lIns="91425" spcFirstLastPara="1" rIns="91425" wrap="square" tIns="91425">
            <a:noAutofit/>
          </a:bodyPr>
          <a:lstStyle/>
          <a:p>
            <a:pPr indent="0" lvl="0" marL="0" marR="101600" rtl="0" algn="l">
              <a:lnSpc>
                <a:spcPct val="120000"/>
              </a:lnSpc>
              <a:spcBef>
                <a:spcPts val="0"/>
              </a:spcBef>
              <a:spcAft>
                <a:spcPts val="0"/>
              </a:spcAft>
              <a:buSzPts val="2800"/>
              <a:buNone/>
            </a:pPr>
            <a:r>
              <a:rPr b="1" lang="en" sz="2000">
                <a:solidFill>
                  <a:srgbClr val="222222"/>
                </a:solidFill>
                <a:highlight>
                  <a:srgbClr val="FFFFFF"/>
                </a:highlight>
              </a:rPr>
              <a:t>DBSCAN (Density-Based Spatial Clustering of Applications with Noise)</a:t>
            </a:r>
            <a:endParaRPr b="1" sz="2000">
              <a:solidFill>
                <a:srgbClr val="222222"/>
              </a:solidFill>
              <a:highlight>
                <a:srgbClr val="FFFFFF"/>
              </a:highlight>
            </a:endParaRPr>
          </a:p>
          <a:p>
            <a:pPr indent="0" lvl="0" marL="0" rtl="0" algn="l">
              <a:lnSpc>
                <a:spcPct val="100000"/>
              </a:lnSpc>
              <a:spcBef>
                <a:spcPts val="600"/>
              </a:spcBef>
              <a:spcAft>
                <a:spcPts val="0"/>
              </a:spcAft>
              <a:buSzPts val="2800"/>
              <a:buNone/>
            </a:pPr>
            <a:r>
              <a:t/>
            </a:r>
            <a:endParaRPr b="1"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220"/>
              <a:t>Hierarchical clustering/ Hierarchical cluster analysis(HCA)</a:t>
            </a:r>
            <a:endParaRPr b="1" sz="2220"/>
          </a:p>
        </p:txBody>
      </p:sp>
      <p:sp>
        <p:nvSpPr>
          <p:cNvPr id="264" name="Google Shape;264;p30"/>
          <p:cNvSpPr txBox="1"/>
          <p:nvPr>
            <p:ph idx="1" type="body"/>
          </p:nvPr>
        </p:nvSpPr>
        <p:spPr>
          <a:xfrm>
            <a:off x="159300" y="695275"/>
            <a:ext cx="3767400" cy="4260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500">
                <a:solidFill>
                  <a:srgbClr val="000000"/>
                </a:solidFill>
              </a:rPr>
              <a:t>Agglomerative </a:t>
            </a:r>
            <a:r>
              <a:rPr lang="en" sz="1500">
                <a:solidFill>
                  <a:srgbClr val="000000"/>
                </a:solidFill>
              </a:rPr>
              <a:t>clustering works in a “bottom-up” manner. That is, each object is initially considered as a single-element cluster (leaf). At each step of the algorithm, the two clusters that are the most similar are combined into a new bigger cluster (nodes). This procedure is iterated until all points are member of just one single big cluster (root)</a:t>
            </a:r>
            <a:endParaRPr sz="1500">
              <a:solidFill>
                <a:srgbClr val="000000"/>
              </a:solidFill>
            </a:endParaRPr>
          </a:p>
          <a:p>
            <a:pPr indent="0" lvl="0" marL="0" rtl="0" algn="l">
              <a:lnSpc>
                <a:spcPct val="95000"/>
              </a:lnSpc>
              <a:spcBef>
                <a:spcPts val="1200"/>
              </a:spcBef>
              <a:spcAft>
                <a:spcPts val="1200"/>
              </a:spcAft>
              <a:buSzPts val="935"/>
              <a:buNone/>
            </a:pPr>
            <a:r>
              <a:rPr lang="en" sz="1500">
                <a:solidFill>
                  <a:srgbClr val="000000"/>
                </a:solidFill>
              </a:rPr>
              <a:t>The inverse of agglomerative clustering is </a:t>
            </a:r>
            <a:r>
              <a:rPr b="1" i="1" lang="en" sz="1500">
                <a:solidFill>
                  <a:srgbClr val="000000"/>
                </a:solidFill>
              </a:rPr>
              <a:t>divisive </a:t>
            </a:r>
            <a:r>
              <a:rPr i="1" lang="en" sz="1500">
                <a:solidFill>
                  <a:srgbClr val="000000"/>
                </a:solidFill>
              </a:rPr>
              <a:t>clustering</a:t>
            </a:r>
            <a:r>
              <a:rPr lang="en" sz="1500">
                <a:solidFill>
                  <a:srgbClr val="000000"/>
                </a:solidFill>
              </a:rPr>
              <a:t>, which is also known as DIANA (</a:t>
            </a:r>
            <a:r>
              <a:rPr i="1" lang="en" sz="1500">
                <a:solidFill>
                  <a:srgbClr val="000000"/>
                </a:solidFill>
              </a:rPr>
              <a:t>Divise Analysis</a:t>
            </a:r>
            <a:r>
              <a:rPr lang="en" sz="1500">
                <a:solidFill>
                  <a:srgbClr val="000000"/>
                </a:solidFill>
              </a:rPr>
              <a:t>) and it works in a “top-down” manner. It begins with the root, in which all objects are included in a single cluster. At each step of iteration, the most heterogeneous cluster is divided into two. The process is iterated until all objects are in their own cluster</a:t>
            </a:r>
            <a:endParaRPr sz="1500">
              <a:solidFill>
                <a:srgbClr val="000000"/>
              </a:solidFill>
            </a:endParaRPr>
          </a:p>
        </p:txBody>
      </p:sp>
      <p:pic>
        <p:nvPicPr>
          <p:cNvPr id="265" name="Google Shape;265;p30"/>
          <p:cNvPicPr preferRelativeResize="0"/>
          <p:nvPr/>
        </p:nvPicPr>
        <p:blipFill rotWithShape="1">
          <a:blip r:embed="rId3">
            <a:alphaModFix/>
          </a:blip>
          <a:srcRect b="0" l="0" r="0" t="0"/>
          <a:stretch/>
        </p:blipFill>
        <p:spPr>
          <a:xfrm>
            <a:off x="3940100" y="1299488"/>
            <a:ext cx="5130950" cy="3122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19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Dendrogram</a:t>
            </a:r>
            <a:endParaRPr b="1"/>
          </a:p>
        </p:txBody>
      </p:sp>
      <p:sp>
        <p:nvSpPr>
          <p:cNvPr id="271" name="Google Shape;271;p31"/>
          <p:cNvSpPr txBox="1"/>
          <p:nvPr>
            <p:ph idx="1" type="body"/>
          </p:nvPr>
        </p:nvSpPr>
        <p:spPr>
          <a:xfrm>
            <a:off x="271275" y="690600"/>
            <a:ext cx="3793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solidFill>
                  <a:schemeClr val="dk1"/>
                </a:solidFill>
              </a:rPr>
              <a:t>A dendrogram is a type of tree diagram showing hierarchical clustering relationships between similar sets of data. </a:t>
            </a:r>
            <a:endParaRPr sz="1500">
              <a:solidFill>
                <a:schemeClr val="dk1"/>
              </a:solidFill>
            </a:endParaRPr>
          </a:p>
          <a:p>
            <a:pPr indent="0" lvl="0" marL="0" rtl="0" algn="l">
              <a:lnSpc>
                <a:spcPct val="115000"/>
              </a:lnSpc>
              <a:spcBef>
                <a:spcPts val="1200"/>
              </a:spcBef>
              <a:spcAft>
                <a:spcPts val="1200"/>
              </a:spcAft>
              <a:buSzPts val="1800"/>
              <a:buNone/>
            </a:pPr>
            <a:r>
              <a:rPr lang="en" sz="1500">
                <a:solidFill>
                  <a:schemeClr val="dk1"/>
                </a:solidFill>
              </a:rPr>
              <a:t>A dendrogram can be a column graph (as in the image) or a row graph.</a:t>
            </a:r>
            <a:endParaRPr sz="1500">
              <a:solidFill>
                <a:schemeClr val="dk1"/>
              </a:solidFill>
            </a:endParaRPr>
          </a:p>
        </p:txBody>
      </p:sp>
      <p:pic>
        <p:nvPicPr>
          <p:cNvPr id="272" name="Google Shape;272;p31"/>
          <p:cNvPicPr preferRelativeResize="0"/>
          <p:nvPr/>
        </p:nvPicPr>
        <p:blipFill rotWithShape="1">
          <a:blip r:embed="rId3">
            <a:alphaModFix/>
          </a:blip>
          <a:srcRect b="0" l="0" r="0" t="0"/>
          <a:stretch/>
        </p:blipFill>
        <p:spPr>
          <a:xfrm>
            <a:off x="83100" y="2310150"/>
            <a:ext cx="3464400" cy="2732300"/>
          </a:xfrm>
          <a:prstGeom prst="rect">
            <a:avLst/>
          </a:prstGeom>
          <a:noFill/>
          <a:ln>
            <a:noFill/>
          </a:ln>
        </p:spPr>
      </p:pic>
      <p:sp>
        <p:nvSpPr>
          <p:cNvPr id="273" name="Google Shape;273;p31"/>
          <p:cNvSpPr txBox="1"/>
          <p:nvPr/>
        </p:nvSpPr>
        <p:spPr>
          <a:xfrm>
            <a:off x="4152450" y="194100"/>
            <a:ext cx="4820100" cy="2008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20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The </a:t>
            </a:r>
            <a:r>
              <a:rPr b="0" i="1" lang="en" sz="1500" u="none" cap="none" strike="noStrike">
                <a:solidFill>
                  <a:schemeClr val="dk1"/>
                </a:solidFill>
                <a:latin typeface="Arial"/>
                <a:ea typeface="Arial"/>
                <a:cs typeface="Arial"/>
                <a:sym typeface="Arial"/>
              </a:rPr>
              <a:t>clade</a:t>
            </a:r>
            <a:r>
              <a:rPr b="0" i="0" lang="en" sz="1500" u="none" cap="none" strike="noStrike">
                <a:solidFill>
                  <a:schemeClr val="dk1"/>
                </a:solidFill>
                <a:latin typeface="Arial"/>
                <a:ea typeface="Arial"/>
                <a:cs typeface="Arial"/>
                <a:sym typeface="Arial"/>
              </a:rPr>
              <a:t> is the branch. Usually labeled with Greek letters from left to right (e.g. α β, δ…).</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Each clade has one or more </a:t>
            </a:r>
            <a:r>
              <a:rPr b="0" i="1" lang="en" sz="1500" u="none" cap="none" strike="noStrike">
                <a:solidFill>
                  <a:schemeClr val="dk1"/>
                </a:solidFill>
                <a:latin typeface="Arial"/>
                <a:ea typeface="Arial"/>
                <a:cs typeface="Arial"/>
                <a:sym typeface="Arial"/>
              </a:rPr>
              <a:t>leaves</a:t>
            </a:r>
            <a:r>
              <a:rPr b="0" i="0" lang="en" sz="1500" u="none" cap="none" strike="noStrike">
                <a:solidFill>
                  <a:schemeClr val="dk1"/>
                </a:solidFill>
                <a:latin typeface="Arial"/>
                <a:ea typeface="Arial"/>
                <a:cs typeface="Arial"/>
                <a:sym typeface="Arial"/>
              </a:rPr>
              <a:t>. The leaves in the above image are:</a:t>
            </a:r>
            <a:endParaRPr b="0" i="0" sz="1500" u="none" cap="none" strike="noStrike">
              <a:solidFill>
                <a:schemeClr val="dk1"/>
              </a:solidFill>
              <a:latin typeface="Arial"/>
              <a:ea typeface="Arial"/>
              <a:cs typeface="Arial"/>
              <a:sym typeface="Arial"/>
            </a:endParaRPr>
          </a:p>
          <a:p>
            <a:pPr indent="-323850" lvl="1" marL="9144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Single (simplicifolius): F</a:t>
            </a:r>
            <a:endParaRPr b="0" i="0" sz="1500" u="none" cap="none" strike="noStrike">
              <a:solidFill>
                <a:schemeClr val="dk1"/>
              </a:solidFill>
              <a:latin typeface="Arial"/>
              <a:ea typeface="Arial"/>
              <a:cs typeface="Arial"/>
              <a:sym typeface="Arial"/>
            </a:endParaRPr>
          </a:p>
          <a:p>
            <a:pPr indent="-323850" lvl="1" marL="9144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Double (bifolius): D E</a:t>
            </a:r>
            <a:endParaRPr b="0" i="0" sz="1500" u="none" cap="none" strike="noStrike">
              <a:solidFill>
                <a:schemeClr val="dk1"/>
              </a:solidFill>
              <a:latin typeface="Arial"/>
              <a:ea typeface="Arial"/>
              <a:cs typeface="Arial"/>
              <a:sym typeface="Arial"/>
            </a:endParaRPr>
          </a:p>
          <a:p>
            <a:pPr indent="-323850" lvl="1" marL="9144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Triple (trifolious): A B C</a:t>
            </a:r>
            <a:endParaRPr b="0" i="0" sz="1500" u="none" cap="none" strike="noStrike">
              <a:solidFill>
                <a:schemeClr val="dk1"/>
              </a:solidFill>
              <a:latin typeface="Arial"/>
              <a:ea typeface="Arial"/>
              <a:cs typeface="Arial"/>
              <a:sym typeface="Arial"/>
            </a:endParaRPr>
          </a:p>
        </p:txBody>
      </p:sp>
      <p:pic>
        <p:nvPicPr>
          <p:cNvPr id="274" name="Google Shape;274;p31"/>
          <p:cNvPicPr preferRelativeResize="0"/>
          <p:nvPr/>
        </p:nvPicPr>
        <p:blipFill rotWithShape="1">
          <a:blip r:embed="rId4">
            <a:alphaModFix/>
          </a:blip>
          <a:srcRect b="0" l="0" r="0" t="0"/>
          <a:stretch/>
        </p:blipFill>
        <p:spPr>
          <a:xfrm>
            <a:off x="3545624" y="3006150"/>
            <a:ext cx="2393700" cy="1801275"/>
          </a:xfrm>
          <a:prstGeom prst="rect">
            <a:avLst/>
          </a:prstGeom>
          <a:noFill/>
          <a:ln>
            <a:noFill/>
          </a:ln>
        </p:spPr>
      </p:pic>
      <p:sp>
        <p:nvSpPr>
          <p:cNvPr id="275" name="Google Shape;275;p31"/>
          <p:cNvSpPr txBox="1"/>
          <p:nvPr/>
        </p:nvSpPr>
        <p:spPr>
          <a:xfrm>
            <a:off x="5972425" y="2310150"/>
            <a:ext cx="31716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The clades are arranged according to how similar (or dissimilar) they are.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Clades that are close to the same height are similar to each other; clades with different heights are dissimilar — </a:t>
            </a:r>
            <a:r>
              <a:rPr b="1" i="0" lang="en" sz="1600" u="none" cap="none" strike="noStrike">
                <a:solidFill>
                  <a:schemeClr val="dk1"/>
                </a:solidFill>
                <a:latin typeface="Arial"/>
                <a:ea typeface="Arial"/>
                <a:cs typeface="Arial"/>
                <a:sym typeface="Arial"/>
              </a:rPr>
              <a:t>the greater the difference in height, the more dissimilarity</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9" name="Shape 279"/>
        <p:cNvGrpSpPr/>
        <p:nvPr/>
      </p:nvGrpSpPr>
      <p:grpSpPr>
        <a:xfrm>
          <a:off x="0" y="0"/>
          <a:ext cx="0" cy="0"/>
          <a:chOff x="0" y="0"/>
          <a:chExt cx="0" cy="0"/>
        </a:xfrm>
      </p:grpSpPr>
      <p:sp>
        <p:nvSpPr>
          <p:cNvPr id="280" name="Google Shape;280;p32"/>
          <p:cNvSpPr txBox="1"/>
          <p:nvPr>
            <p:ph idx="1" type="body"/>
          </p:nvPr>
        </p:nvSpPr>
        <p:spPr>
          <a:xfrm>
            <a:off x="60800" y="758950"/>
            <a:ext cx="87714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1200"/>
              </a:spcBef>
              <a:spcAft>
                <a:spcPts val="0"/>
              </a:spcAft>
              <a:buClr>
                <a:srgbClr val="000000"/>
              </a:buClr>
              <a:buSzPts val="1200"/>
              <a:buChar char="●"/>
            </a:pPr>
            <a:r>
              <a:rPr lang="en" sz="1900">
                <a:solidFill>
                  <a:srgbClr val="000000"/>
                </a:solidFill>
              </a:rPr>
              <a:t>Leaves A, B, and C are more similar to each other than they are to leaves D, E, or F.</a:t>
            </a:r>
            <a:endParaRPr sz="19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900">
                <a:solidFill>
                  <a:srgbClr val="000000"/>
                </a:solidFill>
              </a:rPr>
              <a:t>Leaves D and E are more similar to each other than they are to leaves A, B, C, or F.</a:t>
            </a:r>
            <a:endParaRPr sz="19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900">
                <a:solidFill>
                  <a:srgbClr val="000000"/>
                </a:solidFill>
              </a:rPr>
              <a:t>Leaf F is substantially different from all of the other leaves.</a:t>
            </a:r>
            <a:endParaRPr sz="1900">
              <a:solidFill>
                <a:srgbClr val="000000"/>
              </a:solidFill>
            </a:endParaRPr>
          </a:p>
          <a:p>
            <a:pPr indent="0" lvl="0" marL="0" rtl="0" algn="l">
              <a:lnSpc>
                <a:spcPct val="115000"/>
              </a:lnSpc>
              <a:spcBef>
                <a:spcPts val="1200"/>
              </a:spcBef>
              <a:spcAft>
                <a:spcPts val="1200"/>
              </a:spcAft>
              <a:buSzPts val="1800"/>
              <a:buNone/>
            </a:pPr>
            <a:r>
              <a:t/>
            </a:r>
            <a:endParaRPr sz="2000">
              <a:solidFill>
                <a:srgbClr val="000000"/>
              </a:solidFill>
            </a:endParaRPr>
          </a:p>
        </p:txBody>
      </p:sp>
      <p:pic>
        <p:nvPicPr>
          <p:cNvPr id="281" name="Google Shape;281;p32"/>
          <p:cNvPicPr preferRelativeResize="0"/>
          <p:nvPr/>
        </p:nvPicPr>
        <p:blipFill rotWithShape="1">
          <a:blip r:embed="rId3">
            <a:alphaModFix/>
          </a:blip>
          <a:srcRect b="0" l="0" r="0" t="0"/>
          <a:stretch/>
        </p:blipFill>
        <p:spPr>
          <a:xfrm>
            <a:off x="4815250" y="2571750"/>
            <a:ext cx="2884100" cy="2170300"/>
          </a:xfrm>
          <a:prstGeom prst="rect">
            <a:avLst/>
          </a:prstGeom>
          <a:noFill/>
          <a:ln>
            <a:noFill/>
          </a:ln>
        </p:spPr>
      </p:pic>
      <p:sp>
        <p:nvSpPr>
          <p:cNvPr id="282" name="Google Shape;282;p32"/>
          <p:cNvSpPr txBox="1"/>
          <p:nvPr>
            <p:ph type="title"/>
          </p:nvPr>
        </p:nvSpPr>
        <p:spPr>
          <a:xfrm>
            <a:off x="311700" y="19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Dendrogram</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sp>
        <p:nvSpPr>
          <p:cNvPr id="287" name="Google Shape;28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88" name="Google Shape;288;p33"/>
          <p:cNvPicPr preferRelativeResize="0"/>
          <p:nvPr/>
        </p:nvPicPr>
        <p:blipFill rotWithShape="1">
          <a:blip r:embed="rId3">
            <a:alphaModFix/>
          </a:blip>
          <a:srcRect b="0" l="0" r="0" t="0"/>
          <a:stretch/>
        </p:blipFill>
        <p:spPr>
          <a:xfrm>
            <a:off x="4678900" y="533275"/>
            <a:ext cx="4465100" cy="2339319"/>
          </a:xfrm>
          <a:prstGeom prst="rect">
            <a:avLst/>
          </a:prstGeom>
          <a:noFill/>
          <a:ln>
            <a:noFill/>
          </a:ln>
        </p:spPr>
      </p:pic>
      <p:sp>
        <p:nvSpPr>
          <p:cNvPr id="289" name="Google Shape;289;p33"/>
          <p:cNvSpPr txBox="1"/>
          <p:nvPr>
            <p:ph type="title"/>
          </p:nvPr>
        </p:nvSpPr>
        <p:spPr>
          <a:xfrm>
            <a:off x="311700" y="19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Dendrogram</a:t>
            </a:r>
            <a:endParaRPr b="1"/>
          </a:p>
        </p:txBody>
      </p:sp>
      <p:pic>
        <p:nvPicPr>
          <p:cNvPr id="290" name="Google Shape;290;p33"/>
          <p:cNvPicPr preferRelativeResize="0"/>
          <p:nvPr/>
        </p:nvPicPr>
        <p:blipFill rotWithShape="1">
          <a:blip r:embed="rId4">
            <a:alphaModFix/>
          </a:blip>
          <a:srcRect b="0" l="0" r="0" t="0"/>
          <a:stretch/>
        </p:blipFill>
        <p:spPr>
          <a:xfrm>
            <a:off x="139725" y="3136275"/>
            <a:ext cx="4465100" cy="1805825"/>
          </a:xfrm>
          <a:prstGeom prst="rect">
            <a:avLst/>
          </a:prstGeom>
          <a:noFill/>
          <a:ln>
            <a:noFill/>
          </a:ln>
        </p:spPr>
      </p:pic>
      <p:pic>
        <p:nvPicPr>
          <p:cNvPr id="291" name="Google Shape;291;p33"/>
          <p:cNvPicPr preferRelativeResize="0"/>
          <p:nvPr/>
        </p:nvPicPr>
        <p:blipFill rotWithShape="1">
          <a:blip r:embed="rId5">
            <a:alphaModFix/>
          </a:blip>
          <a:srcRect b="0" l="0" r="0" t="0"/>
          <a:stretch/>
        </p:blipFill>
        <p:spPr>
          <a:xfrm>
            <a:off x="105700" y="910675"/>
            <a:ext cx="4502729" cy="1805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5" name="Shape 295"/>
        <p:cNvGrpSpPr/>
        <p:nvPr/>
      </p:nvGrpSpPr>
      <p:grpSpPr>
        <a:xfrm>
          <a:off x="0" y="0"/>
          <a:ext cx="0" cy="0"/>
          <a:chOff x="0" y="0"/>
          <a:chExt cx="0" cy="0"/>
        </a:xfrm>
      </p:grpSpPr>
      <p:sp>
        <p:nvSpPr>
          <p:cNvPr id="296" name="Google Shape;296;p34"/>
          <p:cNvSpPr txBox="1"/>
          <p:nvPr>
            <p:ph idx="1" type="body"/>
          </p:nvPr>
        </p:nvSpPr>
        <p:spPr>
          <a:xfrm>
            <a:off x="83100" y="619075"/>
            <a:ext cx="90609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i="1" lang="en" sz="1500">
                <a:solidFill>
                  <a:schemeClr val="dk1"/>
                </a:solidFill>
              </a:rPr>
              <a:t>To measure the dissimilarity between two clusters of observations </a:t>
            </a:r>
            <a:r>
              <a:rPr lang="en" sz="1500">
                <a:solidFill>
                  <a:schemeClr val="dk1"/>
                </a:solidFill>
              </a:rPr>
              <a:t>a number of different cluster agglomeration methods (i.e, linkage methods) have been developed.The most common types methods are:</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b="1" lang="en" sz="1500">
                <a:solidFill>
                  <a:schemeClr val="dk1"/>
                </a:solidFill>
              </a:rPr>
              <a:t>Maximum or complete linkage clustering:</a:t>
            </a:r>
            <a:r>
              <a:rPr lang="en" sz="1500">
                <a:solidFill>
                  <a:schemeClr val="dk1"/>
                </a:solidFill>
              </a:rPr>
              <a:t> It computes all pairwise dissimilarities between the elements in cluster 1 and the elements in cluster 2, and considers the largest value (i.e., maximum value) of these dissimilarities as the distance between the two clusters. It tends to produce more compact clusters.</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Minimum or single linkage clustering:</a:t>
            </a:r>
            <a:r>
              <a:rPr lang="en" sz="1500">
                <a:solidFill>
                  <a:schemeClr val="dk1"/>
                </a:solidFill>
              </a:rPr>
              <a:t> It computes all pairwise dissimilarities between the elements in cluster 1 and the elements in cluster 2, and considers the smallest of these dissimilarities as a linkage criterion. It tends to produce long, “loose” clusters.</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Mean or average linkage clustering:</a:t>
            </a:r>
            <a:r>
              <a:rPr lang="en" sz="1500">
                <a:solidFill>
                  <a:schemeClr val="dk1"/>
                </a:solidFill>
              </a:rPr>
              <a:t> It computes all pairwise dissimilarities between the elements in cluster 1 and the elements in cluster 2, and considers the average of these dissimilarities as the distance between the two clusters.</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Centroid linkage clustering:</a:t>
            </a:r>
            <a:r>
              <a:rPr lang="en" sz="1500">
                <a:solidFill>
                  <a:schemeClr val="dk1"/>
                </a:solidFill>
              </a:rPr>
              <a:t> It computes the dissimilarity between the centroid for cluster 1 (a mean vector of length p variables) and the centroid for cluster 2.</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b="1" lang="en" sz="1500">
                <a:solidFill>
                  <a:schemeClr val="dk1"/>
                </a:solidFill>
              </a:rPr>
              <a:t>Ward’s minimum variance method:</a:t>
            </a:r>
            <a:r>
              <a:rPr lang="en" sz="1500">
                <a:solidFill>
                  <a:schemeClr val="dk1"/>
                </a:solidFill>
              </a:rPr>
              <a:t> It minimizes the total within-cluster variance. At each step the pair of clusters with minimum between-cluster distance are merged.</a:t>
            </a:r>
            <a:endParaRPr sz="1500">
              <a:solidFill>
                <a:schemeClr val="dk1"/>
              </a:solidFill>
            </a:endParaRPr>
          </a:p>
          <a:p>
            <a:pPr indent="0" lvl="0" marL="0" rtl="0" algn="l">
              <a:lnSpc>
                <a:spcPct val="105000"/>
              </a:lnSpc>
              <a:spcBef>
                <a:spcPts val="1200"/>
              </a:spcBef>
              <a:spcAft>
                <a:spcPts val="1200"/>
              </a:spcAft>
              <a:buSzPts val="1800"/>
              <a:buNone/>
            </a:pPr>
            <a:r>
              <a:t/>
            </a:r>
            <a:endParaRPr sz="2200"/>
          </a:p>
        </p:txBody>
      </p:sp>
      <p:sp>
        <p:nvSpPr>
          <p:cNvPr id="297" name="Google Shape;297;p3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220"/>
              <a:t>Hierarchical clustering/ Hierarchical cluster analysis(HCA)</a:t>
            </a:r>
            <a:endParaRPr b="1" sz="222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220"/>
              <a:t>Hierarchical clustering : Agglomerative approach numericals</a:t>
            </a:r>
            <a:endParaRPr b="1" sz="2220"/>
          </a:p>
        </p:txBody>
      </p:sp>
      <p:sp>
        <p:nvSpPr>
          <p:cNvPr id="303" name="Google Shape;303;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Agglomerative Numericals Link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990"/>
              <a:buFont typeface="Arial"/>
              <a:buNone/>
            </a:pPr>
            <a:r>
              <a:rPr b="1" lang="en" sz="2230"/>
              <a:t>Applications of Clustering</a:t>
            </a:r>
            <a:endParaRPr b="1" sz="2230"/>
          </a:p>
          <a:p>
            <a:pPr indent="0" lvl="0" marL="0" rtl="0" algn="l">
              <a:lnSpc>
                <a:spcPct val="100000"/>
              </a:lnSpc>
              <a:spcBef>
                <a:spcPts val="400"/>
              </a:spcBef>
              <a:spcAft>
                <a:spcPts val="0"/>
              </a:spcAft>
              <a:buSzPts val="990"/>
              <a:buNone/>
            </a:pPr>
            <a:r>
              <a:t/>
            </a:r>
            <a:endParaRPr sz="3220"/>
          </a:p>
        </p:txBody>
      </p:sp>
      <p:sp>
        <p:nvSpPr>
          <p:cNvPr id="309" name="Google Shape;309;p36"/>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Char char="●"/>
            </a:pPr>
            <a:r>
              <a:rPr b="1" lang="en">
                <a:solidFill>
                  <a:schemeClr val="dk1"/>
                </a:solidFill>
              </a:rPr>
              <a:t>In Identification of Cancer Cells:</a:t>
            </a:r>
            <a:r>
              <a:rPr lang="en">
                <a:solidFill>
                  <a:schemeClr val="dk1"/>
                </a:solidFill>
              </a:rPr>
              <a:t> The clustering algorithms are widely used for the identification of cancerous cells. It divides the cancerous and non-cancerous data sets into different groups.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rPr>
              <a:t>In Search Engines:</a:t>
            </a:r>
            <a:r>
              <a:rPr lang="en">
                <a:solidFill>
                  <a:schemeClr val="dk1"/>
                </a:solidFill>
              </a:rPr>
              <a:t> Search engines also work on the clustering technique. The search result appears based on the closest object to the search query. It does it by grouping similar data objects in one group that is far from the other dissimilar objects. The accurate result of a query depends on the quality of the clustering algorithm used.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rPr>
              <a:t>Customer Segmentation:</a:t>
            </a:r>
            <a:r>
              <a:rPr lang="en">
                <a:solidFill>
                  <a:schemeClr val="dk1"/>
                </a:solidFill>
              </a:rPr>
              <a:t> It is used in market research to segment the customers based on their choice and preferences.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rPr>
              <a:t>In Biology:</a:t>
            </a:r>
            <a:r>
              <a:rPr lang="en">
                <a:solidFill>
                  <a:schemeClr val="dk1"/>
                </a:solidFill>
              </a:rPr>
              <a:t> It is used in the biology stream to classify different species of plants and animals using the image recognition technique.</a:t>
            </a:r>
            <a:endParaRPr>
              <a:solidFill>
                <a:schemeClr val="dk1"/>
              </a:solidFill>
            </a:endParaRPr>
          </a:p>
          <a:p>
            <a:pPr indent="0" lvl="0" marL="0" rtl="0" algn="l">
              <a:lnSpc>
                <a:spcPct val="115000"/>
              </a:lnSpc>
              <a:spcBef>
                <a:spcPts val="1200"/>
              </a:spcBef>
              <a:spcAft>
                <a:spcPts val="1200"/>
              </a:spcAft>
              <a:buSzPts val="1800"/>
              <a:buNone/>
            </a:pPr>
            <a:r>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Clusters</a:t>
            </a:r>
            <a:endParaRPr b="1"/>
          </a:p>
        </p:txBody>
      </p:sp>
      <p:pic>
        <p:nvPicPr>
          <p:cNvPr id="73" name="Google Shape;73;p4"/>
          <p:cNvPicPr preferRelativeResize="0"/>
          <p:nvPr/>
        </p:nvPicPr>
        <p:blipFill rotWithShape="1">
          <a:blip r:embed="rId3">
            <a:alphaModFix/>
          </a:blip>
          <a:srcRect b="0" l="0" r="0" t="0"/>
          <a:stretch/>
        </p:blipFill>
        <p:spPr>
          <a:xfrm>
            <a:off x="2093650" y="327200"/>
            <a:ext cx="6832225" cy="2490901"/>
          </a:xfrm>
          <a:prstGeom prst="rect">
            <a:avLst/>
          </a:prstGeom>
          <a:noFill/>
          <a:ln>
            <a:noFill/>
          </a:ln>
        </p:spPr>
      </p:pic>
      <p:pic>
        <p:nvPicPr>
          <p:cNvPr id="74" name="Google Shape;74;p4"/>
          <p:cNvPicPr preferRelativeResize="0"/>
          <p:nvPr/>
        </p:nvPicPr>
        <p:blipFill rotWithShape="1">
          <a:blip r:embed="rId4">
            <a:alphaModFix/>
          </a:blip>
          <a:srcRect b="4187" l="3941" r="7090" t="0"/>
          <a:stretch/>
        </p:blipFill>
        <p:spPr>
          <a:xfrm>
            <a:off x="138000" y="2818100"/>
            <a:ext cx="3709800" cy="2169124"/>
          </a:xfrm>
          <a:prstGeom prst="rect">
            <a:avLst/>
          </a:prstGeom>
          <a:noFill/>
          <a:ln>
            <a:noFill/>
          </a:ln>
        </p:spPr>
      </p:pic>
      <p:sp>
        <p:nvSpPr>
          <p:cNvPr id="75" name="Google Shape;75;p4"/>
          <p:cNvSpPr txBox="1"/>
          <p:nvPr/>
        </p:nvSpPr>
        <p:spPr>
          <a:xfrm>
            <a:off x="4442200" y="2974275"/>
            <a:ext cx="405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Real-world example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Shopping mall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idx="1" type="body"/>
          </p:nvPr>
        </p:nvSpPr>
        <p:spPr>
          <a:xfrm>
            <a:off x="311700" y="1152475"/>
            <a:ext cx="8520600" cy="3840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The clustering technique can be widely used in various tasks</a:t>
            </a:r>
            <a:endParaRPr>
              <a:solidFill>
                <a:srgbClr val="000000"/>
              </a:solidFill>
            </a:endParaRPr>
          </a:p>
          <a:p>
            <a:pPr indent="-298450" lvl="0" marL="457200" rtl="0" algn="l">
              <a:lnSpc>
                <a:spcPct val="115000"/>
              </a:lnSpc>
              <a:spcBef>
                <a:spcPts val="1200"/>
              </a:spcBef>
              <a:spcAft>
                <a:spcPts val="0"/>
              </a:spcAft>
              <a:buClr>
                <a:srgbClr val="000000"/>
              </a:buClr>
              <a:buSzPts val="1100"/>
              <a:buChar char="●"/>
            </a:pPr>
            <a:r>
              <a:rPr lang="en">
                <a:solidFill>
                  <a:srgbClr val="000000"/>
                </a:solidFill>
              </a:rPr>
              <a:t>Market Segmentation</a:t>
            </a:r>
            <a:endParaRPr>
              <a:solidFill>
                <a:srgbClr val="000000"/>
              </a:solidFill>
            </a:endParaRPr>
          </a:p>
          <a:p>
            <a:pPr indent="-298450" lvl="0" marL="457200" rtl="0" algn="l">
              <a:lnSpc>
                <a:spcPct val="115000"/>
              </a:lnSpc>
              <a:spcBef>
                <a:spcPts val="0"/>
              </a:spcBef>
              <a:spcAft>
                <a:spcPts val="0"/>
              </a:spcAft>
              <a:buClr>
                <a:srgbClr val="000000"/>
              </a:buClr>
              <a:buSzPts val="1100"/>
              <a:buChar char="●"/>
            </a:pPr>
            <a:r>
              <a:rPr lang="en">
                <a:solidFill>
                  <a:srgbClr val="000000"/>
                </a:solidFill>
              </a:rPr>
              <a:t>Statistical data analysis</a:t>
            </a:r>
            <a:endParaRPr>
              <a:solidFill>
                <a:srgbClr val="000000"/>
              </a:solidFill>
            </a:endParaRPr>
          </a:p>
          <a:p>
            <a:pPr indent="-298450" lvl="0" marL="457200" rtl="0" algn="l">
              <a:lnSpc>
                <a:spcPct val="115000"/>
              </a:lnSpc>
              <a:spcBef>
                <a:spcPts val="0"/>
              </a:spcBef>
              <a:spcAft>
                <a:spcPts val="0"/>
              </a:spcAft>
              <a:buClr>
                <a:srgbClr val="000000"/>
              </a:buClr>
              <a:buSzPts val="1100"/>
              <a:buChar char="●"/>
            </a:pPr>
            <a:r>
              <a:rPr lang="en">
                <a:solidFill>
                  <a:srgbClr val="000000"/>
                </a:solidFill>
              </a:rPr>
              <a:t>Social network analysis</a:t>
            </a:r>
            <a:endParaRPr>
              <a:solidFill>
                <a:srgbClr val="000000"/>
              </a:solidFill>
            </a:endParaRPr>
          </a:p>
          <a:p>
            <a:pPr indent="-298450" lvl="0" marL="457200" rtl="0" algn="l">
              <a:lnSpc>
                <a:spcPct val="115000"/>
              </a:lnSpc>
              <a:spcBef>
                <a:spcPts val="0"/>
              </a:spcBef>
              <a:spcAft>
                <a:spcPts val="0"/>
              </a:spcAft>
              <a:buClr>
                <a:srgbClr val="000000"/>
              </a:buClr>
              <a:buSzPts val="1100"/>
              <a:buChar char="●"/>
            </a:pPr>
            <a:r>
              <a:rPr lang="en">
                <a:solidFill>
                  <a:srgbClr val="000000"/>
                </a:solidFill>
              </a:rPr>
              <a:t>Image segmentation</a:t>
            </a:r>
            <a:endParaRPr>
              <a:solidFill>
                <a:srgbClr val="000000"/>
              </a:solidFill>
            </a:endParaRPr>
          </a:p>
          <a:p>
            <a:pPr indent="-298450" lvl="0" marL="457200" rtl="0" algn="l">
              <a:lnSpc>
                <a:spcPct val="115000"/>
              </a:lnSpc>
              <a:spcBef>
                <a:spcPts val="0"/>
              </a:spcBef>
              <a:spcAft>
                <a:spcPts val="0"/>
              </a:spcAft>
              <a:buClr>
                <a:srgbClr val="000000"/>
              </a:buClr>
              <a:buSzPts val="1100"/>
              <a:buChar char="●"/>
            </a:pPr>
            <a:r>
              <a:rPr lang="en">
                <a:solidFill>
                  <a:srgbClr val="000000"/>
                </a:solidFill>
              </a:rPr>
              <a:t>Anomaly detection, etc.</a:t>
            </a:r>
            <a:endParaRPr>
              <a:solidFill>
                <a:srgbClr val="000000"/>
              </a:solidFill>
            </a:endParaRPr>
          </a:p>
          <a:p>
            <a:pPr indent="0" lvl="0" marL="457200" rtl="0" algn="l">
              <a:lnSpc>
                <a:spcPct val="115000"/>
              </a:lnSpc>
              <a:spcBef>
                <a:spcPts val="1200"/>
              </a:spcBef>
              <a:spcAft>
                <a:spcPts val="0"/>
              </a:spcAft>
              <a:buSzPts val="1800"/>
              <a:buNone/>
            </a:pPr>
            <a:r>
              <a:rPr lang="en" sz="1916">
                <a:solidFill>
                  <a:schemeClr val="dk1"/>
                </a:solidFill>
              </a:rPr>
              <a:t>it is used by the </a:t>
            </a:r>
            <a:r>
              <a:rPr b="1" lang="en" sz="1916">
                <a:solidFill>
                  <a:schemeClr val="dk1"/>
                </a:solidFill>
              </a:rPr>
              <a:t>Amazon</a:t>
            </a:r>
            <a:r>
              <a:rPr lang="en" sz="1916">
                <a:solidFill>
                  <a:schemeClr val="dk1"/>
                </a:solidFill>
              </a:rPr>
              <a:t> in its recommendation system to provide the recommendations as per the past search of products. </a:t>
            </a:r>
            <a:endParaRPr sz="1916">
              <a:solidFill>
                <a:schemeClr val="dk1"/>
              </a:solidFill>
            </a:endParaRPr>
          </a:p>
          <a:p>
            <a:pPr indent="0" lvl="0" marL="457200" rtl="0" algn="l">
              <a:lnSpc>
                <a:spcPct val="115000"/>
              </a:lnSpc>
              <a:spcBef>
                <a:spcPts val="1200"/>
              </a:spcBef>
              <a:spcAft>
                <a:spcPts val="1200"/>
              </a:spcAft>
              <a:buSzPts val="1800"/>
              <a:buNone/>
            </a:pPr>
            <a:r>
              <a:rPr b="1" lang="en" sz="1916">
                <a:solidFill>
                  <a:schemeClr val="dk1"/>
                </a:solidFill>
              </a:rPr>
              <a:t>Netflix</a:t>
            </a:r>
            <a:r>
              <a:rPr lang="en" sz="1916">
                <a:solidFill>
                  <a:schemeClr val="dk1"/>
                </a:solidFill>
              </a:rPr>
              <a:t> also uses this technique to recommend the movies and web-series to its users as per the watch history.</a:t>
            </a:r>
            <a:endParaRPr>
              <a:solidFill>
                <a:srgbClr val="000000"/>
              </a:solidFill>
            </a:endParaRPr>
          </a:p>
        </p:txBody>
      </p:sp>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Clustering</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990"/>
              <a:buFont typeface="Arial"/>
              <a:buNone/>
            </a:pPr>
            <a:r>
              <a:rPr b="1" lang="en" sz="2430"/>
              <a:t>Types of Clustering Methods</a:t>
            </a:r>
            <a:endParaRPr b="1" sz="2430"/>
          </a:p>
          <a:p>
            <a:pPr indent="0" lvl="0" marL="0" rtl="0" algn="l">
              <a:lnSpc>
                <a:spcPct val="100000"/>
              </a:lnSpc>
              <a:spcBef>
                <a:spcPts val="400"/>
              </a:spcBef>
              <a:spcAft>
                <a:spcPts val="0"/>
              </a:spcAft>
              <a:buSzPts val="990"/>
              <a:buNone/>
            </a:pPr>
            <a:r>
              <a:t/>
            </a:r>
            <a:endParaRPr sz="3420"/>
          </a:p>
        </p:txBody>
      </p:sp>
      <p:sp>
        <p:nvSpPr>
          <p:cNvPr id="87" name="Google Shape;87;p6"/>
          <p:cNvSpPr txBox="1"/>
          <p:nvPr>
            <p:ph idx="1" type="body"/>
          </p:nvPr>
        </p:nvSpPr>
        <p:spPr>
          <a:xfrm>
            <a:off x="84025" y="873700"/>
            <a:ext cx="8733300" cy="39186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SzPts val="1800"/>
              <a:buNone/>
            </a:pPr>
            <a:r>
              <a:rPr b="1" lang="en" sz="2100">
                <a:solidFill>
                  <a:schemeClr val="dk1"/>
                </a:solidFill>
              </a:rPr>
              <a:t>The clustering methods are broadly divided into two main subgroups</a:t>
            </a:r>
            <a:endParaRPr b="1" sz="2100">
              <a:solidFill>
                <a:schemeClr val="dk1"/>
              </a:solidFill>
            </a:endParaRPr>
          </a:p>
          <a:p>
            <a:pPr indent="-361950" lvl="0" marL="457200" rtl="0" algn="just">
              <a:lnSpc>
                <a:spcPct val="115000"/>
              </a:lnSpc>
              <a:spcBef>
                <a:spcPts val="1200"/>
              </a:spcBef>
              <a:spcAft>
                <a:spcPts val="0"/>
              </a:spcAft>
              <a:buClr>
                <a:schemeClr val="dk1"/>
              </a:buClr>
              <a:buSzPts val="2100"/>
              <a:buChar char="●"/>
            </a:pPr>
            <a:r>
              <a:rPr b="1" lang="en" sz="2100">
                <a:solidFill>
                  <a:schemeClr val="dk1"/>
                </a:solidFill>
              </a:rPr>
              <a:t>Hard Clustering:</a:t>
            </a:r>
            <a:r>
              <a:rPr lang="en" sz="2100">
                <a:solidFill>
                  <a:schemeClr val="dk1"/>
                </a:solidFill>
              </a:rPr>
              <a:t> In hard clustering, each data point either belongs to a cluster completely or not. </a:t>
            </a:r>
            <a:endParaRPr sz="2100">
              <a:solidFill>
                <a:schemeClr val="dk1"/>
              </a:solidFill>
            </a:endParaRPr>
          </a:p>
          <a:p>
            <a:pPr indent="0" lvl="0" marL="457200" rtl="0" algn="just">
              <a:lnSpc>
                <a:spcPct val="115000"/>
              </a:lnSpc>
              <a:spcBef>
                <a:spcPts val="1200"/>
              </a:spcBef>
              <a:spcAft>
                <a:spcPts val="0"/>
              </a:spcAft>
              <a:buSzPts val="1800"/>
              <a:buNone/>
            </a:pPr>
            <a:r>
              <a:t/>
            </a:r>
            <a:endParaRPr sz="2100">
              <a:solidFill>
                <a:schemeClr val="dk1"/>
              </a:solidFill>
            </a:endParaRPr>
          </a:p>
          <a:p>
            <a:pPr indent="-361950" lvl="0" marL="457200" rtl="0" algn="just">
              <a:lnSpc>
                <a:spcPct val="115000"/>
              </a:lnSpc>
              <a:spcBef>
                <a:spcPts val="1200"/>
              </a:spcBef>
              <a:spcAft>
                <a:spcPts val="1200"/>
              </a:spcAft>
              <a:buClr>
                <a:schemeClr val="dk1"/>
              </a:buClr>
              <a:buSzPts val="2100"/>
              <a:buChar char="●"/>
            </a:pPr>
            <a:r>
              <a:rPr b="1" lang="en" sz="2100">
                <a:solidFill>
                  <a:schemeClr val="dk1"/>
                </a:solidFill>
              </a:rPr>
              <a:t>Soft Clustering</a:t>
            </a:r>
            <a:r>
              <a:rPr lang="en" sz="2100">
                <a:solidFill>
                  <a:schemeClr val="dk1"/>
                </a:solidFill>
              </a:rPr>
              <a:t>: In soft clustering, instead of putting each data point into a separate cluster, a probability or likelihood of that data point to be in those clusters is assigned. </a:t>
            </a:r>
            <a:endParaRPr b="1" sz="2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211325" y="1063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93" name="Google Shape;93;p7"/>
          <p:cNvPicPr preferRelativeResize="0"/>
          <p:nvPr/>
        </p:nvPicPr>
        <p:blipFill rotWithShape="1">
          <a:blip r:embed="rId3">
            <a:alphaModFix/>
          </a:blip>
          <a:srcRect b="0" l="0" r="0" t="0"/>
          <a:stretch/>
        </p:blipFill>
        <p:spPr>
          <a:xfrm>
            <a:off x="914400" y="177300"/>
            <a:ext cx="6426074" cy="4966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425">
                <a:solidFill>
                  <a:srgbClr val="303030"/>
                </a:solidFill>
                <a:highlight>
                  <a:srgbClr val="FFFFFF"/>
                </a:highlight>
              </a:rPr>
              <a:t>Clustering Distance Measures</a:t>
            </a:r>
            <a:endParaRPr b="1" sz="2425">
              <a:solidFill>
                <a:srgbClr val="303030"/>
              </a:solidFill>
              <a:highlight>
                <a:srgbClr val="FFFFFF"/>
              </a:highlight>
            </a:endParaRPr>
          </a:p>
          <a:p>
            <a:pPr indent="0" lvl="0" marL="0" rtl="0" algn="l">
              <a:lnSpc>
                <a:spcPct val="100000"/>
              </a:lnSpc>
              <a:spcBef>
                <a:spcPts val="2300"/>
              </a:spcBef>
              <a:spcAft>
                <a:spcPts val="0"/>
              </a:spcAft>
              <a:buSzPts val="990"/>
              <a:buNone/>
            </a:pPr>
            <a:r>
              <a:t/>
            </a:r>
            <a:endParaRPr b="1" sz="2920"/>
          </a:p>
        </p:txBody>
      </p:sp>
      <p:sp>
        <p:nvSpPr>
          <p:cNvPr id="99" name="Google Shape;99;p8"/>
          <p:cNvSpPr txBox="1"/>
          <p:nvPr>
            <p:ph idx="1" type="body"/>
          </p:nvPr>
        </p:nvSpPr>
        <p:spPr>
          <a:xfrm>
            <a:off x="191200" y="923875"/>
            <a:ext cx="8832300" cy="341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a:solidFill>
                  <a:schemeClr val="dk1"/>
                </a:solidFill>
                <a:highlight>
                  <a:srgbClr val="FFFFFF"/>
                </a:highlight>
              </a:rPr>
              <a:t>The classification of observations into groups requires some methods for computing the </a:t>
            </a:r>
            <a:r>
              <a:rPr b="1" lang="en">
                <a:solidFill>
                  <a:schemeClr val="dk1"/>
                </a:solidFill>
                <a:highlight>
                  <a:srgbClr val="FFFFFF"/>
                </a:highlight>
              </a:rPr>
              <a:t>distance</a:t>
            </a:r>
            <a:r>
              <a:rPr lang="en">
                <a:solidFill>
                  <a:schemeClr val="dk1"/>
                </a:solidFill>
                <a:highlight>
                  <a:srgbClr val="FFFFFF"/>
                </a:highlight>
              </a:rPr>
              <a:t> or the (dis)</a:t>
            </a:r>
            <a:r>
              <a:rPr b="1" lang="en">
                <a:solidFill>
                  <a:schemeClr val="dk1"/>
                </a:solidFill>
                <a:highlight>
                  <a:srgbClr val="FFFFFF"/>
                </a:highlight>
              </a:rPr>
              <a:t>similarity</a:t>
            </a:r>
            <a:r>
              <a:rPr lang="en">
                <a:solidFill>
                  <a:schemeClr val="dk1"/>
                </a:solidFill>
                <a:highlight>
                  <a:srgbClr val="FFFFFF"/>
                </a:highlight>
              </a:rPr>
              <a:t> between each pair of observations. The result of this computation is known as a dissimilarity or </a:t>
            </a:r>
            <a:r>
              <a:rPr b="1" lang="en">
                <a:solidFill>
                  <a:schemeClr val="dk1"/>
                </a:solidFill>
                <a:highlight>
                  <a:srgbClr val="FFFFFF"/>
                </a:highlight>
              </a:rPr>
              <a:t>distance matrix</a:t>
            </a:r>
            <a:r>
              <a:rPr lang="en">
                <a:solidFill>
                  <a:schemeClr val="dk1"/>
                </a:solidFill>
                <a:highlight>
                  <a:srgbClr val="FFFFFF"/>
                </a:highlight>
              </a:rPr>
              <a:t>.</a:t>
            </a:r>
            <a:endParaRPr>
              <a:solidFill>
                <a:schemeClr val="dk1"/>
              </a:solidFill>
              <a:highlight>
                <a:srgbClr val="FFFFFF"/>
              </a:highlight>
            </a:endParaRPr>
          </a:p>
          <a:p>
            <a:pPr indent="0" lvl="0" marL="0" rtl="0" algn="l">
              <a:lnSpc>
                <a:spcPct val="150000"/>
              </a:lnSpc>
              <a:spcBef>
                <a:spcPts val="800"/>
              </a:spcBef>
              <a:spcAft>
                <a:spcPts val="0"/>
              </a:spcAft>
              <a:buSzPts val="1800"/>
              <a:buNone/>
            </a:pPr>
            <a:r>
              <a:rPr lang="en">
                <a:solidFill>
                  <a:schemeClr val="dk1"/>
                </a:solidFill>
                <a:highlight>
                  <a:srgbClr val="F2F8FF"/>
                </a:highlight>
              </a:rPr>
              <a:t>There are many methods to calculate this distance information</a:t>
            </a:r>
            <a:endParaRPr>
              <a:solidFill>
                <a:schemeClr val="dk1"/>
              </a:solidFill>
              <a:highlight>
                <a:srgbClr val="F2F8FF"/>
              </a:highlight>
            </a:endParaRPr>
          </a:p>
          <a:p>
            <a:pPr indent="0" lvl="0" marL="0" rtl="0" algn="l">
              <a:lnSpc>
                <a:spcPct val="150000"/>
              </a:lnSpc>
              <a:spcBef>
                <a:spcPts val="800"/>
              </a:spcBef>
              <a:spcAft>
                <a:spcPts val="800"/>
              </a:spcAft>
              <a:buSzPts val="1800"/>
              <a:buNone/>
            </a:pPr>
            <a:r>
              <a:rPr lang="en">
                <a:solidFill>
                  <a:schemeClr val="dk1"/>
                </a:solidFill>
                <a:highlight>
                  <a:srgbClr val="FFFFFF"/>
                </a:highlight>
              </a:rPr>
              <a:t>The choice of distance measures is a critical step in clustering. It defines how the similarity of two elements (x, y) is calculated and it will influence the shape of the clusters.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idx="1" type="body"/>
          </p:nvPr>
        </p:nvSpPr>
        <p:spPr>
          <a:xfrm>
            <a:off x="311700" y="695275"/>
            <a:ext cx="8520600" cy="431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700">
                <a:solidFill>
                  <a:schemeClr val="dk1"/>
                </a:solidFill>
                <a:highlight>
                  <a:srgbClr val="FFFFFF"/>
                </a:highlight>
              </a:rPr>
              <a:t>The classical methods for distance measures are </a:t>
            </a:r>
            <a:r>
              <a:rPr i="1" lang="en" sz="1700">
                <a:solidFill>
                  <a:schemeClr val="dk1"/>
                </a:solidFill>
                <a:highlight>
                  <a:srgbClr val="FFFFFF"/>
                </a:highlight>
              </a:rPr>
              <a:t>Euclidean</a:t>
            </a:r>
            <a:r>
              <a:rPr lang="en" sz="1700">
                <a:solidFill>
                  <a:schemeClr val="dk1"/>
                </a:solidFill>
                <a:highlight>
                  <a:srgbClr val="FFFFFF"/>
                </a:highlight>
              </a:rPr>
              <a:t> and </a:t>
            </a:r>
            <a:r>
              <a:rPr i="1" lang="en" sz="1700">
                <a:solidFill>
                  <a:schemeClr val="dk1"/>
                </a:solidFill>
                <a:highlight>
                  <a:srgbClr val="FFFFFF"/>
                </a:highlight>
              </a:rPr>
              <a:t>Manhattan distances</a:t>
            </a:r>
            <a:r>
              <a:rPr lang="en" sz="1700">
                <a:solidFill>
                  <a:schemeClr val="dk1"/>
                </a:solidFill>
                <a:highlight>
                  <a:srgbClr val="FFFFFF"/>
                </a:highlight>
              </a:rPr>
              <a:t>, which are defined as follow:</a:t>
            </a:r>
            <a:endParaRPr sz="1700">
              <a:solidFill>
                <a:schemeClr val="dk1"/>
              </a:solidFill>
              <a:highlight>
                <a:srgbClr val="FFFFFF"/>
              </a:highlight>
            </a:endParaRPr>
          </a:p>
          <a:p>
            <a:pPr indent="-336550" lvl="0" marL="457200" rtl="0" algn="l">
              <a:lnSpc>
                <a:spcPct val="115000"/>
              </a:lnSpc>
              <a:spcBef>
                <a:spcPts val="800"/>
              </a:spcBef>
              <a:spcAft>
                <a:spcPts val="0"/>
              </a:spcAft>
              <a:buClr>
                <a:schemeClr val="dk1"/>
              </a:buClr>
              <a:buSzPts val="1700"/>
              <a:buAutoNum type="arabicPeriod"/>
            </a:pPr>
            <a:r>
              <a:rPr i="1" lang="en" sz="1700">
                <a:solidFill>
                  <a:schemeClr val="dk1"/>
                </a:solidFill>
                <a:highlight>
                  <a:srgbClr val="FFFFFF"/>
                </a:highlight>
              </a:rPr>
              <a:t>Euclidean distance</a:t>
            </a:r>
            <a:r>
              <a:rPr lang="en" sz="1700">
                <a:solidFill>
                  <a:schemeClr val="dk1"/>
                </a:solidFill>
                <a:highlight>
                  <a:srgbClr val="FFFFFF"/>
                </a:highlight>
              </a:rPr>
              <a:t>:</a:t>
            </a:r>
            <a:endParaRPr sz="1700">
              <a:solidFill>
                <a:schemeClr val="dk1"/>
              </a:solidFill>
              <a:highlight>
                <a:srgbClr val="FFFFFF"/>
              </a:highlight>
            </a:endParaRPr>
          </a:p>
          <a:p>
            <a:pPr indent="0" lvl="0" marL="0" rtl="0" algn="l">
              <a:lnSpc>
                <a:spcPct val="115000"/>
              </a:lnSpc>
              <a:spcBef>
                <a:spcPts val="3000"/>
              </a:spcBef>
              <a:spcAft>
                <a:spcPts val="0"/>
              </a:spcAft>
              <a:buSzPts val="1800"/>
              <a:buNone/>
            </a:pPr>
            <a:r>
              <a:t/>
            </a:r>
            <a:endParaRPr sz="1700">
              <a:solidFill>
                <a:schemeClr val="dk1"/>
              </a:solidFill>
              <a:highlight>
                <a:srgbClr val="FFFFFF"/>
              </a:highlight>
            </a:endParaRPr>
          </a:p>
          <a:p>
            <a:pPr indent="-336550" lvl="0" marL="457200" rtl="0" algn="l">
              <a:lnSpc>
                <a:spcPct val="115000"/>
              </a:lnSpc>
              <a:spcBef>
                <a:spcPts val="3000"/>
              </a:spcBef>
              <a:spcAft>
                <a:spcPts val="0"/>
              </a:spcAft>
              <a:buClr>
                <a:schemeClr val="dk1"/>
              </a:buClr>
              <a:buSzPts val="1700"/>
              <a:buAutoNum type="arabicPeriod"/>
            </a:pPr>
            <a:r>
              <a:rPr i="1" lang="en" sz="1700">
                <a:solidFill>
                  <a:schemeClr val="dk1"/>
                </a:solidFill>
                <a:highlight>
                  <a:srgbClr val="FFFFFF"/>
                </a:highlight>
              </a:rPr>
              <a:t>Manhattan distance</a:t>
            </a:r>
            <a:r>
              <a:rPr lang="en" sz="1700">
                <a:solidFill>
                  <a:schemeClr val="dk1"/>
                </a:solidFill>
                <a:highlight>
                  <a:srgbClr val="FFFFFF"/>
                </a:highlight>
              </a:rPr>
              <a:t>:</a:t>
            </a:r>
            <a:endParaRPr sz="1700">
              <a:solidFill>
                <a:schemeClr val="dk1"/>
              </a:solidFill>
              <a:highlight>
                <a:srgbClr val="FFFFFF"/>
              </a:highlight>
            </a:endParaRPr>
          </a:p>
          <a:p>
            <a:pPr indent="0" lvl="0" marL="457200" rtl="0" algn="l">
              <a:lnSpc>
                <a:spcPct val="115000"/>
              </a:lnSpc>
              <a:spcBef>
                <a:spcPts val="0"/>
              </a:spcBef>
              <a:spcAft>
                <a:spcPts val="0"/>
              </a:spcAft>
              <a:buSzPts val="1800"/>
              <a:buNone/>
            </a:pPr>
            <a:r>
              <a:t/>
            </a:r>
            <a:endParaRPr sz="1700">
              <a:solidFill>
                <a:schemeClr val="dk1"/>
              </a:solidFill>
              <a:highlight>
                <a:srgbClr val="FFFFFF"/>
              </a:highlight>
            </a:endParaRPr>
          </a:p>
          <a:p>
            <a:pPr indent="0" lvl="0" marL="0" rtl="0" algn="l">
              <a:lnSpc>
                <a:spcPct val="115000"/>
              </a:lnSpc>
              <a:spcBef>
                <a:spcPts val="3000"/>
              </a:spcBef>
              <a:spcAft>
                <a:spcPts val="0"/>
              </a:spcAft>
              <a:buSzPts val="1800"/>
              <a:buNone/>
            </a:pPr>
            <a:r>
              <a:t/>
            </a:r>
            <a:endParaRPr sz="1700">
              <a:solidFill>
                <a:schemeClr val="dk1"/>
              </a:solidFill>
              <a:highlight>
                <a:srgbClr val="FFFFFF"/>
              </a:highlight>
            </a:endParaRPr>
          </a:p>
          <a:p>
            <a:pPr indent="0" lvl="0" marL="0" rtl="0" algn="l">
              <a:lnSpc>
                <a:spcPct val="115000"/>
              </a:lnSpc>
              <a:spcBef>
                <a:spcPts val="3000"/>
              </a:spcBef>
              <a:spcAft>
                <a:spcPts val="0"/>
              </a:spcAft>
              <a:buSzPts val="1800"/>
              <a:buNone/>
            </a:pPr>
            <a:r>
              <a:rPr lang="en" sz="1700">
                <a:solidFill>
                  <a:schemeClr val="dk1"/>
                </a:solidFill>
                <a:highlight>
                  <a:srgbClr val="FFFFFF"/>
                </a:highlight>
              </a:rPr>
              <a:t>Where, </a:t>
            </a:r>
            <a:r>
              <a:rPr i="1" lang="en" sz="1700">
                <a:solidFill>
                  <a:schemeClr val="dk1"/>
                </a:solidFill>
                <a:highlight>
                  <a:srgbClr val="FFFFFF"/>
                </a:highlight>
              </a:rPr>
              <a:t>x</a:t>
            </a:r>
            <a:r>
              <a:rPr lang="en" sz="1700">
                <a:solidFill>
                  <a:schemeClr val="dk1"/>
                </a:solidFill>
                <a:highlight>
                  <a:srgbClr val="FFFFFF"/>
                </a:highlight>
              </a:rPr>
              <a:t> and </a:t>
            </a:r>
            <a:r>
              <a:rPr i="1" lang="en" sz="1700">
                <a:solidFill>
                  <a:schemeClr val="dk1"/>
                </a:solidFill>
                <a:highlight>
                  <a:srgbClr val="FFFFFF"/>
                </a:highlight>
              </a:rPr>
              <a:t>y</a:t>
            </a:r>
            <a:r>
              <a:rPr lang="en" sz="1700">
                <a:solidFill>
                  <a:schemeClr val="dk1"/>
                </a:solidFill>
                <a:highlight>
                  <a:srgbClr val="FFFFFF"/>
                </a:highlight>
              </a:rPr>
              <a:t> are two vectors of length </a:t>
            </a:r>
            <a:r>
              <a:rPr i="1" lang="en" sz="1700">
                <a:solidFill>
                  <a:schemeClr val="dk1"/>
                </a:solidFill>
                <a:highlight>
                  <a:srgbClr val="FFFFFF"/>
                </a:highlight>
              </a:rPr>
              <a:t>n</a:t>
            </a:r>
            <a:r>
              <a:rPr lang="en" sz="1700">
                <a:solidFill>
                  <a:schemeClr val="dk1"/>
                </a:solidFill>
                <a:highlight>
                  <a:srgbClr val="FFFFFF"/>
                </a:highlight>
              </a:rPr>
              <a:t>.</a:t>
            </a:r>
            <a:endParaRPr sz="1700">
              <a:solidFill>
                <a:schemeClr val="dk1"/>
              </a:solidFill>
              <a:highlight>
                <a:srgbClr val="FFFFFF"/>
              </a:highlight>
            </a:endParaRPr>
          </a:p>
        </p:txBody>
      </p:sp>
      <p:pic>
        <p:nvPicPr>
          <p:cNvPr id="105" name="Google Shape;105;p9"/>
          <p:cNvPicPr preferRelativeResize="0"/>
          <p:nvPr/>
        </p:nvPicPr>
        <p:blipFill rotWithShape="1">
          <a:blip r:embed="rId3">
            <a:alphaModFix/>
          </a:blip>
          <a:srcRect b="0" l="0" r="0" t="0"/>
          <a:stretch/>
        </p:blipFill>
        <p:spPr>
          <a:xfrm>
            <a:off x="3422625" y="1646088"/>
            <a:ext cx="3757875" cy="1181525"/>
          </a:xfrm>
          <a:prstGeom prst="rect">
            <a:avLst/>
          </a:prstGeom>
          <a:noFill/>
          <a:ln>
            <a:noFill/>
          </a:ln>
        </p:spPr>
      </p:pic>
      <p:pic>
        <p:nvPicPr>
          <p:cNvPr id="106" name="Google Shape;106;p9"/>
          <p:cNvPicPr preferRelativeResize="0"/>
          <p:nvPr/>
        </p:nvPicPr>
        <p:blipFill rotWithShape="1">
          <a:blip r:embed="rId4">
            <a:alphaModFix/>
          </a:blip>
          <a:srcRect b="0" l="0" r="0" t="0"/>
          <a:stretch/>
        </p:blipFill>
        <p:spPr>
          <a:xfrm>
            <a:off x="3660875" y="3123425"/>
            <a:ext cx="3694200" cy="1060375"/>
          </a:xfrm>
          <a:prstGeom prst="rect">
            <a:avLst/>
          </a:prstGeom>
          <a:noFill/>
          <a:ln>
            <a:noFill/>
          </a:ln>
        </p:spPr>
      </p:pic>
      <p:sp>
        <p:nvSpPr>
          <p:cNvPr id="107" name="Google Shape;107;p9"/>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25">
                <a:solidFill>
                  <a:srgbClr val="303030"/>
                </a:solidFill>
                <a:highlight>
                  <a:srgbClr val="FFFFFF"/>
                </a:highlight>
              </a:rPr>
              <a:t>Clustering Distance Measures</a:t>
            </a:r>
            <a:endParaRPr b="1" sz="2425">
              <a:solidFill>
                <a:srgbClr val="303030"/>
              </a:solidFill>
              <a:highlight>
                <a:srgbClr val="FFFFFF"/>
              </a:highlight>
            </a:endParaRPr>
          </a:p>
          <a:p>
            <a:pPr indent="0" lvl="0" marL="0" rtl="0" algn="l">
              <a:lnSpc>
                <a:spcPct val="100000"/>
              </a:lnSpc>
              <a:spcBef>
                <a:spcPts val="2300"/>
              </a:spcBef>
              <a:spcAft>
                <a:spcPts val="0"/>
              </a:spcAft>
              <a:buSzPts val="990"/>
              <a:buNone/>
            </a:pPr>
            <a:r>
              <a:t/>
            </a:r>
            <a:endParaRPr b="1" sz="29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GRESHA</dc:creator>
</cp:coreProperties>
</file>