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20" r:id="rId1"/>
  </p:sldMasterIdLst>
  <p:sldIdLst>
    <p:sldId id="256" r:id="rId2"/>
    <p:sldId id="263" r:id="rId3"/>
    <p:sldId id="257" r:id="rId4"/>
    <p:sldId id="258" r:id="rId5"/>
    <p:sldId id="261" r:id="rId6"/>
    <p:sldId id="259" r:id="rId7"/>
    <p:sldId id="262" r:id="rId8"/>
    <p:sldId id="265" r:id="rId9"/>
    <p:sldId id="260" r:id="rId10"/>
    <p:sldId id="266" r:id="rId11"/>
    <p:sldId id="268" r:id="rId12"/>
    <p:sldId id="269" r:id="rId13"/>
    <p:sldId id="270" r:id="rId14"/>
    <p:sldId id="271" r:id="rId15"/>
    <p:sldId id="272" r:id="rId16"/>
    <p:sldId id="264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56" autoAdjust="0"/>
    <p:restoredTop sz="94660"/>
  </p:normalViewPr>
  <p:slideViewPr>
    <p:cSldViewPr snapToGrid="0">
      <p:cViewPr varScale="1">
        <p:scale>
          <a:sx n="73" d="100"/>
          <a:sy n="73" d="100"/>
        </p:scale>
        <p:origin x="9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geeta oswal" userId="1b179e06393fe249" providerId="LiveId" clId="{35569DEB-097B-4EA1-A810-0203094045D3}"/>
    <pc:docChg chg="custSel addSld modSld">
      <pc:chgData name="sangeeta oswal" userId="1b179e06393fe249" providerId="LiveId" clId="{35569DEB-097B-4EA1-A810-0203094045D3}" dt="2023-01-10T17:36:00.562" v="85"/>
      <pc:docMkLst>
        <pc:docMk/>
      </pc:docMkLst>
      <pc:sldChg chg="modSp mod">
        <pc:chgData name="sangeeta oswal" userId="1b179e06393fe249" providerId="LiveId" clId="{35569DEB-097B-4EA1-A810-0203094045D3}" dt="2023-01-10T17:27:14.606" v="39" actId="20577"/>
        <pc:sldMkLst>
          <pc:docMk/>
          <pc:sldMk cId="151697097" sldId="263"/>
        </pc:sldMkLst>
        <pc:graphicFrameChg chg="modGraphic">
          <ac:chgData name="sangeeta oswal" userId="1b179e06393fe249" providerId="LiveId" clId="{35569DEB-097B-4EA1-A810-0203094045D3}" dt="2023-01-10T17:27:14.606" v="39" actId="20577"/>
          <ac:graphicFrameMkLst>
            <pc:docMk/>
            <pc:sldMk cId="151697097" sldId="263"/>
            <ac:graphicFrameMk id="4" creationId="{DB9F7C0C-DDC2-0802-A8A8-49AD7A9ED437}"/>
          </ac:graphicFrameMkLst>
        </pc:graphicFrameChg>
      </pc:sldChg>
      <pc:sldChg chg="modSp new mod">
        <pc:chgData name="sangeeta oswal" userId="1b179e06393fe249" providerId="LiveId" clId="{35569DEB-097B-4EA1-A810-0203094045D3}" dt="2023-01-10T17:30:13.219" v="60"/>
        <pc:sldMkLst>
          <pc:docMk/>
          <pc:sldMk cId="3263796023" sldId="268"/>
        </pc:sldMkLst>
        <pc:spChg chg="mod">
          <ac:chgData name="sangeeta oswal" userId="1b179e06393fe249" providerId="LiveId" clId="{35569DEB-097B-4EA1-A810-0203094045D3}" dt="2023-01-10T17:27:52.736" v="57" actId="20577"/>
          <ac:spMkLst>
            <pc:docMk/>
            <pc:sldMk cId="3263796023" sldId="268"/>
            <ac:spMk id="2" creationId="{DE6D94CC-3A4D-3F20-7C48-B3D1BE3F87FB}"/>
          </ac:spMkLst>
        </pc:spChg>
        <pc:spChg chg="mod">
          <ac:chgData name="sangeeta oswal" userId="1b179e06393fe249" providerId="LiveId" clId="{35569DEB-097B-4EA1-A810-0203094045D3}" dt="2023-01-10T17:30:13.219" v="60"/>
          <ac:spMkLst>
            <pc:docMk/>
            <pc:sldMk cId="3263796023" sldId="268"/>
            <ac:spMk id="3" creationId="{5E381421-B2BB-F662-8A24-189FA43643B5}"/>
          </ac:spMkLst>
        </pc:spChg>
      </pc:sldChg>
      <pc:sldChg chg="modSp new mod">
        <pc:chgData name="sangeeta oswal" userId="1b179e06393fe249" providerId="LiveId" clId="{35569DEB-097B-4EA1-A810-0203094045D3}" dt="2023-01-10T17:33:56.853" v="70" actId="27636"/>
        <pc:sldMkLst>
          <pc:docMk/>
          <pc:sldMk cId="4182450575" sldId="269"/>
        </pc:sldMkLst>
        <pc:spChg chg="mod">
          <ac:chgData name="sangeeta oswal" userId="1b179e06393fe249" providerId="LiveId" clId="{35569DEB-097B-4EA1-A810-0203094045D3}" dt="2023-01-10T17:31:39.352" v="62"/>
          <ac:spMkLst>
            <pc:docMk/>
            <pc:sldMk cId="4182450575" sldId="269"/>
            <ac:spMk id="2" creationId="{322A1A95-8D33-79EB-AB2A-81AAA469293B}"/>
          </ac:spMkLst>
        </pc:spChg>
        <pc:spChg chg="mod">
          <ac:chgData name="sangeeta oswal" userId="1b179e06393fe249" providerId="LiveId" clId="{35569DEB-097B-4EA1-A810-0203094045D3}" dt="2023-01-10T17:33:56.853" v="70" actId="27636"/>
          <ac:spMkLst>
            <pc:docMk/>
            <pc:sldMk cId="4182450575" sldId="269"/>
            <ac:spMk id="3" creationId="{DFEFAD80-A91D-FB1D-3F72-9A968FBF5ADD}"/>
          </ac:spMkLst>
        </pc:spChg>
      </pc:sldChg>
      <pc:sldChg chg="modSp new mod">
        <pc:chgData name="sangeeta oswal" userId="1b179e06393fe249" providerId="LiveId" clId="{35569DEB-097B-4EA1-A810-0203094045D3}" dt="2023-01-10T17:36:00.562" v="85"/>
        <pc:sldMkLst>
          <pc:docMk/>
          <pc:sldMk cId="3176282945" sldId="270"/>
        </pc:sldMkLst>
        <pc:spChg chg="mod">
          <ac:chgData name="sangeeta oswal" userId="1b179e06393fe249" providerId="LiveId" clId="{35569DEB-097B-4EA1-A810-0203094045D3}" dt="2023-01-10T17:36:00.562" v="85"/>
          <ac:spMkLst>
            <pc:docMk/>
            <pc:sldMk cId="3176282945" sldId="270"/>
            <ac:spMk id="2" creationId="{8909DA0F-6DD9-A5FD-BA23-2522EFB55BB9}"/>
          </ac:spMkLst>
        </pc:spChg>
        <pc:spChg chg="mod">
          <ac:chgData name="sangeeta oswal" userId="1b179e06393fe249" providerId="LiveId" clId="{35569DEB-097B-4EA1-A810-0203094045D3}" dt="2023-01-10T17:35:52.860" v="84" actId="15"/>
          <ac:spMkLst>
            <pc:docMk/>
            <pc:sldMk cId="3176282945" sldId="270"/>
            <ac:spMk id="3" creationId="{0D98EE32-9149-321C-9110-D8EC38CCCFE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9D35F-9812-400B-A33D-F3F3E50A2F7F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F24F6F1C-2BEE-4D35-9D0F-32B21863880E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9737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9D35F-9812-400B-A33D-F3F3E50A2F7F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F6F1C-2BEE-4D35-9D0F-32B21863880E}" type="slidenum">
              <a:rPr lang="en-IN" smtClean="0"/>
              <a:t>‹#›</a:t>
            </a:fld>
            <a:endParaRPr lang="en-IN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017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9D35F-9812-400B-A33D-F3F3E50A2F7F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F6F1C-2BEE-4D35-9D0F-32B21863880E}" type="slidenum">
              <a:rPr lang="en-IN" smtClean="0"/>
              <a:t>‹#›</a:t>
            </a:fld>
            <a:endParaRPr lang="en-IN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1381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AF39D35F-9812-400B-A33D-F3F3E50A2F7F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F6F1C-2BEE-4D35-9D0F-32B21863880E}" type="slidenum">
              <a:rPr lang="en-IN" smtClean="0"/>
              <a:t>‹#›</a:t>
            </a:fld>
            <a:endParaRPr lang="en-IN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819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9D35F-9812-400B-A33D-F3F3E50A2F7F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F6F1C-2BEE-4D35-9D0F-32B21863880E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1460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9D35F-9812-400B-A33D-F3F3E50A2F7F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F6F1C-2BEE-4D35-9D0F-32B21863880E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2263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9D35F-9812-400B-A33D-F3F3E50A2F7F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F6F1C-2BEE-4D35-9D0F-32B21863880E}" type="slidenum">
              <a:rPr lang="en-IN" smtClean="0"/>
              <a:t>‹#›</a:t>
            </a:fld>
            <a:endParaRPr lang="en-IN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5152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9D35F-9812-400B-A33D-F3F3E50A2F7F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F6F1C-2BEE-4D35-9D0F-32B21863880E}" type="slidenum">
              <a:rPr lang="en-IN" smtClean="0"/>
              <a:t>‹#›</a:t>
            </a:fld>
            <a:endParaRPr lang="en-IN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2643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9D35F-9812-400B-A33D-F3F3E50A2F7F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F6F1C-2BEE-4D35-9D0F-32B2186388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995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9D35F-9812-400B-A33D-F3F3E50A2F7F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F6F1C-2BEE-4D35-9D0F-32B21863880E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0081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AF39D35F-9812-400B-A33D-F3F3E50A2F7F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F24F6F1C-2BEE-4D35-9D0F-32B21863880E}" type="slidenum">
              <a:rPr lang="en-IN" smtClean="0"/>
              <a:t>‹#›</a:t>
            </a:fld>
            <a:endParaRPr lang="en-IN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1161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9D35F-9812-400B-A33D-F3F3E50A2F7F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24F6F1C-2BEE-4D35-9D0F-32B2186388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572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file:///D:\sumathi1\neuralandfuzzy\neural%20nwt\Neural%20Networks_files\report.artn.jpg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B97393-5783-ABBE-D001-3373A8A7BD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</a:t>
            </a:r>
            <a:r>
              <a:rPr lang="en-US" dirty="0" smtClean="0"/>
              <a:t>5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08C4412-08C4-63FE-4E9B-136B6659D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8403" y="3564467"/>
            <a:ext cx="8637072" cy="1071095"/>
          </a:xfrm>
        </p:spPr>
        <p:txBody>
          <a:bodyPr/>
          <a:lstStyle/>
          <a:p>
            <a:r>
              <a:rPr lang="en-US" dirty="0" smtClean="0"/>
              <a:t>MP Neuron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855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Logic Gates Using MP Neuron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16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452" y="839104"/>
            <a:ext cx="8490910" cy="4627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12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5849" y="3729902"/>
            <a:ext cx="2683595" cy="22116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005" y="953323"/>
            <a:ext cx="2827285" cy="26243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8275" y="909735"/>
            <a:ext cx="4613592" cy="398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4685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541" y="953324"/>
            <a:ext cx="3728221" cy="48857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436" y="953324"/>
            <a:ext cx="3462890" cy="522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022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368" y="506925"/>
            <a:ext cx="3420432" cy="51884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009" y="373039"/>
            <a:ext cx="4391021" cy="520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867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more than 2 input ?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0270" y="1662925"/>
            <a:ext cx="3311101" cy="4106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1907" y="1662925"/>
            <a:ext cx="3981095" cy="410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59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Linear </a:t>
            </a:r>
            <a:r>
              <a:rPr lang="en-US" altLang="en-US" dirty="0" err="1"/>
              <a:t>Separability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en-US" dirty="0"/>
              <a:t>ANN provide Possible approximate solutions to non linear problems</a:t>
            </a:r>
          </a:p>
          <a:p>
            <a:r>
              <a:rPr lang="en-US" altLang="en-US" dirty="0"/>
              <a:t>Linear </a:t>
            </a:r>
            <a:r>
              <a:rPr lang="en-US" altLang="en-US" dirty="0" err="1"/>
              <a:t>Separability</a:t>
            </a:r>
            <a:r>
              <a:rPr lang="en-US" altLang="en-US" dirty="0"/>
              <a:t> :Linear </a:t>
            </a:r>
            <a:r>
              <a:rPr lang="en-US" altLang="en-US" dirty="0" err="1"/>
              <a:t>separability</a:t>
            </a:r>
            <a:r>
              <a:rPr lang="en-US" altLang="en-US" dirty="0"/>
              <a:t>, is a concept wherein the separation of the input space into regions is based on whether  network response is Positive or negative. A decision line separate the response.</a:t>
            </a:r>
          </a:p>
          <a:p>
            <a:r>
              <a:rPr lang="en-US" altLang="en-US" dirty="0"/>
              <a:t>To classify the patterns based upon their output responses.</a:t>
            </a:r>
          </a:p>
          <a:p>
            <a:r>
              <a:rPr lang="en-US" altLang="en-US" dirty="0"/>
              <a:t>If there exist weights (with bias) for which the training input vectors having positive (correct) response,+ 1, lie on one side of the decision boundary and all the other vectors having negative (incorrect) response, -1, lie on other  side of the decision boundary. then we can conclude the/Problem "linearly separable.“</a:t>
            </a:r>
          </a:p>
          <a:p>
            <a:r>
              <a:rPr lang="en-US" altLang="en-US" i="1" dirty="0"/>
              <a:t>yin=b+x1w2 </a:t>
            </a:r>
            <a:r>
              <a:rPr lang="en-US" altLang="en-US" dirty="0"/>
              <a:t>+X2w2</a:t>
            </a:r>
          </a:p>
          <a:p>
            <a:r>
              <a:rPr lang="en-US" altLang="en-US" dirty="0"/>
              <a:t>The separating line for which the boundary lies between the values X1 and </a:t>
            </a:r>
            <a:r>
              <a:rPr lang="en-US" altLang="en-US" i="1" dirty="0"/>
              <a:t>X2· </a:t>
            </a:r>
            <a:r>
              <a:rPr lang="en-US" altLang="en-US" dirty="0"/>
              <a:t>so that the net gives a positive response on one side and negative response on other side, is given as</a:t>
            </a:r>
          </a:p>
          <a:p>
            <a:r>
              <a:rPr lang="en-US" altLang="en-US" i="1" dirty="0"/>
              <a:t>b+x1w1 </a:t>
            </a:r>
            <a:r>
              <a:rPr lang="en-US" altLang="en-US" dirty="0"/>
              <a:t>+X2w2 &gt; 0 for positive response.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86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perceptron Network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about non-</a:t>
            </a:r>
            <a:r>
              <a:rPr lang="en-US" dirty="0" err="1"/>
              <a:t>boolean</a:t>
            </a:r>
            <a:r>
              <a:rPr lang="en-US" dirty="0"/>
              <a:t> (say, real) inputs ? </a:t>
            </a:r>
            <a:endParaRPr lang="en-US" dirty="0" smtClean="0"/>
          </a:p>
          <a:p>
            <a:r>
              <a:rPr lang="en-US" dirty="0" smtClean="0"/>
              <a:t>Do </a:t>
            </a:r>
            <a:r>
              <a:rPr lang="en-US" dirty="0"/>
              <a:t>we always need to hand code the threshold ? </a:t>
            </a:r>
            <a:endParaRPr lang="en-US" dirty="0" smtClean="0"/>
          </a:p>
          <a:p>
            <a:r>
              <a:rPr lang="en-US" dirty="0" smtClean="0"/>
              <a:t>Are </a:t>
            </a:r>
            <a:r>
              <a:rPr lang="en-US" dirty="0"/>
              <a:t>all inputs equal </a:t>
            </a:r>
            <a:r>
              <a:rPr lang="en-US" dirty="0" smtClean="0"/>
              <a:t>?</a:t>
            </a:r>
          </a:p>
          <a:p>
            <a:r>
              <a:rPr lang="en-US" dirty="0" smtClean="0"/>
              <a:t> </a:t>
            </a:r>
            <a:r>
              <a:rPr lang="en-US" dirty="0"/>
              <a:t>What if we want to assign more weight (importance) to some inputs 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</a:t>
            </a:r>
            <a:r>
              <a:rPr lang="en-US" dirty="0"/>
              <a:t>about functions which are not linearly separable 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90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270" y="742515"/>
            <a:ext cx="9603275" cy="1049235"/>
          </a:xfrm>
        </p:spPr>
        <p:txBody>
          <a:bodyPr/>
          <a:lstStyle/>
          <a:p>
            <a:r>
              <a:rPr lang="en-US" dirty="0" smtClean="0"/>
              <a:t>Introduction to weights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270" y="1267132"/>
            <a:ext cx="9491119" cy="5190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714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009650"/>
            <a:ext cx="8839200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36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 to neuron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most fundamental unit of a </a:t>
            </a:r>
            <a:r>
              <a:rPr lang="en-US" dirty="0" smtClean="0"/>
              <a:t>deep neural </a:t>
            </a:r>
            <a:r>
              <a:rPr lang="en-US" dirty="0"/>
              <a:t>network is called an </a:t>
            </a:r>
            <a:r>
              <a:rPr lang="en-US" dirty="0" err="1" smtClean="0"/>
              <a:t>articial</a:t>
            </a:r>
            <a:r>
              <a:rPr lang="en-US" dirty="0"/>
              <a:t> </a:t>
            </a:r>
            <a:r>
              <a:rPr lang="en-IN" dirty="0" smtClean="0"/>
              <a:t>neuron</a:t>
            </a:r>
            <a:endParaRPr lang="en-IN" dirty="0"/>
          </a:p>
          <a:p>
            <a:r>
              <a:rPr lang="en-US" dirty="0"/>
              <a:t>Why is it called a neuron ? </a:t>
            </a:r>
            <a:r>
              <a:rPr lang="en-US" dirty="0" smtClean="0"/>
              <a:t>Where does </a:t>
            </a:r>
            <a:r>
              <a:rPr lang="en-US" dirty="0"/>
              <a:t>the inspiration come from ?</a:t>
            </a:r>
          </a:p>
          <a:p>
            <a:r>
              <a:rPr lang="en-US" dirty="0"/>
              <a:t>The inspiration comes from </a:t>
            </a:r>
            <a:r>
              <a:rPr lang="en-US" dirty="0" smtClean="0"/>
              <a:t>biology (more </a:t>
            </a:r>
            <a:r>
              <a:rPr lang="en-US" dirty="0" err="1"/>
              <a:t>specically</a:t>
            </a:r>
            <a:r>
              <a:rPr lang="en-US" dirty="0"/>
              <a:t>, from the brain)</a:t>
            </a:r>
          </a:p>
          <a:p>
            <a:r>
              <a:rPr lang="en-IN" dirty="0"/>
              <a:t>biological neurons = neural cells </a:t>
            </a:r>
            <a:r>
              <a:rPr lang="en-IN" dirty="0" smtClean="0"/>
              <a:t>=neural </a:t>
            </a:r>
            <a:r>
              <a:rPr lang="en-IN" dirty="0"/>
              <a:t>processing units</a:t>
            </a:r>
          </a:p>
          <a:p>
            <a:r>
              <a:rPr lang="en-US" dirty="0"/>
              <a:t>We will </a:t>
            </a:r>
            <a:r>
              <a:rPr lang="en-US" dirty="0" smtClean="0"/>
              <a:t>first </a:t>
            </a:r>
            <a:r>
              <a:rPr lang="en-US" dirty="0"/>
              <a:t>see what a </a:t>
            </a:r>
            <a:r>
              <a:rPr lang="en-US" dirty="0" smtClean="0"/>
              <a:t>biological</a:t>
            </a:r>
            <a:r>
              <a:rPr lang="en-IN" dirty="0" smtClean="0"/>
              <a:t>neuron </a:t>
            </a:r>
            <a:r>
              <a:rPr lang="en-IN" dirty="0"/>
              <a:t>looks like ..</a:t>
            </a:r>
          </a:p>
        </p:txBody>
      </p:sp>
    </p:spTree>
    <p:extLst>
      <p:ext uri="{BB962C8B-B14F-4D97-AF65-F5344CB8AC3E}">
        <p14:creationId xmlns:p14="http://schemas.microsoft.com/office/powerpoint/2010/main" val="77527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 Network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Frank Rosenblatt, an American psychologist, proposed the classical perceptron model (1958) </a:t>
            </a:r>
            <a:endParaRPr lang="en-IN" dirty="0" smtClean="0"/>
          </a:p>
          <a:p>
            <a:r>
              <a:rPr lang="en-IN" dirty="0" smtClean="0"/>
              <a:t>A </a:t>
            </a:r>
            <a:r>
              <a:rPr lang="en-IN" dirty="0"/>
              <a:t>more general computational model than McCulloch–Pitts neurons </a:t>
            </a:r>
            <a:endParaRPr lang="en-IN" dirty="0" smtClean="0"/>
          </a:p>
          <a:p>
            <a:r>
              <a:rPr lang="en-IN" dirty="0" smtClean="0"/>
              <a:t>Main </a:t>
            </a:r>
            <a:r>
              <a:rPr lang="en-IN" dirty="0"/>
              <a:t>differences: Introduction of </a:t>
            </a:r>
            <a:r>
              <a:rPr lang="en-IN" dirty="0" smtClean="0"/>
              <a:t>numerical </a:t>
            </a:r>
            <a:r>
              <a:rPr lang="en-IN" dirty="0"/>
              <a:t>weights for inputs and a mechanism for learning these weights </a:t>
            </a:r>
            <a:endParaRPr lang="en-IN" dirty="0" smtClean="0"/>
          </a:p>
          <a:p>
            <a:r>
              <a:rPr lang="en-IN" dirty="0" smtClean="0"/>
              <a:t>Inputs </a:t>
            </a:r>
            <a:r>
              <a:rPr lang="en-IN" dirty="0"/>
              <a:t>are no longer limited to </a:t>
            </a:r>
            <a:r>
              <a:rPr lang="en-IN" dirty="0" err="1"/>
              <a:t>boolean</a:t>
            </a:r>
            <a:r>
              <a:rPr lang="en-IN" dirty="0"/>
              <a:t> values</a:t>
            </a:r>
          </a:p>
        </p:txBody>
      </p:sp>
    </p:spTree>
    <p:extLst>
      <p:ext uri="{BB962C8B-B14F-4D97-AF65-F5344CB8AC3E}">
        <p14:creationId xmlns:p14="http://schemas.microsoft.com/office/powerpoint/2010/main" val="56377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786" y="932579"/>
            <a:ext cx="8005163" cy="45337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998" y="3851055"/>
            <a:ext cx="3330445" cy="86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481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960" y="953324"/>
            <a:ext cx="8329752" cy="449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2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Biological Neural Network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106" y="1590955"/>
            <a:ext cx="9603275" cy="3294576"/>
          </a:xfrm>
        </p:spPr>
        <p:txBody>
          <a:bodyPr/>
          <a:lstStyle/>
          <a:p>
            <a:pPr marL="0" indent="0">
              <a:buNone/>
            </a:pPr>
            <a:r>
              <a:rPr lang="en-US" altLang="en-US" i="1" dirty="0"/>
              <a:t>Soma </a:t>
            </a:r>
            <a:r>
              <a:rPr lang="en-US" altLang="en-US" dirty="0"/>
              <a:t>or </a:t>
            </a:r>
            <a:r>
              <a:rPr lang="en-US" altLang="en-US" i="1" dirty="0"/>
              <a:t>cell body- </a:t>
            </a:r>
            <a:r>
              <a:rPr lang="en-US" altLang="en-US" dirty="0"/>
              <a:t>where the cell nucleus is located.</a:t>
            </a:r>
          </a:p>
          <a:p>
            <a:pPr marL="0" indent="0">
              <a:buNone/>
            </a:pPr>
            <a:r>
              <a:rPr lang="en-US" altLang="en-US" dirty="0"/>
              <a:t>2. </a:t>
            </a:r>
            <a:r>
              <a:rPr lang="en-US" altLang="en-US" i="1" dirty="0"/>
              <a:t>Dendrites- </a:t>
            </a:r>
            <a:r>
              <a:rPr lang="en-US" altLang="en-US" dirty="0"/>
              <a:t>where the nerve is connected to the cell body.</a:t>
            </a:r>
          </a:p>
          <a:p>
            <a:pPr marL="0" indent="0">
              <a:buNone/>
            </a:pPr>
            <a:r>
              <a:rPr lang="en-US" altLang="en-US" dirty="0"/>
              <a:t>3. </a:t>
            </a:r>
            <a:r>
              <a:rPr lang="en-US" altLang="en-US" i="1" dirty="0"/>
              <a:t>Axon- </a:t>
            </a:r>
            <a:r>
              <a:rPr lang="en-US" altLang="en-US" dirty="0"/>
              <a:t>which carries the impulse of the neuron.</a:t>
            </a:r>
          </a:p>
          <a:p>
            <a:pPr marL="0" indent="0">
              <a:buNone/>
            </a:pPr>
            <a:r>
              <a:rPr lang="en-US" altLang="en-US" dirty="0"/>
              <a:t>4. synapse-the end of axon split. Neuron introduce its signal to other nearby neuron.</a:t>
            </a:r>
          </a:p>
          <a:p>
            <a:endParaRPr lang="en-IN" dirty="0"/>
          </a:p>
        </p:txBody>
      </p:sp>
      <p:pic>
        <p:nvPicPr>
          <p:cNvPr id="4" name="Picture 3" descr="D:\sumathi1\neuralandfuzzy\neural nwt\Neural Networks_files\report.artn.jpg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3210" y="-11809"/>
            <a:ext cx="4158343" cy="2098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2" descr="Biological neural network [2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826" y="3533774"/>
            <a:ext cx="6276975" cy="270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714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Biological Neural Network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717" y="2171700"/>
            <a:ext cx="3393107" cy="329406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637545" y="217170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MBX10"/>
              </a:rPr>
              <a:t>dendrite: </a:t>
            </a:r>
            <a:r>
              <a:rPr lang="en-US" dirty="0">
                <a:latin typeface="CMR10"/>
              </a:rPr>
              <a:t>receives signals from </a:t>
            </a:r>
            <a:r>
              <a:rPr lang="en-US" dirty="0" smtClean="0">
                <a:latin typeface="CMR10"/>
              </a:rPr>
              <a:t>other </a:t>
            </a:r>
            <a:r>
              <a:rPr lang="en-IN" dirty="0" smtClean="0">
                <a:latin typeface="CMR10"/>
              </a:rPr>
              <a:t>neurons</a:t>
            </a:r>
            <a:endParaRPr lang="en-IN" dirty="0">
              <a:latin typeface="CMR10"/>
            </a:endParaRPr>
          </a:p>
          <a:p>
            <a:r>
              <a:rPr lang="en-US" dirty="0">
                <a:latin typeface="CMBX10"/>
              </a:rPr>
              <a:t>synapse: </a:t>
            </a:r>
            <a:r>
              <a:rPr lang="en-US" dirty="0">
                <a:latin typeface="CMR10"/>
              </a:rPr>
              <a:t>point of connection </a:t>
            </a:r>
            <a:r>
              <a:rPr lang="en-US" dirty="0" smtClean="0">
                <a:latin typeface="CMR10"/>
              </a:rPr>
              <a:t>to </a:t>
            </a:r>
            <a:r>
              <a:rPr lang="en-IN" dirty="0" smtClean="0">
                <a:latin typeface="CMR10"/>
              </a:rPr>
              <a:t>other </a:t>
            </a:r>
            <a:r>
              <a:rPr lang="en-IN" dirty="0">
                <a:latin typeface="CMR10"/>
              </a:rPr>
              <a:t>neurons</a:t>
            </a:r>
          </a:p>
          <a:p>
            <a:r>
              <a:rPr lang="en-IN" dirty="0">
                <a:latin typeface="CMBX10"/>
              </a:rPr>
              <a:t>soma: </a:t>
            </a:r>
            <a:r>
              <a:rPr lang="en-IN" dirty="0">
                <a:latin typeface="CMR10"/>
              </a:rPr>
              <a:t>processes the information</a:t>
            </a:r>
          </a:p>
          <a:p>
            <a:r>
              <a:rPr lang="en-US" dirty="0">
                <a:latin typeface="CMBX10"/>
              </a:rPr>
              <a:t>axon: </a:t>
            </a:r>
            <a:r>
              <a:rPr lang="en-US" dirty="0">
                <a:latin typeface="CMR10"/>
              </a:rPr>
              <a:t>transmits the output of </a:t>
            </a:r>
            <a:r>
              <a:rPr lang="en-US" dirty="0" smtClean="0">
                <a:latin typeface="CMR10"/>
              </a:rPr>
              <a:t>this </a:t>
            </a:r>
            <a:r>
              <a:rPr lang="en-IN" dirty="0" smtClean="0">
                <a:latin typeface="CMR10"/>
              </a:rPr>
              <a:t>neuron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858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continued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Of course, in reality, it is not just a </a:t>
            </a:r>
            <a:r>
              <a:rPr lang="en-US" dirty="0" smtClean="0"/>
              <a:t>single neuron </a:t>
            </a:r>
            <a:r>
              <a:rPr lang="en-US" dirty="0"/>
              <a:t>which does all </a:t>
            </a:r>
            <a:r>
              <a:rPr lang="en-US" dirty="0" smtClean="0"/>
              <a:t>this There </a:t>
            </a:r>
            <a:r>
              <a:rPr lang="en-US" dirty="0"/>
              <a:t>is a massively parallel </a:t>
            </a:r>
            <a:r>
              <a:rPr lang="en-US" dirty="0" smtClean="0"/>
              <a:t>interconnected </a:t>
            </a:r>
            <a:r>
              <a:rPr lang="en-IN" dirty="0" smtClean="0"/>
              <a:t>network </a:t>
            </a:r>
            <a:r>
              <a:rPr lang="en-IN" dirty="0"/>
              <a:t>of </a:t>
            </a:r>
            <a:r>
              <a:rPr lang="en-IN" dirty="0" smtClean="0"/>
              <a:t>neurons.</a:t>
            </a:r>
            <a:endParaRPr lang="en-IN" dirty="0"/>
          </a:p>
          <a:p>
            <a:r>
              <a:rPr lang="en-US" dirty="0"/>
              <a:t>The sense organs relay information to the </a:t>
            </a:r>
            <a:r>
              <a:rPr lang="en-US" dirty="0" smtClean="0"/>
              <a:t>low</a:t>
            </a:r>
            <a:r>
              <a:rPr lang="en-IN" dirty="0" err="1" smtClean="0"/>
              <a:t>est</a:t>
            </a:r>
            <a:r>
              <a:rPr lang="en-IN" dirty="0" smtClean="0"/>
              <a:t> </a:t>
            </a:r>
            <a:r>
              <a:rPr lang="en-IN" dirty="0"/>
              <a:t>layer of neurons</a:t>
            </a:r>
          </a:p>
          <a:p>
            <a:r>
              <a:rPr lang="en-US" dirty="0"/>
              <a:t>Some of these neurons may re (in red) in </a:t>
            </a:r>
            <a:r>
              <a:rPr lang="en-US" dirty="0" smtClean="0"/>
              <a:t>response </a:t>
            </a:r>
            <a:r>
              <a:rPr lang="en-US" dirty="0"/>
              <a:t>to this information and in turn relay</a:t>
            </a:r>
          </a:p>
          <a:p>
            <a:r>
              <a:rPr lang="en-US" dirty="0"/>
              <a:t>information to other neurons they are </a:t>
            </a:r>
            <a:r>
              <a:rPr lang="en-US" dirty="0" err="1" smtClean="0"/>
              <a:t>connec</a:t>
            </a:r>
            <a:r>
              <a:rPr lang="en-IN" dirty="0" smtClean="0"/>
              <a:t>ted </a:t>
            </a:r>
            <a:r>
              <a:rPr lang="en-IN" dirty="0"/>
              <a:t>to</a:t>
            </a:r>
          </a:p>
          <a:p>
            <a:r>
              <a:rPr lang="en-US" dirty="0"/>
              <a:t>These neurons may also re (again, in </a:t>
            </a:r>
            <a:r>
              <a:rPr lang="en-US" dirty="0" smtClean="0"/>
              <a:t>red) and </a:t>
            </a:r>
            <a:r>
              <a:rPr lang="en-US" dirty="0"/>
              <a:t>the process continues eventually </a:t>
            </a:r>
            <a:r>
              <a:rPr lang="en-US" dirty="0" smtClean="0"/>
              <a:t>resulting in </a:t>
            </a:r>
            <a:r>
              <a:rPr lang="en-US" dirty="0"/>
              <a:t>a response (laughter in this case)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76311" y="2171700"/>
            <a:ext cx="3095597" cy="328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00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Let us see a very cartoonish </a:t>
            </a:r>
            <a:r>
              <a:rPr lang="en-US" dirty="0" smtClean="0"/>
              <a:t>illustration </a:t>
            </a:r>
            <a:r>
              <a:rPr lang="en-US" dirty="0"/>
              <a:t>of how a neuron works</a:t>
            </a:r>
          </a:p>
          <a:p>
            <a:r>
              <a:rPr lang="en-US" dirty="0"/>
              <a:t>Our sense organs interact with </a:t>
            </a:r>
            <a:r>
              <a:rPr lang="en-US" dirty="0" smtClean="0"/>
              <a:t>the </a:t>
            </a:r>
            <a:r>
              <a:rPr lang="en-IN" dirty="0" smtClean="0"/>
              <a:t>outside </a:t>
            </a:r>
            <a:r>
              <a:rPr lang="en-IN" dirty="0"/>
              <a:t>world</a:t>
            </a:r>
          </a:p>
          <a:p>
            <a:r>
              <a:rPr lang="en-US" dirty="0"/>
              <a:t>They relay information to the </a:t>
            </a:r>
            <a:r>
              <a:rPr lang="en-US" dirty="0" err="1" smtClean="0"/>
              <a:t>neur</a:t>
            </a:r>
            <a:r>
              <a:rPr lang="en-IN" dirty="0" err="1" smtClean="0"/>
              <a:t>ons</a:t>
            </a:r>
            <a:endParaRPr lang="en-IN" dirty="0"/>
          </a:p>
          <a:p>
            <a:r>
              <a:rPr lang="en-US" dirty="0"/>
              <a:t>The neurons (may) get activated </a:t>
            </a:r>
            <a:r>
              <a:rPr lang="en-US" dirty="0" smtClean="0"/>
              <a:t>and produces </a:t>
            </a:r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response (laughter in </a:t>
            </a:r>
            <a:r>
              <a:rPr lang="en-US" dirty="0" smtClean="0"/>
              <a:t>this </a:t>
            </a:r>
            <a:r>
              <a:rPr lang="en-IN" dirty="0" smtClean="0"/>
              <a:t>case)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Slide Adopted from </a:t>
            </a:r>
          </a:p>
          <a:p>
            <a:r>
              <a:rPr lang="en-US" dirty="0" err="1"/>
              <a:t>Mitesh</a:t>
            </a:r>
            <a:r>
              <a:rPr lang="en-US" dirty="0"/>
              <a:t> M. </a:t>
            </a:r>
            <a:r>
              <a:rPr lang="en-US" dirty="0" err="1"/>
              <a:t>Khapra</a:t>
            </a:r>
            <a:r>
              <a:rPr lang="en-US" dirty="0"/>
              <a:t> CS7015 (Deep Learning) : Lecture 2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2150" y="1084215"/>
            <a:ext cx="2991395" cy="480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54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This massively parallel network also </a:t>
            </a:r>
            <a:r>
              <a:rPr lang="en-US" dirty="0" smtClean="0"/>
              <a:t>ensures that </a:t>
            </a:r>
            <a:r>
              <a:rPr lang="en-US" dirty="0"/>
              <a:t>there is division of </a:t>
            </a:r>
            <a:r>
              <a:rPr lang="en-US" dirty="0" smtClean="0"/>
              <a:t>work.</a:t>
            </a:r>
            <a:endParaRPr lang="en-US" dirty="0"/>
          </a:p>
          <a:p>
            <a:r>
              <a:rPr lang="en-US" dirty="0"/>
              <a:t>Each neuron may perform a certain role </a:t>
            </a:r>
            <a:r>
              <a:rPr lang="en-US" dirty="0" smtClean="0"/>
              <a:t>respond </a:t>
            </a:r>
            <a:r>
              <a:rPr lang="en-US" dirty="0"/>
              <a:t>to a certain stimulus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87123" y="2171700"/>
            <a:ext cx="2662779" cy="328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1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 Neuron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McCulloch (neuroscientist) and Pitts (</a:t>
            </a:r>
            <a:r>
              <a:rPr lang="en-US" dirty="0" smtClean="0"/>
              <a:t>logician</a:t>
            </a:r>
            <a:r>
              <a:rPr lang="en-US" dirty="0"/>
              <a:t>) proposed a highly simplified </a:t>
            </a:r>
            <a:r>
              <a:rPr lang="en-US" dirty="0" smtClean="0"/>
              <a:t>computational </a:t>
            </a:r>
            <a:r>
              <a:rPr lang="en-US" dirty="0"/>
              <a:t>model of the neuron (1943) </a:t>
            </a:r>
            <a:endParaRPr lang="en-US" dirty="0" smtClean="0"/>
          </a:p>
          <a:p>
            <a:r>
              <a:rPr lang="en-US" dirty="0" smtClean="0"/>
              <a:t>g </a:t>
            </a:r>
            <a:r>
              <a:rPr lang="en-US" dirty="0"/>
              <a:t>aggregates the inputs and the function f takes a decision based on this aggregation The inputs can be excitatory or inhibitory </a:t>
            </a:r>
            <a:endParaRPr lang="en-US" dirty="0" smtClean="0"/>
          </a:p>
          <a:p>
            <a:r>
              <a:rPr lang="en-US" dirty="0" smtClean="0"/>
              <a:t>y </a:t>
            </a:r>
            <a:r>
              <a:rPr lang="en-US" dirty="0"/>
              <a:t>= 0 if any xi is inhibitory</a:t>
            </a:r>
            <a:r>
              <a:rPr lang="en-US" dirty="0" smtClean="0"/>
              <a:t>,</a:t>
            </a:r>
          </a:p>
          <a:p>
            <a:r>
              <a:rPr lang="en-US" dirty="0" smtClean="0"/>
              <a:t> </a:t>
            </a:r>
            <a:r>
              <a:rPr lang="en-US" dirty="0"/>
              <a:t>else g(x1, x2, ..., </a:t>
            </a:r>
            <a:r>
              <a:rPr lang="en-US" dirty="0" err="1"/>
              <a:t>xn</a:t>
            </a:r>
            <a:r>
              <a:rPr lang="en-US" dirty="0"/>
              <a:t>) = g(x) = </a:t>
            </a:r>
            <a:r>
              <a:rPr lang="en-US" dirty="0" smtClean="0"/>
              <a:t>∑ xi </a:t>
            </a:r>
          </a:p>
          <a:p>
            <a:r>
              <a:rPr lang="en-US" dirty="0" smtClean="0"/>
              <a:t>y </a:t>
            </a:r>
            <a:r>
              <a:rPr lang="en-US" dirty="0"/>
              <a:t>= f(g(x)) = 1 if g(x) ≥ θ </a:t>
            </a:r>
            <a:endParaRPr lang="en-US" dirty="0" smtClean="0"/>
          </a:p>
          <a:p>
            <a:r>
              <a:rPr lang="en-US" dirty="0" smtClean="0"/>
              <a:t>                  = </a:t>
            </a:r>
            <a:r>
              <a:rPr lang="en-US" dirty="0"/>
              <a:t>0 </a:t>
            </a:r>
            <a:r>
              <a:rPr lang="en-US" dirty="0" smtClean="0"/>
              <a:t>if </a:t>
            </a:r>
            <a:r>
              <a:rPr lang="en-US" dirty="0"/>
              <a:t>g(x) &lt; θ </a:t>
            </a:r>
            <a:endParaRPr lang="en-US" dirty="0" smtClean="0"/>
          </a:p>
          <a:p>
            <a:r>
              <a:rPr lang="en-US" dirty="0" smtClean="0"/>
              <a:t>θ </a:t>
            </a:r>
            <a:r>
              <a:rPr lang="en-US" dirty="0"/>
              <a:t>is called the thresholding parameter This is called Thresholding Logic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195" y="190292"/>
            <a:ext cx="2029108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87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McCulloch-Pitts Neuron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/>
              <a:t>Called M-P neuron</a:t>
            </a:r>
          </a:p>
          <a:p>
            <a:r>
              <a:rPr lang="en-US" altLang="en-US" dirty="0"/>
              <a:t>Activation of a M-P neuron is binary</a:t>
            </a:r>
          </a:p>
          <a:p>
            <a:r>
              <a:rPr lang="en-US" altLang="en-US" dirty="0"/>
              <a:t>At any time step the neuron may fire or may not fire</a:t>
            </a:r>
          </a:p>
          <a:p>
            <a:r>
              <a:rPr lang="en-US" altLang="en-US" dirty="0"/>
              <a:t>The weight associated with communication links may be excitatory(positive) or inhibitory(negative).</a:t>
            </a:r>
          </a:p>
          <a:p>
            <a:r>
              <a:rPr lang="en-US" altLang="en-US" dirty="0"/>
              <a:t>All the excitatory connected weights entering into a particular neuron will have same weight.</a:t>
            </a:r>
          </a:p>
          <a:p>
            <a:r>
              <a:rPr lang="en-US" altLang="en-US" dirty="0"/>
              <a:t>The threshold plays a major role in M-P neuron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480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1121</TotalTime>
  <Words>783</Words>
  <Application>Microsoft Office PowerPoint</Application>
  <PresentationFormat>Widescreen</PresentationFormat>
  <Paragraphs>73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Century Gothic</vt:lpstr>
      <vt:lpstr>CMBX10</vt:lpstr>
      <vt:lpstr>CMR10</vt:lpstr>
      <vt:lpstr>Gallery</vt:lpstr>
      <vt:lpstr>Module 5 </vt:lpstr>
      <vt:lpstr>Introduction to neuron </vt:lpstr>
      <vt:lpstr>Biological Neural Network</vt:lpstr>
      <vt:lpstr>Biological Neural Network</vt:lpstr>
      <vt:lpstr>Example continued</vt:lpstr>
      <vt:lpstr>Example </vt:lpstr>
      <vt:lpstr>Example</vt:lpstr>
      <vt:lpstr>MP Neuron</vt:lpstr>
      <vt:lpstr>McCulloch-Pitts Neuron</vt:lpstr>
      <vt:lpstr>Logic Gates Using MP Neuron </vt:lpstr>
      <vt:lpstr>PowerPoint Presentation</vt:lpstr>
      <vt:lpstr>PowerPoint Presentation</vt:lpstr>
      <vt:lpstr>PowerPoint Presentation</vt:lpstr>
      <vt:lpstr>PowerPoint Presentation</vt:lpstr>
      <vt:lpstr>What if more than 2 input ?</vt:lpstr>
      <vt:lpstr>Linear Separability</vt:lpstr>
      <vt:lpstr>Introduction to perceptron Network </vt:lpstr>
      <vt:lpstr>Introduction to weights ?</vt:lpstr>
      <vt:lpstr>PowerPoint Presentation</vt:lpstr>
      <vt:lpstr>Perceptron Network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</dc:title>
  <dc:creator>Nishita Oswal</dc:creator>
  <cp:lastModifiedBy>Admin</cp:lastModifiedBy>
  <cp:revision>60</cp:revision>
  <dcterms:created xsi:type="dcterms:W3CDTF">2023-01-10T16:12:21Z</dcterms:created>
  <dcterms:modified xsi:type="dcterms:W3CDTF">2023-03-02T05:01:56Z</dcterms:modified>
</cp:coreProperties>
</file>