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OgMMoyhbgGjjS2A/hKJGr5YOc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3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2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3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32"/>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33"/>
          <p:cNvSpPr/>
          <p:nvPr>
            <p:ph idx="2" type="pic"/>
          </p:nvPr>
        </p:nvSpPr>
        <p:spPr>
          <a:xfrm>
            <a:off x="5183188" y="987425"/>
            <a:ext cx="6172200" cy="4873625"/>
          </a:xfrm>
          <a:prstGeom prst="rect">
            <a:avLst/>
          </a:prstGeom>
          <a:noFill/>
          <a:ln>
            <a:noFill/>
          </a:ln>
        </p:spPr>
      </p:sp>
      <p:sp>
        <p:nvSpPr>
          <p:cNvPr id="42" name="Google Shape;42;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2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Supervised Learning Network</a:t>
            </a:r>
            <a:endParaRPr/>
          </a:p>
        </p:txBody>
      </p:sp>
      <p:sp>
        <p:nvSpPr>
          <p:cNvPr id="85" name="Google Shape;85;p1"/>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Adaptive Linear Neuron(Adaline)</a:t>
            </a:r>
            <a:endParaRPr/>
          </a:p>
        </p:txBody>
      </p:sp>
      <p:sp>
        <p:nvSpPr>
          <p:cNvPr id="137" name="Google Shape;137;p10"/>
          <p:cNvSpPr txBox="1"/>
          <p:nvPr>
            <p:ph idx="1" type="body"/>
          </p:nvPr>
        </p:nvSpPr>
        <p:spPr>
          <a:xfrm>
            <a:off x="838200" y="1690687"/>
            <a:ext cx="9194800" cy="3000375"/>
          </a:xfrm>
          <a:prstGeom prst="rect">
            <a:avLst/>
          </a:prstGeom>
          <a:no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Step 1</a:t>
            </a:r>
            <a:r>
              <a:rPr b="0" i="0" lang="en-US" sz="1600" u="none" cap="none" strike="noStrike">
                <a:solidFill>
                  <a:srgbClr val="000000"/>
                </a:solidFill>
                <a:latin typeface="Times New Roman"/>
                <a:ea typeface="Times New Roman"/>
                <a:cs typeface="Times New Roman"/>
                <a:sym typeface="Times New Roman"/>
              </a:rPr>
              <a:t> − Initialize the following to start the training −</a:t>
            </a:r>
            <a:endParaRPr b="0" i="0" sz="1600" u="none" cap="none" strike="noStrike">
              <a:solidFill>
                <a:schemeClr val="dk1"/>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Weights</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Bias</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Learning rate αα</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For easy calculation and simplicity, weights and bias must be set equal to 0 and the learning rate must be set equal to 1.</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Step 2</a:t>
            </a:r>
            <a:r>
              <a:rPr b="0" i="0" lang="en-US" sz="1600" u="none" cap="none" strike="noStrike">
                <a:solidFill>
                  <a:srgbClr val="000000"/>
                </a:solidFill>
                <a:latin typeface="Times New Roman"/>
                <a:ea typeface="Times New Roman"/>
                <a:cs typeface="Times New Roman"/>
                <a:sym typeface="Times New Roman"/>
              </a:rPr>
              <a:t> − Continue step 3-8 when the stopping condition is not true.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Step 3</a:t>
            </a:r>
            <a:r>
              <a:rPr b="0" i="0" lang="en-US" sz="1600" u="none" cap="none" strike="noStrike">
                <a:solidFill>
                  <a:srgbClr val="000000"/>
                </a:solidFill>
                <a:latin typeface="Times New Roman"/>
                <a:ea typeface="Times New Roman"/>
                <a:cs typeface="Times New Roman"/>
                <a:sym typeface="Times New Roman"/>
              </a:rPr>
              <a:t> − Continue step 4-6 for every training vector </a:t>
            </a:r>
            <a:r>
              <a:rPr b="1" i="0" lang="en-US" sz="1600" u="none" cap="none" strike="noStrike">
                <a:solidFill>
                  <a:srgbClr val="000000"/>
                </a:solidFill>
                <a:latin typeface="Times New Roman"/>
                <a:ea typeface="Times New Roman"/>
                <a:cs typeface="Times New Roman"/>
                <a:sym typeface="Times New Roman"/>
              </a:rPr>
              <a:t>x</a:t>
            </a:r>
            <a:r>
              <a:rPr b="0" i="0" lang="en-US" sz="1600" u="none" cap="none" strike="noStrike">
                <a:solidFill>
                  <a:srgbClr val="000000"/>
                </a:solidFill>
                <a:latin typeface="Times New Roman"/>
                <a:ea typeface="Times New Roman"/>
                <a:cs typeface="Times New Roman"/>
                <a:sym typeface="Times New Roman"/>
              </a:rPr>
              <a:t>.</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Step 4</a:t>
            </a:r>
            <a:r>
              <a:rPr b="0" i="0" lang="en-US" sz="1600" u="none" cap="none" strike="noStrike">
                <a:solidFill>
                  <a:srgbClr val="000000"/>
                </a:solidFill>
                <a:latin typeface="Times New Roman"/>
                <a:ea typeface="Times New Roman"/>
                <a:cs typeface="Times New Roman"/>
                <a:sym typeface="Times New Roman"/>
              </a:rPr>
              <a:t> − Activate each input unit as follows −</a:t>
            </a:r>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xi=si(i=1ton)</a:t>
            </a:r>
            <a:endParaRPr/>
          </a:p>
          <a:p>
            <a:pPr indent="0" lvl="0" marL="0" marR="0" rtl="0" algn="l">
              <a:lnSpc>
                <a:spcPct val="100000"/>
              </a:lnSpc>
              <a:spcBef>
                <a:spcPts val="0"/>
              </a:spcBef>
              <a:spcAft>
                <a:spcPts val="0"/>
              </a:spcAft>
              <a:buClr>
                <a:schemeClr val="dk1"/>
              </a:buClr>
              <a:buSzPts val="1600"/>
              <a:buFont typeface="Arial"/>
              <a:buNone/>
            </a:pPr>
            <a:br>
              <a:rPr b="0" i="0" lang="en-US" sz="1600" u="none" cap="none" strike="noStrike">
                <a:solidFill>
                  <a:schemeClr val="dk1"/>
                </a:solidFill>
                <a:latin typeface="Times New Roman"/>
                <a:ea typeface="Times New Roman"/>
                <a:cs typeface="Times New Roman"/>
                <a:sym typeface="Times New Roman"/>
              </a:rPr>
            </a:br>
            <a:endParaRPr/>
          </a:p>
        </p:txBody>
      </p:sp>
      <p:sp>
        <p:nvSpPr>
          <p:cNvPr id="138" name="Google Shape;138;p10"/>
          <p:cNvSpPr txBox="1"/>
          <p:nvPr/>
        </p:nvSpPr>
        <p:spPr>
          <a:xfrm>
            <a:off x="838200" y="4286250"/>
            <a:ext cx="8845550" cy="15700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Step 5</a:t>
            </a:r>
            <a:r>
              <a:rPr b="0" i="0" lang="en-US" sz="1600" u="none" cap="none" strike="noStrike">
                <a:solidFill>
                  <a:srgbClr val="000000"/>
                </a:solidFill>
                <a:latin typeface="Times New Roman"/>
                <a:ea typeface="Times New Roman"/>
                <a:cs typeface="Times New Roman"/>
                <a:sym typeface="Times New Roman"/>
              </a:rPr>
              <a:t> − Obtain the net input with the following relation −</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yin=b+∑Xiwij</a:t>
            </a:r>
            <a:endParaRPr/>
          </a:p>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Here </a:t>
            </a:r>
            <a:r>
              <a:rPr b="1" i="0" lang="en-US" sz="1600" u="none" cap="none" strike="noStrike">
                <a:solidFill>
                  <a:srgbClr val="000000"/>
                </a:solidFill>
                <a:latin typeface="Times New Roman"/>
                <a:ea typeface="Times New Roman"/>
                <a:cs typeface="Times New Roman"/>
                <a:sym typeface="Times New Roman"/>
              </a:rPr>
              <a:t>‘b’</a:t>
            </a:r>
            <a:r>
              <a:rPr b="0" i="0" lang="en-US" sz="1600" u="none" cap="none" strike="noStrike">
                <a:solidFill>
                  <a:srgbClr val="000000"/>
                </a:solidFill>
                <a:latin typeface="Times New Roman"/>
                <a:ea typeface="Times New Roman"/>
                <a:cs typeface="Times New Roman"/>
                <a:sym typeface="Times New Roman"/>
              </a:rPr>
              <a:t> is bias and </a:t>
            </a:r>
            <a:r>
              <a:rPr b="1" i="0" lang="en-US" sz="1600" u="none" cap="none" strike="noStrike">
                <a:solidFill>
                  <a:srgbClr val="000000"/>
                </a:solidFill>
                <a:latin typeface="Times New Roman"/>
                <a:ea typeface="Times New Roman"/>
                <a:cs typeface="Times New Roman"/>
                <a:sym typeface="Times New Roman"/>
              </a:rPr>
              <a:t>‘n’</a:t>
            </a:r>
            <a:r>
              <a:rPr b="0" i="0" lang="en-US" sz="1600" u="none" cap="none" strike="noStrike">
                <a:solidFill>
                  <a:srgbClr val="000000"/>
                </a:solidFill>
                <a:latin typeface="Times New Roman"/>
                <a:ea typeface="Times New Roman"/>
                <a:cs typeface="Times New Roman"/>
                <a:sym typeface="Times New Roman"/>
              </a:rPr>
              <a:t> is the total number of input neurons.</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Step 6</a:t>
            </a:r>
            <a:r>
              <a:rPr b="0" i="0" lang="en-US" sz="1600" u="none" cap="none" strike="noStrike">
                <a:solidFill>
                  <a:srgbClr val="000000"/>
                </a:solidFill>
                <a:latin typeface="Times New Roman"/>
                <a:ea typeface="Times New Roman"/>
                <a:cs typeface="Times New Roman"/>
                <a:sym typeface="Times New Roman"/>
              </a:rPr>
              <a:t> − Apply the following activation function to obtain the final output for each output unit </a:t>
            </a:r>
            <a:r>
              <a:rPr b="1" i="0" lang="en-US" sz="1600" u="none" cap="none" strike="noStrike">
                <a:solidFill>
                  <a:srgbClr val="000000"/>
                </a:solidFill>
                <a:latin typeface="Times New Roman"/>
                <a:ea typeface="Times New Roman"/>
                <a:cs typeface="Times New Roman"/>
                <a:sym typeface="Times New Roman"/>
              </a:rPr>
              <a:t>j = 1 to m</a:t>
            </a:r>
            <a:endParaRPr/>
          </a:p>
          <a:p>
            <a:pPr indent="0" lvl="0" marL="0" marR="0" rtl="0" algn="l">
              <a:lnSpc>
                <a:spcPct val="100000"/>
              </a:lnSpc>
              <a:spcBef>
                <a:spcPts val="0"/>
              </a:spcBef>
              <a:spcAft>
                <a:spcPts val="0"/>
              </a:spcAft>
              <a:buClr>
                <a:srgbClr val="000000"/>
              </a:buClr>
              <a:buSzPts val="1600"/>
              <a:buFont typeface="Times New Roman"/>
              <a:buNone/>
            </a:pPr>
            <a:r>
              <a:rPr b="1" i="0" lang="en-US" sz="1600" u="none" cap="none" strike="noStrike">
                <a:solidFill>
                  <a:srgbClr val="000000"/>
                </a:solidFill>
                <a:latin typeface="Times New Roman"/>
                <a:ea typeface="Times New Roman"/>
                <a:cs typeface="Times New Roman"/>
                <a:sym typeface="Times New Roman"/>
              </a:rPr>
              <a:t>Y=f(yin)</a:t>
            </a:r>
            <a:r>
              <a:rPr b="0" i="0" lang="en-US" sz="16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600" u="none">
              <a:solidFill>
                <a:srgbClr val="000000"/>
              </a:solidFill>
              <a:latin typeface="Times New Roman"/>
              <a:ea typeface="Times New Roman"/>
              <a:cs typeface="Times New Roman"/>
              <a:sym typeface="Times New Roman"/>
            </a:endParaRPr>
          </a:p>
        </p:txBody>
      </p:sp>
      <p:sp>
        <p:nvSpPr>
          <p:cNvPr id="139" name="Google Shape;139;p10"/>
          <p:cNvSpPr txBox="1"/>
          <p:nvPr/>
        </p:nvSpPr>
        <p:spPr>
          <a:xfrm>
            <a:off x="838200" y="5543550"/>
            <a:ext cx="6575425" cy="16303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7</a:t>
            </a:r>
            <a:r>
              <a:rPr b="0" i="0" lang="en-US" sz="1600" u="none">
                <a:solidFill>
                  <a:srgbClr val="000000"/>
                </a:solidFill>
                <a:latin typeface="Times New Roman"/>
                <a:ea typeface="Times New Roman"/>
                <a:cs typeface="Times New Roman"/>
                <a:sym typeface="Times New Roman"/>
              </a:rPr>
              <a:t> − Adjust the weight and bias for </a:t>
            </a:r>
            <a:r>
              <a:rPr b="1" i="0" lang="en-US" sz="1600" u="none">
                <a:solidFill>
                  <a:srgbClr val="000000"/>
                </a:solidFill>
                <a:latin typeface="Times New Roman"/>
                <a:ea typeface="Times New Roman"/>
                <a:cs typeface="Times New Roman"/>
                <a:sym typeface="Times New Roman"/>
              </a:rPr>
              <a:t>x = 1 to n</a:t>
            </a:r>
            <a:r>
              <a:rPr b="0" i="0" lang="en-US" sz="1600" u="none">
                <a:solidFill>
                  <a:srgbClr val="000000"/>
                </a:solidFill>
                <a:latin typeface="Times New Roman"/>
                <a:ea typeface="Times New Roman"/>
                <a:cs typeface="Times New Roman"/>
                <a:sym typeface="Times New Roman"/>
              </a:rPr>
              <a:t> and </a:t>
            </a:r>
            <a:r>
              <a:rPr b="1" i="0" lang="en-US" sz="1600" u="none">
                <a:solidFill>
                  <a:srgbClr val="000000"/>
                </a:solidFill>
                <a:latin typeface="Times New Roman"/>
                <a:ea typeface="Times New Roman"/>
                <a:cs typeface="Times New Roman"/>
                <a:sym typeface="Times New Roman"/>
              </a:rPr>
              <a:t>j = 1 to m</a:t>
            </a:r>
            <a:r>
              <a:rPr b="0" i="0" lang="en-US" sz="1600" u="none">
                <a:solidFill>
                  <a:srgbClr val="000000"/>
                </a:solidFill>
                <a:latin typeface="Times New Roman"/>
                <a:ea typeface="Times New Roman"/>
                <a:cs typeface="Times New Roman"/>
                <a:sym typeface="Times New Roman"/>
              </a:rPr>
              <a:t> as follows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Case </a:t>
            </a:r>
            <a:r>
              <a:rPr b="0" i="0" lang="en-US" sz="1600" u="none">
                <a:solidFill>
                  <a:srgbClr val="000000"/>
                </a:solidFill>
                <a:latin typeface="Times New Roman"/>
                <a:ea typeface="Times New Roman"/>
                <a:cs typeface="Times New Roman"/>
                <a:sym typeface="Times New Roman"/>
              </a:rPr>
              <a:t> − if </a:t>
            </a:r>
            <a:r>
              <a:rPr b="1" i="0" lang="en-US" sz="1600" u="none">
                <a:solidFill>
                  <a:srgbClr val="000000"/>
                </a:solidFill>
                <a:latin typeface="Times New Roman"/>
                <a:ea typeface="Times New Roman"/>
                <a:cs typeface="Times New Roman"/>
                <a:sym typeface="Times New Roman"/>
              </a:rPr>
              <a:t>y</a:t>
            </a:r>
            <a:r>
              <a:rPr b="1" baseline="-25000" i="0" lang="en-US" sz="1600" u="none">
                <a:solidFill>
                  <a:srgbClr val="000000"/>
                </a:solidFill>
                <a:latin typeface="Times New Roman"/>
                <a:ea typeface="Times New Roman"/>
                <a:cs typeface="Times New Roman"/>
                <a:sym typeface="Times New Roman"/>
              </a:rPr>
              <a:t>j</a:t>
            </a:r>
            <a:r>
              <a:rPr b="1" i="0" lang="en-US" sz="1600" u="none">
                <a:solidFill>
                  <a:srgbClr val="000000"/>
                </a:solidFill>
                <a:latin typeface="Times New Roman"/>
                <a:ea typeface="Times New Roman"/>
                <a:cs typeface="Times New Roman"/>
                <a:sym typeface="Times New Roman"/>
              </a:rPr>
              <a:t> ≠ t</a:t>
            </a:r>
            <a:r>
              <a:rPr b="1" baseline="-25000" i="0" lang="en-US" sz="1600" u="none">
                <a:solidFill>
                  <a:srgbClr val="000000"/>
                </a:solidFill>
                <a:latin typeface="Times New Roman"/>
                <a:ea typeface="Times New Roman"/>
                <a:cs typeface="Times New Roman"/>
                <a:sym typeface="Times New Roman"/>
              </a:rPr>
              <a:t>j</a:t>
            </a:r>
            <a:r>
              <a:rPr b="0" i="0" lang="en-US" sz="1600" u="none">
                <a:solidFill>
                  <a:srgbClr val="000000"/>
                </a:solidFill>
                <a:latin typeface="Times New Roman"/>
                <a:ea typeface="Times New Roman"/>
                <a:cs typeface="Times New Roman"/>
                <a:sym typeface="Times New Roman"/>
              </a:rPr>
              <a:t> then,</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wij(new)=wij(old)+αtjxiwij(new)=wij(old)+αtjxi</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bj(new)=bj(old)+αtj</a:t>
            </a:r>
            <a:endParaRPr/>
          </a:p>
          <a:p>
            <a:pPr indent="0" lvl="0" marL="0" marR="0" rtl="0" algn="l">
              <a:lnSpc>
                <a:spcPct val="100000"/>
              </a:lnSpc>
              <a:spcBef>
                <a:spcPts val="0"/>
              </a:spcBef>
              <a:spcAft>
                <a:spcPts val="0"/>
              </a:spcAft>
              <a:buClr>
                <a:schemeClr val="dk1"/>
              </a:buClr>
              <a:buSzPts val="1800"/>
              <a:buFont typeface="Calibri"/>
              <a:buNone/>
            </a:pPr>
            <a:br>
              <a:rPr b="0" i="0" lang="en-US" sz="1800" u="none">
                <a:solidFill>
                  <a:schemeClr val="dk1"/>
                </a:solidFill>
                <a:latin typeface="Calibri"/>
                <a:ea typeface="Calibri"/>
                <a:cs typeface="Calibri"/>
                <a:sym typeface="Calibri"/>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635000" y="0"/>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Adaptive Linear Neuron(Adaline)	</a:t>
            </a:r>
            <a:endParaRPr/>
          </a:p>
        </p:txBody>
      </p:sp>
      <p:sp>
        <p:nvSpPr>
          <p:cNvPr id="145" name="Google Shape;145;p11"/>
          <p:cNvSpPr txBox="1"/>
          <p:nvPr>
            <p:ph idx="1" type="body"/>
          </p:nvPr>
        </p:nvSpPr>
        <p:spPr>
          <a:xfrm>
            <a:off x="381000" y="1069975"/>
            <a:ext cx="10515600" cy="55880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The units with linear activation function are called linear units. A network with a single linear unit is called an </a:t>
            </a:r>
            <a:r>
              <a:rPr b="0" i="1" lang="en-US" sz="2800" u="none" cap="none" strike="noStrike">
                <a:solidFill>
                  <a:schemeClr val="dk1"/>
                </a:solidFill>
                <a:latin typeface="Calibri"/>
                <a:ea typeface="Calibri"/>
                <a:cs typeface="Calibri"/>
                <a:sym typeface="Calibri"/>
              </a:rPr>
              <a:t>Adaline </a:t>
            </a:r>
            <a:r>
              <a:rPr b="0" i="0" lang="en-US" sz="2800" u="none" cap="none" strike="noStrike">
                <a:solidFill>
                  <a:schemeClr val="dk1"/>
                </a:solidFill>
                <a:latin typeface="Calibri"/>
                <a:ea typeface="Calibri"/>
                <a:cs typeface="Calibri"/>
                <a:sym typeface="Calibri"/>
              </a:rPr>
              <a:t>(adaptive linear neuron). That is, in an Adaline, the input-output relationship is linear. </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Adaline </a:t>
            </a:r>
            <a:r>
              <a:rPr b="0" i="1" lang="en-US" sz="2800" u="none" cap="none" strike="noStrike">
                <a:solidFill>
                  <a:schemeClr val="dk1"/>
                </a:solidFill>
                <a:latin typeface="Calibri"/>
                <a:ea typeface="Calibri"/>
                <a:cs typeface="Calibri"/>
                <a:sym typeface="Calibri"/>
              </a:rPr>
              <a:t>uses </a:t>
            </a:r>
            <a:r>
              <a:rPr b="0" i="0" lang="en-US" sz="2800" u="none" cap="none" strike="noStrike">
                <a:solidFill>
                  <a:schemeClr val="dk1"/>
                </a:solidFill>
                <a:latin typeface="Calibri"/>
                <a:ea typeface="Calibri"/>
                <a:cs typeface="Calibri"/>
                <a:sym typeface="Calibri"/>
              </a:rPr>
              <a:t>bipolar activation for its input signals and its target output. The weights between the input and the output are adjustable. The bias in Adaline acts like an adjustable weight, whose connection is from a unit with activations being always 1. </a:t>
            </a:r>
            <a:endParaRPr/>
          </a:p>
          <a:p>
            <a:pPr indent="-514350" lvl="0" marL="514350" marR="0" rtl="0" algn="l">
              <a:lnSpc>
                <a:spcPct val="90000"/>
              </a:lnSpc>
              <a:spcBef>
                <a:spcPts val="100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Adaline is a net which has only one output unit. The Adaline network may be trained using delta rule. The delta rule may also be called as </a:t>
            </a:r>
            <a:r>
              <a:rPr b="0" i="1" lang="en-US" sz="2800" u="none" cap="none" strike="noStrike">
                <a:solidFill>
                  <a:schemeClr val="dk1"/>
                </a:solidFill>
                <a:latin typeface="Calibri"/>
                <a:ea typeface="Calibri"/>
                <a:cs typeface="Calibri"/>
                <a:sym typeface="Calibri"/>
              </a:rPr>
              <a:t>least mean square </a:t>
            </a:r>
            <a:r>
              <a:rPr b="0" i="0" lang="en-US" sz="2800" u="none" cap="none" strike="noStrike">
                <a:solidFill>
                  <a:schemeClr val="dk1"/>
                </a:solidFill>
                <a:latin typeface="Calibri"/>
                <a:ea typeface="Calibri"/>
                <a:cs typeface="Calibri"/>
                <a:sym typeface="Calibri"/>
              </a:rPr>
              <a:t>(LMS) rule .This learning rule is found to minimize the mean squared error between the activation and the target value.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Delta Rule for Single Output Unit </a:t>
            </a:r>
            <a:endParaRPr/>
          </a:p>
        </p:txBody>
      </p:sp>
      <p:sp>
        <p:nvSpPr>
          <p:cNvPr id="151" name="Google Shape;151;p1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Delta Rule is derived from the gradient-descent method, converging only to a asymptotically to a solution unlike perceptron learning rule.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minimizes the difference between the net input to the output unit and target value.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aim is to minimize the error over all training patterns.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delta rule for adjusting the weight of the ith pattern(i=1 to n) is\</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a:t>
            </a:r>
            <a:r>
              <a:rPr b="0" baseline="-25000" i="0" lang="en-US" sz="2800"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=α (t-y</a:t>
            </a:r>
            <a:r>
              <a:rPr b="0" baseline="-25000" i="0" lang="en-US" sz="2800" u="none" cap="none" strike="noStrike">
                <a:solidFill>
                  <a:schemeClr val="dk1"/>
                </a:solidFill>
                <a:latin typeface="Calibri"/>
                <a:ea typeface="Calibri"/>
                <a:cs typeface="Calibri"/>
                <a:sym typeface="Calibri"/>
              </a:rPr>
              <a:t>in</a:t>
            </a:r>
            <a:r>
              <a:rPr b="0" i="0" lang="en-US" sz="2800" u="none" cap="none" strike="noStrike">
                <a:solidFill>
                  <a:schemeClr val="dk1"/>
                </a:solidFill>
                <a:latin typeface="Calibri"/>
                <a:ea typeface="Calibri"/>
                <a:cs typeface="Calibri"/>
                <a:sym typeface="Calibri"/>
              </a:rPr>
              <a:t>)x</a:t>
            </a:r>
            <a:r>
              <a:rPr b="0" baseline="-25000" i="0" lang="en-US" sz="2800" u="none" cap="none" strike="noStrike">
                <a:solidFill>
                  <a:schemeClr val="dk1"/>
                </a:solidFill>
                <a:latin typeface="Calibri"/>
                <a:ea typeface="Calibri"/>
                <a:cs typeface="Calibri"/>
                <a:sym typeface="Calibri"/>
              </a:rPr>
              <a:t>i</a:t>
            </a:r>
            <a:endParaRPr/>
          </a:p>
          <a:p>
            <a:pPr indent="-50800" lvl="0" marL="228600" marR="0" rtl="0" algn="l">
              <a:lnSpc>
                <a:spcPct val="90000"/>
              </a:lnSpc>
              <a:spcBef>
                <a:spcPts val="1000"/>
              </a:spcBef>
              <a:spcAft>
                <a:spcPts val="0"/>
              </a:spcAft>
              <a:buClr>
                <a:schemeClr val="dk1"/>
              </a:buClr>
              <a:buSzPts val="2800"/>
              <a:buFont typeface="Arial"/>
              <a:buNone/>
            </a:pPr>
            <a:r>
              <a:t/>
            </a:r>
            <a:endParaRPr b="0" baseline="-25000" i="0" sz="2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nvSpPr>
        <p:spPr>
          <a:xfrm>
            <a:off x="368300" y="1169987"/>
            <a:ext cx="16081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Adaline Model </a:t>
            </a:r>
            <a:endParaRPr/>
          </a:p>
        </p:txBody>
      </p:sp>
      <p:pic>
        <p:nvPicPr>
          <p:cNvPr descr="Architecture Adaptive Linear" id="157" name="Google Shape;157;p13"/>
          <p:cNvPicPr preferRelativeResize="0"/>
          <p:nvPr/>
        </p:nvPicPr>
        <p:blipFill rotWithShape="1">
          <a:blip r:embed="rId3">
            <a:alphaModFix/>
          </a:blip>
          <a:srcRect b="0" l="0" r="0" t="0"/>
          <a:stretch/>
        </p:blipFill>
        <p:spPr>
          <a:xfrm>
            <a:off x="269875" y="1733550"/>
            <a:ext cx="5514975" cy="2867025"/>
          </a:xfrm>
          <a:prstGeom prst="rect">
            <a:avLst/>
          </a:prstGeom>
          <a:noFill/>
          <a:ln>
            <a:noFill/>
          </a:ln>
        </p:spPr>
      </p:pic>
      <p:pic>
        <p:nvPicPr>
          <p:cNvPr descr="Perceptron" id="158" name="Google Shape;158;p13"/>
          <p:cNvPicPr preferRelativeResize="0"/>
          <p:nvPr/>
        </p:nvPicPr>
        <p:blipFill rotWithShape="1">
          <a:blip r:embed="rId4">
            <a:alphaModFix/>
          </a:blip>
          <a:srcRect b="0" l="0" r="0" t="0"/>
          <a:stretch/>
        </p:blipFill>
        <p:spPr>
          <a:xfrm>
            <a:off x="6149975" y="1717675"/>
            <a:ext cx="5715000" cy="2882900"/>
          </a:xfrm>
          <a:prstGeom prst="rect">
            <a:avLst/>
          </a:prstGeom>
          <a:noFill/>
          <a:ln>
            <a:noFill/>
          </a:ln>
        </p:spPr>
      </p:pic>
      <p:sp>
        <p:nvSpPr>
          <p:cNvPr id="159" name="Google Shape;159;p13"/>
          <p:cNvSpPr txBox="1"/>
          <p:nvPr/>
        </p:nvSpPr>
        <p:spPr>
          <a:xfrm>
            <a:off x="6453187" y="1169987"/>
            <a:ext cx="14303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21214"/>
              </a:buClr>
              <a:buSzPts val="1800"/>
              <a:buFont typeface="Verdana"/>
              <a:buNone/>
            </a:pPr>
            <a:r>
              <a:rPr b="0" i="0" lang="en-US" sz="1800" u="none">
                <a:solidFill>
                  <a:srgbClr val="121214"/>
                </a:solidFill>
                <a:latin typeface="Verdana"/>
                <a:ea typeface="Verdana"/>
                <a:cs typeface="Verdana"/>
                <a:sym typeface="Verdana"/>
              </a:rPr>
              <a:t>Perceptron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400">
              <a:solidFill>
                <a:schemeClr val="dk1"/>
              </a:solidFill>
              <a:latin typeface="Calibri"/>
              <a:ea typeface="Calibri"/>
              <a:cs typeface="Calibri"/>
              <a:sym typeface="Calibri"/>
            </a:endParaRPr>
          </a:p>
        </p:txBody>
      </p:sp>
      <p:sp>
        <p:nvSpPr>
          <p:cNvPr id="165" name="Google Shape;165;p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66" name="Google Shape;166;p14"/>
          <p:cNvPicPr preferRelativeResize="0"/>
          <p:nvPr/>
        </p:nvPicPr>
        <p:blipFill rotWithShape="1">
          <a:blip r:embed="rId3">
            <a:alphaModFix/>
          </a:blip>
          <a:srcRect b="0" l="0" r="0" t="0"/>
          <a:stretch/>
        </p:blipFill>
        <p:spPr>
          <a:xfrm>
            <a:off x="114300" y="231775"/>
            <a:ext cx="10710862" cy="59451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Multiple Adaptive Linear Neurons</a:t>
            </a:r>
            <a:endParaRPr/>
          </a:p>
        </p:txBody>
      </p:sp>
      <p:sp>
        <p:nvSpPr>
          <p:cNvPr id="172" name="Google Shape;172;p15"/>
          <p:cNvSpPr txBox="1"/>
          <p:nvPr>
            <p:ph idx="1" type="body"/>
          </p:nvPr>
        </p:nvSpPr>
        <p:spPr>
          <a:xfrm>
            <a:off x="703262" y="1362075"/>
            <a:ext cx="10515600" cy="50387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multiple adaptive linear neurons (Madaline) model consists of many Adaline with a single output unit whose value is based on certain selection rules.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may use majority vote rule. On using this rule,output would have as answer either true or false. On the other hand, if AND rule is used, the output is true if and only if both the inputs are true, and so on. The weights that are connected from the Adaline layer to the Madaline layer are fixed, positive and possess equal values. The weights between the input layer and the Adaline layer are adjusted during the training process.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Adaline and Madaline layer neurons have a bias of excitation “1" connected to them.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Madaline </a:t>
            </a:r>
            <a:endParaRPr/>
          </a:p>
        </p:txBody>
      </p:sp>
      <p:sp>
        <p:nvSpPr>
          <p:cNvPr id="178" name="Google Shape;178;p1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Madaline which stands for Multiple Adaptive Linear Neuron, is a network which consists of many Adalines in parallel. It will have a single output unit. Some important points about Madaline are as follows −</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It is just like a multilayer perceptron, where Adaline will act as a hidden unit between the input and the Madaline layer.</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weights and the bias between the input and Adaline layers, as in we see in the Adaline architecture, are adjustable.</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Adaline and Madaline layers have fixed weights and bias of 1.</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Training can be done with the help of Delta rule.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Madaline Architecture </a:t>
            </a:r>
            <a:endParaRPr/>
          </a:p>
        </p:txBody>
      </p:sp>
      <p:sp>
        <p:nvSpPr>
          <p:cNvPr id="184" name="Google Shape;184;p1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architecture of Madaline consists of </a:t>
            </a:r>
            <a:r>
              <a:rPr b="1" i="0" lang="en-US" sz="2800" u="none">
                <a:solidFill>
                  <a:schemeClr val="dk1"/>
                </a:solidFill>
                <a:latin typeface="Calibri"/>
                <a:ea typeface="Calibri"/>
                <a:cs typeface="Calibri"/>
                <a:sym typeface="Calibri"/>
              </a:rPr>
              <a:t>“n”</a:t>
            </a:r>
            <a:r>
              <a:rPr b="0" i="0" lang="en-US" sz="2800" u="none">
                <a:solidFill>
                  <a:schemeClr val="dk1"/>
                </a:solidFill>
                <a:latin typeface="Calibri"/>
                <a:ea typeface="Calibri"/>
                <a:cs typeface="Calibri"/>
                <a:sym typeface="Calibri"/>
              </a:rPr>
              <a:t> neurons of the input layer, </a:t>
            </a:r>
            <a:r>
              <a:rPr b="1" i="0" lang="en-US" sz="2800" u="none">
                <a:solidFill>
                  <a:schemeClr val="dk1"/>
                </a:solidFill>
                <a:latin typeface="Calibri"/>
                <a:ea typeface="Calibri"/>
                <a:cs typeface="Calibri"/>
                <a:sym typeface="Calibri"/>
              </a:rPr>
              <a:t>“m”</a:t>
            </a:r>
            <a:r>
              <a:rPr b="0" i="0" lang="en-US" sz="2800" u="none">
                <a:solidFill>
                  <a:schemeClr val="dk1"/>
                </a:solidFill>
                <a:latin typeface="Calibri"/>
                <a:ea typeface="Calibri"/>
                <a:cs typeface="Calibri"/>
                <a:sym typeface="Calibri"/>
              </a:rPr>
              <a:t>neurons of the Adaline layer, and 1 neuron of the Madaline layer. The Adaline layer can be considered as the hidden layer as it is between the input layer and the output layer, i.e. the Madaline layer.</a:t>
            </a:r>
            <a:endParaRPr/>
          </a:p>
        </p:txBody>
      </p:sp>
      <p:pic>
        <p:nvPicPr>
          <p:cNvPr descr="Adaline" id="185" name="Google Shape;185;p17"/>
          <p:cNvPicPr preferRelativeResize="0"/>
          <p:nvPr/>
        </p:nvPicPr>
        <p:blipFill rotWithShape="1">
          <a:blip r:embed="rId3">
            <a:alphaModFix/>
          </a:blip>
          <a:srcRect b="0" l="0" r="0" t="0"/>
          <a:stretch/>
        </p:blipFill>
        <p:spPr>
          <a:xfrm>
            <a:off x="3124200" y="3740150"/>
            <a:ext cx="5162550" cy="2695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623887" y="252412"/>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Algorithm Madaline </a:t>
            </a:r>
            <a:endParaRPr/>
          </a:p>
        </p:txBody>
      </p:sp>
      <p:sp>
        <p:nvSpPr>
          <p:cNvPr id="191" name="Google Shape;191;p18"/>
          <p:cNvSpPr txBox="1"/>
          <p:nvPr>
            <p:ph idx="4294967295" type="body"/>
          </p:nvPr>
        </p:nvSpPr>
        <p:spPr>
          <a:xfrm>
            <a:off x="623711" y="1208194"/>
            <a:ext cx="10511931" cy="5649806"/>
          </a:xfrm>
          <a:prstGeom prst="rect">
            <a:avLst/>
          </a:prstGeom>
          <a:blipFill rotWithShape="1">
            <a:blip r:embed="rId3">
              <a:alphaModFix/>
            </a:blip>
            <a:stretch>
              <a:fillRect b="0" l="-463" r="0" t="-970"/>
            </a:stretch>
          </a:blip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SzPts val="2800"/>
              <a:buFont typeface="Arial"/>
              <a:buChar char="•"/>
            </a:pPr>
            <a:r>
              <a:rPr b="0" i="0" lang="en-US" sz="2800" u="none" cap="none" strike="noStrike">
                <a:latin typeface="Calibri"/>
                <a:ea typeface="Calibri"/>
                <a:cs typeface="Calibri"/>
                <a:sym typeface="Calibri"/>
              </a:rPr>
              <a:t> </a:t>
            </a:r>
            <a:endParaRPr/>
          </a:p>
        </p:txBody>
      </p:sp>
      <p:sp>
        <p:nvSpPr>
          <p:cNvPr id="192" name="Google Shape;192;p18"/>
          <p:cNvSpPr txBox="1"/>
          <p:nvPr/>
        </p:nvSpPr>
        <p:spPr>
          <a:xfrm>
            <a:off x="7319962" y="2209800"/>
            <a:ext cx="2041525"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x</a:t>
            </a:r>
            <a:r>
              <a:rPr b="0" i="0" lang="en-US" sz="12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=s</a:t>
            </a:r>
            <a:r>
              <a:rPr b="0" i="0" lang="en-US" sz="1200" u="none">
                <a:solidFill>
                  <a:schemeClr val="dk1"/>
                </a:solidFill>
                <a:latin typeface="Arial"/>
                <a:ea typeface="Arial"/>
                <a:cs typeface="Arial"/>
                <a:sym typeface="Arial"/>
              </a:rPr>
              <a:t>i</a:t>
            </a:r>
            <a:r>
              <a:rPr b="0" i="0" lang="en-US" sz="2400" u="none">
                <a:solidFill>
                  <a:schemeClr val="dk1"/>
                </a:solidFill>
                <a:latin typeface="Arial"/>
                <a:ea typeface="Arial"/>
                <a:cs typeface="Arial"/>
                <a:sym typeface="Arial"/>
              </a:rPr>
              <a:t>(i=1 to 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590550" y="0"/>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Back Propagation Network</a:t>
            </a:r>
            <a:endParaRPr/>
          </a:p>
        </p:txBody>
      </p:sp>
      <p:sp>
        <p:nvSpPr>
          <p:cNvPr id="198" name="Google Shape;198;p19"/>
          <p:cNvSpPr txBox="1"/>
          <p:nvPr>
            <p:ph idx="1" type="body"/>
          </p:nvPr>
        </p:nvSpPr>
        <p:spPr>
          <a:xfrm>
            <a:off x="363537" y="1081087"/>
            <a:ext cx="10515600" cy="56467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Applied to Multi Layer feed-forward network consisting of processing elements with continuous differentiable activation function.</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As hidden layer are increased the network training become more complex.</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difficulty is calculating the weight of hidden layer in an efficient way that result in minimizing output error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At hidden layer , there is no direct information of error therefore other techniques should be used to calculate an error at the hidden layer which minimize output error that is the ultimate goal.</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training of BPN is done in three stage</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feed-forward of input training pattern</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Calculation and back propagation of error</a:t>
            </a:r>
            <a:endParaRPr/>
          </a:p>
          <a:p>
            <a:pPr indent="-228600" lvl="1" marL="685800" marR="0" rtl="0" algn="just">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Updating  weight</a:t>
            </a:r>
            <a:endParaRPr/>
          </a:p>
          <a:p>
            <a:pPr indent="-76200" lvl="1" marL="685800" marR="0" rtl="0" algn="just">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Perceptron Network </a:t>
            </a:r>
            <a:endParaRPr/>
          </a:p>
        </p:txBody>
      </p:sp>
      <p:sp>
        <p:nvSpPr>
          <p:cNvPr id="91" name="Google Shape;91;p2"/>
          <p:cNvSpPr txBox="1"/>
          <p:nvPr>
            <p:ph idx="4294967295" type="body"/>
          </p:nvPr>
        </p:nvSpPr>
        <p:spPr>
          <a:xfrm>
            <a:off x="609600" y="1825625"/>
            <a:ext cx="10744200" cy="4642908"/>
          </a:xfrm>
          <a:prstGeom prst="rect">
            <a:avLst/>
          </a:prstGeom>
          <a:blipFill rotWithShape="1">
            <a:blip r:embed="rId3">
              <a:alphaModFix/>
            </a:blip>
            <a:stretch>
              <a:fillRect b="0" l="-623" r="-1020" t="-2361"/>
            </a:stretch>
          </a:blip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SzPts val="2800"/>
              <a:buFont typeface="Arial"/>
              <a:buChar char="•"/>
            </a:pPr>
            <a:r>
              <a:rPr b="0" i="0" lang="en-US" sz="2800" u="none" cap="none" strike="noStrike">
                <a:latin typeface="Calibri"/>
                <a:ea typeface="Calibri"/>
                <a:cs typeface="Calibri"/>
                <a:sym typeface="Calibri"/>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65137" y="-14287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Architecture </a:t>
            </a:r>
            <a:endParaRPr/>
          </a:p>
        </p:txBody>
      </p:sp>
      <p:sp>
        <p:nvSpPr>
          <p:cNvPr id="204" name="Google Shape;204;p20"/>
          <p:cNvSpPr txBox="1"/>
          <p:nvPr>
            <p:ph idx="1" type="body"/>
          </p:nvPr>
        </p:nvSpPr>
        <p:spPr>
          <a:xfrm>
            <a:off x="9099550" y="1701800"/>
            <a:ext cx="2298700" cy="5445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BPN is a multilayer feed-forward neural network consisting of an input layer a hidden layer and an output layer</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205" name="Google Shape;205;p20"/>
          <p:cNvPicPr preferRelativeResize="0"/>
          <p:nvPr/>
        </p:nvPicPr>
        <p:blipFill rotWithShape="1">
          <a:blip r:embed="rId3">
            <a:alphaModFix/>
          </a:blip>
          <a:srcRect b="0" l="0" r="0" t="0"/>
          <a:stretch/>
        </p:blipFill>
        <p:spPr>
          <a:xfrm>
            <a:off x="565150" y="889000"/>
            <a:ext cx="7991475" cy="5873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1"/>
          <p:cNvPicPr preferRelativeResize="0"/>
          <p:nvPr/>
        </p:nvPicPr>
        <p:blipFill rotWithShape="1">
          <a:blip r:embed="rId3">
            <a:alphaModFix/>
          </a:blip>
          <a:srcRect b="0" l="0" r="0" t="0"/>
          <a:stretch/>
        </p:blipFill>
        <p:spPr>
          <a:xfrm>
            <a:off x="1141412" y="0"/>
            <a:ext cx="8250237" cy="6486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2"/>
          <p:cNvPicPr preferRelativeResize="0"/>
          <p:nvPr/>
        </p:nvPicPr>
        <p:blipFill rotWithShape="1">
          <a:blip r:embed="rId3">
            <a:alphaModFix/>
          </a:blip>
          <a:srcRect b="0" l="0" r="0" t="0"/>
          <a:stretch/>
        </p:blipFill>
        <p:spPr>
          <a:xfrm>
            <a:off x="414337" y="247650"/>
            <a:ext cx="10039350" cy="64690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3"/>
          <p:cNvPicPr preferRelativeResize="0"/>
          <p:nvPr/>
        </p:nvPicPr>
        <p:blipFill rotWithShape="1">
          <a:blip r:embed="rId3">
            <a:alphaModFix/>
          </a:blip>
          <a:srcRect b="0" l="0" r="0" t="0"/>
          <a:stretch/>
        </p:blipFill>
        <p:spPr>
          <a:xfrm>
            <a:off x="833437" y="468312"/>
            <a:ext cx="10006012" cy="56816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Unsupervised Learning </a:t>
            </a:r>
            <a:endParaRPr/>
          </a:p>
        </p:txBody>
      </p:sp>
      <p:sp>
        <p:nvSpPr>
          <p:cNvPr id="226" name="Google Shape;226;p2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 new input pattern is applied, then the neural network gives an output response indicating the class to which input pattern belongs.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this, there would be no feedback from the environment as to what should be the desired output and whether it is correct or incorrect.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Hence, in this type of learning the network itself must discover the patterns, features from the input data and the relation for the input data over the output.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Max Net</a:t>
            </a:r>
            <a:endParaRPr/>
          </a:p>
        </p:txBody>
      </p:sp>
      <p:sp>
        <p:nvSpPr>
          <p:cNvPr id="232" name="Google Shape;232;p25"/>
          <p:cNvSpPr txBox="1"/>
          <p:nvPr>
            <p:ph idx="1" type="body"/>
          </p:nvPr>
        </p:nvSpPr>
        <p:spPr>
          <a:xfrm>
            <a:off x="646112" y="1452562"/>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is also a fixed weight network, which serves as a subnet for selecting the node having the highest input. All the nodes are fully interconnected and there exists symmetrical weights in all these weighted interconnections</a:t>
            </a:r>
            <a:endParaRPr/>
          </a:p>
        </p:txBody>
      </p:sp>
      <p:pic>
        <p:nvPicPr>
          <p:cNvPr descr="Max Net" id="233" name="Google Shape;233;p25"/>
          <p:cNvPicPr preferRelativeResize="0"/>
          <p:nvPr/>
        </p:nvPicPr>
        <p:blipFill rotWithShape="1">
          <a:blip r:embed="rId3">
            <a:alphaModFix/>
          </a:blip>
          <a:srcRect b="0" l="0" r="0" t="0"/>
          <a:stretch/>
        </p:blipFill>
        <p:spPr>
          <a:xfrm>
            <a:off x="5156200" y="2778125"/>
            <a:ext cx="5319712" cy="36083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Max Net </a:t>
            </a:r>
            <a:endParaRPr/>
          </a:p>
        </p:txBody>
      </p:sp>
      <p:sp>
        <p:nvSpPr>
          <p:cNvPr id="239" name="Google Shape;239;p2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uses the mechanism which is an iterative process and each node receives inhibitory inputs from all other nodes through connections. The single node whose value is maximum would be active or winner and the activations of all other nodes would be inactive. Max Net uses identity activation function with</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F(x)= x if x&gt;0</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F(x)=0 if x&lt;= 0</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Perceptron Network </a:t>
            </a:r>
            <a:endParaRPr/>
          </a:p>
        </p:txBody>
      </p:sp>
      <p:sp>
        <p:nvSpPr>
          <p:cNvPr id="97" name="Google Shape;97;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514350" lvl="0" marL="514350" marR="0" rtl="0" algn="l">
              <a:lnSpc>
                <a:spcPct val="70000"/>
              </a:lnSpc>
              <a:spcBef>
                <a:spcPts val="0"/>
              </a:spcBef>
              <a:spcAft>
                <a:spcPts val="0"/>
              </a:spcAft>
              <a:buClr>
                <a:schemeClr val="dk1"/>
              </a:buClr>
              <a:buSzPts val="2200"/>
              <a:buFont typeface="Calibri"/>
              <a:buAutoNum type="arabicPeriod" startAt="6"/>
            </a:pPr>
            <a:r>
              <a:rPr b="0" i="0" lang="en-US" sz="2200" u="none" cap="none" strike="noStrike">
                <a:solidFill>
                  <a:schemeClr val="dk1"/>
                </a:solidFill>
                <a:latin typeface="Calibri"/>
                <a:ea typeface="Calibri"/>
                <a:cs typeface="Calibri"/>
                <a:sym typeface="Calibri"/>
              </a:rPr>
              <a:t>The perceptron learning rule is used in the weight updation between theassociator unit and the response unit. For each training input, the net will calculate the response and it will determine whether or not an error has occurred.</a:t>
            </a:r>
            <a:endParaRPr/>
          </a:p>
          <a:p>
            <a:pPr indent="-514350" lvl="0" marL="514350" marR="0" rtl="0" algn="l">
              <a:lnSpc>
                <a:spcPct val="70000"/>
              </a:lnSpc>
              <a:spcBef>
                <a:spcPts val="1000"/>
              </a:spcBef>
              <a:spcAft>
                <a:spcPts val="0"/>
              </a:spcAft>
              <a:buClr>
                <a:schemeClr val="dk1"/>
              </a:buClr>
              <a:buSzPts val="2200"/>
              <a:buFont typeface="Calibri"/>
              <a:buAutoNum type="arabicPeriod" startAt="6"/>
            </a:pPr>
            <a:r>
              <a:rPr b="0" i="0" lang="en-US" sz="2200" u="none" cap="none" strike="noStrike">
                <a:solidFill>
                  <a:schemeClr val="dk1"/>
                </a:solidFill>
                <a:latin typeface="Calibri"/>
                <a:ea typeface="Calibri"/>
                <a:cs typeface="Calibri"/>
                <a:sym typeface="Calibri"/>
              </a:rPr>
              <a:t>The error calculation is based on the comparison of the targets with those of the calculated outputs.</a:t>
            </a:r>
            <a:endParaRPr/>
          </a:p>
          <a:p>
            <a:pPr indent="-514350" lvl="0" marL="514350" marR="0" rtl="0" algn="l">
              <a:lnSpc>
                <a:spcPct val="70000"/>
              </a:lnSpc>
              <a:spcBef>
                <a:spcPts val="1000"/>
              </a:spcBef>
              <a:spcAft>
                <a:spcPts val="0"/>
              </a:spcAft>
              <a:buClr>
                <a:schemeClr val="dk1"/>
              </a:buClr>
              <a:buSzPts val="2200"/>
              <a:buFont typeface="Calibri"/>
              <a:buAutoNum type="arabicPeriod" startAt="6"/>
            </a:pPr>
            <a:r>
              <a:rPr b="0" i="0" lang="en-US" sz="2200" u="none" cap="none" strike="noStrike">
                <a:solidFill>
                  <a:schemeClr val="dk1"/>
                </a:solidFill>
                <a:latin typeface="Calibri"/>
                <a:ea typeface="Calibri"/>
                <a:cs typeface="Calibri"/>
                <a:sym typeface="Calibri"/>
              </a:rPr>
              <a:t>The weights on the connections from the units that send the nonzero signal will get adjusted suitably.</a:t>
            </a:r>
            <a:endParaRPr/>
          </a:p>
          <a:p>
            <a:pPr indent="-514350" lvl="0" marL="514350" marR="0" rtl="0" algn="l">
              <a:lnSpc>
                <a:spcPct val="70000"/>
              </a:lnSpc>
              <a:spcBef>
                <a:spcPts val="1000"/>
              </a:spcBef>
              <a:spcAft>
                <a:spcPts val="0"/>
              </a:spcAft>
              <a:buClr>
                <a:schemeClr val="dk1"/>
              </a:buClr>
              <a:buSzPts val="2200"/>
              <a:buFont typeface="Calibri"/>
              <a:buAutoNum type="arabicPeriod" startAt="6"/>
            </a:pPr>
            <a:r>
              <a:rPr b="0" i="0" lang="en-US" sz="2200" u="none" cap="none" strike="noStrike">
                <a:solidFill>
                  <a:schemeClr val="dk1"/>
                </a:solidFill>
                <a:latin typeface="Calibri"/>
                <a:ea typeface="Calibri"/>
                <a:cs typeface="Calibri"/>
                <a:sym typeface="Calibri"/>
              </a:rPr>
              <a:t>The weights will be adjusted on the basis of the learning_rule if an error has occurred for a particular training pattern ,i.e,.</a:t>
            </a:r>
            <a:endParaRPr/>
          </a:p>
          <a:p>
            <a:pPr indent="-514350" lvl="0" marL="514350" marR="0" rtl="0" algn="l">
              <a:lnSpc>
                <a:spcPct val="70000"/>
              </a:lnSpc>
              <a:spcBef>
                <a:spcPts val="10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Wi(new) = Wi(old) + </a:t>
            </a:r>
            <a:r>
              <a:rPr b="0" i="1" lang="en-US" sz="2200" u="none" cap="none" strike="noStrike">
                <a:solidFill>
                  <a:schemeClr val="dk1"/>
                </a:solidFill>
                <a:latin typeface="Calibri"/>
                <a:ea typeface="Calibri"/>
                <a:cs typeface="Calibri"/>
                <a:sym typeface="Calibri"/>
              </a:rPr>
              <a:t>α </a:t>
            </a:r>
            <a:r>
              <a:rPr b="0" i="0" lang="en-US" sz="2200" u="none" cap="none" strike="noStrike">
                <a:solidFill>
                  <a:schemeClr val="dk1"/>
                </a:solidFill>
                <a:latin typeface="Calibri"/>
                <a:ea typeface="Calibri"/>
                <a:cs typeface="Calibri"/>
                <a:sym typeface="Calibri"/>
              </a:rPr>
              <a:t>txi</a:t>
            </a:r>
            <a:endParaRPr/>
          </a:p>
          <a:p>
            <a:pPr indent="-514350" lvl="0" marL="514350" marR="0" rtl="0" algn="l">
              <a:lnSpc>
                <a:spcPct val="70000"/>
              </a:lnSpc>
              <a:spcBef>
                <a:spcPts val="10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b(new) = b(old) + </a:t>
            </a:r>
            <a:r>
              <a:rPr b="0" i="1" lang="en-US" sz="2200" u="none" cap="none" strike="noStrike">
                <a:solidFill>
                  <a:schemeClr val="dk1"/>
                </a:solidFill>
                <a:latin typeface="Calibri"/>
                <a:ea typeface="Calibri"/>
                <a:cs typeface="Calibri"/>
                <a:sym typeface="Calibri"/>
              </a:rPr>
              <a:t>αt   (t is target value)</a:t>
            </a:r>
            <a:endParaRPr/>
          </a:p>
          <a:p>
            <a:pPr indent="-514350" lvl="0" marL="514350" marR="0" rtl="0" algn="l">
              <a:lnSpc>
                <a:spcPct val="70000"/>
              </a:lnSpc>
              <a:spcBef>
                <a:spcPts val="10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If no error occurs, there is no weight updation and hence the training process may be stopped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4"/>
          <p:cNvPicPr preferRelativeResize="0"/>
          <p:nvPr/>
        </p:nvPicPr>
        <p:blipFill rotWithShape="1">
          <a:blip r:embed="rId3">
            <a:alphaModFix/>
          </a:blip>
          <a:srcRect b="0" l="0" r="0" t="0"/>
          <a:stretch/>
        </p:blipFill>
        <p:spPr>
          <a:xfrm>
            <a:off x="1773237" y="857250"/>
            <a:ext cx="7348537" cy="5148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Perceptron Learning Rule</a:t>
            </a:r>
            <a:endParaRPr/>
          </a:p>
        </p:txBody>
      </p:sp>
      <p:sp>
        <p:nvSpPr>
          <p:cNvPr id="108" name="Google Shape;108;p5"/>
          <p:cNvSpPr txBox="1"/>
          <p:nvPr>
            <p:ph idx="4294967295" type="body"/>
          </p:nvPr>
        </p:nvSpPr>
        <p:spPr>
          <a:xfrm>
            <a:off x="702734" y="1317625"/>
            <a:ext cx="10515600" cy="5173486"/>
          </a:xfrm>
          <a:prstGeom prst="rect">
            <a:avLst/>
          </a:prstGeom>
          <a:blipFill rotWithShape="1">
            <a:blip r:embed="rId3">
              <a:alphaModFix/>
            </a:blip>
            <a:stretch>
              <a:fillRect b="-4238" l="-1158" r="0" t="-1884"/>
            </a:stretch>
          </a:blip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SzPts val="2800"/>
              <a:buFont typeface="Arial"/>
              <a:buChar char="•"/>
            </a:pPr>
            <a:r>
              <a:rPr b="0" i="0" lang="en-US" sz="2800" u="none" cap="none" strike="noStrike">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4025" y="0"/>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Architecture </a:t>
            </a:r>
            <a:endParaRPr/>
          </a:p>
        </p:txBody>
      </p:sp>
      <p:pic>
        <p:nvPicPr>
          <p:cNvPr id="114" name="Google Shape;114;p6"/>
          <p:cNvPicPr preferRelativeResize="0"/>
          <p:nvPr>
            <p:ph idx="1" type="body"/>
          </p:nvPr>
        </p:nvPicPr>
        <p:blipFill rotWithShape="1">
          <a:blip r:embed="rId3">
            <a:alphaModFix/>
          </a:blip>
          <a:srcRect b="0" l="0" r="0" t="0"/>
          <a:stretch/>
        </p:blipFill>
        <p:spPr>
          <a:xfrm>
            <a:off x="6389687" y="1690687"/>
            <a:ext cx="4394200" cy="4351337"/>
          </a:xfrm>
          <a:prstGeom prst="rect">
            <a:avLst/>
          </a:prstGeom>
          <a:noFill/>
          <a:ln>
            <a:noFill/>
          </a:ln>
        </p:spPr>
      </p:pic>
      <p:pic>
        <p:nvPicPr>
          <p:cNvPr id="115" name="Google Shape;115;p6"/>
          <p:cNvPicPr preferRelativeResize="0"/>
          <p:nvPr/>
        </p:nvPicPr>
        <p:blipFill rotWithShape="1">
          <a:blip r:embed="rId4">
            <a:alphaModFix/>
          </a:blip>
          <a:srcRect b="0" l="0" r="0" t="0"/>
          <a:stretch/>
        </p:blipFill>
        <p:spPr>
          <a:xfrm>
            <a:off x="549275" y="1017587"/>
            <a:ext cx="4430712" cy="5559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7"/>
          <p:cNvPicPr preferRelativeResize="0"/>
          <p:nvPr/>
        </p:nvPicPr>
        <p:blipFill rotWithShape="1">
          <a:blip r:embed="rId3">
            <a:alphaModFix/>
          </a:blip>
          <a:srcRect b="0" l="0" r="0" t="0"/>
          <a:stretch/>
        </p:blipFill>
        <p:spPr>
          <a:xfrm>
            <a:off x="1524000" y="357187"/>
            <a:ext cx="6310312" cy="60880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8"/>
          <p:cNvPicPr preferRelativeResize="0"/>
          <p:nvPr/>
        </p:nvPicPr>
        <p:blipFill rotWithShape="1">
          <a:blip r:embed="rId3">
            <a:alphaModFix/>
          </a:blip>
          <a:srcRect b="0" l="0" r="0" t="0"/>
          <a:stretch/>
        </p:blipFill>
        <p:spPr>
          <a:xfrm>
            <a:off x="149225" y="0"/>
            <a:ext cx="6410325" cy="65008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Training Algorithm for Multiple Output Units</a:t>
            </a:r>
            <a:br>
              <a:rPr b="0" i="0" lang="en-US" sz="4400" u="none">
                <a:solidFill>
                  <a:schemeClr val="dk1"/>
                </a:solidFill>
                <a:latin typeface="Calibri"/>
                <a:ea typeface="Calibri"/>
                <a:cs typeface="Calibri"/>
                <a:sym typeface="Calibri"/>
              </a:rPr>
            </a:br>
            <a:endParaRPr/>
          </a:p>
        </p:txBody>
      </p:sp>
      <p:pic>
        <p:nvPicPr>
          <p:cNvPr descr="Training Algorithm" id="131" name="Google Shape;131;p9"/>
          <p:cNvPicPr preferRelativeResize="0"/>
          <p:nvPr>
            <p:ph idx="1" type="body"/>
          </p:nvPr>
        </p:nvPicPr>
        <p:blipFill rotWithShape="1">
          <a:blip r:embed="rId3">
            <a:alphaModFix/>
          </a:blip>
          <a:srcRect b="0" l="0" r="0" t="0"/>
          <a:stretch/>
        </p:blipFill>
        <p:spPr>
          <a:xfrm>
            <a:off x="958850" y="1344612"/>
            <a:ext cx="9471025" cy="5249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2019-03-05T05:26:37Z</dcterms:created>
  <dc:creator>Sangeeta</dc:creator>
</cp:coreProperties>
</file>