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8.xml.rels" ContentType="application/vnd.openxmlformats-package.relationships+xml"/>
  <Override PartName="/ppt/notesSlides/notesSlide18.xml" ContentType="application/vnd.openxmlformats-officedocument.presentationml.notesSlide+xml"/>
  <Override PartName="/ppt/media/image4.jpeg" ContentType="image/jpeg"/>
  <Override PartName="/ppt/media/image3.jpeg" ContentType="image/jpeg"/>
  <Override PartName="/ppt/media/image1.jpeg" ContentType="image/jpeg"/>
  <Override PartName="/ppt/media/image2.jpeg" ContentType="image/jpe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</p:sldIdLst>
  <p:sldSz cx="9144000" cy="6096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5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61BD9C7-1E2E-4222-96D1-AC14ABA50BF4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6480" rIns="96480" tIns="48240" bIns="48240"/>
          <a:p>
            <a:pPr>
              <a:lnSpc>
                <a:spcPct val="90000"/>
              </a:lnSpc>
            </a:pPr>
            <a:fld id="{9BD9BB75-560B-4D3D-8836-8A5D79369A94}" type="slidenum">
              <a:rPr b="1" lang="en-IN" sz="14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sldImg"/>
          </p:nvPr>
        </p:nvSpPr>
        <p:spPr>
          <a:xfrm>
            <a:off x="1284120" y="824040"/>
            <a:ext cx="4760640" cy="3173040"/>
          </a:xfrm>
          <a:prstGeom prst="rect">
            <a:avLst/>
          </a:prstGeom>
        </p:spPr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6480" rIns="96480" tIns="48240" bIns="48240"/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822924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273120"/>
            <a:ext cx="822924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4263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2731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2731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26496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426320"/>
            <a:ext cx="26496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426320"/>
            <a:ext cx="26496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273120"/>
            <a:ext cx="26496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273120"/>
            <a:ext cx="26496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273120"/>
            <a:ext cx="26496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426320"/>
            <a:ext cx="8229240" cy="353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8229240" cy="35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4015800" cy="35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426320"/>
            <a:ext cx="4015800" cy="35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5800" y="1893600"/>
            <a:ext cx="7772040" cy="605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426320"/>
            <a:ext cx="4015800" cy="35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2731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426320"/>
            <a:ext cx="8229240" cy="353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4015800" cy="35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4263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2731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4263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273120"/>
            <a:ext cx="822924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822924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273120"/>
            <a:ext cx="822924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4263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2731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2731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26496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426320"/>
            <a:ext cx="26496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426320"/>
            <a:ext cx="26496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273120"/>
            <a:ext cx="26496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273120"/>
            <a:ext cx="26496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273120"/>
            <a:ext cx="26496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426320"/>
            <a:ext cx="8229240" cy="353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8229240" cy="35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4015800" cy="35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426320"/>
            <a:ext cx="4015800" cy="35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8229240" cy="35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85800" y="1893600"/>
            <a:ext cx="7772040" cy="605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426320"/>
            <a:ext cx="4015800" cy="35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2731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4015800" cy="35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4263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2731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4263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273120"/>
            <a:ext cx="822924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822924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273120"/>
            <a:ext cx="822924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4263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2731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2731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26496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426320"/>
            <a:ext cx="26496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426320"/>
            <a:ext cx="26496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273120"/>
            <a:ext cx="26496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273120"/>
            <a:ext cx="26496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273120"/>
            <a:ext cx="26496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426320"/>
            <a:ext cx="8229240" cy="353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8229240" cy="35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4015800" cy="35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426320"/>
            <a:ext cx="4015800" cy="35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4015800" cy="35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426320"/>
            <a:ext cx="4015800" cy="35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85800" y="1893600"/>
            <a:ext cx="7772040" cy="605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426320"/>
            <a:ext cx="4015800" cy="35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32731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4015800" cy="35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4263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32731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4263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3273120"/>
            <a:ext cx="822924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822924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3273120"/>
            <a:ext cx="822924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4263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32731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674240" y="32731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26496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239640" y="1426320"/>
            <a:ext cx="26496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22080" y="1426320"/>
            <a:ext cx="26496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3273120"/>
            <a:ext cx="26496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239640" y="3273120"/>
            <a:ext cx="26496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022080" y="3273120"/>
            <a:ext cx="26496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457200" y="1426320"/>
            <a:ext cx="8229240" cy="353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8229240" cy="35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4015800" cy="35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426320"/>
            <a:ext cx="4015800" cy="35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685800" y="1893600"/>
            <a:ext cx="7772040" cy="605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426320"/>
            <a:ext cx="4015800" cy="35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2731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4015800" cy="35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4263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674240" y="32731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4240" y="14263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57200" y="3273120"/>
            <a:ext cx="822924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822924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57200" y="3273120"/>
            <a:ext cx="822924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74240" y="14263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57200" y="32731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4674240" y="32731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893600"/>
            <a:ext cx="7772040" cy="605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26496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3239640" y="1426320"/>
            <a:ext cx="26496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022080" y="1426320"/>
            <a:ext cx="26496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457200" y="3273120"/>
            <a:ext cx="26496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body"/>
          </p:nvPr>
        </p:nvSpPr>
        <p:spPr>
          <a:xfrm>
            <a:off x="3239640" y="3273120"/>
            <a:ext cx="26496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 type="body"/>
          </p:nvPr>
        </p:nvSpPr>
        <p:spPr>
          <a:xfrm>
            <a:off x="6022080" y="3273120"/>
            <a:ext cx="26496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457200" y="1426320"/>
            <a:ext cx="8229240" cy="353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8229240" cy="35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4015800" cy="35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426320"/>
            <a:ext cx="4015800" cy="35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685800" y="1893600"/>
            <a:ext cx="7772040" cy="605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426320"/>
            <a:ext cx="4015800" cy="35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57200" y="32731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4015800" cy="35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4263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674240" y="32731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74240" y="14263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457200" y="3273120"/>
            <a:ext cx="822924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426320"/>
            <a:ext cx="4015800" cy="35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2731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822924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57200" y="3273120"/>
            <a:ext cx="822924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674240" y="14263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457200" y="32731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4674240" y="32731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26496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3239640" y="1426320"/>
            <a:ext cx="26496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6022080" y="1426320"/>
            <a:ext cx="26496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457200" y="3273120"/>
            <a:ext cx="26496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 type="body"/>
          </p:nvPr>
        </p:nvSpPr>
        <p:spPr>
          <a:xfrm>
            <a:off x="3239640" y="3273120"/>
            <a:ext cx="26496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 type="body"/>
          </p:nvPr>
        </p:nvSpPr>
        <p:spPr>
          <a:xfrm>
            <a:off x="6022080" y="3273120"/>
            <a:ext cx="26496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4015800" cy="35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4263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2731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4263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426320"/>
            <a:ext cx="401580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273120"/>
            <a:ext cx="8229240" cy="168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893600"/>
            <a:ext cx="7772040" cy="1306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Lucida Sans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Lucida Sans"/>
              </a:rPr>
              <a:t>to edit </a:t>
            </a:r>
            <a:r>
              <a:rPr b="0" lang="en-US" sz="4400" spc="-1" strike="noStrike">
                <a:solidFill>
                  <a:srgbClr val="000000"/>
                </a:solidFill>
                <a:latin typeface="Lucida Sans"/>
              </a:rPr>
              <a:t>Maste</a:t>
            </a:r>
            <a:r>
              <a:rPr b="0" lang="en-US" sz="4400" spc="-1" strike="noStrike">
                <a:solidFill>
                  <a:srgbClr val="000000"/>
                </a:solidFill>
                <a:latin typeface="Lucida Sans"/>
              </a:rPr>
              <a:t>r title </a:t>
            </a:r>
            <a:r>
              <a:rPr b="0" lang="en-US" sz="4400" spc="-1" strike="noStrike">
                <a:solidFill>
                  <a:srgbClr val="000000"/>
                </a:solidFill>
                <a:latin typeface="Lucida Sans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5650200"/>
            <a:ext cx="2133360" cy="32436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5650200"/>
            <a:ext cx="2895120" cy="32436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5650200"/>
            <a:ext cx="2133360" cy="3243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90000"/>
              </a:lnSpc>
            </a:pPr>
            <a:fld id="{2BEF81E5-6080-4C53-BE0A-641BAC933EFF}" type="slidenum">
              <a:rPr b="1" lang="en-IN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426320"/>
            <a:ext cx="8229240" cy="35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Book Antiqua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Book Antiqua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Book Antiqu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44080"/>
            <a:ext cx="8229240" cy="1015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Lucida Sans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Lucida Sans"/>
              </a:rPr>
              <a:t>to edit </a:t>
            </a:r>
            <a:r>
              <a:rPr b="0" lang="en-US" sz="4400" spc="-1" strike="noStrike">
                <a:solidFill>
                  <a:srgbClr val="000000"/>
                </a:solidFill>
                <a:latin typeface="Lucida Sans"/>
              </a:rPr>
              <a:t>Maste</a:t>
            </a:r>
            <a:r>
              <a:rPr b="0" lang="en-US" sz="4400" spc="-1" strike="noStrike">
                <a:solidFill>
                  <a:srgbClr val="000000"/>
                </a:solidFill>
                <a:latin typeface="Lucida Sans"/>
              </a:rPr>
              <a:t>r title </a:t>
            </a:r>
            <a:r>
              <a:rPr b="0" lang="en-US" sz="4400" spc="-1" strike="noStrike">
                <a:solidFill>
                  <a:srgbClr val="000000"/>
                </a:solidFill>
                <a:latin typeface="Lucida Sans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422360"/>
            <a:ext cx="8229240" cy="40226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Book Antiqua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Book Antiqua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Book Antiqua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Book Antiqua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5650200"/>
            <a:ext cx="2133360" cy="32436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5650200"/>
            <a:ext cx="2895120" cy="32436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5650200"/>
            <a:ext cx="2133360" cy="3243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90000"/>
              </a:lnSpc>
            </a:pPr>
            <a:fld id="{BC5F8B76-3E07-4737-8E96-60B8931338BB}" type="slidenum">
              <a:rPr b="1" lang="en-IN" sz="1200" spc="-1" strike="noStrike">
                <a:solidFill>
                  <a:srgbClr val="8b8b8b"/>
                </a:solidFill>
                <a:latin typeface="Arial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44080"/>
            <a:ext cx="8229240" cy="1015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Lucida Sans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457200" y="5650200"/>
            <a:ext cx="2133360" cy="32436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3124080" y="5650200"/>
            <a:ext cx="2895120" cy="32436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6553080" y="5650200"/>
            <a:ext cx="2133360" cy="3243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90000"/>
              </a:lnSpc>
            </a:pPr>
            <a:fld id="{1D015825-B2E7-4AD9-8047-AF89FBDAE23A}" type="slidenum">
              <a:rPr b="1" lang="en-IN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426320"/>
            <a:ext cx="8229240" cy="35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Book Antiqua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Book Antiqua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Book Antiqu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dt"/>
          </p:nvPr>
        </p:nvSpPr>
        <p:spPr>
          <a:xfrm>
            <a:off x="457200" y="5650200"/>
            <a:ext cx="2133360" cy="32436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ftr"/>
          </p:nvPr>
        </p:nvSpPr>
        <p:spPr>
          <a:xfrm>
            <a:off x="3124080" y="5650200"/>
            <a:ext cx="2895120" cy="32436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/>
          </p:nvPr>
        </p:nvSpPr>
        <p:spPr>
          <a:xfrm>
            <a:off x="6553080" y="5650200"/>
            <a:ext cx="2133360" cy="3243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90000"/>
              </a:lnSpc>
            </a:pPr>
            <a:fld id="{9B5693FD-2EC1-4636-997E-F7D8AD0F27A3}" type="slidenum">
              <a:rPr b="1" lang="en-IN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457200" y="243000"/>
            <a:ext cx="8229240" cy="1017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1426320"/>
            <a:ext cx="8229240" cy="353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Book Antiqua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Book Antiqua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Book Antiqu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85800" y="541800"/>
            <a:ext cx="7772040" cy="1015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Lucida Sans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1761120"/>
            <a:ext cx="7772040" cy="36572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Book Antiqua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Book Antiqua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Book Antiqua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Book Antiqua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Book Antiqua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Book Antiqua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Book Antiqua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dt"/>
          </p:nvPr>
        </p:nvSpPr>
        <p:spPr>
          <a:xfrm>
            <a:off x="685800" y="5554080"/>
            <a:ext cx="1904760" cy="4060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ftr"/>
          </p:nvPr>
        </p:nvSpPr>
        <p:spPr>
          <a:xfrm>
            <a:off x="3124080" y="5554080"/>
            <a:ext cx="2895120" cy="4060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sldNum"/>
          </p:nvPr>
        </p:nvSpPr>
        <p:spPr>
          <a:xfrm>
            <a:off x="6553080" y="5554080"/>
            <a:ext cx="1904760" cy="406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90000"/>
              </a:lnSpc>
            </a:pPr>
            <a:fld id="{8934E6CF-511B-4393-8383-EE27A4BBF0E4}" type="slidenum">
              <a:rPr b="1" lang="en-IN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722160" y="3917160"/>
            <a:ext cx="7772040" cy="1210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000000"/>
                </a:solidFill>
                <a:latin typeface="Lucida Sans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722160" y="2583720"/>
            <a:ext cx="7772040" cy="13330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8b8b8b"/>
                </a:solidFill>
                <a:latin typeface="Book Antiqua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dt"/>
          </p:nvPr>
        </p:nvSpPr>
        <p:spPr>
          <a:xfrm>
            <a:off x="457200" y="5650200"/>
            <a:ext cx="2133360" cy="32436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ftr"/>
          </p:nvPr>
        </p:nvSpPr>
        <p:spPr>
          <a:xfrm>
            <a:off x="3124080" y="5650200"/>
            <a:ext cx="2895120" cy="32436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sldNum"/>
          </p:nvPr>
        </p:nvSpPr>
        <p:spPr>
          <a:xfrm>
            <a:off x="6553080" y="5650200"/>
            <a:ext cx="2133360" cy="3243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90000"/>
              </a:lnSpc>
            </a:pPr>
            <a:fld id="{9134966F-721C-42B5-891C-D1312BFC5160}" type="slidenum">
              <a:rPr b="1" lang="en-IN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685800" y="2268000"/>
            <a:ext cx="7772040" cy="1068840"/>
          </a:xfrm>
          <a:prstGeom prst="rect">
            <a:avLst/>
          </a:prstGeom>
          <a:noFill/>
          <a:ln>
            <a:noFill/>
          </a:ln>
        </p:spPr>
        <p:txBody>
          <a:bodyPr lIns="63360" rIns="63360" tIns="25560" bIns="2556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Lucida Sans"/>
                <a:ea typeface="宋体"/>
              </a:rPr>
              <a:t>Requirements Engineering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6553080" y="5650200"/>
            <a:ext cx="2133360" cy="324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90000"/>
              </a:lnSpc>
            </a:pPr>
            <a:fld id="{B3549245-912D-41D0-9171-8B140F6CBA3D}" type="slidenum">
              <a:rPr b="1" lang="en-IN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457200" y="244080"/>
            <a:ext cx="8229240" cy="1015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Lucida Sans"/>
                <a:ea typeface="宋体"/>
              </a:rPr>
              <a:t>Use-Case Diagram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6553080" y="5650200"/>
            <a:ext cx="2133360" cy="324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fld id="{61E7FE8B-E017-4E2D-A82B-233AB2F90453}" type="slidenum">
              <a:rPr b="1" lang="en-IN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1986120" y="1287360"/>
            <a:ext cx="5604480" cy="4575960"/>
          </a:xfrm>
          <a:prstGeom prst="rect">
            <a:avLst/>
          </a:prstGeom>
          <a:solidFill>
            <a:schemeClr val="tx1"/>
          </a:solidFill>
          <a:ln w="12600">
            <a:solidFill>
              <a:schemeClr val="tx1"/>
            </a:solidFill>
            <a:miter/>
          </a:ln>
          <a:effectLst>
            <a:outerShdw algn="ctr" dir="2700000" dist="35921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281" name="Picture 4" descr=""/>
          <p:cNvPicPr/>
          <p:nvPr/>
        </p:nvPicPr>
        <p:blipFill>
          <a:blip r:embed="rId1"/>
          <a:stretch/>
        </p:blipFill>
        <p:spPr>
          <a:xfrm>
            <a:off x="2614680" y="1368360"/>
            <a:ext cx="4739400" cy="440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1332000" y="0"/>
            <a:ext cx="6478200" cy="1015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Lucida Sans"/>
                <a:ea typeface="宋体"/>
              </a:rPr>
              <a:t>Activity Diagram for 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6553080" y="5650200"/>
            <a:ext cx="2133360" cy="324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fld id="{6BC5D5D1-DA6B-4419-A276-9E13808AF61E}" type="slidenum">
              <a:rPr b="1" lang="en-IN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1278000" y="930240"/>
            <a:ext cx="6486840" cy="4642920"/>
          </a:xfrm>
          <a:prstGeom prst="rect">
            <a:avLst/>
          </a:prstGeom>
          <a:solidFill>
            <a:schemeClr val="tx1"/>
          </a:solidFill>
          <a:ln w="12600">
            <a:noFill/>
          </a:ln>
          <a:effectLst>
            <a:outerShdw algn="ctr" dir="2700000" dist="35921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285" name="Picture 4" descr=""/>
          <p:cNvPicPr/>
          <p:nvPr/>
        </p:nvPicPr>
        <p:blipFill>
          <a:blip r:embed="rId1"/>
          <a:stretch/>
        </p:blipFill>
        <p:spPr>
          <a:xfrm>
            <a:off x="1646280" y="1019160"/>
            <a:ext cx="5654160" cy="4409280"/>
          </a:xfrm>
          <a:prstGeom prst="rect">
            <a:avLst/>
          </a:prstGeom>
          <a:ln>
            <a:noFill/>
          </a:ln>
        </p:spPr>
      </p:pic>
      <p:sp>
        <p:nvSpPr>
          <p:cNvPr id="286" name="CustomShape 4"/>
          <p:cNvSpPr/>
          <p:nvPr/>
        </p:nvSpPr>
        <p:spPr>
          <a:xfrm>
            <a:off x="812880" y="5616000"/>
            <a:ext cx="7866360" cy="47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</a:rPr>
              <a:t>Quality Function Deployment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 (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</a:rPr>
              <a:t>QFD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) is a structured approach to defining customer needs or requirements and translating them into specific plans to produce products to meet those needs.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457200" y="244080"/>
            <a:ext cx="8229240" cy="1015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Lucida Sans"/>
                <a:ea typeface="宋体"/>
              </a:rPr>
              <a:t>Class Diagram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6553080" y="5650200"/>
            <a:ext cx="2133360" cy="324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fld id="{914FCC31-E7FC-4CCE-BDBB-157167BFED36}" type="slidenum">
              <a:rPr b="1" lang="en-IN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1986120" y="1287360"/>
            <a:ext cx="5347800" cy="4017600"/>
          </a:xfrm>
          <a:prstGeom prst="rect">
            <a:avLst/>
          </a:prstGeom>
          <a:solidFill>
            <a:schemeClr val="tx1"/>
          </a:solidFill>
          <a:ln w="12600">
            <a:solidFill>
              <a:schemeClr val="tx1"/>
            </a:solidFill>
            <a:miter/>
          </a:ln>
          <a:effectLst>
            <a:outerShdw algn="ctr" dir="2700000" dist="35921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290" name="Picture 4" descr=""/>
          <p:cNvPicPr/>
          <p:nvPr/>
        </p:nvPicPr>
        <p:blipFill>
          <a:blip r:embed="rId1"/>
          <a:stretch/>
        </p:blipFill>
        <p:spPr>
          <a:xfrm>
            <a:off x="3726000" y="1881360"/>
            <a:ext cx="2180880" cy="283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457200" y="244080"/>
            <a:ext cx="8229240" cy="1015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Lucida Sans"/>
                <a:ea typeface="宋体"/>
              </a:rPr>
              <a:t>State Diagram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6553080" y="5650200"/>
            <a:ext cx="2133360" cy="324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fld id="{1CAFE458-C91C-4FA6-AE54-0B4EE769140E}" type="slidenum">
              <a:rPr b="1" lang="en-IN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1986120" y="1287360"/>
            <a:ext cx="5347800" cy="4017600"/>
          </a:xfrm>
          <a:prstGeom prst="rect">
            <a:avLst/>
          </a:prstGeom>
          <a:solidFill>
            <a:schemeClr val="tx1"/>
          </a:solidFill>
          <a:ln w="12600">
            <a:solidFill>
              <a:schemeClr val="tx1"/>
            </a:solidFill>
            <a:miter/>
          </a:ln>
          <a:effectLst>
            <a:outerShdw algn="ctr" dir="2700000" dist="35921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294" name="Picture 4" descr=""/>
          <p:cNvPicPr/>
          <p:nvPr/>
        </p:nvPicPr>
        <p:blipFill>
          <a:blip r:embed="rId1"/>
          <a:stretch/>
        </p:blipFill>
        <p:spPr>
          <a:xfrm>
            <a:off x="3009960" y="1913040"/>
            <a:ext cx="3609720" cy="287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938160" y="541440"/>
            <a:ext cx="7264080" cy="1015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Lucida Sans"/>
                <a:ea typeface="宋体"/>
              </a:rPr>
              <a:t>Negotiating Requirements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685800" y="1885680"/>
            <a:ext cx="7772040" cy="2964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0000"/>
                </a:solidFill>
                <a:latin typeface="Book Antiqua"/>
                <a:ea typeface="宋体"/>
              </a:rPr>
              <a:t>Identify the key stakeholders</a:t>
            </a:r>
            <a:endParaRPr b="0" lang="en-US" sz="2800" spc="-1" strike="noStrike">
              <a:solidFill>
                <a:srgbClr val="000000"/>
              </a:solidFill>
              <a:latin typeface="Book Antiqua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Book Antiqua"/>
                <a:ea typeface="宋体"/>
              </a:rPr>
              <a:t>These are the people who will be involved in the negotiation</a:t>
            </a:r>
            <a:endParaRPr b="0" lang="en-US" sz="2400" spc="-1" strike="noStrike">
              <a:solidFill>
                <a:srgbClr val="000000"/>
              </a:solidFill>
              <a:latin typeface="Book Antiqua"/>
            </a:endParaRPr>
          </a:p>
          <a:p>
            <a:pPr marL="743040" indent="-285480">
              <a:lnSpc>
                <a:spcPct val="9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Book Antiqua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0000"/>
                </a:solidFill>
                <a:latin typeface="Book Antiqua"/>
                <a:ea typeface="宋体"/>
              </a:rPr>
              <a:t>Determine each of the stakeholders “win conditions”</a:t>
            </a:r>
            <a:endParaRPr b="0" lang="en-US" sz="2800" spc="-1" strike="noStrike">
              <a:solidFill>
                <a:srgbClr val="000000"/>
              </a:solidFill>
              <a:latin typeface="Book Antiqua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Book Antiqua"/>
                <a:ea typeface="宋体"/>
              </a:rPr>
              <a:t>Win conditions are not always obvious</a:t>
            </a:r>
            <a:endParaRPr b="0" lang="en-US" sz="2400" spc="-1" strike="noStrike">
              <a:solidFill>
                <a:srgbClr val="000000"/>
              </a:solidFill>
              <a:latin typeface="Book Antiqua"/>
            </a:endParaRPr>
          </a:p>
          <a:p>
            <a:pPr marL="743040" indent="-285480">
              <a:lnSpc>
                <a:spcPct val="9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Book Antiqua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0000"/>
                </a:solidFill>
                <a:latin typeface="Book Antiqua"/>
                <a:ea typeface="宋体"/>
              </a:rPr>
              <a:t>Negotiate</a:t>
            </a:r>
            <a:endParaRPr b="0" lang="en-US" sz="2800" spc="-1" strike="noStrike">
              <a:solidFill>
                <a:srgbClr val="000000"/>
              </a:solidFill>
              <a:latin typeface="Book Antiqua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Book Antiqua"/>
                <a:ea typeface="宋体"/>
              </a:rPr>
              <a:t>Work toward a set of requirements that lead to </a:t>
            </a:r>
            <a:r>
              <a:rPr b="0" lang="en-US" sz="2400" spc="-1" strike="noStrike">
                <a:solidFill>
                  <a:srgbClr val="000000"/>
                </a:solidFill>
                <a:latin typeface="Palatino"/>
                <a:ea typeface="宋体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Book Antiqua"/>
                <a:ea typeface="宋体"/>
              </a:rPr>
              <a:t>win-win</a:t>
            </a:r>
            <a:r>
              <a:rPr b="0" lang="en-US" sz="2400" spc="-1" strike="noStrike">
                <a:solidFill>
                  <a:srgbClr val="000000"/>
                </a:solidFill>
                <a:latin typeface="Palatino"/>
                <a:ea typeface="宋体"/>
              </a:rPr>
              <a:t>”</a:t>
            </a:r>
            <a:endParaRPr b="0" lang="en-US" sz="24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97" name="TextShape 3"/>
          <p:cNvSpPr txBox="1"/>
          <p:nvPr/>
        </p:nvSpPr>
        <p:spPr>
          <a:xfrm>
            <a:off x="6553080" y="5650200"/>
            <a:ext cx="2133360" cy="324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fld id="{62371974-7DA6-4278-8315-44BB14CF87AA}" type="slidenum">
              <a:rPr b="1" lang="en-IN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457200" y="244080"/>
            <a:ext cx="8229240" cy="1015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Lucida Sans"/>
              </a:rPr>
              <a:t>Specifying Requirements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457200" y="1422360"/>
            <a:ext cx="8229240" cy="402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Book Antiqua"/>
              </a:rPr>
              <a:t>Can be </a:t>
            </a:r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Written document</a:t>
            </a:r>
            <a:endParaRPr b="0" lang="en-US" sz="2800" spc="-1" strike="noStrike">
              <a:solidFill>
                <a:srgbClr val="000000"/>
              </a:solidFill>
              <a:latin typeface="Book Antiqua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A set of graphical models</a:t>
            </a:r>
            <a:endParaRPr b="0" lang="en-US" sz="2800" spc="-1" strike="noStrike">
              <a:solidFill>
                <a:srgbClr val="000000"/>
              </a:solidFill>
              <a:latin typeface="Book Antiqua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A collection of usage scenarios</a:t>
            </a:r>
            <a:endParaRPr b="0" lang="en-US" sz="2800" spc="-1" strike="noStrike">
              <a:solidFill>
                <a:srgbClr val="000000"/>
              </a:solidFill>
              <a:latin typeface="Book Antiqua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A prototype</a:t>
            </a:r>
            <a:endParaRPr b="0" lang="en-US" sz="2800" spc="-1" strike="noStrike">
              <a:solidFill>
                <a:srgbClr val="000000"/>
              </a:solidFill>
              <a:latin typeface="Book Antiqua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Or any combination of these</a:t>
            </a:r>
            <a:endParaRPr b="0" lang="en-US" sz="2800" spc="-1" strike="noStrike">
              <a:solidFill>
                <a:srgbClr val="000000"/>
              </a:solidFill>
              <a:latin typeface="Book Antiqua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00" name="TextShape 3"/>
          <p:cNvSpPr txBox="1"/>
          <p:nvPr/>
        </p:nvSpPr>
        <p:spPr>
          <a:xfrm>
            <a:off x="6553080" y="5650200"/>
            <a:ext cx="2133360" cy="324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90000"/>
              </a:lnSpc>
            </a:pPr>
            <a:fld id="{E81081F9-43A2-4023-9AB3-56DD59857427}" type="slidenum">
              <a:rPr b="1" lang="en-IN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961920" y="541440"/>
            <a:ext cx="7218000" cy="1015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Lucida Sans"/>
                <a:ea typeface="宋体"/>
              </a:rPr>
              <a:t>Validating Requirements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450000" y="1644480"/>
            <a:ext cx="8475840" cy="3971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Is each requirement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consistent</a:t>
            </a:r>
            <a:r>
              <a:rPr b="0" lang="en-US" sz="2000" spc="-1" strike="noStrike">
                <a:solidFill>
                  <a:srgbClr val="f3ff07"/>
                </a:solidFill>
                <a:latin typeface="Book Antiqua"/>
                <a:ea typeface="宋体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with the objective 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of the system?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pPr marL="343080" indent="-34272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Have all requirements been specified at the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proper level of abstraction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? 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pPr marL="343080" indent="-34272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Is the requirement really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necessary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?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pPr marL="343080" indent="-34272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Is each requirement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bounded</a:t>
            </a:r>
            <a:r>
              <a:rPr b="0" lang="en-US" sz="2000" spc="-1" strike="noStrike">
                <a:solidFill>
                  <a:srgbClr val="f3ff07"/>
                </a:solidFill>
                <a:latin typeface="Book Antiqua"/>
                <a:ea typeface="宋体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and</a:t>
            </a:r>
            <a:r>
              <a:rPr b="0" lang="en-US" sz="2000" spc="-1" strike="noStrike">
                <a:solidFill>
                  <a:srgbClr val="f3ff07"/>
                </a:solidFill>
                <a:latin typeface="Book Antiqua"/>
                <a:ea typeface="宋体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unambiguous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?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pPr marL="343080" indent="-34272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Does each requirement have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attribution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? 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pPr marL="343080" indent="-34272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Do any requirements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conflict</a:t>
            </a:r>
            <a:r>
              <a:rPr b="0" lang="en-US" sz="2000" spc="-1" strike="noStrike">
                <a:solidFill>
                  <a:srgbClr val="f3ff07"/>
                </a:solidFill>
                <a:latin typeface="Book Antiqua"/>
                <a:ea typeface="宋体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with</a:t>
            </a:r>
            <a:r>
              <a:rPr b="0" lang="en-US" sz="2000" spc="-1" strike="noStrike">
                <a:solidFill>
                  <a:srgbClr val="f3ff07"/>
                </a:solidFill>
                <a:latin typeface="Book Antiqua"/>
                <a:ea typeface="宋体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other</a:t>
            </a:r>
            <a:r>
              <a:rPr b="0" lang="en-US" sz="2000" spc="-1" strike="noStrike">
                <a:solidFill>
                  <a:srgbClr val="f3ff07"/>
                </a:solidFill>
                <a:latin typeface="Book Antiqua"/>
                <a:ea typeface="宋体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requirements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?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pPr marL="343080" indent="-34272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Is each requirement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achievable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in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 the system</a:t>
            </a:r>
            <a:r>
              <a:rPr b="0" lang="en-US" sz="2000" spc="-1" strike="noStrike">
                <a:solidFill>
                  <a:srgbClr val="000000"/>
                </a:solidFill>
                <a:latin typeface="Palatino"/>
                <a:ea typeface="宋体"/>
              </a:rPr>
              <a:t>’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s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technical</a:t>
            </a:r>
            <a:r>
              <a:rPr b="0" lang="en-US" sz="2000" spc="-1" strike="noStrike">
                <a:solidFill>
                  <a:srgbClr val="f3ff07"/>
                </a:solidFill>
                <a:latin typeface="Book Antiqua"/>
                <a:ea typeface="宋体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environment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?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pPr marL="343080" indent="-34272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Is each requirement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testable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, once implemented?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pPr marL="343080" indent="-34272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Does the model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reflect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 the system</a:t>
            </a:r>
            <a:r>
              <a:rPr b="0" lang="en-US" sz="2000" spc="-1" strike="noStrike">
                <a:solidFill>
                  <a:srgbClr val="000000"/>
                </a:solidFill>
                <a:latin typeface="Palatino"/>
                <a:ea typeface="宋体"/>
              </a:rPr>
              <a:t>’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s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information,</a:t>
            </a:r>
            <a:r>
              <a:rPr b="0" lang="en-US" sz="2000" spc="-1" strike="noStrike">
                <a:solidFill>
                  <a:srgbClr val="f3ff07"/>
                </a:solidFill>
                <a:latin typeface="Book Antiqua"/>
                <a:ea typeface="宋体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function</a:t>
            </a:r>
            <a:r>
              <a:rPr b="0" lang="en-US" sz="2000" spc="-1" strike="noStrike">
                <a:solidFill>
                  <a:srgbClr val="f3ff07"/>
                </a:solidFill>
                <a:latin typeface="Book Antiqua"/>
                <a:ea typeface="宋体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and</a:t>
            </a:r>
            <a:r>
              <a:rPr b="0" lang="en-US" sz="2000" spc="-1" strike="noStrike">
                <a:solidFill>
                  <a:srgbClr val="f3ff07"/>
                </a:solidFill>
                <a:latin typeface="Book Antiqua"/>
                <a:ea typeface="宋体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behavior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?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pPr marL="343080" indent="-34272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Has the model been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appropriately</a:t>
            </a:r>
            <a:r>
              <a:rPr b="0" lang="en-US" sz="2000" spc="-1" strike="noStrike">
                <a:solidFill>
                  <a:srgbClr val="f3ff07"/>
                </a:solidFill>
                <a:latin typeface="Book Antiqua"/>
                <a:ea typeface="宋体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latin typeface="Palatino"/>
                <a:ea typeface="宋体"/>
              </a:rPr>
              <a:t>“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partitioned</a:t>
            </a:r>
            <a:r>
              <a:rPr b="0" lang="en-US" sz="2000" spc="-1" strike="noStrike">
                <a:solidFill>
                  <a:srgbClr val="ff0000"/>
                </a:solidFill>
                <a:latin typeface="Palatino"/>
                <a:ea typeface="宋体"/>
              </a:rPr>
              <a:t>”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?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pPr marL="343080" indent="-34272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Have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appropriate</a:t>
            </a:r>
            <a:r>
              <a:rPr b="0" lang="en-US" sz="2000" spc="-1" strike="noStrike">
                <a:solidFill>
                  <a:srgbClr val="f3ff07"/>
                </a:solidFill>
                <a:latin typeface="Book Antiqua"/>
                <a:ea typeface="宋体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requirements patterns 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been used?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03" name="TextShape 3"/>
          <p:cNvSpPr txBox="1"/>
          <p:nvPr/>
        </p:nvSpPr>
        <p:spPr>
          <a:xfrm>
            <a:off x="6553080" y="5650200"/>
            <a:ext cx="2133360" cy="324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fld id="{E5234AC2-6D1B-40C8-AD65-FB0458450D49}" type="slidenum">
              <a:rPr b="1" lang="en-IN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457200" y="244080"/>
            <a:ext cx="8229240" cy="1015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Lucida Sans"/>
              </a:rPr>
              <a:t>Requirement Management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457200" y="1422360"/>
            <a:ext cx="8229240" cy="402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Book Antiqua"/>
              </a:rPr>
              <a:t>Set of activities to help the project team to Track, Identify and Control the changes in the requirement.</a:t>
            </a:r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6553080" y="5650200"/>
            <a:ext cx="2133360" cy="324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90000"/>
              </a:lnSpc>
            </a:pPr>
            <a:fld id="{23936CD1-309B-4F9B-B80F-3778D8B2E046}" type="slidenum">
              <a:rPr b="1" lang="en-IN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685800" y="1893600"/>
            <a:ext cx="7772040" cy="1306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Lucida Sans"/>
              </a:rPr>
              <a:t>End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1371600" y="3454560"/>
            <a:ext cx="6400440" cy="1557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  <p:sp>
        <p:nvSpPr>
          <p:cNvPr id="309" name="TextShape 3"/>
          <p:cNvSpPr txBox="1"/>
          <p:nvPr/>
        </p:nvSpPr>
        <p:spPr>
          <a:xfrm>
            <a:off x="6553080" y="5650200"/>
            <a:ext cx="2133360" cy="324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90000"/>
              </a:lnSpc>
            </a:pPr>
            <a:fld id="{8DB0349C-1220-4D98-B942-779AFEDA8B87}" type="slidenum">
              <a:rPr b="1" lang="en-IN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457200" y="244080"/>
            <a:ext cx="8229240" cy="1015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Lucida Sans"/>
              </a:rPr>
              <a:t>Need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457200" y="1422360"/>
            <a:ext cx="8229240" cy="4022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Book Antiqua"/>
              </a:rPr>
              <a:t>A customer walks into your office, sits down, looks you straight in the eye and says, </a:t>
            </a:r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  <a:p>
            <a:pPr marL="343080" indent="-342720"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Book Antiqua"/>
              </a:rPr>
              <a:t>“</a:t>
            </a:r>
            <a:r>
              <a:rPr b="0" lang="en-US" sz="3200" spc="-1" strike="noStrike">
                <a:solidFill>
                  <a:srgbClr val="ff0000"/>
                </a:solidFill>
                <a:latin typeface="Book Antiqua"/>
              </a:rPr>
              <a:t>I know you think you understand what I said, but what you don’t understand is what I said is not what I mean.</a:t>
            </a:r>
            <a:r>
              <a:rPr b="0" lang="en-US" sz="3200" spc="-1" strike="noStrike">
                <a:solidFill>
                  <a:srgbClr val="000000"/>
                </a:solidFill>
                <a:latin typeface="Book Antiqua"/>
              </a:rPr>
              <a:t>” </a:t>
            </a:r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  <a:p>
            <a:pPr marL="343080" indent="-342720"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Book Antiqua"/>
              </a:rPr>
              <a:t>And this is said very late in your projects.</a:t>
            </a:r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  <a:p>
            <a:pPr marL="343080" indent="-342720" algn="ctr">
              <a:lnSpc>
                <a:spcPct val="100000"/>
              </a:lnSpc>
              <a:spcBef>
                <a:spcPts val="561"/>
              </a:spcBef>
            </a:pPr>
            <a:endParaRPr b="0" lang="en-US" sz="3200" spc="-1" strike="noStrike">
              <a:solidFill>
                <a:srgbClr val="000000"/>
              </a:solidFill>
              <a:latin typeface="Book Antiqua"/>
            </a:endParaRPr>
          </a:p>
          <a:p>
            <a:pPr marL="343080" indent="-342720" algn="ctr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Book Antiqua"/>
                <a:ea typeface="宋体"/>
              </a:rPr>
              <a:t>Requirement engineering helps you to better understand the problems.</a:t>
            </a:r>
            <a:endParaRPr b="0" lang="en-US" sz="2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6553080" y="5650200"/>
            <a:ext cx="2133360" cy="324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fld id="{D3ACCB0C-A6DD-42B9-B013-A589235744A5}" type="slidenum">
              <a:rPr b="1" lang="en-IN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777960" y="414360"/>
            <a:ext cx="7586280" cy="1015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Lucida Sans"/>
                <a:ea typeface="宋体"/>
              </a:rPr>
              <a:t>Requirements Engineering Tasks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769320" y="1509840"/>
            <a:ext cx="8098560" cy="4251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spcBef>
                <a:spcPts val="420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ff0000"/>
                </a:solidFill>
                <a:latin typeface="Book Antiqua"/>
                <a:ea typeface="宋体"/>
              </a:rPr>
              <a:t>Inception</a:t>
            </a:r>
            <a:r>
              <a:rPr b="0" lang="en-US" sz="2100" spc="-1" strike="noStrike">
                <a:solidFill>
                  <a:srgbClr val="000000"/>
                </a:solidFill>
                <a:latin typeface="Book Antiqua"/>
                <a:ea typeface="宋体"/>
              </a:rPr>
              <a:t>—Establish a basic understanding of the problem and the nature of the solution. </a:t>
            </a:r>
            <a:endParaRPr b="0" lang="en-US" sz="2100" spc="-1" strike="noStrike">
              <a:solidFill>
                <a:srgbClr val="000000"/>
              </a:solidFill>
              <a:latin typeface="Book Antiqua"/>
            </a:endParaRPr>
          </a:p>
          <a:p>
            <a:pPr marL="343080" indent="-342720">
              <a:lnSpc>
                <a:spcPct val="90000"/>
              </a:lnSpc>
              <a:spcBef>
                <a:spcPts val="420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ff0000"/>
                </a:solidFill>
                <a:latin typeface="Book Antiqua"/>
                <a:ea typeface="宋体"/>
              </a:rPr>
              <a:t>Elicitation</a:t>
            </a:r>
            <a:r>
              <a:rPr b="0" lang="en-US" sz="2100" spc="-1" strike="noStrike">
                <a:solidFill>
                  <a:srgbClr val="000000"/>
                </a:solidFill>
                <a:latin typeface="Palatino"/>
                <a:ea typeface="宋体"/>
              </a:rPr>
              <a:t>—</a:t>
            </a:r>
            <a:r>
              <a:rPr b="0" lang="en-US" sz="2100" spc="-1" strike="noStrike">
                <a:solidFill>
                  <a:srgbClr val="000000"/>
                </a:solidFill>
                <a:latin typeface="Book Antiqua"/>
                <a:ea typeface="宋体"/>
              </a:rPr>
              <a:t>Draw out the requirements from stakeholders.</a:t>
            </a:r>
            <a:endParaRPr b="0" lang="en-US" sz="2100" spc="-1" strike="noStrike">
              <a:solidFill>
                <a:srgbClr val="000000"/>
              </a:solidFill>
              <a:latin typeface="Book Antiqua"/>
            </a:endParaRPr>
          </a:p>
          <a:p>
            <a:pPr marL="343080" indent="-342720">
              <a:lnSpc>
                <a:spcPct val="90000"/>
              </a:lnSpc>
              <a:spcBef>
                <a:spcPts val="420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ff0000"/>
                </a:solidFill>
                <a:latin typeface="Book Antiqua"/>
                <a:ea typeface="宋体"/>
              </a:rPr>
              <a:t>Elaboration</a:t>
            </a:r>
            <a:r>
              <a:rPr b="0" lang="en-US" sz="2100" spc="-1" strike="noStrike">
                <a:solidFill>
                  <a:srgbClr val="000000"/>
                </a:solidFill>
                <a:latin typeface="Palatino"/>
                <a:ea typeface="宋体"/>
              </a:rPr>
              <a:t>—</a:t>
            </a:r>
            <a:r>
              <a:rPr b="0" lang="en-US" sz="2100" spc="-1" strike="noStrike">
                <a:solidFill>
                  <a:srgbClr val="000000"/>
                </a:solidFill>
                <a:latin typeface="Book Antiqua"/>
                <a:ea typeface="宋体"/>
              </a:rPr>
              <a:t>Create an analysis model that represents information, functional, and behavioral aspects of the requirements.</a:t>
            </a:r>
            <a:endParaRPr b="0" lang="en-US" sz="2100" spc="-1" strike="noStrike">
              <a:solidFill>
                <a:srgbClr val="000000"/>
              </a:solidFill>
              <a:latin typeface="Book Antiqua"/>
            </a:endParaRPr>
          </a:p>
          <a:p>
            <a:pPr marL="343080" indent="-342720">
              <a:lnSpc>
                <a:spcPct val="90000"/>
              </a:lnSpc>
              <a:spcBef>
                <a:spcPts val="420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ff0000"/>
                </a:solidFill>
                <a:latin typeface="Book Antiqua"/>
                <a:ea typeface="宋体"/>
              </a:rPr>
              <a:t>Negotiation</a:t>
            </a:r>
            <a:r>
              <a:rPr b="0" lang="en-US" sz="2100" spc="-1" strike="noStrike">
                <a:solidFill>
                  <a:srgbClr val="000000"/>
                </a:solidFill>
                <a:latin typeface="Palatino"/>
                <a:ea typeface="宋体"/>
              </a:rPr>
              <a:t>—</a:t>
            </a:r>
            <a:r>
              <a:rPr b="0" lang="en-US" sz="2100" spc="-1" strike="noStrike">
                <a:solidFill>
                  <a:srgbClr val="000000"/>
                </a:solidFill>
                <a:latin typeface="Book Antiqua"/>
                <a:ea typeface="宋体"/>
              </a:rPr>
              <a:t>Agree on a deliverable system that is realistic for developers and customers.</a:t>
            </a:r>
            <a:endParaRPr b="0" lang="en-US" sz="2100" spc="-1" strike="noStrike">
              <a:solidFill>
                <a:srgbClr val="000000"/>
              </a:solidFill>
              <a:latin typeface="Book Antiqua"/>
            </a:endParaRPr>
          </a:p>
          <a:p>
            <a:pPr marL="343080" indent="-342720">
              <a:lnSpc>
                <a:spcPct val="90000"/>
              </a:lnSpc>
              <a:spcBef>
                <a:spcPts val="420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ff0000"/>
                </a:solidFill>
                <a:latin typeface="Book Antiqua"/>
                <a:ea typeface="宋体"/>
              </a:rPr>
              <a:t>Specification</a:t>
            </a:r>
            <a:r>
              <a:rPr b="0" lang="en-US" sz="2100" spc="-1" strike="noStrike">
                <a:solidFill>
                  <a:srgbClr val="000000"/>
                </a:solidFill>
                <a:latin typeface="Palatino"/>
                <a:ea typeface="宋体"/>
              </a:rPr>
              <a:t>—</a:t>
            </a:r>
            <a:r>
              <a:rPr b="0" lang="en-US" sz="2100" spc="-1" strike="noStrike">
                <a:solidFill>
                  <a:srgbClr val="000000"/>
                </a:solidFill>
                <a:latin typeface="Book Antiqua"/>
                <a:ea typeface="宋体"/>
              </a:rPr>
              <a:t>Describe the requirements formally or informally.</a:t>
            </a:r>
            <a:endParaRPr b="0" lang="en-US" sz="2100" spc="-1" strike="noStrike">
              <a:solidFill>
                <a:srgbClr val="000000"/>
              </a:solidFill>
              <a:latin typeface="Book Antiqua"/>
            </a:endParaRPr>
          </a:p>
          <a:p>
            <a:pPr marL="343080" indent="-342720">
              <a:lnSpc>
                <a:spcPct val="90000"/>
              </a:lnSpc>
              <a:spcBef>
                <a:spcPts val="420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ff0000"/>
                </a:solidFill>
                <a:latin typeface="Book Antiqua"/>
                <a:ea typeface="宋体"/>
              </a:rPr>
              <a:t>Validation</a:t>
            </a:r>
            <a:r>
              <a:rPr b="0" lang="en-US" sz="2100" spc="-1" strike="noStrike">
                <a:solidFill>
                  <a:srgbClr val="000000"/>
                </a:solidFill>
                <a:latin typeface="Palatino"/>
                <a:ea typeface="宋体"/>
              </a:rPr>
              <a:t>—</a:t>
            </a:r>
            <a:r>
              <a:rPr b="0" lang="en-US" sz="2100" spc="-1" strike="noStrike">
                <a:solidFill>
                  <a:srgbClr val="000000"/>
                </a:solidFill>
                <a:latin typeface="Book Antiqua"/>
                <a:ea typeface="宋体"/>
              </a:rPr>
              <a:t>Review the requirement specification for errors, ambiguities, omissions, and conflicts. </a:t>
            </a:r>
            <a:endParaRPr b="0" lang="en-US" sz="2100" spc="-1" strike="noStrike">
              <a:solidFill>
                <a:srgbClr val="000000"/>
              </a:solidFill>
              <a:latin typeface="Book Antiqua"/>
            </a:endParaRPr>
          </a:p>
          <a:p>
            <a:pPr marL="343080" indent="-342720">
              <a:lnSpc>
                <a:spcPct val="90000"/>
              </a:lnSpc>
              <a:spcBef>
                <a:spcPts val="420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ff0000"/>
                </a:solidFill>
                <a:latin typeface="Book Antiqua"/>
                <a:ea typeface="宋体"/>
              </a:rPr>
              <a:t>Requirements management</a:t>
            </a:r>
            <a:r>
              <a:rPr b="0" lang="en-US" sz="2100" spc="-1" strike="noStrike">
                <a:solidFill>
                  <a:srgbClr val="000000"/>
                </a:solidFill>
                <a:latin typeface="Palatino"/>
                <a:ea typeface="宋体"/>
              </a:rPr>
              <a:t>—</a:t>
            </a:r>
            <a:r>
              <a:rPr b="0" lang="en-US" sz="2100" spc="-1" strike="noStrike">
                <a:solidFill>
                  <a:srgbClr val="000000"/>
                </a:solidFill>
                <a:latin typeface="Book Antiqua"/>
                <a:ea typeface="宋体"/>
              </a:rPr>
              <a:t>Manage changing requirements.</a:t>
            </a:r>
            <a:endParaRPr b="0" lang="en-US" sz="21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6553080" y="5650200"/>
            <a:ext cx="2133360" cy="324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fld id="{5655358B-2501-408E-984A-397094A28DD3}" type="slidenum">
              <a:rPr b="1" lang="en-IN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1184400" y="352440"/>
            <a:ext cx="6798960" cy="639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Lucida Sans"/>
                <a:ea typeface="宋体"/>
              </a:rPr>
              <a:t>Inception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811080" y="1244520"/>
            <a:ext cx="7448040" cy="4233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0000"/>
                </a:solidFill>
                <a:latin typeface="Book Antiqua"/>
                <a:ea typeface="宋体"/>
              </a:rPr>
              <a:t>Ask </a:t>
            </a:r>
            <a:r>
              <a:rPr b="0" lang="en-US" sz="2800" spc="-1" strike="noStrike">
                <a:solidFill>
                  <a:srgbClr val="ff0000"/>
                </a:solidFill>
                <a:latin typeface="Palatino"/>
                <a:ea typeface="宋体"/>
              </a:rPr>
              <a:t>“</a:t>
            </a:r>
            <a:r>
              <a:rPr b="0" lang="en-US" sz="2800" spc="-1" strike="noStrike">
                <a:solidFill>
                  <a:srgbClr val="ff0000"/>
                </a:solidFill>
                <a:latin typeface="Book Antiqua"/>
                <a:ea typeface="宋体"/>
              </a:rPr>
              <a:t>context-free</a:t>
            </a:r>
            <a:r>
              <a:rPr b="0" lang="en-US" sz="2800" spc="-1" strike="noStrike">
                <a:solidFill>
                  <a:srgbClr val="ff0000"/>
                </a:solidFill>
                <a:latin typeface="Palatino"/>
                <a:ea typeface="宋体"/>
              </a:rPr>
              <a:t>”</a:t>
            </a:r>
            <a:r>
              <a:rPr b="0" lang="en-US" sz="2800" spc="-1" strike="noStrike">
                <a:solidFill>
                  <a:srgbClr val="ff0000"/>
                </a:solidFill>
                <a:latin typeface="Book Antiqua"/>
                <a:ea typeface="宋体"/>
              </a:rPr>
              <a:t> questions</a:t>
            </a:r>
            <a:endParaRPr b="0" lang="en-US" sz="2800" spc="-1" strike="noStrike">
              <a:solidFill>
                <a:srgbClr val="000000"/>
              </a:solidFill>
              <a:latin typeface="Book Antiqua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Who is behind the request for this work?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Who will use the solution (product/system)?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What will be the economic benefits?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How would you characterize </a:t>
            </a:r>
            <a:r>
              <a:rPr b="0" lang="en-US" sz="2000" spc="-1" strike="noStrike">
                <a:solidFill>
                  <a:srgbClr val="000000"/>
                </a:solidFill>
                <a:latin typeface="Palatino"/>
                <a:ea typeface="宋体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good</a:t>
            </a:r>
            <a:r>
              <a:rPr b="0" lang="en-US" sz="2000" spc="-1" strike="noStrike">
                <a:solidFill>
                  <a:srgbClr val="000000"/>
                </a:solidFill>
                <a:latin typeface="Palatino"/>
                <a:ea typeface="宋体"/>
              </a:rPr>
              <a:t>”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 output from the system?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What problems does this solution address?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What environment will the product be used in?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Are you the right person to answer these questions?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Are these question relevant?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Can anyone else provide additional information?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Should I be asking you anything else?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62" name="TextShape 3"/>
          <p:cNvSpPr txBox="1"/>
          <p:nvPr/>
        </p:nvSpPr>
        <p:spPr>
          <a:xfrm>
            <a:off x="6553080" y="5650200"/>
            <a:ext cx="2133360" cy="324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fld id="{D53A6F63-8936-4853-8C24-9A9624E5FF65}" type="slidenum">
              <a:rPr b="1" lang="en-IN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1511280" y="192240"/>
            <a:ext cx="6119280" cy="1001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Lucida Sans"/>
                <a:ea typeface="宋体"/>
              </a:rPr>
              <a:t>Eliciting Requirements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457200" y="1306440"/>
            <a:ext cx="86864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spcBef>
                <a:spcPts val="360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Book Antiqua"/>
                <a:ea typeface="宋体"/>
              </a:rPr>
              <a:t>Why is it so difficult to clearly understand what the customer wants?</a:t>
            </a: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  <a:p>
            <a:pPr lvl="1" marL="743040" indent="-285480">
              <a:lnSpc>
                <a:spcPct val="90000"/>
              </a:lnSpc>
              <a:spcBef>
                <a:spcPts val="360"/>
              </a:spcBef>
              <a:buClr>
                <a:srgbClr val="ff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ff0000"/>
                </a:solidFill>
                <a:latin typeface="Book Antiqua"/>
                <a:ea typeface="宋体"/>
              </a:rPr>
              <a:t>Scope</a:t>
            </a: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  <a:p>
            <a:pPr lvl="2" marL="1143000" indent="-22824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宋体"/>
              </a:rPr>
              <a:t>The boundary of the system is ill-defined.</a:t>
            </a: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  <a:p>
            <a:pPr lvl="2" marL="1143000" indent="-22824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宋体"/>
              </a:rPr>
              <a:t>Customers/users specify unnecessary technical detail that may confuse rather than clarify objectives.</a:t>
            </a: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  <a:p>
            <a:pPr lvl="1" marL="743040" indent="-285480">
              <a:lnSpc>
                <a:spcPct val="90000"/>
              </a:lnSpc>
              <a:spcBef>
                <a:spcPts val="360"/>
              </a:spcBef>
              <a:buClr>
                <a:srgbClr val="ff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ff0000"/>
                </a:solidFill>
                <a:latin typeface="Book Antiqua"/>
                <a:ea typeface="宋体"/>
              </a:rPr>
              <a:t>Understanding</a:t>
            </a: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  <a:p>
            <a:pPr lvl="2" marL="1143000" indent="-22824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宋体"/>
              </a:rPr>
              <a:t>Customers are not completely sure of what is needed.</a:t>
            </a: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  <a:p>
            <a:pPr lvl="2" marL="1143000" indent="-22824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宋体"/>
              </a:rPr>
              <a:t>Customers have a poor understanding of the capabilities and limitations of the computing environment.</a:t>
            </a: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  <a:p>
            <a:pPr lvl="2" marL="1143000" indent="-22824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宋体"/>
              </a:rPr>
              <a:t>Customers don</a:t>
            </a:r>
            <a:r>
              <a:rPr b="0" lang="en-US" sz="1800" spc="-1" strike="noStrike">
                <a:solidFill>
                  <a:srgbClr val="000000"/>
                </a:solidFill>
                <a:latin typeface="Palatino"/>
                <a:ea typeface="宋体"/>
              </a:rPr>
              <a:t>’</a:t>
            </a: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宋体"/>
              </a:rPr>
              <a:t>t have a full understanding of their problem domain.</a:t>
            </a: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  <a:p>
            <a:pPr lvl="2" marL="1143000" indent="-22824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宋体"/>
              </a:rPr>
              <a:t>Customers have trouble communicating needs to the system engineer.</a:t>
            </a: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  <a:p>
            <a:pPr lvl="2" marL="1143000" indent="-22824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宋体"/>
              </a:rPr>
              <a:t>Customers omit detail that is believed to be obvious.</a:t>
            </a: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  <a:p>
            <a:pPr lvl="2" marL="1143000" indent="-22824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宋体"/>
              </a:rPr>
              <a:t>Customers specify requirements that conflict with other requirements.</a:t>
            </a: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  <a:p>
            <a:pPr lvl="2" marL="1143000" indent="-22824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宋体"/>
              </a:rPr>
              <a:t>Customers specify requirements that are ambiguous or untestable.</a:t>
            </a: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  <a:p>
            <a:pPr lvl="1" marL="743040" indent="-285480">
              <a:lnSpc>
                <a:spcPct val="90000"/>
              </a:lnSpc>
              <a:spcBef>
                <a:spcPts val="360"/>
              </a:spcBef>
              <a:buClr>
                <a:srgbClr val="ff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ff0000"/>
                </a:solidFill>
                <a:latin typeface="Book Antiqua"/>
                <a:ea typeface="宋体"/>
              </a:rPr>
              <a:t>Volatility</a:t>
            </a: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  <a:p>
            <a:pPr lvl="2" marL="1143000" indent="-22824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宋体"/>
              </a:rPr>
              <a:t>Requirements change over time.</a:t>
            </a: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65" name="TextShape 3"/>
          <p:cNvSpPr txBox="1"/>
          <p:nvPr/>
        </p:nvSpPr>
        <p:spPr>
          <a:xfrm>
            <a:off x="6553080" y="5650200"/>
            <a:ext cx="2133360" cy="324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fld id="{A44ABE30-58FC-4354-9A1F-801AA3F523F2}" type="slidenum">
              <a:rPr b="1" lang="en-IN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685800" y="233280"/>
            <a:ext cx="7826040" cy="691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Lucida Sans"/>
                <a:ea typeface="宋体"/>
              </a:rPr>
              <a:t>Collaborative Requirements Gathering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457200" y="1336680"/>
            <a:ext cx="8229240" cy="3998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Meetings are attended by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all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 interested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stakeholders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pPr marL="343080" indent="-34272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Rules established for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preparation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 and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participation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pPr marL="343080" indent="-342720">
              <a:lnSpc>
                <a:spcPct val="90000"/>
              </a:lnSpc>
              <a:spcBef>
                <a:spcPts val="400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Agenda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 should be formal enough to cover all important points, but informal enough to encourage the free flow of ideas.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pPr marL="343080" indent="-34272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A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facilitator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 controls the meeting.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pPr marL="343080" indent="-34272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A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definition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mechanism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 (blackboard, flip charts, etc.) is used.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pPr marL="343080" indent="-34272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During the meeting: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pPr lvl="1" marL="743040" indent="-28548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宋体"/>
              </a:rPr>
              <a:t>The problem is identified.</a:t>
            </a: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  <a:p>
            <a:pPr lvl="1" marL="743040" indent="-28548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宋体"/>
              </a:rPr>
              <a:t>Elements of the solution are proposed.</a:t>
            </a: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  <a:p>
            <a:pPr lvl="1" marL="743040" indent="-28548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宋体"/>
              </a:rPr>
              <a:t>Different approaches are negotiated.</a:t>
            </a: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  <a:p>
            <a:pPr lvl="1" marL="743040" indent="-28548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宋体"/>
              </a:rPr>
              <a:t>A preliminary set of solution requirements are obtained.</a:t>
            </a: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  <a:p>
            <a:pPr lvl="1" marL="743040" indent="-28548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宋体"/>
              </a:rPr>
              <a:t>The atmosphere is collaborative and non-threatening. </a:t>
            </a: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68" name="TextShape 3"/>
          <p:cNvSpPr txBox="1"/>
          <p:nvPr/>
        </p:nvSpPr>
        <p:spPr>
          <a:xfrm>
            <a:off x="6553080" y="5650200"/>
            <a:ext cx="2133360" cy="324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fld id="{029C0994-522F-4ADF-B826-9FC6088A9F80}" type="slidenum">
              <a:rPr b="1" lang="en-IN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1166760" y="541440"/>
            <a:ext cx="6806880" cy="1015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Lucida Sans"/>
                <a:ea typeface="宋体"/>
              </a:rPr>
              <a:t>Elicitation Work Products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1033560" y="1558440"/>
            <a:ext cx="8110080" cy="336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Book Antiqua"/>
                <a:ea typeface="宋体"/>
              </a:rPr>
              <a:t>Statement of </a:t>
            </a:r>
            <a:r>
              <a:rPr b="0" lang="en-US" sz="2600" spc="-1" strike="noStrike">
                <a:solidFill>
                  <a:srgbClr val="ff0000"/>
                </a:solidFill>
                <a:latin typeface="Book Antiqua"/>
                <a:ea typeface="宋体"/>
              </a:rPr>
              <a:t>need</a:t>
            </a:r>
            <a:r>
              <a:rPr b="0" lang="en-US" sz="2600" spc="-1" strike="noStrike">
                <a:solidFill>
                  <a:srgbClr val="000000"/>
                </a:solidFill>
                <a:latin typeface="Book Antiqua"/>
                <a:ea typeface="宋体"/>
              </a:rPr>
              <a:t> and </a:t>
            </a:r>
            <a:r>
              <a:rPr b="0" lang="en-US" sz="2600" spc="-1" strike="noStrike">
                <a:solidFill>
                  <a:srgbClr val="ff0000"/>
                </a:solidFill>
                <a:latin typeface="Book Antiqua"/>
                <a:ea typeface="宋体"/>
              </a:rPr>
              <a:t>feasibility</a:t>
            </a:r>
            <a:r>
              <a:rPr b="0" lang="en-US" sz="2600" spc="-1" strike="noStrike">
                <a:solidFill>
                  <a:srgbClr val="000000"/>
                </a:solidFill>
                <a:latin typeface="Book Antiqua"/>
                <a:ea typeface="宋体"/>
              </a:rPr>
              <a:t>.</a:t>
            </a:r>
            <a:endParaRPr b="0" lang="en-US" sz="2600" spc="-1" strike="noStrike">
              <a:solidFill>
                <a:srgbClr val="000000"/>
              </a:solidFill>
              <a:latin typeface="Book Antiqua"/>
            </a:endParaRPr>
          </a:p>
          <a:p>
            <a:pPr marL="343080" indent="-342720">
              <a:lnSpc>
                <a:spcPct val="9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Book Antiqua"/>
                <a:ea typeface="宋体"/>
              </a:rPr>
              <a:t>Statement of </a:t>
            </a:r>
            <a:r>
              <a:rPr b="0" lang="en-US" sz="2600" spc="-1" strike="noStrike">
                <a:solidFill>
                  <a:srgbClr val="ff0000"/>
                </a:solidFill>
                <a:latin typeface="Book Antiqua"/>
                <a:ea typeface="宋体"/>
              </a:rPr>
              <a:t>scope</a:t>
            </a:r>
            <a:r>
              <a:rPr b="0" lang="en-US" sz="2600" spc="-1" strike="noStrike">
                <a:solidFill>
                  <a:srgbClr val="000000"/>
                </a:solidFill>
                <a:latin typeface="Book Antiqua"/>
                <a:ea typeface="宋体"/>
              </a:rPr>
              <a:t>.</a:t>
            </a:r>
            <a:endParaRPr b="0" lang="en-US" sz="2600" spc="-1" strike="noStrike">
              <a:solidFill>
                <a:srgbClr val="000000"/>
              </a:solidFill>
              <a:latin typeface="Book Antiqua"/>
            </a:endParaRPr>
          </a:p>
          <a:p>
            <a:pPr marL="343080" indent="-342720">
              <a:lnSpc>
                <a:spcPct val="9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Book Antiqua"/>
                <a:ea typeface="宋体"/>
              </a:rPr>
              <a:t>List of </a:t>
            </a:r>
            <a:r>
              <a:rPr b="0" lang="en-US" sz="2600" spc="-1" strike="noStrike">
                <a:solidFill>
                  <a:srgbClr val="ff0000"/>
                </a:solidFill>
                <a:latin typeface="Book Antiqua"/>
                <a:ea typeface="宋体"/>
              </a:rPr>
              <a:t>participants</a:t>
            </a:r>
            <a:r>
              <a:rPr b="0" lang="en-US" sz="2600" spc="-1" strike="noStrike">
                <a:solidFill>
                  <a:srgbClr val="000000"/>
                </a:solidFill>
                <a:latin typeface="Book Antiqua"/>
                <a:ea typeface="宋体"/>
              </a:rPr>
              <a:t> in requirements elicitation.</a:t>
            </a:r>
            <a:endParaRPr b="0" lang="en-US" sz="2600" spc="-1" strike="noStrike">
              <a:solidFill>
                <a:srgbClr val="000000"/>
              </a:solidFill>
              <a:latin typeface="Book Antiqua"/>
            </a:endParaRPr>
          </a:p>
          <a:p>
            <a:pPr marL="343080" indent="-342720">
              <a:lnSpc>
                <a:spcPct val="9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Book Antiqua"/>
                <a:ea typeface="宋体"/>
              </a:rPr>
              <a:t>Description of the system</a:t>
            </a:r>
            <a:r>
              <a:rPr b="0" lang="en-US" sz="2600" spc="-1" strike="noStrike">
                <a:solidFill>
                  <a:srgbClr val="000000"/>
                </a:solidFill>
                <a:latin typeface="Palatino"/>
                <a:ea typeface="宋体"/>
              </a:rPr>
              <a:t>’</a:t>
            </a:r>
            <a:r>
              <a:rPr b="0" lang="en-US" sz="2600" spc="-1" strike="noStrike">
                <a:solidFill>
                  <a:srgbClr val="000000"/>
                </a:solidFill>
                <a:latin typeface="Book Antiqua"/>
                <a:ea typeface="宋体"/>
              </a:rPr>
              <a:t>s technical </a:t>
            </a:r>
            <a:r>
              <a:rPr b="0" lang="en-US" sz="2600" spc="-1" strike="noStrike">
                <a:solidFill>
                  <a:srgbClr val="ff0000"/>
                </a:solidFill>
                <a:latin typeface="Book Antiqua"/>
                <a:ea typeface="宋体"/>
              </a:rPr>
              <a:t>environment</a:t>
            </a:r>
            <a:r>
              <a:rPr b="0" lang="en-US" sz="2600" spc="-1" strike="noStrike">
                <a:solidFill>
                  <a:srgbClr val="000000"/>
                </a:solidFill>
                <a:latin typeface="Book Antiqua"/>
                <a:ea typeface="宋体"/>
              </a:rPr>
              <a:t>.</a:t>
            </a:r>
            <a:endParaRPr b="0" lang="en-US" sz="2600" spc="-1" strike="noStrike">
              <a:solidFill>
                <a:srgbClr val="000000"/>
              </a:solidFill>
              <a:latin typeface="Book Antiqua"/>
            </a:endParaRPr>
          </a:p>
          <a:p>
            <a:pPr marL="343080" indent="-342720">
              <a:lnSpc>
                <a:spcPct val="9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Book Antiqua"/>
                <a:ea typeface="宋体"/>
              </a:rPr>
              <a:t>List of </a:t>
            </a:r>
            <a:r>
              <a:rPr b="0" lang="en-US" sz="2600" spc="-1" strike="noStrike">
                <a:solidFill>
                  <a:srgbClr val="ff0000"/>
                </a:solidFill>
                <a:latin typeface="Book Antiqua"/>
                <a:ea typeface="宋体"/>
              </a:rPr>
              <a:t>requirements</a:t>
            </a:r>
            <a:r>
              <a:rPr b="0" lang="en-US" sz="2600" spc="-1" strike="noStrike">
                <a:solidFill>
                  <a:srgbClr val="000000"/>
                </a:solidFill>
                <a:latin typeface="Book Antiqua"/>
                <a:ea typeface="宋体"/>
              </a:rPr>
              <a:t> and associated domain </a:t>
            </a:r>
            <a:r>
              <a:rPr b="0" lang="en-US" sz="2600" spc="-1" strike="noStrike">
                <a:solidFill>
                  <a:srgbClr val="ff0000"/>
                </a:solidFill>
                <a:latin typeface="Book Antiqua"/>
                <a:ea typeface="宋体"/>
              </a:rPr>
              <a:t>constraints</a:t>
            </a:r>
            <a:r>
              <a:rPr b="0" lang="en-US" sz="2600" spc="-1" strike="noStrike">
                <a:solidFill>
                  <a:srgbClr val="000000"/>
                </a:solidFill>
                <a:latin typeface="Book Antiqua"/>
                <a:ea typeface="宋体"/>
              </a:rPr>
              <a:t>.</a:t>
            </a:r>
            <a:endParaRPr b="0" lang="en-US" sz="2600" spc="-1" strike="noStrike">
              <a:solidFill>
                <a:srgbClr val="000000"/>
              </a:solidFill>
              <a:latin typeface="Book Antiqua"/>
            </a:endParaRPr>
          </a:p>
          <a:p>
            <a:pPr marL="343080" indent="-342720">
              <a:lnSpc>
                <a:spcPct val="9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Book Antiqua"/>
                <a:ea typeface="宋体"/>
              </a:rPr>
              <a:t>List of usage </a:t>
            </a:r>
            <a:r>
              <a:rPr b="0" lang="en-US" sz="2600" spc="-1" strike="noStrike">
                <a:solidFill>
                  <a:srgbClr val="ff0000"/>
                </a:solidFill>
                <a:latin typeface="Book Antiqua"/>
                <a:ea typeface="宋体"/>
              </a:rPr>
              <a:t>scenarios</a:t>
            </a:r>
            <a:r>
              <a:rPr b="0" lang="en-US" sz="2600" spc="-1" strike="noStrike">
                <a:solidFill>
                  <a:srgbClr val="000000"/>
                </a:solidFill>
                <a:latin typeface="Book Antiqua"/>
                <a:ea typeface="宋体"/>
              </a:rPr>
              <a:t>.</a:t>
            </a:r>
            <a:endParaRPr b="0" lang="en-US" sz="2600" spc="-1" strike="noStrike">
              <a:solidFill>
                <a:srgbClr val="000000"/>
              </a:solidFill>
              <a:latin typeface="Book Antiqua"/>
            </a:endParaRPr>
          </a:p>
          <a:p>
            <a:pPr marL="343080" indent="-34272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Book Antiqua"/>
                <a:ea typeface="宋体"/>
              </a:rPr>
              <a:t>Any </a:t>
            </a:r>
            <a:r>
              <a:rPr b="0" lang="en-US" sz="2600" spc="-1" strike="noStrike">
                <a:solidFill>
                  <a:srgbClr val="ff0000"/>
                </a:solidFill>
                <a:latin typeface="Book Antiqua"/>
                <a:ea typeface="宋体"/>
              </a:rPr>
              <a:t>prototypes</a:t>
            </a:r>
            <a:r>
              <a:rPr b="1" lang="en-US" sz="2600" spc="-1" strike="noStrike">
                <a:solidFill>
                  <a:srgbClr val="000000"/>
                </a:solidFill>
                <a:latin typeface="Book Antiqua"/>
                <a:ea typeface="宋体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Book Antiqua"/>
                <a:ea typeface="宋体"/>
              </a:rPr>
              <a:t>developed to refine requirements</a:t>
            </a:r>
            <a:r>
              <a:rPr b="1" lang="en-US" sz="3000" spc="-1" strike="noStrike">
                <a:solidFill>
                  <a:srgbClr val="000000"/>
                </a:solidFill>
                <a:latin typeface="Book Antiqua"/>
                <a:ea typeface="宋体"/>
              </a:rPr>
              <a:t>.</a:t>
            </a:r>
            <a:endParaRPr b="0" lang="en-US" sz="30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71" name="TextShape 3"/>
          <p:cNvSpPr txBox="1"/>
          <p:nvPr/>
        </p:nvSpPr>
        <p:spPr>
          <a:xfrm>
            <a:off x="6553080" y="5650200"/>
            <a:ext cx="2133360" cy="324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fld id="{F5223FB8-1EB8-496A-B84E-D443B5C5F01A}" type="slidenum">
              <a:rPr b="1" lang="en-IN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1790640" y="257040"/>
            <a:ext cx="5513040" cy="518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Lucida Sans"/>
                <a:ea typeface="宋体"/>
              </a:rPr>
              <a:t>Use-Cases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857160" y="863640"/>
            <a:ext cx="8097840" cy="5028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A use-case scenario is a story about how someone or something external to the software (known as an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actor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) interacts with the system.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pPr marL="343080" indent="-34272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Each scenario answers the following questions: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pPr marL="343080" indent="-34272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Who is the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primary</a:t>
            </a:r>
            <a:r>
              <a:rPr b="0" lang="en-US" sz="2000" spc="-1" strike="noStrike">
                <a:solidFill>
                  <a:srgbClr val="f3ff07"/>
                </a:solidFill>
                <a:latin typeface="Book Antiqua"/>
                <a:ea typeface="宋体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actor</a:t>
            </a:r>
            <a:r>
              <a:rPr b="0" lang="en-US" sz="2000" spc="-1" strike="noStrike">
                <a:solidFill>
                  <a:srgbClr val="000000"/>
                </a:solidFill>
                <a:latin typeface="Book Antiqua"/>
                <a:ea typeface="宋体"/>
              </a:rPr>
              <a:t>, the secondary actor(s)?</a:t>
            </a:r>
            <a:endParaRPr b="0" lang="en-US" sz="2000" spc="-1" strike="noStrike">
              <a:solidFill>
                <a:srgbClr val="000000"/>
              </a:solidFill>
              <a:latin typeface="Book Antiqua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宋体"/>
              </a:rPr>
              <a:t>What are the actor</a:t>
            </a:r>
            <a:r>
              <a:rPr b="0" lang="en-US" sz="1800" spc="-1" strike="noStrike">
                <a:solidFill>
                  <a:srgbClr val="000000"/>
                </a:solidFill>
                <a:latin typeface="Palatino"/>
                <a:ea typeface="宋体"/>
              </a:rPr>
              <a:t>’</a:t>
            </a: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宋体"/>
              </a:rPr>
              <a:t>s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goals</a:t>
            </a: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宋体"/>
              </a:rPr>
              <a:t>?</a:t>
            </a: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宋体"/>
              </a:rPr>
              <a:t>What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preconditions</a:t>
            </a: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宋体"/>
              </a:rPr>
              <a:t> should exist before the story begins?</a:t>
            </a: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宋体"/>
              </a:rPr>
              <a:t>What main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tasks</a:t>
            </a:r>
            <a:r>
              <a:rPr b="0" lang="en-US" sz="1800" spc="-1" strike="noStrike">
                <a:solidFill>
                  <a:srgbClr val="f3ff07"/>
                </a:solidFill>
                <a:latin typeface="Book Antiqua"/>
                <a:ea typeface="宋体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or</a:t>
            </a:r>
            <a:r>
              <a:rPr b="0" lang="en-US" sz="1800" spc="-1" strike="noStrike">
                <a:solidFill>
                  <a:srgbClr val="f3ff07"/>
                </a:solidFill>
                <a:latin typeface="Book Antiqua"/>
                <a:ea typeface="宋体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functions</a:t>
            </a: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宋体"/>
              </a:rPr>
              <a:t> are performed by the actor?</a:t>
            </a: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宋体"/>
              </a:rPr>
              <a:t>What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exceptions</a:t>
            </a: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宋体"/>
              </a:rPr>
              <a:t> might be considered as the story is described?</a:t>
            </a: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宋体"/>
              </a:rPr>
              <a:t>What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variations</a:t>
            </a: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宋体"/>
              </a:rPr>
              <a:t> in the actor</a:t>
            </a:r>
            <a:r>
              <a:rPr b="0" lang="en-US" sz="1800" spc="-1" strike="noStrike">
                <a:solidFill>
                  <a:srgbClr val="000000"/>
                </a:solidFill>
                <a:latin typeface="Palatino"/>
                <a:ea typeface="宋体"/>
              </a:rPr>
              <a:t>’</a:t>
            </a: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宋体"/>
              </a:rPr>
              <a:t>s interaction are possible?</a:t>
            </a: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宋体"/>
              </a:rPr>
              <a:t>What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system</a:t>
            </a:r>
            <a:r>
              <a:rPr b="0" lang="en-US" sz="1800" spc="-1" strike="noStrike">
                <a:solidFill>
                  <a:srgbClr val="f3ff07"/>
                </a:solidFill>
                <a:latin typeface="Book Antiqua"/>
                <a:ea typeface="宋体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information</a:t>
            </a: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宋体"/>
              </a:rPr>
              <a:t> will the actor acquire, produce, or change? </a:t>
            </a: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宋体"/>
              </a:rPr>
              <a:t>Will the actor have to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inform</a:t>
            </a:r>
            <a:r>
              <a:rPr b="0" lang="en-US" sz="1800" spc="-1" strike="noStrike">
                <a:solidFill>
                  <a:srgbClr val="f3ff07"/>
                </a:solidFill>
                <a:latin typeface="Book Antiqua"/>
                <a:ea typeface="宋体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the system </a:t>
            </a: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宋体"/>
              </a:rPr>
              <a:t>about changes in the external environment?</a:t>
            </a: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宋体"/>
              </a:rPr>
              <a:t>What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information</a:t>
            </a: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宋体"/>
              </a:rPr>
              <a:t> does the actor desire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from the system</a:t>
            </a: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宋体"/>
              </a:rPr>
              <a:t>?</a:t>
            </a: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宋体"/>
              </a:rPr>
              <a:t>Does the actor wish to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be</a:t>
            </a:r>
            <a:r>
              <a:rPr b="0" lang="en-US" sz="1800" spc="-1" strike="noStrike">
                <a:solidFill>
                  <a:srgbClr val="f3ff07"/>
                </a:solidFill>
                <a:latin typeface="Book Antiqua"/>
                <a:ea typeface="宋体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latin typeface="Book Antiqua"/>
                <a:ea typeface="宋体"/>
              </a:rPr>
              <a:t>informed</a:t>
            </a: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宋体"/>
              </a:rPr>
              <a:t> about unexpected changes?</a:t>
            </a: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6553080" y="5650200"/>
            <a:ext cx="2133360" cy="324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fld id="{0240EE70-EA34-44E2-8C93-9963925DD0DF}" type="slidenum">
              <a:rPr b="1" lang="en-IN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801720" y="541440"/>
            <a:ext cx="7538760" cy="1015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Lucida Sans"/>
                <a:ea typeface="宋体"/>
              </a:rPr>
              <a:t>Elements of the Analysis Model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798120" y="1762200"/>
            <a:ext cx="7982640" cy="3825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90000"/>
              </a:lnSpc>
              <a:spcBef>
                <a:spcPts val="439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0000"/>
                </a:solidFill>
                <a:latin typeface="Book Antiqua"/>
                <a:ea typeface="宋体"/>
              </a:rPr>
              <a:t>Scenario-based</a:t>
            </a:r>
            <a:r>
              <a:rPr b="0" lang="en-US" sz="1800" spc="-1" strike="noStrike">
                <a:solidFill>
                  <a:srgbClr val="f3ff07"/>
                </a:solidFill>
                <a:latin typeface="Book Antiqua"/>
                <a:ea typeface="宋体"/>
              </a:rPr>
              <a:t> </a:t>
            </a:r>
            <a:r>
              <a:rPr b="0" lang="en-US" sz="2200" spc="-1" strike="noStrike">
                <a:solidFill>
                  <a:srgbClr val="ff0000"/>
                </a:solidFill>
                <a:latin typeface="Book Antiqua"/>
                <a:ea typeface="宋体"/>
              </a:rPr>
              <a:t>elements</a:t>
            </a:r>
            <a:endParaRPr b="0" lang="en-US" sz="2200" spc="-1" strike="noStrike">
              <a:solidFill>
                <a:srgbClr val="000000"/>
              </a:solidFill>
              <a:latin typeface="Book Antiqua"/>
            </a:endParaRPr>
          </a:p>
          <a:p>
            <a:pPr lvl="1" marL="743040" indent="-28548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宋体"/>
              </a:rPr>
              <a:t>Use-case</a:t>
            </a:r>
            <a:r>
              <a:rPr b="0" lang="en-US" sz="1800" spc="-1" strike="noStrike">
                <a:solidFill>
                  <a:srgbClr val="000000"/>
                </a:solidFill>
                <a:latin typeface="Palatino"/>
                <a:ea typeface="宋体"/>
              </a:rPr>
              <a:t>—</a:t>
            </a: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宋体"/>
              </a:rPr>
              <a:t>How external actors interact with the system (use-case diagrams; detailed templates)</a:t>
            </a: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  <a:p>
            <a:pPr lvl="1" marL="743040" indent="-28548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宋体"/>
              </a:rPr>
              <a:t>Functional—How software functions are processed in the system (flow charts; activity diagrams)</a:t>
            </a: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  <a:p>
            <a:pPr marL="743040" indent="-285480">
              <a:lnSpc>
                <a:spcPct val="9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  <a:p>
            <a:pPr marL="343080" indent="-342720">
              <a:lnSpc>
                <a:spcPct val="90000"/>
              </a:lnSpc>
              <a:spcBef>
                <a:spcPts val="439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0000"/>
                </a:solidFill>
                <a:latin typeface="Book Antiqua"/>
                <a:ea typeface="宋体"/>
              </a:rPr>
              <a:t>Class-based</a:t>
            </a:r>
            <a:r>
              <a:rPr b="0" lang="en-US" sz="1800" spc="-1" strike="noStrike">
                <a:solidFill>
                  <a:srgbClr val="f3ff07"/>
                </a:solidFill>
                <a:latin typeface="Book Antiqua"/>
                <a:ea typeface="宋体"/>
              </a:rPr>
              <a:t> </a:t>
            </a:r>
            <a:r>
              <a:rPr b="0" lang="en-US" sz="2200" spc="-1" strike="noStrike">
                <a:solidFill>
                  <a:srgbClr val="ff0000"/>
                </a:solidFill>
                <a:latin typeface="Book Antiqua"/>
                <a:ea typeface="宋体"/>
              </a:rPr>
              <a:t>elements</a:t>
            </a:r>
            <a:endParaRPr b="0" lang="en-US" sz="2200" spc="-1" strike="noStrike">
              <a:solidFill>
                <a:srgbClr val="000000"/>
              </a:solidFill>
              <a:latin typeface="Book Antiqua"/>
            </a:endParaRPr>
          </a:p>
          <a:p>
            <a:pPr lvl="1" marL="743040" indent="-28548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宋体"/>
              </a:rPr>
              <a:t>The various system objects (obtained from scenarios) including their attributes and functions (class diagram)</a:t>
            </a: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  <a:p>
            <a:pPr marL="743040" indent="-285480">
              <a:lnSpc>
                <a:spcPct val="9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  <a:p>
            <a:pPr marL="343080" indent="-342720">
              <a:lnSpc>
                <a:spcPct val="90000"/>
              </a:lnSpc>
              <a:spcBef>
                <a:spcPts val="439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0000"/>
                </a:solidFill>
                <a:latin typeface="Book Antiqua"/>
                <a:ea typeface="宋体"/>
              </a:rPr>
              <a:t>Behavioral elements</a:t>
            </a:r>
            <a:endParaRPr b="0" lang="en-US" sz="2200" spc="-1" strike="noStrike">
              <a:solidFill>
                <a:srgbClr val="000000"/>
              </a:solidFill>
              <a:latin typeface="Book Antiqua"/>
            </a:endParaRPr>
          </a:p>
          <a:p>
            <a:pPr lvl="1" marL="743040" indent="-28548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宋体"/>
              </a:rPr>
              <a:t>How the system behaves in response to different events (state diagram)</a:t>
            </a: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  <a:p>
            <a:pPr marL="743040" indent="-285480">
              <a:lnSpc>
                <a:spcPct val="9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  <a:p>
            <a:pPr marL="343080" indent="-342720">
              <a:lnSpc>
                <a:spcPct val="90000"/>
              </a:lnSpc>
              <a:spcBef>
                <a:spcPts val="439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0000"/>
                </a:solidFill>
                <a:latin typeface="Book Antiqua"/>
                <a:ea typeface="宋体"/>
              </a:rPr>
              <a:t>Flow-oriented elements</a:t>
            </a:r>
            <a:endParaRPr b="0" lang="en-US" sz="2200" spc="-1" strike="noStrike">
              <a:solidFill>
                <a:srgbClr val="000000"/>
              </a:solidFill>
              <a:latin typeface="Book Antiqua"/>
            </a:endParaRPr>
          </a:p>
          <a:p>
            <a:pPr lvl="1" marL="743040" indent="-28548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Book Antiqua"/>
                <a:ea typeface="宋体"/>
              </a:rPr>
              <a:t>How information is transformed as if flows through the system (data flow diagram)</a:t>
            </a:r>
            <a:endParaRPr b="0" lang="en-US" sz="1800" spc="-1" strike="noStrike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77" name="TextShape 3"/>
          <p:cNvSpPr txBox="1"/>
          <p:nvPr/>
        </p:nvSpPr>
        <p:spPr>
          <a:xfrm>
            <a:off x="6553080" y="5650200"/>
            <a:ext cx="2133360" cy="324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fld id="{3320EDEA-6AAD-4D70-87BB-92D7C64C57D7}" type="slidenum">
              <a:rPr b="1" lang="en-IN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6767</TotalTime>
  <Application>LibreOffice/6.0.3.2$Linux_X86_64 LibreOffice_project/00m0$Build-2</Application>
  <Words>2337</Words>
  <Paragraphs>417</Paragraphs>
  <Company>RSP&amp;A, Inc.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2000-03-07T00:57:40Z</dcterms:created>
  <dc:creator>Roger Pressman</dc:creator>
  <dc:description/>
  <dc:language>en-IN</dc:language>
  <cp:lastModifiedBy/>
  <cp:lastPrinted>2004-10-04T07:34:36Z</cp:lastPrinted>
  <dcterms:modified xsi:type="dcterms:W3CDTF">2019-02-19T21:10:09Z</dcterms:modified>
  <cp:revision>279</cp:revision>
  <dc:subject/>
  <dc:title>Transparency Masters for Software Engineering: A Practitioner's Approach, 4/e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RSP&amp;A, Inc.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56</vt:i4>
  </property>
</Properties>
</file>