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6858000" cx="9144000"/>
  <p:notesSz cx="7315200" cy="96012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Questrial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5" roundtripDataSignature="AMtx7mjMt8gI/QBYzjiQp0vpkKe2D3/7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4.xml"/><Relationship Id="rId55" Type="http://customschemas.google.com/relationships/presentationmetadata" Target="metadata"/><Relationship Id="rId10" Type="http://schemas.openxmlformats.org/officeDocument/2006/relationships/slide" Target="slides/slide3.xml"/><Relationship Id="rId54" Type="http://schemas.openxmlformats.org/officeDocument/2006/relationships/font" Target="fonts/Questrial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6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0" type="dt"/>
          </p:nvPr>
        </p:nvSpPr>
        <p:spPr>
          <a:xfrm>
            <a:off x="76200" y="6069012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1" type="ftr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" type="body"/>
          </p:nvPr>
        </p:nvSpPr>
        <p:spPr>
          <a:xfrm rot="5400000">
            <a:off x="2426494" y="-213519"/>
            <a:ext cx="4525962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0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/>
        </p:nvSpPr>
        <p:spPr>
          <a:xfrm>
            <a:off x="0" y="5970587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5"/>
          <p:cNvSpPr txBox="1"/>
          <p:nvPr/>
        </p:nvSpPr>
        <p:spPr>
          <a:xfrm>
            <a:off x="-9525" y="6053137"/>
            <a:ext cx="2249487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5"/>
          <p:cNvSpPr txBox="1"/>
          <p:nvPr/>
        </p:nvSpPr>
        <p:spPr>
          <a:xfrm>
            <a:off x="2359025" y="6043612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10" type="dt"/>
          </p:nvPr>
        </p:nvSpPr>
        <p:spPr>
          <a:xfrm>
            <a:off x="76200" y="6069012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5"/>
          <p:cNvSpPr txBox="1"/>
          <p:nvPr>
            <p:ph idx="11" type="ftr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5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47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7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7"/>
          <p:cNvSpPr txBox="1"/>
          <p:nvPr/>
        </p:nvSpPr>
        <p:spPr>
          <a:xfrm>
            <a:off x="0" y="1235075"/>
            <a:ext cx="9144000" cy="31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7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 txBox="1"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9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2" name="Google Shape;62;p49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3" name="Google Shape;63;p4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sp>
        <p:nvSpPr>
          <p:cNvPr id="65" name="Google Shape;65;p49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Twentieth Century"/>
              <a:buNone/>
            </a:pPr>
            <a:r>
              <a:rPr b="1" i="0" lang="en-US" sz="4400" u="none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CONCEPTS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Abstraction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Abstraction is fundamental way to reduce complexity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Abstraction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Procedural Abstraction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1066800" y="330200"/>
            <a:ext cx="390525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Abstraction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4800600" y="1931987"/>
            <a:ext cx="3263900" cy="3527425"/>
          </a:xfrm>
          <a:prstGeom prst="roundRect">
            <a:avLst>
              <a:gd fmla="val 1262" name="adj"/>
            </a:avLst>
          </a:prstGeom>
          <a:solidFill>
            <a:srgbClr val="DADADA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1"/>
          <p:cNvCxnSpPr/>
          <p:nvPr/>
        </p:nvCxnSpPr>
        <p:spPr>
          <a:xfrm>
            <a:off x="4800600" y="2387600"/>
            <a:ext cx="325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0" name="Google Shape;150;p11"/>
          <p:cNvSpPr txBox="1"/>
          <p:nvPr/>
        </p:nvSpPr>
        <p:spPr>
          <a:xfrm>
            <a:off x="4953000" y="1905000"/>
            <a:ext cx="8001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door</a:t>
            </a:r>
            <a:endParaRPr/>
          </a:p>
        </p:txBody>
      </p:sp>
      <p:cxnSp>
        <p:nvCxnSpPr>
          <p:cNvPr id="151" name="Google Shape;151;p11"/>
          <p:cNvCxnSpPr/>
          <p:nvPr/>
        </p:nvCxnSpPr>
        <p:spPr>
          <a:xfrm flipH="1">
            <a:off x="4267200" y="4186237"/>
            <a:ext cx="825500" cy="1471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2" name="Google Shape;152;p11"/>
          <p:cNvSpPr txBox="1"/>
          <p:nvPr/>
        </p:nvSpPr>
        <p:spPr>
          <a:xfrm>
            <a:off x="4119562" y="5640387"/>
            <a:ext cx="3446462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as a data structure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5399087" y="2617787"/>
            <a:ext cx="1527175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manufacturer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fol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5399087" y="2860675"/>
            <a:ext cx="16414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number</a:t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5399087" y="3101975"/>
            <a:ext cx="612775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fol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5399087" y="3343275"/>
            <a:ext cx="1692275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swing direction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fol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5399087" y="3582987"/>
            <a:ext cx="854075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fol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5399087" y="3824287"/>
            <a:ext cx="714375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fol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5399087" y="4065587"/>
            <a:ext cx="803275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278D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fol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5399087" y="4306887"/>
            <a:ext cx="1146175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278D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fol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5399087" y="4548187"/>
            <a:ext cx="841375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fol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5399087" y="4789487"/>
            <a:ext cx="2227262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opening mechanism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1866900" y="20955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1866900" y="2097087"/>
            <a:ext cx="1727200" cy="35036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1981200" y="2209800"/>
            <a:ext cx="14986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1981200" y="2211387"/>
            <a:ext cx="1498600" cy="3389312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1993900" y="2222500"/>
            <a:ext cx="1398587" cy="3570287"/>
          </a:xfrm>
          <a:custGeom>
            <a:rect b="b" l="l" r="r" t="t"/>
            <a:pathLst>
              <a:path extrusionOk="0" h="1999" w="881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1981200" y="2209800"/>
            <a:ext cx="1398587" cy="3570287"/>
          </a:xfrm>
          <a:custGeom>
            <a:rect b="b" l="l" r="r" t="t"/>
            <a:pathLst>
              <a:path extrusionOk="0" h="1999" w="881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cap="rnd" cmpd="sng" w="25400">
            <a:solidFill>
              <a:srgbClr val="712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3098800" y="39243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3098800" y="3925887"/>
            <a:ext cx="127000" cy="123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3149600" y="40386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3149600" y="4040187"/>
            <a:ext cx="12700" cy="3032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1"/>
          <p:cNvCxnSpPr/>
          <p:nvPr/>
        </p:nvCxnSpPr>
        <p:spPr>
          <a:xfrm>
            <a:off x="3733800" y="3810000"/>
            <a:ext cx="901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990600" y="330200"/>
            <a:ext cx="5265737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Procedural Abstraction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80" name="Google Shape;180;p12"/>
          <p:cNvCxnSpPr/>
          <p:nvPr/>
        </p:nvCxnSpPr>
        <p:spPr>
          <a:xfrm flipH="1" rot="10800000">
            <a:off x="3835400" y="4089400"/>
            <a:ext cx="952500" cy="889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1" name="Google Shape;181;p12"/>
          <p:cNvSpPr txBox="1"/>
          <p:nvPr/>
        </p:nvSpPr>
        <p:spPr>
          <a:xfrm>
            <a:off x="1981200" y="21336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1981200" y="2135187"/>
            <a:ext cx="1727200" cy="35036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2095500" y="2247900"/>
            <a:ext cx="14986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2095500" y="2249487"/>
            <a:ext cx="1498600" cy="3389312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2108200" y="2260600"/>
            <a:ext cx="1398587" cy="3570287"/>
          </a:xfrm>
          <a:custGeom>
            <a:rect b="b" l="l" r="r" t="t"/>
            <a:pathLst>
              <a:path extrusionOk="0" h="1999" w="881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2095500" y="2247900"/>
            <a:ext cx="1398587" cy="3570287"/>
          </a:xfrm>
          <a:custGeom>
            <a:rect b="b" l="l" r="r" t="t"/>
            <a:pathLst>
              <a:path extrusionOk="0" h="1999" w="881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cap="rnd" cmpd="sng" w="25400">
            <a:solidFill>
              <a:srgbClr val="712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3213100" y="39624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3213100" y="3963987"/>
            <a:ext cx="127000" cy="123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263900" y="40767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3263900" y="4078287"/>
            <a:ext cx="12700" cy="3032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2527300" y="2846387"/>
            <a:ext cx="254000" cy="620712"/>
          </a:xfrm>
          <a:prstGeom prst="ellipse">
            <a:avLst/>
          </a:prstGeom>
          <a:solidFill>
            <a:srgbClr val="790015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2400300" y="3390900"/>
            <a:ext cx="458787" cy="1271587"/>
          </a:xfrm>
          <a:custGeom>
            <a:rect b="b" l="l" r="r" t="t"/>
            <a:pathLst>
              <a:path extrusionOk="0" h="712" w="289">
                <a:moveTo>
                  <a:pt x="0" y="0"/>
                </a:moveTo>
                <a:lnTo>
                  <a:pt x="288" y="114"/>
                </a:lnTo>
                <a:lnTo>
                  <a:pt x="224" y="711"/>
                </a:lnTo>
                <a:lnTo>
                  <a:pt x="48" y="611"/>
                </a:lnTo>
                <a:lnTo>
                  <a:pt x="0" y="0"/>
                </a:lnTo>
              </a:path>
            </a:pathLst>
          </a:custGeom>
          <a:solidFill>
            <a:srgbClr val="790015"/>
          </a:solidFill>
          <a:ln cap="rnd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2"/>
          <p:cNvCxnSpPr/>
          <p:nvPr/>
        </p:nvCxnSpPr>
        <p:spPr>
          <a:xfrm>
            <a:off x="2857500" y="3621087"/>
            <a:ext cx="114300" cy="8223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" name="Google Shape;194;p12"/>
          <p:cNvCxnSpPr/>
          <p:nvPr/>
        </p:nvCxnSpPr>
        <p:spPr>
          <a:xfrm flipH="1" rot="10800000">
            <a:off x="2997200" y="4292600"/>
            <a:ext cx="254000" cy="16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Google Shape;195;p12"/>
          <p:cNvCxnSpPr/>
          <p:nvPr/>
        </p:nvCxnSpPr>
        <p:spPr>
          <a:xfrm flipH="1">
            <a:off x="2209800" y="3417887"/>
            <a:ext cx="177800" cy="5429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" name="Google Shape;196;p12"/>
          <p:cNvCxnSpPr/>
          <p:nvPr/>
        </p:nvCxnSpPr>
        <p:spPr>
          <a:xfrm>
            <a:off x="2222500" y="3989387"/>
            <a:ext cx="228600" cy="3016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Google Shape;197;p12"/>
          <p:cNvCxnSpPr/>
          <p:nvPr/>
        </p:nvCxnSpPr>
        <p:spPr>
          <a:xfrm>
            <a:off x="2755900" y="4675187"/>
            <a:ext cx="177800" cy="6318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12"/>
          <p:cNvCxnSpPr/>
          <p:nvPr/>
        </p:nvCxnSpPr>
        <p:spPr>
          <a:xfrm flipH="1">
            <a:off x="2717800" y="5335587"/>
            <a:ext cx="228600" cy="720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Google Shape;199;p12"/>
          <p:cNvCxnSpPr/>
          <p:nvPr/>
        </p:nvCxnSpPr>
        <p:spPr>
          <a:xfrm flipH="1" rot="10800000">
            <a:off x="2717800" y="6019800"/>
            <a:ext cx="63500" cy="5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12"/>
          <p:cNvCxnSpPr/>
          <p:nvPr/>
        </p:nvCxnSpPr>
        <p:spPr>
          <a:xfrm>
            <a:off x="2476500" y="4497387"/>
            <a:ext cx="88900" cy="6842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12"/>
          <p:cNvCxnSpPr/>
          <p:nvPr/>
        </p:nvCxnSpPr>
        <p:spPr>
          <a:xfrm flipH="1">
            <a:off x="2159000" y="5210175"/>
            <a:ext cx="419100" cy="6302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" name="Google Shape;202;p12"/>
          <p:cNvCxnSpPr/>
          <p:nvPr/>
        </p:nvCxnSpPr>
        <p:spPr>
          <a:xfrm flipH="1" rot="10800000">
            <a:off x="2171700" y="5829300"/>
            <a:ext cx="76200" cy="25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" name="Google Shape;203;p12"/>
          <p:cNvSpPr/>
          <p:nvPr/>
        </p:nvSpPr>
        <p:spPr>
          <a:xfrm>
            <a:off x="4965700" y="2044700"/>
            <a:ext cx="2768600" cy="2768600"/>
          </a:xfrm>
          <a:prstGeom prst="roundRect">
            <a:avLst>
              <a:gd fmla="val 142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4953000" y="2032000"/>
            <a:ext cx="2794000" cy="2794000"/>
          </a:xfrm>
          <a:prstGeom prst="roundRect">
            <a:avLst>
              <a:gd fmla="val 1513" name="adj"/>
            </a:avLst>
          </a:prstGeom>
          <a:solidFill>
            <a:schemeClr val="folHlink"/>
          </a:solidFill>
          <a:ln>
            <a:noFill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12"/>
          <p:cNvCxnSpPr/>
          <p:nvPr/>
        </p:nvCxnSpPr>
        <p:spPr>
          <a:xfrm>
            <a:off x="4965700" y="2501900"/>
            <a:ext cx="2730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6" name="Google Shape;206;p12"/>
          <p:cNvSpPr txBox="1"/>
          <p:nvPr/>
        </p:nvSpPr>
        <p:spPr>
          <a:xfrm>
            <a:off x="5154612" y="2014537"/>
            <a:ext cx="8588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</a:t>
            </a:r>
            <a:endParaRPr/>
          </a:p>
        </p:txBody>
      </p:sp>
      <p:cxnSp>
        <p:nvCxnSpPr>
          <p:cNvPr id="207" name="Google Shape;207;p12"/>
          <p:cNvCxnSpPr/>
          <p:nvPr/>
        </p:nvCxnSpPr>
        <p:spPr>
          <a:xfrm flipH="1">
            <a:off x="4889500" y="4421187"/>
            <a:ext cx="939800" cy="9620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8" name="Google Shape;208;p12"/>
          <p:cNvSpPr txBox="1"/>
          <p:nvPr/>
        </p:nvSpPr>
        <p:spPr>
          <a:xfrm>
            <a:off x="3948112" y="5329237"/>
            <a:ext cx="42322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with a "knowledge" of the  </a:t>
            </a:r>
            <a:endParaRPr/>
          </a:p>
        </p:txBody>
      </p:sp>
      <p:sp>
        <p:nvSpPr>
          <p:cNvPr id="209" name="Google Shape;209;p12"/>
          <p:cNvSpPr txBox="1"/>
          <p:nvPr/>
        </p:nvSpPr>
        <p:spPr>
          <a:xfrm>
            <a:off x="3960812" y="5621337"/>
            <a:ext cx="3675062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 that is associated with enter</a:t>
            </a:r>
            <a:endParaRPr/>
          </a:p>
        </p:txBody>
      </p:sp>
      <p:sp>
        <p:nvSpPr>
          <p:cNvPr id="210" name="Google Shape;210;p12"/>
          <p:cNvSpPr txBox="1"/>
          <p:nvPr/>
        </p:nvSpPr>
        <p:spPr>
          <a:xfrm>
            <a:off x="5459412" y="2928937"/>
            <a:ext cx="1744662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 of enter 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5459412" y="3157537"/>
            <a:ext cx="11207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990600" y="3810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Architecture</a:t>
            </a:r>
            <a:endParaRPr/>
          </a:p>
        </p:txBody>
      </p:sp>
      <p:sp>
        <p:nvSpPr>
          <p:cNvPr id="217" name="Google Shape;217;p13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838200" y="1676400"/>
            <a:ext cx="7848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"/>
              <a:buNone/>
            </a:pPr>
            <a:r>
              <a:rPr b="1" i="0" lang="en-US" sz="2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“The overall structure of the software and the ways in which that structure provides conceptual integrity for a system.”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612775" y="2438400"/>
            <a:ext cx="815022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May have one or more of following models</a:t>
            </a:r>
            <a:endParaRPr/>
          </a:p>
          <a:p>
            <a:pPr indent="-273048" lvl="1" marL="63976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1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Structural Models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Organized collection of program components</a:t>
            </a:r>
            <a:endParaRPr/>
          </a:p>
          <a:p>
            <a:pPr indent="-273048" lvl="1" marL="63976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1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Framework Models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Increase level of program abstraction by identifying repeatable architectural design frameworks encountered in similar type of applications</a:t>
            </a:r>
            <a:endParaRPr/>
          </a:p>
          <a:p>
            <a:pPr indent="-273048" lvl="1" marL="63976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1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Dynamic Models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Address behavioural properties of the system</a:t>
            </a:r>
            <a:endParaRPr/>
          </a:p>
          <a:p>
            <a:pPr indent="-273048" lvl="1" marL="63976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1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Functional Models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Represents functional hierarchy of a system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Patterns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612775" y="1600200"/>
            <a:ext cx="830262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Describes a design structure that solves a particular design problem within a specific context and amid “Forces” that may have an impact on the manner in which the pattern is applied and used.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must provide a description that enables a designer to determine </a:t>
            </a:r>
            <a:endParaRPr/>
          </a:p>
          <a:p>
            <a:pPr indent="-514349" lvl="1" marL="8810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Twentieth Century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Whether pattern is applicable to current work</a:t>
            </a:r>
            <a:endParaRPr/>
          </a:p>
          <a:p>
            <a:pPr indent="-514349" lvl="1" marL="8810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Twentieth Century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Whether pattern can be reused</a:t>
            </a:r>
            <a:endParaRPr/>
          </a:p>
          <a:p>
            <a:pPr indent="-514349" lvl="1" marL="8810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Twentieth Century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Whether the pattern can serve as a guide for developing a similar but functionally or structurally different pattern.</a:t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1117600" y="457200"/>
            <a:ext cx="7721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Patterns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914400" y="1608137"/>
            <a:ext cx="7696200" cy="518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Design Pattern Template</a:t>
            </a:r>
            <a:endParaRPr b="1" i="0" sz="17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Pattern name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—describes the essence of the pattern in a short but expressive name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Intent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—describes the pattern and what it does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Also-known-as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—lists any synonyms for the pattern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Motivation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—provides an example of the problem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Applicability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—notes specific design situations in which the pattern is applicable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Structure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—describes the classes that are required to implement the pattern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Participants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—describes the responsibilities of the classes that are required to implement the pattern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Collaborations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—describes how the participants collaborate to carry out their responsibilities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Consequences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—describes the “design forces” that affect the pattern and the potential trade-offs that must be considered when the pattern is implemented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700"/>
              <a:buFont typeface="Questrial"/>
              <a:buNone/>
            </a:pPr>
            <a:r>
              <a:rPr b="1" i="1" lang="en-US" sz="1700" u="none">
                <a:solidFill>
                  <a:schemeClr val="folHlink"/>
                </a:solidFill>
                <a:latin typeface="Questrial"/>
                <a:ea typeface="Questrial"/>
                <a:cs typeface="Questrial"/>
                <a:sym typeface="Questrial"/>
              </a:rPr>
              <a:t>Related patterns</a:t>
            </a:r>
            <a:r>
              <a:rPr b="1" i="0" lang="en-US" sz="17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—cross-references related design pattern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838200" y="3810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Modularity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Separation of Concerns</a:t>
            </a:r>
            <a:endParaRPr b="1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complex problem can be more easily handled if it is subdivided into pieces that can each be solved and/or optimized independently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</a:t>
            </a:r>
            <a:r>
              <a:rPr b="0" i="1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concern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 feature or behavior that is specified as part of the requirements model for the software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 separating concerns into smaller, and therefore more manageable pieces, a problem takes less effort and time to solve.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Modularity</a:t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17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“Modularity is the single attribute of software that allows a program to be intellectually manageable"</a:t>
            </a:r>
            <a:endParaRPr/>
          </a:p>
          <a:p>
            <a:pPr indent="-319087" lvl="0" marL="3190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Monolithic software (i.e., a large program composed of a single module) cannot be easily grasped by a software engineer. </a:t>
            </a:r>
            <a:endParaRPr/>
          </a:p>
          <a:p>
            <a:pPr indent="-273049" lvl="1" marL="63976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number of control paths, span of reference, number of variables, and overall complexity would make understanding close to impossible. </a:t>
            </a:r>
            <a:endParaRPr/>
          </a:p>
          <a:p>
            <a:pPr indent="-319087" lvl="0" marL="3190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almost all instances, the design should be broken into many modules, hoping to make understanding easier and as a consequence, reduce the cost required to build the software.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914400" y="330200"/>
            <a:ext cx="50673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Modularity: Trade-offs</a:t>
            </a:r>
            <a:endParaRPr/>
          </a:p>
        </p:txBody>
      </p:sp>
      <p:sp>
        <p:nvSpPr>
          <p:cNvPr id="253" name="Google Shape;253;p18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2117725" y="1828800"/>
            <a:ext cx="49085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"right" number of modules </a:t>
            </a:r>
            <a:endParaRPr/>
          </a:p>
        </p:txBody>
      </p:sp>
      <p:sp>
        <p:nvSpPr>
          <p:cNvPr id="255" name="Google Shape;255;p18"/>
          <p:cNvSpPr txBox="1"/>
          <p:nvPr/>
        </p:nvSpPr>
        <p:spPr>
          <a:xfrm>
            <a:off x="2117725" y="2146300"/>
            <a:ext cx="3906837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 specific software design?</a:t>
            </a:r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2590800" y="5867400"/>
            <a:ext cx="170497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optimal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2438400" y="6096000"/>
            <a:ext cx="14335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of modules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3506787" y="3192462"/>
            <a:ext cx="279400" cy="23590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3494087" y="3179762"/>
            <a:ext cx="304800" cy="23844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3506787" y="5592762"/>
            <a:ext cx="279400" cy="123825"/>
          </a:xfrm>
          <a:prstGeom prst="rect">
            <a:avLst/>
          </a:prstGeom>
          <a:solidFill>
            <a:srgbClr val="F7668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3494087" y="5580062"/>
            <a:ext cx="304800" cy="1492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3824287" y="5503862"/>
            <a:ext cx="279400" cy="2127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3811587" y="5491162"/>
            <a:ext cx="304800" cy="238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3824287" y="3421062"/>
            <a:ext cx="279400" cy="20415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3811587" y="3408362"/>
            <a:ext cx="304800" cy="20669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4141787" y="5389562"/>
            <a:ext cx="279400" cy="3270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4129087" y="5376862"/>
            <a:ext cx="304800" cy="3524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4141787" y="3613150"/>
            <a:ext cx="279400" cy="173513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4129087" y="3598862"/>
            <a:ext cx="304800" cy="1762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4459287" y="5275262"/>
            <a:ext cx="266700" cy="4413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4446587" y="5262562"/>
            <a:ext cx="292100" cy="4667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4459287" y="3789362"/>
            <a:ext cx="266700" cy="14446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4446587" y="3776662"/>
            <a:ext cx="292100" cy="14700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4764087" y="5160962"/>
            <a:ext cx="279400" cy="5556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4751387" y="5148262"/>
            <a:ext cx="304800" cy="5810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4764087" y="3929062"/>
            <a:ext cx="279400" cy="11906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4751387" y="3916362"/>
            <a:ext cx="304800" cy="12160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5081587" y="5021262"/>
            <a:ext cx="279400" cy="6953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5068887" y="5008562"/>
            <a:ext cx="304800" cy="7207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5081587" y="4106862"/>
            <a:ext cx="279400" cy="8604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068887" y="4094162"/>
            <a:ext cx="304800" cy="885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5399087" y="5021262"/>
            <a:ext cx="279400" cy="6953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386387" y="5008562"/>
            <a:ext cx="304800" cy="7207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5399087" y="4106862"/>
            <a:ext cx="279400" cy="8604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5386387" y="4094162"/>
            <a:ext cx="304800" cy="885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5716587" y="4818062"/>
            <a:ext cx="266700" cy="8985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703887" y="4805362"/>
            <a:ext cx="292100" cy="9239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5716587" y="3929062"/>
            <a:ext cx="266700" cy="8477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5703887" y="3916362"/>
            <a:ext cx="292100" cy="873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6021387" y="4614862"/>
            <a:ext cx="279400" cy="11017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6008687" y="4602162"/>
            <a:ext cx="304800" cy="1127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6021387" y="3789362"/>
            <a:ext cx="279400" cy="8096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6008687" y="3776662"/>
            <a:ext cx="304800" cy="8366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6338887" y="4475162"/>
            <a:ext cx="279400" cy="12414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6326187" y="4462462"/>
            <a:ext cx="304800" cy="1266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6338887" y="3613150"/>
            <a:ext cx="279400" cy="82073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326187" y="3598862"/>
            <a:ext cx="304800" cy="8477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6656387" y="4246562"/>
            <a:ext cx="279400" cy="1470025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6643687" y="4233862"/>
            <a:ext cx="304800" cy="14954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6656387" y="3421062"/>
            <a:ext cx="279400" cy="7842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6643687" y="3408362"/>
            <a:ext cx="304800" cy="8096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6973887" y="3192462"/>
            <a:ext cx="266700" cy="6064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6961187" y="3179762"/>
            <a:ext cx="292100" cy="6334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8"/>
          <p:cNvSpPr txBox="1"/>
          <p:nvPr/>
        </p:nvSpPr>
        <p:spPr>
          <a:xfrm>
            <a:off x="6973887" y="3841750"/>
            <a:ext cx="266700" cy="1874837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6961187" y="3827462"/>
            <a:ext cx="292100" cy="1901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2057400" y="3124200"/>
            <a:ext cx="118586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cost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2082800" y="3316287"/>
            <a:ext cx="12430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software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6235700" y="5816600"/>
            <a:ext cx="20669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modules</a:t>
            </a:r>
            <a:endParaRPr/>
          </a:p>
        </p:txBody>
      </p:sp>
      <p:grpSp>
        <p:nvGrpSpPr>
          <p:cNvPr id="309" name="Google Shape;309;p18"/>
          <p:cNvGrpSpPr/>
          <p:nvPr/>
        </p:nvGrpSpPr>
        <p:grpSpPr>
          <a:xfrm>
            <a:off x="3494087" y="5667375"/>
            <a:ext cx="4675187" cy="128587"/>
            <a:chOff x="1744" y="2971"/>
            <a:chExt cx="2945" cy="72"/>
          </a:xfrm>
        </p:grpSpPr>
        <p:sp>
          <p:nvSpPr>
            <p:cNvPr id="310" name="Google Shape;310;p18"/>
            <p:cNvSpPr/>
            <p:nvPr/>
          </p:nvSpPr>
          <p:spPr>
            <a:xfrm>
              <a:off x="4512" y="2971"/>
              <a:ext cx="177" cy="72"/>
            </a:xfrm>
            <a:custGeom>
              <a:rect b="b" l="l" r="r" t="t"/>
              <a:pathLst>
                <a:path extrusionOk="0" h="72" w="177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cap="rnd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18"/>
            <p:cNvCxnSpPr/>
            <p:nvPr/>
          </p:nvCxnSpPr>
          <p:spPr>
            <a:xfrm>
              <a:off x="1744" y="3013"/>
              <a:ext cx="2760" cy="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12" name="Google Shape;312;p18"/>
          <p:cNvGrpSpPr/>
          <p:nvPr/>
        </p:nvGrpSpPr>
        <p:grpSpPr>
          <a:xfrm>
            <a:off x="3417887" y="2593975"/>
            <a:ext cx="128587" cy="3136900"/>
            <a:chOff x="1696" y="1250"/>
            <a:chExt cx="81" cy="1756"/>
          </a:xfrm>
        </p:grpSpPr>
        <p:sp>
          <p:nvSpPr>
            <p:cNvPr id="313" name="Google Shape;313;p18"/>
            <p:cNvSpPr/>
            <p:nvPr/>
          </p:nvSpPr>
          <p:spPr>
            <a:xfrm>
              <a:off x="1696" y="1250"/>
              <a:ext cx="81" cy="157"/>
            </a:xfrm>
            <a:custGeom>
              <a:rect b="b" l="l" r="r" t="t"/>
              <a:pathLst>
                <a:path extrusionOk="0" h="157" w="81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cap="rnd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p18"/>
            <p:cNvCxnSpPr/>
            <p:nvPr/>
          </p:nvCxnSpPr>
          <p:spPr>
            <a:xfrm rot="10800000">
              <a:off x="1744" y="1399"/>
              <a:ext cx="0" cy="1607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15" name="Google Shape;315;p18"/>
          <p:cNvSpPr txBox="1"/>
          <p:nvPr/>
        </p:nvSpPr>
        <p:spPr>
          <a:xfrm>
            <a:off x="7342187" y="3830637"/>
            <a:ext cx="12303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integration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4419600" y="2590800"/>
            <a:ext cx="2744787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development cost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7" name="Google Shape;317;p18"/>
          <p:cNvCxnSpPr/>
          <p:nvPr/>
        </p:nvCxnSpPr>
        <p:spPr>
          <a:xfrm>
            <a:off x="5970587" y="3027362"/>
            <a:ext cx="520700" cy="8604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" name="Google Shape;318;p18"/>
          <p:cNvCxnSpPr/>
          <p:nvPr/>
        </p:nvCxnSpPr>
        <p:spPr>
          <a:xfrm flipH="1">
            <a:off x="6529387" y="4360862"/>
            <a:ext cx="914400" cy="5048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2700000" dist="107763">
              <a:schemeClr val="lt2"/>
            </a:outerShdw>
          </a:effectLst>
        </p:spPr>
      </p:cxnSp>
      <p:sp>
        <p:nvSpPr>
          <p:cNvPr id="319" name="Google Shape;319;p18"/>
          <p:cNvSpPr/>
          <p:nvPr/>
        </p:nvSpPr>
        <p:spPr>
          <a:xfrm>
            <a:off x="4116387" y="5872162"/>
            <a:ext cx="1193800" cy="366712"/>
          </a:xfrm>
          <a:custGeom>
            <a:rect b="b" l="l" r="r" t="t"/>
            <a:pathLst>
              <a:path extrusionOk="0" fill="none" h="21705" w="2160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</a:path>
              <a:path extrusionOk="0" h="21705" w="2160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Information Hiding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principle of </a:t>
            </a:r>
            <a:r>
              <a:rPr b="0" i="1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information hiding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suggests that modules be characterized by design decisions that hides from all others.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Information contained in one module should be inaccessible (directly) to other modules.</a:t>
            </a:r>
            <a:endParaRPr/>
          </a:p>
        </p:txBody>
      </p:sp>
      <p:sp>
        <p:nvSpPr>
          <p:cNvPr id="326" name="Google Shape;326;p19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" name="Google Shape;84;p2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Mitch Kapor, the creator of Lotus 1-2-3, presented a “software design manifesto” in Dr. Dobbs Journal. He said:</a:t>
            </a:r>
            <a:endParaRPr/>
          </a:p>
          <a:p>
            <a:pPr indent="-273049" lvl="1" marL="6397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Good software design should exhibit:</a:t>
            </a:r>
            <a:endParaRPr/>
          </a:p>
          <a:p>
            <a:pPr indent="-228600" lvl="2" marL="914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1" i="0" lang="en-US" sz="2100" u="none" cap="none" strike="noStrik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Firmness</a:t>
            </a:r>
            <a:r>
              <a:rPr b="0" i="1" lang="en-US" sz="2100" u="none" cap="none" strike="noStrik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:</a:t>
            </a:r>
            <a:r>
              <a:rPr b="0" i="0" lang="en-US" sz="21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program should </a:t>
            </a:r>
            <a:r>
              <a:rPr b="0" i="0" lang="en-US" sz="21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 have any bugs</a:t>
            </a: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inhibit its function. </a:t>
            </a:r>
            <a:endParaRPr/>
          </a:p>
          <a:p>
            <a:pPr indent="-228600" lvl="2" marL="914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1" i="0" lang="en-US" sz="2100" u="none" cap="none" strike="noStrik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Commodity</a:t>
            </a:r>
            <a:r>
              <a:rPr b="0" i="1" lang="en-US" sz="2100" u="none" cap="none" strike="noStrik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:</a:t>
            </a:r>
            <a:r>
              <a:rPr b="0" i="0" lang="en-US" sz="21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program should be </a:t>
            </a:r>
            <a:r>
              <a:rPr b="0" i="0" lang="en-US" sz="21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suitable</a:t>
            </a: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the purposes for which it was intended</a:t>
            </a:r>
            <a:r>
              <a:rPr b="0" i="0" lang="en-US" sz="21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228600" lvl="2" marL="9144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1" i="0" lang="en-US" sz="2100" u="none" cap="none" strike="noStrik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Delight</a:t>
            </a:r>
            <a:r>
              <a:rPr b="0" i="1" lang="en-US" sz="2100" u="none" cap="none" strike="noStrik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:</a:t>
            </a:r>
            <a:r>
              <a:rPr b="0" i="0" lang="en-US" sz="2100" u="none" cap="none" strike="noStrik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experience of using the program should be </a:t>
            </a:r>
            <a:r>
              <a:rPr b="0" i="0" lang="en-US" sz="21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pleasurable</a:t>
            </a: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066800" y="519112"/>
            <a:ext cx="5184775" cy="395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Information Hiding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3900487" y="2430462"/>
            <a:ext cx="2501900" cy="32273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3900487" y="2432050"/>
            <a:ext cx="2501900" cy="3222625"/>
          </a:xfrm>
          <a:prstGeom prst="rect">
            <a:avLst/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3797300" y="1930400"/>
            <a:ext cx="12763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</a:t>
            </a:r>
            <a:endParaRPr/>
          </a:p>
        </p:txBody>
      </p:sp>
      <p:sp>
        <p:nvSpPr>
          <p:cNvPr descr="10%" id="336" name="Google Shape;336;p20"/>
          <p:cNvSpPr/>
          <p:nvPr/>
        </p:nvSpPr>
        <p:spPr>
          <a:xfrm>
            <a:off x="4256087" y="3611562"/>
            <a:ext cx="1843087" cy="1843087"/>
          </a:xfrm>
          <a:custGeom>
            <a:rect b="b" l="l" r="r" t="t"/>
            <a:pathLst>
              <a:path extrusionOk="0" h="1032" w="1161">
                <a:moveTo>
                  <a:pt x="421" y="92"/>
                </a:moveTo>
                <a:lnTo>
                  <a:pt x="397" y="85"/>
                </a:lnTo>
                <a:lnTo>
                  <a:pt x="350" y="64"/>
                </a:lnTo>
                <a:lnTo>
                  <a:pt x="318" y="56"/>
                </a:lnTo>
                <a:lnTo>
                  <a:pt x="278" y="42"/>
                </a:lnTo>
                <a:lnTo>
                  <a:pt x="254" y="42"/>
                </a:lnTo>
                <a:lnTo>
                  <a:pt x="222" y="35"/>
                </a:lnTo>
                <a:lnTo>
                  <a:pt x="199" y="42"/>
                </a:lnTo>
                <a:lnTo>
                  <a:pt x="191" y="42"/>
                </a:lnTo>
                <a:lnTo>
                  <a:pt x="183" y="49"/>
                </a:lnTo>
                <a:lnTo>
                  <a:pt x="175" y="56"/>
                </a:lnTo>
                <a:lnTo>
                  <a:pt x="167" y="71"/>
                </a:lnTo>
                <a:lnTo>
                  <a:pt x="159" y="78"/>
                </a:lnTo>
                <a:lnTo>
                  <a:pt x="151" y="92"/>
                </a:lnTo>
                <a:lnTo>
                  <a:pt x="151" y="106"/>
                </a:lnTo>
                <a:lnTo>
                  <a:pt x="151" y="120"/>
                </a:lnTo>
                <a:lnTo>
                  <a:pt x="159" y="141"/>
                </a:lnTo>
                <a:lnTo>
                  <a:pt x="159" y="155"/>
                </a:lnTo>
                <a:lnTo>
                  <a:pt x="159" y="177"/>
                </a:lnTo>
                <a:lnTo>
                  <a:pt x="151" y="191"/>
                </a:lnTo>
                <a:lnTo>
                  <a:pt x="143" y="212"/>
                </a:lnTo>
                <a:lnTo>
                  <a:pt x="127" y="226"/>
                </a:lnTo>
                <a:lnTo>
                  <a:pt x="103" y="254"/>
                </a:lnTo>
                <a:lnTo>
                  <a:pt x="87" y="275"/>
                </a:lnTo>
                <a:lnTo>
                  <a:pt x="72" y="290"/>
                </a:lnTo>
                <a:lnTo>
                  <a:pt x="64" y="297"/>
                </a:lnTo>
                <a:lnTo>
                  <a:pt x="40" y="332"/>
                </a:lnTo>
                <a:lnTo>
                  <a:pt x="24" y="353"/>
                </a:lnTo>
                <a:lnTo>
                  <a:pt x="16" y="367"/>
                </a:lnTo>
                <a:lnTo>
                  <a:pt x="8" y="388"/>
                </a:lnTo>
                <a:lnTo>
                  <a:pt x="0" y="417"/>
                </a:lnTo>
                <a:lnTo>
                  <a:pt x="8" y="431"/>
                </a:lnTo>
                <a:lnTo>
                  <a:pt x="8" y="445"/>
                </a:lnTo>
                <a:lnTo>
                  <a:pt x="16" y="452"/>
                </a:lnTo>
                <a:lnTo>
                  <a:pt x="24" y="466"/>
                </a:lnTo>
                <a:lnTo>
                  <a:pt x="32" y="494"/>
                </a:lnTo>
                <a:lnTo>
                  <a:pt x="32" y="537"/>
                </a:lnTo>
                <a:lnTo>
                  <a:pt x="32" y="586"/>
                </a:lnTo>
                <a:lnTo>
                  <a:pt x="24" y="614"/>
                </a:lnTo>
                <a:lnTo>
                  <a:pt x="24" y="628"/>
                </a:lnTo>
                <a:lnTo>
                  <a:pt x="16" y="657"/>
                </a:lnTo>
                <a:lnTo>
                  <a:pt x="16" y="685"/>
                </a:lnTo>
                <a:lnTo>
                  <a:pt x="24" y="713"/>
                </a:lnTo>
                <a:lnTo>
                  <a:pt x="32" y="741"/>
                </a:lnTo>
                <a:lnTo>
                  <a:pt x="48" y="770"/>
                </a:lnTo>
                <a:lnTo>
                  <a:pt x="64" y="798"/>
                </a:lnTo>
                <a:lnTo>
                  <a:pt x="87" y="826"/>
                </a:lnTo>
                <a:lnTo>
                  <a:pt x="103" y="840"/>
                </a:lnTo>
                <a:lnTo>
                  <a:pt x="119" y="854"/>
                </a:lnTo>
                <a:lnTo>
                  <a:pt x="143" y="876"/>
                </a:lnTo>
                <a:lnTo>
                  <a:pt x="175" y="897"/>
                </a:lnTo>
                <a:lnTo>
                  <a:pt x="215" y="911"/>
                </a:lnTo>
                <a:lnTo>
                  <a:pt x="246" y="918"/>
                </a:lnTo>
                <a:lnTo>
                  <a:pt x="278" y="918"/>
                </a:lnTo>
                <a:lnTo>
                  <a:pt x="318" y="918"/>
                </a:lnTo>
                <a:lnTo>
                  <a:pt x="358" y="911"/>
                </a:lnTo>
                <a:lnTo>
                  <a:pt x="381" y="904"/>
                </a:lnTo>
                <a:lnTo>
                  <a:pt x="405" y="897"/>
                </a:lnTo>
                <a:lnTo>
                  <a:pt x="453" y="890"/>
                </a:lnTo>
                <a:lnTo>
                  <a:pt x="485" y="890"/>
                </a:lnTo>
                <a:lnTo>
                  <a:pt x="532" y="890"/>
                </a:lnTo>
                <a:lnTo>
                  <a:pt x="580" y="897"/>
                </a:lnTo>
                <a:lnTo>
                  <a:pt x="636" y="911"/>
                </a:lnTo>
                <a:lnTo>
                  <a:pt x="675" y="925"/>
                </a:lnTo>
                <a:lnTo>
                  <a:pt x="723" y="946"/>
                </a:lnTo>
                <a:lnTo>
                  <a:pt x="755" y="960"/>
                </a:lnTo>
                <a:lnTo>
                  <a:pt x="787" y="975"/>
                </a:lnTo>
                <a:lnTo>
                  <a:pt x="826" y="996"/>
                </a:lnTo>
                <a:lnTo>
                  <a:pt x="866" y="1010"/>
                </a:lnTo>
                <a:lnTo>
                  <a:pt x="906" y="1024"/>
                </a:lnTo>
                <a:lnTo>
                  <a:pt x="930" y="1031"/>
                </a:lnTo>
                <a:lnTo>
                  <a:pt x="953" y="1031"/>
                </a:lnTo>
                <a:lnTo>
                  <a:pt x="961" y="1031"/>
                </a:lnTo>
                <a:lnTo>
                  <a:pt x="969" y="1024"/>
                </a:lnTo>
                <a:lnTo>
                  <a:pt x="977" y="1017"/>
                </a:lnTo>
                <a:lnTo>
                  <a:pt x="985" y="1003"/>
                </a:lnTo>
                <a:lnTo>
                  <a:pt x="985" y="975"/>
                </a:lnTo>
                <a:lnTo>
                  <a:pt x="977" y="946"/>
                </a:lnTo>
                <a:lnTo>
                  <a:pt x="969" y="925"/>
                </a:lnTo>
                <a:lnTo>
                  <a:pt x="961" y="911"/>
                </a:lnTo>
                <a:lnTo>
                  <a:pt x="953" y="904"/>
                </a:lnTo>
                <a:lnTo>
                  <a:pt x="953" y="890"/>
                </a:lnTo>
                <a:lnTo>
                  <a:pt x="953" y="869"/>
                </a:lnTo>
                <a:lnTo>
                  <a:pt x="961" y="847"/>
                </a:lnTo>
                <a:lnTo>
                  <a:pt x="969" y="826"/>
                </a:lnTo>
                <a:lnTo>
                  <a:pt x="985" y="805"/>
                </a:lnTo>
                <a:lnTo>
                  <a:pt x="1009" y="777"/>
                </a:lnTo>
                <a:lnTo>
                  <a:pt x="1041" y="741"/>
                </a:lnTo>
                <a:lnTo>
                  <a:pt x="1057" y="727"/>
                </a:lnTo>
                <a:lnTo>
                  <a:pt x="1073" y="713"/>
                </a:lnTo>
                <a:lnTo>
                  <a:pt x="1104" y="678"/>
                </a:lnTo>
                <a:lnTo>
                  <a:pt x="1120" y="657"/>
                </a:lnTo>
                <a:lnTo>
                  <a:pt x="1144" y="621"/>
                </a:lnTo>
                <a:lnTo>
                  <a:pt x="1152" y="593"/>
                </a:lnTo>
                <a:lnTo>
                  <a:pt x="1160" y="572"/>
                </a:lnTo>
                <a:lnTo>
                  <a:pt x="1160" y="558"/>
                </a:lnTo>
                <a:lnTo>
                  <a:pt x="1152" y="537"/>
                </a:lnTo>
                <a:lnTo>
                  <a:pt x="1144" y="523"/>
                </a:lnTo>
                <a:lnTo>
                  <a:pt x="1136" y="508"/>
                </a:lnTo>
                <a:lnTo>
                  <a:pt x="1104" y="466"/>
                </a:lnTo>
                <a:lnTo>
                  <a:pt x="1073" y="445"/>
                </a:lnTo>
                <a:lnTo>
                  <a:pt x="1025" y="424"/>
                </a:lnTo>
                <a:lnTo>
                  <a:pt x="1001" y="417"/>
                </a:lnTo>
                <a:lnTo>
                  <a:pt x="993" y="417"/>
                </a:lnTo>
                <a:lnTo>
                  <a:pt x="969" y="403"/>
                </a:lnTo>
                <a:lnTo>
                  <a:pt x="961" y="388"/>
                </a:lnTo>
                <a:lnTo>
                  <a:pt x="961" y="374"/>
                </a:lnTo>
                <a:lnTo>
                  <a:pt x="961" y="346"/>
                </a:lnTo>
                <a:lnTo>
                  <a:pt x="969" y="325"/>
                </a:lnTo>
                <a:lnTo>
                  <a:pt x="985" y="290"/>
                </a:lnTo>
                <a:lnTo>
                  <a:pt x="1009" y="254"/>
                </a:lnTo>
                <a:lnTo>
                  <a:pt x="1025" y="233"/>
                </a:lnTo>
                <a:lnTo>
                  <a:pt x="1041" y="212"/>
                </a:lnTo>
                <a:lnTo>
                  <a:pt x="1057" y="184"/>
                </a:lnTo>
                <a:lnTo>
                  <a:pt x="1073" y="155"/>
                </a:lnTo>
                <a:lnTo>
                  <a:pt x="1081" y="127"/>
                </a:lnTo>
                <a:lnTo>
                  <a:pt x="1081" y="113"/>
                </a:lnTo>
                <a:lnTo>
                  <a:pt x="1073" y="99"/>
                </a:lnTo>
                <a:lnTo>
                  <a:pt x="1049" y="85"/>
                </a:lnTo>
                <a:lnTo>
                  <a:pt x="1033" y="85"/>
                </a:lnTo>
                <a:lnTo>
                  <a:pt x="1017" y="85"/>
                </a:lnTo>
                <a:lnTo>
                  <a:pt x="1001" y="85"/>
                </a:lnTo>
                <a:lnTo>
                  <a:pt x="969" y="85"/>
                </a:lnTo>
                <a:lnTo>
                  <a:pt x="945" y="85"/>
                </a:lnTo>
                <a:lnTo>
                  <a:pt x="922" y="78"/>
                </a:lnTo>
                <a:lnTo>
                  <a:pt x="898" y="71"/>
                </a:lnTo>
                <a:lnTo>
                  <a:pt x="866" y="56"/>
                </a:lnTo>
                <a:lnTo>
                  <a:pt x="842" y="42"/>
                </a:lnTo>
                <a:lnTo>
                  <a:pt x="826" y="28"/>
                </a:lnTo>
                <a:lnTo>
                  <a:pt x="818" y="21"/>
                </a:lnTo>
                <a:lnTo>
                  <a:pt x="810" y="14"/>
                </a:lnTo>
                <a:lnTo>
                  <a:pt x="802" y="7"/>
                </a:lnTo>
                <a:lnTo>
                  <a:pt x="795" y="7"/>
                </a:lnTo>
                <a:lnTo>
                  <a:pt x="771" y="0"/>
                </a:lnTo>
                <a:lnTo>
                  <a:pt x="763" y="0"/>
                </a:lnTo>
                <a:lnTo>
                  <a:pt x="739" y="0"/>
                </a:lnTo>
                <a:lnTo>
                  <a:pt x="715" y="0"/>
                </a:lnTo>
                <a:lnTo>
                  <a:pt x="699" y="0"/>
                </a:lnTo>
                <a:lnTo>
                  <a:pt x="659" y="7"/>
                </a:lnTo>
                <a:lnTo>
                  <a:pt x="636" y="14"/>
                </a:lnTo>
                <a:lnTo>
                  <a:pt x="604" y="21"/>
                </a:lnTo>
                <a:lnTo>
                  <a:pt x="580" y="28"/>
                </a:lnTo>
                <a:lnTo>
                  <a:pt x="540" y="42"/>
                </a:lnTo>
                <a:lnTo>
                  <a:pt x="508" y="49"/>
                </a:lnTo>
                <a:lnTo>
                  <a:pt x="469" y="64"/>
                </a:lnTo>
                <a:lnTo>
                  <a:pt x="421" y="85"/>
                </a:lnTo>
                <a:lnTo>
                  <a:pt x="405" y="92"/>
                </a:lnTo>
                <a:lnTo>
                  <a:pt x="421" y="9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4256087" y="3611562"/>
            <a:ext cx="1855787" cy="1855787"/>
          </a:xfrm>
          <a:custGeom>
            <a:rect b="b" l="l" r="r" t="t"/>
            <a:pathLst>
              <a:path extrusionOk="0" h="1039" w="1169">
                <a:moveTo>
                  <a:pt x="424" y="92"/>
                </a:moveTo>
                <a:lnTo>
                  <a:pt x="400" y="85"/>
                </a:lnTo>
                <a:lnTo>
                  <a:pt x="352" y="64"/>
                </a:lnTo>
                <a:lnTo>
                  <a:pt x="320" y="57"/>
                </a:lnTo>
                <a:lnTo>
                  <a:pt x="280" y="43"/>
                </a:lnTo>
                <a:lnTo>
                  <a:pt x="256" y="43"/>
                </a:lnTo>
                <a:lnTo>
                  <a:pt x="224" y="36"/>
                </a:lnTo>
                <a:lnTo>
                  <a:pt x="200" y="43"/>
                </a:lnTo>
                <a:lnTo>
                  <a:pt x="192" y="43"/>
                </a:lnTo>
                <a:lnTo>
                  <a:pt x="184" y="50"/>
                </a:lnTo>
                <a:lnTo>
                  <a:pt x="176" y="57"/>
                </a:lnTo>
                <a:lnTo>
                  <a:pt x="168" y="71"/>
                </a:lnTo>
                <a:lnTo>
                  <a:pt x="160" y="78"/>
                </a:lnTo>
                <a:lnTo>
                  <a:pt x="152" y="92"/>
                </a:lnTo>
                <a:lnTo>
                  <a:pt x="152" y="107"/>
                </a:lnTo>
                <a:lnTo>
                  <a:pt x="152" y="121"/>
                </a:lnTo>
                <a:lnTo>
                  <a:pt x="160" y="142"/>
                </a:lnTo>
                <a:lnTo>
                  <a:pt x="160" y="156"/>
                </a:lnTo>
                <a:lnTo>
                  <a:pt x="160" y="178"/>
                </a:lnTo>
                <a:lnTo>
                  <a:pt x="152" y="192"/>
                </a:lnTo>
                <a:lnTo>
                  <a:pt x="144" y="213"/>
                </a:lnTo>
                <a:lnTo>
                  <a:pt x="128" y="228"/>
                </a:lnTo>
                <a:lnTo>
                  <a:pt x="104" y="256"/>
                </a:lnTo>
                <a:lnTo>
                  <a:pt x="88" y="277"/>
                </a:lnTo>
                <a:lnTo>
                  <a:pt x="72" y="291"/>
                </a:lnTo>
                <a:lnTo>
                  <a:pt x="64" y="299"/>
                </a:lnTo>
                <a:lnTo>
                  <a:pt x="40" y="334"/>
                </a:lnTo>
                <a:lnTo>
                  <a:pt x="24" y="355"/>
                </a:lnTo>
                <a:lnTo>
                  <a:pt x="16" y="370"/>
                </a:lnTo>
                <a:lnTo>
                  <a:pt x="8" y="391"/>
                </a:lnTo>
                <a:lnTo>
                  <a:pt x="0" y="419"/>
                </a:lnTo>
                <a:lnTo>
                  <a:pt x="8" y="434"/>
                </a:lnTo>
                <a:lnTo>
                  <a:pt x="8" y="448"/>
                </a:lnTo>
                <a:lnTo>
                  <a:pt x="16" y="455"/>
                </a:lnTo>
                <a:lnTo>
                  <a:pt x="24" y="469"/>
                </a:lnTo>
                <a:lnTo>
                  <a:pt x="32" y="498"/>
                </a:lnTo>
                <a:lnTo>
                  <a:pt x="32" y="540"/>
                </a:lnTo>
                <a:lnTo>
                  <a:pt x="32" y="590"/>
                </a:lnTo>
                <a:lnTo>
                  <a:pt x="24" y="619"/>
                </a:lnTo>
                <a:lnTo>
                  <a:pt x="24" y="633"/>
                </a:lnTo>
                <a:lnTo>
                  <a:pt x="16" y="661"/>
                </a:lnTo>
                <a:lnTo>
                  <a:pt x="16" y="690"/>
                </a:lnTo>
                <a:lnTo>
                  <a:pt x="24" y="718"/>
                </a:lnTo>
                <a:lnTo>
                  <a:pt x="32" y="747"/>
                </a:lnTo>
                <a:lnTo>
                  <a:pt x="48" y="775"/>
                </a:lnTo>
                <a:lnTo>
                  <a:pt x="64" y="803"/>
                </a:lnTo>
                <a:lnTo>
                  <a:pt x="88" y="832"/>
                </a:lnTo>
                <a:lnTo>
                  <a:pt x="104" y="846"/>
                </a:lnTo>
                <a:lnTo>
                  <a:pt x="120" y="860"/>
                </a:lnTo>
                <a:lnTo>
                  <a:pt x="144" y="882"/>
                </a:lnTo>
                <a:lnTo>
                  <a:pt x="176" y="903"/>
                </a:lnTo>
                <a:lnTo>
                  <a:pt x="216" y="917"/>
                </a:lnTo>
                <a:lnTo>
                  <a:pt x="248" y="924"/>
                </a:lnTo>
                <a:lnTo>
                  <a:pt x="280" y="924"/>
                </a:lnTo>
                <a:lnTo>
                  <a:pt x="320" y="924"/>
                </a:lnTo>
                <a:lnTo>
                  <a:pt x="360" y="917"/>
                </a:lnTo>
                <a:lnTo>
                  <a:pt x="384" y="910"/>
                </a:lnTo>
                <a:lnTo>
                  <a:pt x="408" y="903"/>
                </a:lnTo>
                <a:lnTo>
                  <a:pt x="456" y="896"/>
                </a:lnTo>
                <a:lnTo>
                  <a:pt x="488" y="896"/>
                </a:lnTo>
                <a:lnTo>
                  <a:pt x="536" y="896"/>
                </a:lnTo>
                <a:lnTo>
                  <a:pt x="584" y="903"/>
                </a:lnTo>
                <a:lnTo>
                  <a:pt x="640" y="917"/>
                </a:lnTo>
                <a:lnTo>
                  <a:pt x="680" y="931"/>
                </a:lnTo>
                <a:lnTo>
                  <a:pt x="728" y="953"/>
                </a:lnTo>
                <a:lnTo>
                  <a:pt x="760" y="967"/>
                </a:lnTo>
                <a:lnTo>
                  <a:pt x="792" y="981"/>
                </a:lnTo>
                <a:lnTo>
                  <a:pt x="832" y="1002"/>
                </a:lnTo>
                <a:lnTo>
                  <a:pt x="872" y="1017"/>
                </a:lnTo>
                <a:lnTo>
                  <a:pt x="912" y="1031"/>
                </a:lnTo>
                <a:lnTo>
                  <a:pt x="936" y="1038"/>
                </a:lnTo>
                <a:lnTo>
                  <a:pt x="960" y="1038"/>
                </a:lnTo>
                <a:lnTo>
                  <a:pt x="968" y="1038"/>
                </a:lnTo>
                <a:lnTo>
                  <a:pt x="976" y="1031"/>
                </a:lnTo>
                <a:lnTo>
                  <a:pt x="984" y="1024"/>
                </a:lnTo>
                <a:lnTo>
                  <a:pt x="992" y="1010"/>
                </a:lnTo>
                <a:lnTo>
                  <a:pt x="992" y="981"/>
                </a:lnTo>
                <a:lnTo>
                  <a:pt x="984" y="953"/>
                </a:lnTo>
                <a:lnTo>
                  <a:pt x="976" y="931"/>
                </a:lnTo>
                <a:lnTo>
                  <a:pt x="968" y="917"/>
                </a:lnTo>
                <a:lnTo>
                  <a:pt x="960" y="910"/>
                </a:lnTo>
                <a:lnTo>
                  <a:pt x="960" y="896"/>
                </a:lnTo>
                <a:lnTo>
                  <a:pt x="960" y="874"/>
                </a:lnTo>
                <a:lnTo>
                  <a:pt x="968" y="853"/>
                </a:lnTo>
                <a:lnTo>
                  <a:pt x="976" y="832"/>
                </a:lnTo>
                <a:lnTo>
                  <a:pt x="992" y="810"/>
                </a:lnTo>
                <a:lnTo>
                  <a:pt x="1016" y="782"/>
                </a:lnTo>
                <a:lnTo>
                  <a:pt x="1048" y="747"/>
                </a:lnTo>
                <a:lnTo>
                  <a:pt x="1064" y="732"/>
                </a:lnTo>
                <a:lnTo>
                  <a:pt x="1080" y="718"/>
                </a:lnTo>
                <a:lnTo>
                  <a:pt x="1112" y="683"/>
                </a:lnTo>
                <a:lnTo>
                  <a:pt x="1128" y="661"/>
                </a:lnTo>
                <a:lnTo>
                  <a:pt x="1152" y="626"/>
                </a:lnTo>
                <a:lnTo>
                  <a:pt x="1160" y="597"/>
                </a:lnTo>
                <a:lnTo>
                  <a:pt x="1168" y="576"/>
                </a:lnTo>
                <a:lnTo>
                  <a:pt x="1168" y="562"/>
                </a:lnTo>
                <a:lnTo>
                  <a:pt x="1160" y="540"/>
                </a:lnTo>
                <a:lnTo>
                  <a:pt x="1152" y="526"/>
                </a:lnTo>
                <a:lnTo>
                  <a:pt x="1144" y="512"/>
                </a:lnTo>
                <a:lnTo>
                  <a:pt x="1112" y="469"/>
                </a:lnTo>
                <a:lnTo>
                  <a:pt x="1080" y="448"/>
                </a:lnTo>
                <a:lnTo>
                  <a:pt x="1032" y="427"/>
                </a:lnTo>
                <a:lnTo>
                  <a:pt x="1008" y="419"/>
                </a:lnTo>
                <a:lnTo>
                  <a:pt x="1000" y="419"/>
                </a:lnTo>
                <a:lnTo>
                  <a:pt x="976" y="405"/>
                </a:lnTo>
                <a:lnTo>
                  <a:pt x="968" y="391"/>
                </a:lnTo>
                <a:lnTo>
                  <a:pt x="968" y="377"/>
                </a:lnTo>
                <a:lnTo>
                  <a:pt x="968" y="348"/>
                </a:lnTo>
                <a:lnTo>
                  <a:pt x="976" y="327"/>
                </a:lnTo>
                <a:lnTo>
                  <a:pt x="992" y="291"/>
                </a:lnTo>
                <a:lnTo>
                  <a:pt x="1016" y="256"/>
                </a:lnTo>
                <a:lnTo>
                  <a:pt x="1032" y="235"/>
                </a:lnTo>
                <a:lnTo>
                  <a:pt x="1048" y="213"/>
                </a:lnTo>
                <a:lnTo>
                  <a:pt x="1064" y="185"/>
                </a:lnTo>
                <a:lnTo>
                  <a:pt x="1080" y="156"/>
                </a:lnTo>
                <a:lnTo>
                  <a:pt x="1088" y="128"/>
                </a:lnTo>
                <a:lnTo>
                  <a:pt x="1088" y="114"/>
                </a:lnTo>
                <a:lnTo>
                  <a:pt x="1080" y="100"/>
                </a:lnTo>
                <a:lnTo>
                  <a:pt x="1056" y="85"/>
                </a:lnTo>
                <a:lnTo>
                  <a:pt x="1040" y="85"/>
                </a:lnTo>
                <a:lnTo>
                  <a:pt x="1024" y="85"/>
                </a:lnTo>
                <a:lnTo>
                  <a:pt x="1008" y="85"/>
                </a:lnTo>
                <a:lnTo>
                  <a:pt x="976" y="85"/>
                </a:lnTo>
                <a:lnTo>
                  <a:pt x="952" y="85"/>
                </a:lnTo>
                <a:lnTo>
                  <a:pt x="928" y="78"/>
                </a:lnTo>
                <a:lnTo>
                  <a:pt x="904" y="71"/>
                </a:lnTo>
                <a:lnTo>
                  <a:pt x="872" y="57"/>
                </a:lnTo>
                <a:lnTo>
                  <a:pt x="848" y="43"/>
                </a:lnTo>
                <a:lnTo>
                  <a:pt x="832" y="28"/>
                </a:lnTo>
                <a:lnTo>
                  <a:pt x="824" y="21"/>
                </a:lnTo>
                <a:lnTo>
                  <a:pt x="816" y="14"/>
                </a:lnTo>
                <a:lnTo>
                  <a:pt x="808" y="7"/>
                </a:lnTo>
                <a:lnTo>
                  <a:pt x="800" y="7"/>
                </a:lnTo>
                <a:lnTo>
                  <a:pt x="776" y="0"/>
                </a:lnTo>
                <a:lnTo>
                  <a:pt x="768" y="0"/>
                </a:lnTo>
                <a:lnTo>
                  <a:pt x="744" y="0"/>
                </a:lnTo>
                <a:lnTo>
                  <a:pt x="720" y="0"/>
                </a:lnTo>
                <a:lnTo>
                  <a:pt x="704" y="0"/>
                </a:lnTo>
                <a:lnTo>
                  <a:pt x="664" y="7"/>
                </a:lnTo>
                <a:lnTo>
                  <a:pt x="640" y="14"/>
                </a:lnTo>
                <a:lnTo>
                  <a:pt x="608" y="21"/>
                </a:lnTo>
                <a:lnTo>
                  <a:pt x="584" y="28"/>
                </a:lnTo>
                <a:lnTo>
                  <a:pt x="544" y="43"/>
                </a:lnTo>
                <a:lnTo>
                  <a:pt x="512" y="50"/>
                </a:lnTo>
                <a:lnTo>
                  <a:pt x="472" y="64"/>
                </a:lnTo>
                <a:lnTo>
                  <a:pt x="424" y="85"/>
                </a:lnTo>
                <a:lnTo>
                  <a:pt x="408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5%" id="338" name="Google Shape;338;p20"/>
          <p:cNvSpPr txBox="1"/>
          <p:nvPr/>
        </p:nvSpPr>
        <p:spPr>
          <a:xfrm>
            <a:off x="3900487" y="2430462"/>
            <a:ext cx="2501900" cy="6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3900487" y="2432050"/>
            <a:ext cx="2501900" cy="6445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3987800" y="2389187"/>
            <a:ext cx="1285875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4013200" y="2630487"/>
            <a:ext cx="11334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4356100" y="4191000"/>
            <a:ext cx="1071562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"secret"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5259387" y="2076450"/>
            <a:ext cx="3441700" cy="2003425"/>
          </a:xfrm>
          <a:prstGeom prst="rect">
            <a:avLst/>
          </a:prstGeom>
          <a:solidFill>
            <a:srgbClr val="576448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5334000" y="2133600"/>
            <a:ext cx="142875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algorithm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5334000" y="2362200"/>
            <a:ext cx="182562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334000" y="2590800"/>
            <a:ext cx="1912937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data structure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5334000" y="2819400"/>
            <a:ext cx="182562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5334000" y="3048000"/>
            <a:ext cx="3348037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details of external interface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5334000" y="3276600"/>
            <a:ext cx="182562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5334000" y="3505200"/>
            <a:ext cx="3208337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resource allocation policy</a:t>
            </a:r>
            <a:endParaRPr/>
          </a:p>
        </p:txBody>
      </p:sp>
      <p:sp>
        <p:nvSpPr>
          <p:cNvPr id="351" name="Google Shape;351;p20"/>
          <p:cNvSpPr txBox="1"/>
          <p:nvPr/>
        </p:nvSpPr>
        <p:spPr>
          <a:xfrm>
            <a:off x="2020887" y="1947862"/>
            <a:ext cx="838200" cy="787400"/>
          </a:xfrm>
          <a:prstGeom prst="rect">
            <a:avLst/>
          </a:prstGeom>
          <a:solidFill>
            <a:srgbClr val="3C00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2020887" y="1949450"/>
            <a:ext cx="838200" cy="7842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300287" y="2239962"/>
            <a:ext cx="850900" cy="788987"/>
          </a:xfrm>
          <a:prstGeom prst="rect">
            <a:avLst/>
          </a:prstGeom>
          <a:solidFill>
            <a:srgbClr val="6E00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2300287" y="2243137"/>
            <a:ext cx="850900" cy="7826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1881187" y="2633662"/>
            <a:ext cx="838200" cy="787400"/>
          </a:xfrm>
          <a:prstGeom prst="rect">
            <a:avLst/>
          </a:prstGeom>
          <a:solidFill>
            <a:srgbClr val="B500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1881187" y="2635250"/>
            <a:ext cx="838200" cy="7842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2452687" y="3205162"/>
            <a:ext cx="838200" cy="787400"/>
          </a:xfrm>
          <a:prstGeom prst="rect">
            <a:avLst/>
          </a:prstGeom>
          <a:solidFill>
            <a:srgbClr val="D931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2452687" y="3206750"/>
            <a:ext cx="838200" cy="7842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133600" y="3987800"/>
            <a:ext cx="11572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clients</a:t>
            </a:r>
            <a:endParaRPr/>
          </a:p>
        </p:txBody>
      </p:sp>
      <p:sp>
        <p:nvSpPr>
          <p:cNvPr id="360" name="Google Shape;360;p20"/>
          <p:cNvSpPr txBox="1"/>
          <p:nvPr/>
        </p:nvSpPr>
        <p:spPr>
          <a:xfrm>
            <a:off x="2247900" y="5729287"/>
            <a:ext cx="3014662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specific design decision</a:t>
            </a:r>
            <a:endParaRPr/>
          </a:p>
        </p:txBody>
      </p:sp>
      <p:cxnSp>
        <p:nvCxnSpPr>
          <p:cNvPr id="361" name="Google Shape;361;p20"/>
          <p:cNvCxnSpPr/>
          <p:nvPr/>
        </p:nvCxnSpPr>
        <p:spPr>
          <a:xfrm flipH="1">
            <a:off x="4268787" y="4667250"/>
            <a:ext cx="787400" cy="11144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2" name="Google Shape;362;p20"/>
          <p:cNvCxnSpPr/>
          <p:nvPr/>
        </p:nvCxnSpPr>
        <p:spPr>
          <a:xfrm>
            <a:off x="3316287" y="2624137"/>
            <a:ext cx="711200" cy="4445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3" name="Google Shape;363;p20"/>
          <p:cNvCxnSpPr/>
          <p:nvPr/>
        </p:nvCxnSpPr>
        <p:spPr>
          <a:xfrm>
            <a:off x="2947987" y="2179637"/>
            <a:ext cx="990600" cy="31115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4" name="Google Shape;364;p20"/>
          <p:cNvCxnSpPr/>
          <p:nvPr/>
        </p:nvCxnSpPr>
        <p:spPr>
          <a:xfrm flipH="1" rot="10800000">
            <a:off x="2833687" y="2849562"/>
            <a:ext cx="1117600" cy="1143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5" name="Google Shape;365;p20"/>
          <p:cNvCxnSpPr/>
          <p:nvPr/>
        </p:nvCxnSpPr>
        <p:spPr>
          <a:xfrm flipH="1" rot="10800000">
            <a:off x="3379787" y="2976562"/>
            <a:ext cx="558800" cy="457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>
            <p:ph type="title"/>
          </p:nvPr>
        </p:nvSpPr>
        <p:spPr>
          <a:xfrm>
            <a:off x="914400" y="457200"/>
            <a:ext cx="647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Information Hiding?</a:t>
            </a:r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2" name="Google Shape;372;p21"/>
          <p:cNvSpPr txBox="1"/>
          <p:nvPr>
            <p:ph idx="1" type="body"/>
          </p:nvPr>
        </p:nvSpPr>
        <p:spPr>
          <a:xfrm>
            <a:off x="914400" y="1752600"/>
            <a:ext cx="769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reduces the likelihood of “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side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effects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limits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global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impact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local design decisions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emphasizes communication through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controlled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interfaces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discourages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use of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global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leads to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encapsulation -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attribute of high quality design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results in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higher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quality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software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914400" y="433387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Functional Independence</a:t>
            </a:r>
            <a:endParaRPr/>
          </a:p>
        </p:txBody>
      </p:sp>
      <p:sp>
        <p:nvSpPr>
          <p:cNvPr id="378" name="Google Shape;378;p22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22"/>
          <p:cNvSpPr txBox="1"/>
          <p:nvPr>
            <p:ph idx="1" type="body"/>
          </p:nvPr>
        </p:nvSpPr>
        <p:spPr>
          <a:xfrm>
            <a:off x="612775" y="1600200"/>
            <a:ext cx="822642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Functional independence is achieved by developing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"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single-minded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an "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aversion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excessive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interaction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with other modules.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Cohesion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an indication of the relative functional strength of a module. (or the degree to which a module performs one and only one task.)</a:t>
            </a:r>
            <a:endParaRPr/>
          </a:p>
          <a:p>
            <a:pPr indent="-273049" lvl="1" marL="639762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cohesive module performs a single task, requiring little interaction with other components in other parts of a program. </a:t>
            </a:r>
            <a:endParaRPr/>
          </a:p>
          <a:p>
            <a:pPr indent="-273049" lvl="1" marL="639762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Stated simply, a cohesive module should (ideally) do just one thing.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Coupling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an indication of the relative interdependence among modules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 The degree to which the module is connected to other modules in the system.)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Stepwise Refinement</a:t>
            </a:r>
            <a:endParaRPr/>
          </a:p>
        </p:txBody>
      </p:sp>
      <p:sp>
        <p:nvSpPr>
          <p:cNvPr id="385" name="Google Shape;385;p23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Top-down design strategy</a:t>
            </a:r>
            <a:endParaRPr/>
          </a:p>
          <a:p>
            <a:pPr indent="-319087" lvl="0" marL="31908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 is developed by refining levels of procedural details.</a:t>
            </a:r>
            <a:endParaRPr/>
          </a:p>
          <a:p>
            <a:pPr indent="-319087" lvl="0" marL="31908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is a process of “</a:t>
            </a:r>
            <a:r>
              <a:rPr b="0" i="1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Elaboration”.</a:t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Refactoring</a:t>
            </a:r>
            <a:endParaRPr/>
          </a:p>
        </p:txBody>
      </p:sp>
      <p:sp>
        <p:nvSpPr>
          <p:cNvPr id="392" name="Google Shape;392;p25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a reorganization technique that simplifies design without changing its function or behaviour.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Redundancies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Unused design elements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Inefficient or unnecessary algorithms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poorly constructed or inappropriate data structures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other design failure that can be corrected to yield a better design.</a:t>
            </a:r>
            <a:endParaRPr/>
          </a:p>
          <a:p>
            <a:pPr indent="-22764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3" name="Google Shape;393;p25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Classes</a:t>
            </a:r>
            <a:endParaRPr/>
          </a:p>
        </p:txBody>
      </p:sp>
      <p:sp>
        <p:nvSpPr>
          <p:cNvPr id="399" name="Google Shape;399;p26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C:\Users\Amit\Desktop\classTypeArchitecture.jpg" id="400" name="Google Shape;4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250" y="1516050"/>
            <a:ext cx="5152912" cy="53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>
            <p:ph idx="1" type="body"/>
          </p:nvPr>
        </p:nvSpPr>
        <p:spPr>
          <a:xfrm>
            <a:off x="609600" y="16002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interface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classes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abstractions necessary for HCI.</a:t>
            </a:r>
            <a:endParaRPr/>
          </a:p>
          <a:p>
            <a:pPr indent="-273050" lvl="0" marL="2730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domain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classes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refinements of analysis classes.</a:t>
            </a:r>
            <a:endParaRPr/>
          </a:p>
          <a:p>
            <a:pPr indent="-273050" lvl="0" marL="2730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classes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implement lower-level business abstractions that manage business domain classes.</a:t>
            </a:r>
            <a:endParaRPr/>
          </a:p>
          <a:p>
            <a:pPr indent="-273050" lvl="0" marL="2730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Persistent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classes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data stores (databases) that persist beyond execution of the software.</a:t>
            </a:r>
            <a:endParaRPr/>
          </a:p>
          <a:p>
            <a:pPr indent="-273050" lvl="0" marL="27305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System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classes</a:t>
            </a:r>
            <a:r>
              <a:rPr b="0" i="1" lang="en-US" sz="2400" u="non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management and control functions that enable the system to operate and communicate within its computing environment and with the outside world.</a:t>
            </a:r>
            <a:endParaRPr/>
          </a:p>
        </p:txBody>
      </p:sp>
      <p:sp>
        <p:nvSpPr>
          <p:cNvPr id="406" name="Google Shape;406;p27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7" name="Google Shape;407;p27"/>
          <p:cNvSpPr txBox="1"/>
          <p:nvPr>
            <p:ph type="title"/>
          </p:nvPr>
        </p:nvSpPr>
        <p:spPr>
          <a:xfrm>
            <a:off x="1066800" y="368300"/>
            <a:ext cx="4329112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Classes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Characteristics of Design Classes</a:t>
            </a:r>
            <a:endParaRPr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Complete and sufficient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class should be a complete and sufficient encapsulation of reasonable attributes and methods.</a:t>
            </a:r>
            <a:endParaRPr/>
          </a:p>
          <a:p>
            <a:pPr indent="-319087" lvl="0" marL="31908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cohesion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class should be focused on one kind of thing. </a:t>
            </a:r>
            <a:endParaRPr/>
          </a:p>
          <a:p>
            <a:pPr indent="-319087" lvl="0" marL="31908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Low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coupling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collaboration should be kept to an acceptable minimum.</a:t>
            </a:r>
            <a:endParaRPr/>
          </a:p>
          <a:p>
            <a:pPr indent="-319087" lvl="0" marL="31908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Primitiveness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each ‘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method’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should be focused on one thing.</a:t>
            </a:r>
            <a:endParaRPr/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class for floor plan</a:t>
            </a:r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27" name="Google Shape;4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7848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533400" y="390525"/>
            <a:ext cx="84582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wentieth Century"/>
              <a:buNone/>
            </a:pPr>
            <a:r>
              <a:rPr b="0" i="0" lang="en-US" sz="32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Translating Analysis Model into Design Model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00200"/>
            <a:ext cx="89154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Model</a:t>
            </a:r>
            <a:endParaRPr/>
          </a:p>
        </p:txBody>
      </p:sp>
      <p:sp>
        <p:nvSpPr>
          <p:cNvPr id="433" name="Google Shape;433;p31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be viewed in two dimensions</a:t>
            </a:r>
            <a:endParaRPr/>
          </a:p>
          <a:p>
            <a:pPr indent="-273049" lvl="1" marL="6397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30"/>
              <a:buFont typeface="Noto Sans Symbols"/>
              <a:buChar char="🞑"/>
            </a:pP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</a:t>
            </a:r>
            <a:r>
              <a:rPr b="0" i="1" lang="en-US" sz="2400" u="none" cap="none" strike="noStrik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</a:t>
            </a:r>
            <a:r>
              <a:rPr b="0" i="1" lang="en-US" sz="2400" u="none" cap="none" strike="noStrik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indicates evolution as tasks as executed in software process</a:t>
            </a:r>
            <a:endParaRPr/>
          </a:p>
          <a:p>
            <a:pPr indent="-273049" lvl="1" marL="6397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30"/>
              <a:buFont typeface="Noto Sans Symbols"/>
              <a:buChar char="🞑"/>
            </a:pP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Abstraction</a:t>
            </a:r>
            <a:r>
              <a:rPr b="0" i="1" lang="en-US" sz="2400" u="none" cap="none" strike="noStrik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</a:t>
            </a:r>
            <a:r>
              <a:rPr b="0" i="1" lang="en-US" sz="2400" u="none" cap="none" strike="noStrike">
                <a:solidFill>
                  <a:srgbClr val="57644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represents the level of details as each elements of the analysis models is transformed into a design equivalent and then refined iteratively.</a:t>
            </a:r>
            <a:endParaRPr/>
          </a:p>
        </p:txBody>
      </p:sp>
      <p:sp>
        <p:nvSpPr>
          <p:cNvPr id="434" name="Google Shape;434;p31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"/>
          <p:cNvSpPr txBox="1"/>
          <p:nvPr>
            <p:ph type="title"/>
          </p:nvPr>
        </p:nvSpPr>
        <p:spPr>
          <a:xfrm>
            <a:off x="685800" y="304800"/>
            <a:ext cx="51657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Model</a:t>
            </a:r>
            <a:endParaRPr/>
          </a:p>
        </p:txBody>
      </p:sp>
      <p:sp>
        <p:nvSpPr>
          <p:cNvPr id="440" name="Google Shape;440;p32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41" name="Google Shape;4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63917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/>
          <p:nvPr>
            <p:ph type="title"/>
          </p:nvPr>
        </p:nvSpPr>
        <p:spPr>
          <a:xfrm>
            <a:off x="752475" y="381000"/>
            <a:ext cx="67151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Model Elements</a:t>
            </a:r>
            <a:endParaRPr/>
          </a:p>
        </p:txBody>
      </p:sp>
      <p:sp>
        <p:nvSpPr>
          <p:cNvPr id="447" name="Google Shape;447;p33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33"/>
          <p:cNvSpPr txBox="1"/>
          <p:nvPr>
            <p:ph idx="1" type="body"/>
          </p:nvPr>
        </p:nvSpPr>
        <p:spPr>
          <a:xfrm>
            <a:off x="762000" y="1676400"/>
            <a:ext cx="7772400" cy="4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elements</a:t>
            </a:r>
            <a:endParaRPr b="0" i="0" sz="20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48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model --&gt; data structures</a:t>
            </a:r>
            <a:endParaRPr/>
          </a:p>
          <a:p>
            <a:pPr indent="-273048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model --&gt; database architecture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Architectural elements</a:t>
            </a:r>
            <a:endParaRPr b="0" i="0" sz="20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48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Information about application domain</a:t>
            </a:r>
            <a:endParaRPr/>
          </a:p>
          <a:p>
            <a:pPr indent="-273048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Analysis classes, their relationships, collaborations and behaviors are transformed into design realizations</a:t>
            </a:r>
            <a:endParaRPr/>
          </a:p>
          <a:p>
            <a:pPr indent="-273048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Patterns and “styles”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Interface elements</a:t>
            </a:r>
            <a:endParaRPr b="0" i="0" sz="20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48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user interface (UI) </a:t>
            </a:r>
            <a:endParaRPr/>
          </a:p>
          <a:p>
            <a:pPr indent="-273048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 interfaces to other systems, devices, networks or other producers or consumers of information</a:t>
            </a:r>
            <a:endParaRPr/>
          </a:p>
          <a:p>
            <a:pPr indent="-273048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Internal interfaces between various design components</a:t>
            </a:r>
            <a:r>
              <a:rPr b="1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Component elements</a:t>
            </a:r>
            <a:endParaRPr b="0" i="0" sz="20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Deployment elements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/>
          <p:nvPr>
            <p:ph type="title"/>
          </p:nvPr>
        </p:nvSpPr>
        <p:spPr>
          <a:xfrm>
            <a:off x="914400" y="457200"/>
            <a:ext cx="6705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Architectural Elements</a:t>
            </a:r>
            <a:endParaRPr/>
          </a:p>
        </p:txBody>
      </p:sp>
      <p:sp>
        <p:nvSpPr>
          <p:cNvPr id="454" name="Google Shape;454;p34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5" name="Google Shape;455;p34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architectural model [Sha96] is derived from three sources: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information about the application domain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the software to be built;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specific requirements model elements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such as data flow diagrams or analysis classes, their relationships and collaborations for the problem at hand, and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availability of architectural patterns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(Chapter 12) </a:t>
            </a:r>
            <a:r>
              <a:rPr b="0" i="0" lang="en-US" sz="26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styles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(Chapter 9).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type="title"/>
          </p:nvPr>
        </p:nvSpPr>
        <p:spPr>
          <a:xfrm>
            <a:off x="990600" y="304800"/>
            <a:ext cx="538638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Interface Elements</a:t>
            </a:r>
            <a:endParaRPr/>
          </a:p>
        </p:txBody>
      </p:sp>
      <p:sp>
        <p:nvSpPr>
          <p:cNvPr id="461" name="Google Shape;461;p35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62" name="Google Shape;4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687" y="1828800"/>
            <a:ext cx="3795712" cy="41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5"/>
          <p:cNvSpPr txBox="1"/>
          <p:nvPr/>
        </p:nvSpPr>
        <p:spPr>
          <a:xfrm>
            <a:off x="3200400" y="5867400"/>
            <a:ext cx="2667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/>
          <p:nvPr>
            <p:ph type="title"/>
          </p:nvPr>
        </p:nvSpPr>
        <p:spPr>
          <a:xfrm>
            <a:off x="1022350" y="457200"/>
            <a:ext cx="50736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Component Elements</a:t>
            </a:r>
            <a:endParaRPr/>
          </a:p>
        </p:txBody>
      </p:sp>
      <p:sp>
        <p:nvSpPr>
          <p:cNvPr id="469" name="Google Shape;469;p36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70" name="Google Shape;4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2595562"/>
            <a:ext cx="5283200" cy="167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title"/>
          </p:nvPr>
        </p:nvSpPr>
        <p:spPr>
          <a:xfrm>
            <a:off x="990600" y="381000"/>
            <a:ext cx="63055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Deployment Elements</a:t>
            </a:r>
            <a:endParaRPr/>
          </a:p>
        </p:txBody>
      </p:sp>
      <p:sp>
        <p:nvSpPr>
          <p:cNvPr id="476" name="Google Shape;476;p37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77" name="Google Shape;4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981200"/>
            <a:ext cx="4495800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7"/>
          <p:cNvSpPr txBox="1"/>
          <p:nvPr/>
        </p:nvSpPr>
        <p:spPr>
          <a:xfrm>
            <a:off x="3657600" y="5943600"/>
            <a:ext cx="21336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"/>
          <p:cNvSpPr txBox="1"/>
          <p:nvPr>
            <p:ph type="title"/>
          </p:nvPr>
        </p:nvSpPr>
        <p:spPr>
          <a:xfrm>
            <a:off x="990600" y="381000"/>
            <a:ext cx="5121275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OO Design Concepts</a:t>
            </a:r>
            <a:endParaRPr/>
          </a:p>
        </p:txBody>
      </p:sp>
      <p:sp>
        <p:nvSpPr>
          <p:cNvPr id="484" name="Google Shape;484;p39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5" name="Google Shape;485;p39"/>
          <p:cNvSpPr txBox="1"/>
          <p:nvPr>
            <p:ph idx="1" type="body"/>
          </p:nvPr>
        </p:nvSpPr>
        <p:spPr>
          <a:xfrm>
            <a:off x="1128712" y="1752600"/>
            <a:ext cx="7405687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classes</a:t>
            </a:r>
            <a:endParaRPr b="0" i="0" sz="2400" u="none">
              <a:solidFill>
                <a:srgbClr val="F3FF0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Entity classes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Boundary classes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Controller classes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Inheritance</a:t>
            </a: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—all responsibilities of a superclass is immediately inherited by all subclasses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Messages</a:t>
            </a: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—stimulate some behavior to occur in the receiving object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Polymorphism</a:t>
            </a: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—a characteristic that greatly reduces the effort required to extend the design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/>
          <p:nvPr>
            <p:ph type="title"/>
          </p:nvPr>
        </p:nvSpPr>
        <p:spPr>
          <a:xfrm>
            <a:off x="990600" y="381000"/>
            <a:ext cx="3735387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Classes</a:t>
            </a:r>
            <a:endParaRPr/>
          </a:p>
        </p:txBody>
      </p:sp>
      <p:sp>
        <p:nvSpPr>
          <p:cNvPr id="491" name="Google Shape;491;p40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2" name="Google Shape;492;p40"/>
          <p:cNvSpPr txBox="1"/>
          <p:nvPr>
            <p:ph idx="1" type="body"/>
          </p:nvPr>
        </p:nvSpPr>
        <p:spPr>
          <a:xfrm>
            <a:off x="990600" y="16764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Analysis classes are refined during design to become</a:t>
            </a:r>
            <a:r>
              <a:rPr b="0" i="0" lang="en-US" sz="24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entity classes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Boundary classes</a:t>
            </a:r>
            <a:r>
              <a:rPr b="0" i="1" lang="en-US" sz="24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are developed during design to create the interface (e.g., interactive screen or printed reports) that the user sees and interacts with as the software is used. </a:t>
            </a:r>
            <a:endParaRPr/>
          </a:p>
          <a:p>
            <a:pPr indent="-273049" lvl="1" marL="63976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Boundary classes are designed with the responsibility of managing the way entity objects are represented to users.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Controller classe</a:t>
            </a:r>
            <a:r>
              <a:rPr b="0" i="1" lang="en-US" sz="24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 </a:t>
            </a: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are designed to manage </a:t>
            </a:r>
            <a:endParaRPr/>
          </a:p>
          <a:p>
            <a:pPr indent="-273049" lvl="1" marL="63976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creation or update of entity objects; </a:t>
            </a:r>
            <a:endParaRPr/>
          </a:p>
          <a:p>
            <a:pPr indent="-273049" lvl="1" marL="63976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instantiation of boundary objects as they obtain information from entity objects; </a:t>
            </a:r>
            <a:endParaRPr/>
          </a:p>
          <a:p>
            <a:pPr indent="-273049" lvl="1" marL="63976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complex communication between sets of objects; </a:t>
            </a:r>
            <a:endParaRPr/>
          </a:p>
          <a:p>
            <a:pPr indent="-273049" lvl="1" marL="63976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validation of data communicated between objects or between the user and the application.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"/>
          <p:cNvSpPr txBox="1"/>
          <p:nvPr>
            <p:ph type="title"/>
          </p:nvPr>
        </p:nvSpPr>
        <p:spPr>
          <a:xfrm>
            <a:off x="990600" y="330200"/>
            <a:ext cx="631031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Sizing Modules: Two Views</a:t>
            </a:r>
            <a:endParaRPr/>
          </a:p>
        </p:txBody>
      </p:sp>
      <p:sp>
        <p:nvSpPr>
          <p:cNvPr id="498" name="Google Shape;498;p41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99" name="Google Shape;4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81200"/>
            <a:ext cx="66675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914400" y="457200"/>
            <a:ext cx="71628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and Software Quality</a:t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457200" y="1600200"/>
            <a:ext cx="830897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319087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must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implement all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explicit requirements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contained in the analysis model, and it must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accommodate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all of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implicit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requirements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desired by the customer.</a:t>
            </a:r>
            <a:endParaRPr/>
          </a:p>
          <a:p>
            <a:pPr indent="-319087" lvl="0" marL="319087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must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readable, understandable guide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those who generate code and for those who test and subsequently support the software.</a:t>
            </a:r>
            <a:endParaRPr/>
          </a:p>
          <a:p>
            <a:pPr indent="-319087" lvl="0" marL="319087" marR="0" rtl="0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should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i="0" lang="en-US" sz="29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complete picture of the software</a:t>
            </a: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addressing the data, functional, and behavioral domains from an implementation perspective.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Aspects</a:t>
            </a:r>
            <a:endParaRPr/>
          </a:p>
        </p:txBody>
      </p:sp>
      <p:sp>
        <p:nvSpPr>
          <p:cNvPr id="505" name="Google Shape;505;p42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6" name="Google Shape;506;p42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Consider two requirements,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Requirement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 crosscuts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requirement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“if a software decomposition [refinement] has been chosen in which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cannot be satisfied without taking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into account. [Ros04]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</a:t>
            </a:r>
            <a:r>
              <a:rPr b="0" i="1" lang="en-US" sz="2900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aspect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a representation of a cross-cutting concern.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Aspects—An Example</a:t>
            </a:r>
            <a:endParaRPr/>
          </a:p>
        </p:txBody>
      </p:sp>
      <p:sp>
        <p:nvSpPr>
          <p:cNvPr id="512" name="Google Shape;512;p43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3" name="Google Shape;513;p43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Consider two requirements for the </a:t>
            </a:r>
            <a:r>
              <a:rPr b="1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SafeHomeAssured.com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WebApp. Requirement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described via the use-case </a:t>
            </a:r>
            <a:r>
              <a:rPr b="1" i="0" lang="en-US" sz="2000" u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Access camera surveillance via the Internet.</a:t>
            </a:r>
            <a:r>
              <a:rPr b="0" i="1" lang="en-US" sz="2000" u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 design refinement would focus on those modules that would enable a registered user to access video from cameras placed throughout a space. Requirement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 generic security requirement that states that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registered user must be validated prior to using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SafeHomeAssured.com.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This requirement is applicable for all functions that are available to registered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SafeHome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users. As design refinement occurs,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A*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 design representation for requirement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B*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 design representation for requirement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Therefore,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A*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B*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are representations of concerns, and B*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cross-cuts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A*.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aspect 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a representation of a cross-cutting concern. Therefore, the design representation,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B*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of the requirement,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registered user must be validated prior to using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SafeHomeAssured.com,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an aspect of the </a:t>
            </a:r>
            <a:r>
              <a:rPr b="0" i="1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SafeHome</a:t>
            </a: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WebApp.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/>
          <p:nvPr>
            <p:ph type="title"/>
          </p:nvPr>
        </p:nvSpPr>
        <p:spPr>
          <a:xfrm>
            <a:off x="1143000" y="457200"/>
            <a:ext cx="28638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Refactoring</a:t>
            </a:r>
            <a:endParaRPr/>
          </a:p>
        </p:txBody>
      </p:sp>
      <p:sp>
        <p:nvSpPr>
          <p:cNvPr id="519" name="Google Shape;519;p44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0" name="Google Shape;520;p44"/>
          <p:cNvSpPr txBox="1"/>
          <p:nvPr>
            <p:ph idx="1" type="body"/>
          </p:nvPr>
        </p:nvSpPr>
        <p:spPr>
          <a:xfrm>
            <a:off x="914400" y="1706562"/>
            <a:ext cx="784860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Fowler [FOW99] defines refactoring in the following manner: </a:t>
            </a:r>
            <a:endParaRPr/>
          </a:p>
          <a:p>
            <a:pPr indent="-273049" lvl="1" marL="639762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"Refactoring is the process of changing a software system in such a way that it does not alter the external behavior of the code [design] yet improves its internal structure.”</a:t>
            </a:r>
            <a:endParaRPr/>
          </a:p>
          <a:p>
            <a:pPr indent="-319087" lvl="0" marL="319087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software is refactored, the existing design is examined for </a:t>
            </a:r>
            <a:endParaRPr/>
          </a:p>
          <a:p>
            <a:pPr indent="-273049" lvl="1" marL="639762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redundancy</a:t>
            </a:r>
            <a:endParaRPr/>
          </a:p>
          <a:p>
            <a:pPr indent="-273049" lvl="1" marL="639762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unused design elements</a:t>
            </a:r>
            <a:endParaRPr/>
          </a:p>
          <a:p>
            <a:pPr indent="-273049" lvl="1" marL="639762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inefficient or unnecessary algorithms</a:t>
            </a:r>
            <a:endParaRPr/>
          </a:p>
          <a:p>
            <a:pPr indent="-273049" lvl="1" marL="639762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poorly constructed or inappropriate data structures</a:t>
            </a:r>
            <a:endParaRPr/>
          </a:p>
          <a:p>
            <a:pPr indent="-273049" lvl="1" marL="639762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 any other design failure that can be corrected to yield a better design.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914400" y="381000"/>
            <a:ext cx="54578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Quality Guidelines</a:t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533400" y="16002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design should exhibit an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</a:t>
            </a:r>
            <a:endParaRPr/>
          </a:p>
          <a:p>
            <a:pPr indent="-342899" lvl="1" marL="7096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 been created using recognizable architectural styles or patterns, </a:t>
            </a:r>
            <a:endParaRPr/>
          </a:p>
          <a:p>
            <a:pPr indent="-342899" lvl="1" marL="7096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composed of components that exhibit good design characteristics and</a:t>
            </a:r>
            <a:endParaRPr/>
          </a:p>
          <a:p>
            <a:pPr indent="-342899" lvl="1" marL="7096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be implemented in an evolutionary fashion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design should be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modular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is, the software should be logically partitioned into elements or subsystems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design should contain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distinct representations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data, architecture, interfaces, and components.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design should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lead to data structures that are appropriate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the classes to be implemented and are drawn from recognizable data patterns.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1447800" y="6324600"/>
            <a:ext cx="693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Recognizable Architectures  : MVC, Client Server, Layered, Publish-Subscribe etc.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Quality Guidelines (Contd.)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design should lead to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components that exhibit independent functional characteristics.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design should lead to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interfaces that reduce the complexity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connections between components and with the external environment.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design should be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derived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 repeatable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method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that is driven by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information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obtained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software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requirements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analysis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design should be represented using a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notation that effectively communicates its meaning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Quality Attributes</a:t>
            </a:r>
            <a:endParaRPr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Functionality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Usability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Reliability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Performance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Supportability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Maintainability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Extensibility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Adaptability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Serviceability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Testability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Compatibility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🞑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Configurability</a:t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1143000" y="304800"/>
            <a:ext cx="40513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Principles</a:t>
            </a:r>
            <a:endParaRPr/>
          </a:p>
        </p:txBody>
      </p:sp>
      <p:sp>
        <p:nvSpPr>
          <p:cNvPr id="126" name="Google Shape;126;p8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685800" y="16002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19087" lvl="0" marL="3190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process should not suffer from ‘tunnel vision.’  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should be traceable to the analysis model.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should not reinvent the wheel.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should “minimize the intellectual distance” between the software and the problem as it exists in the real world.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should exhibit uniformity and integration.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should be structured to accommodate change.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should be structured to degrade gently, even when aberrant data, events, or operating conditions are encountered.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is not coding, coding is not design. </a:t>
            </a:r>
            <a:endParaRPr b="1" i="0" sz="2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should be assessed for quality as it is being created, not after the fact. </a:t>
            </a:r>
            <a:endParaRPr/>
          </a:p>
          <a:p>
            <a:pPr indent="-319087" lvl="0" marL="319087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design should be reviewed to minimize conceptual (semantic) errors.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762000" y="457200"/>
            <a:ext cx="8208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Fundamental Design Concepts</a:t>
            </a:r>
            <a:endParaRPr/>
          </a:p>
        </p:txBody>
      </p:sp>
      <p:sp>
        <p:nvSpPr>
          <p:cNvPr id="133" name="Google Shape;133;p9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533400" y="16002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19087" lvl="0" marL="358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Abstraction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—data, procedure, control</a:t>
            </a:r>
            <a:endParaRPr/>
          </a:p>
          <a:p>
            <a:pPr indent="-319087" lvl="0" marL="358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—the overall structure of the software</a:t>
            </a:r>
            <a:endParaRPr/>
          </a:p>
          <a:p>
            <a:pPr indent="-319087" lvl="0" marL="358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Patterns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 “conveys the essence” of a proven design solution</a:t>
            </a:r>
            <a:endParaRPr/>
          </a:p>
          <a:p>
            <a:pPr indent="-319087" lvl="0" marL="358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Separation of concerns</a:t>
            </a:r>
            <a:r>
              <a:rPr b="0" i="0" lang="en-US" sz="22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complex problem can be more easily handled if it is subdivided into pieces</a:t>
            </a:r>
            <a:endParaRPr/>
          </a:p>
          <a:p>
            <a:pPr indent="-319087" lvl="0" marL="358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Modularity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—compartmentalization of data and function</a:t>
            </a:r>
            <a:endParaRPr/>
          </a:p>
          <a:p>
            <a:pPr indent="-319087" lvl="0" marL="358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Hiding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—controlled interfaces</a:t>
            </a:r>
            <a:endParaRPr/>
          </a:p>
          <a:p>
            <a:pPr indent="-319087" lvl="0" marL="358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Functional independence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—outgrowth of Modularity</a:t>
            </a:r>
            <a:endParaRPr/>
          </a:p>
          <a:p>
            <a:pPr indent="-319087" lvl="0" marL="358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Refinement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—top-down elaboration of detail for all abstractions</a:t>
            </a:r>
            <a:endParaRPr/>
          </a:p>
          <a:p>
            <a:pPr indent="-319087" lvl="0" marL="358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Refactoring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—a reorganization technique that simplifies the design</a:t>
            </a:r>
            <a:endParaRPr/>
          </a:p>
          <a:p>
            <a:pPr indent="-319087" lvl="0" marL="358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◻"/>
            </a:pP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</a:t>
            </a:r>
            <a:r>
              <a:rPr b="0" i="0" lang="en-US" sz="22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Classes</a:t>
            </a:r>
            <a:r>
              <a:rPr b="0" i="0" lang="en-US" sz="22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b="0" i="0" lang="en-US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design detail that will enable analysis classes to be implemented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Median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Median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2008-02-08T18:09:54Z</dcterms:created>
  <dc:creator>Roger Pressman</dc:creator>
</cp:coreProperties>
</file>