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096000" cx="9144000"/>
  <p:notesSz cx="7315200" cy="9601200"/>
  <p:embeddedFontLs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8" roundtripDataSignature="AMtx7mhtjU/yzidoDPnxZN1PKV9U1JRw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0"/>
          <p:cNvSpPr/>
          <p:nvPr/>
        </p:nvSpPr>
        <p:spPr>
          <a:xfrm>
            <a:off x="164592" y="130048"/>
            <a:ext cx="8814816" cy="222707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30"/>
          <p:cNvSpPr txBox="1"/>
          <p:nvPr>
            <p:ph type="ctrTitle"/>
          </p:nvPr>
        </p:nvSpPr>
        <p:spPr>
          <a:xfrm>
            <a:off x="464234" y="338667"/>
            <a:ext cx="8229600" cy="1964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" type="subTitle"/>
          </p:nvPr>
        </p:nvSpPr>
        <p:spPr>
          <a:xfrm>
            <a:off x="2133600" y="2506133"/>
            <a:ext cx="6560234" cy="155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240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0" type="dt"/>
          </p:nvPr>
        </p:nvSpPr>
        <p:spPr>
          <a:xfrm>
            <a:off x="5562600" y="5786438"/>
            <a:ext cx="3001963" cy="24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2" type="sldNum"/>
          </p:nvPr>
        </p:nvSpPr>
        <p:spPr>
          <a:xfrm>
            <a:off x="8639175" y="5786438"/>
            <a:ext cx="463550" cy="24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30"/>
          <p:cNvSpPr txBox="1"/>
          <p:nvPr>
            <p:ph idx="11" type="ftr"/>
          </p:nvPr>
        </p:nvSpPr>
        <p:spPr>
          <a:xfrm>
            <a:off x="1600200" y="5786438"/>
            <a:ext cx="3906838" cy="24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/>
          <p:nvPr>
            <p:ph type="title"/>
          </p:nvPr>
        </p:nvSpPr>
        <p:spPr>
          <a:xfrm>
            <a:off x="457200" y="22542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" type="body"/>
          </p:nvPr>
        </p:nvSpPr>
        <p:spPr>
          <a:xfrm rot="5400000">
            <a:off x="2560638" y="-639762"/>
            <a:ext cx="4022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1" type="ftr"/>
          </p:nvPr>
        </p:nvSpPr>
        <p:spPr>
          <a:xfrm>
            <a:off x="1295400" y="5689600"/>
            <a:ext cx="42116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5562600" y="5689600"/>
            <a:ext cx="300196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/>
          <p:nvPr>
            <p:ph type="title"/>
          </p:nvPr>
        </p:nvSpPr>
        <p:spPr>
          <a:xfrm rot="5400000">
            <a:off x="5057422" y="1816101"/>
            <a:ext cx="520135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" type="body"/>
          </p:nvPr>
        </p:nvSpPr>
        <p:spPr>
          <a:xfrm rot="5400000">
            <a:off x="866422" y="-165099"/>
            <a:ext cx="5201356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1" type="ftr"/>
          </p:nvPr>
        </p:nvSpPr>
        <p:spPr>
          <a:xfrm>
            <a:off x="1295400" y="5689600"/>
            <a:ext cx="42116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0" type="dt"/>
          </p:nvPr>
        </p:nvSpPr>
        <p:spPr>
          <a:xfrm>
            <a:off x="5562600" y="5689600"/>
            <a:ext cx="300196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/>
          <p:nvPr/>
        </p:nvSpPr>
        <p:spPr>
          <a:xfrm>
            <a:off x="588963" y="1266825"/>
            <a:ext cx="8001000" cy="79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31"/>
          <p:cNvSpPr txBox="1"/>
          <p:nvPr>
            <p:ph type="title"/>
          </p:nvPr>
        </p:nvSpPr>
        <p:spPr>
          <a:xfrm>
            <a:off x="457200" y="22542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" type="body"/>
          </p:nvPr>
        </p:nvSpPr>
        <p:spPr>
          <a:xfrm>
            <a:off x="457200" y="1463675"/>
            <a:ext cx="82296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77190" lvl="1" marL="914400" algn="l">
              <a:spcBef>
                <a:spcPts val="400"/>
              </a:spcBef>
              <a:spcAft>
                <a:spcPts val="0"/>
              </a:spcAft>
              <a:buSzPts val="2340"/>
              <a:buFont typeface="Noto Sans Symbols"/>
              <a:buChar char="▪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0" type="dt"/>
          </p:nvPr>
        </p:nvSpPr>
        <p:spPr>
          <a:xfrm>
            <a:off x="5562600" y="5689600"/>
            <a:ext cx="300196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1" type="ftr"/>
          </p:nvPr>
        </p:nvSpPr>
        <p:spPr>
          <a:xfrm>
            <a:off x="1295400" y="5689600"/>
            <a:ext cx="42116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/>
          <p:nvPr/>
        </p:nvSpPr>
        <p:spPr>
          <a:xfrm>
            <a:off x="588963" y="1266825"/>
            <a:ext cx="8001000" cy="79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28;p32"/>
          <p:cNvSpPr txBox="1"/>
          <p:nvPr>
            <p:ph type="title"/>
          </p:nvPr>
        </p:nvSpPr>
        <p:spPr>
          <a:xfrm>
            <a:off x="457200" y="225083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0" type="dt"/>
          </p:nvPr>
        </p:nvSpPr>
        <p:spPr>
          <a:xfrm>
            <a:off x="5562600" y="5689600"/>
            <a:ext cx="300196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1" type="ftr"/>
          </p:nvPr>
        </p:nvSpPr>
        <p:spPr>
          <a:xfrm>
            <a:off x="1295400" y="5689600"/>
            <a:ext cx="42116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/>
          <p:nvPr/>
        </p:nvSpPr>
        <p:spPr>
          <a:xfrm>
            <a:off x="588963" y="1266825"/>
            <a:ext cx="8001000" cy="79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Google Shape;34;p33"/>
          <p:cNvSpPr txBox="1"/>
          <p:nvPr>
            <p:ph type="title"/>
          </p:nvPr>
        </p:nvSpPr>
        <p:spPr>
          <a:xfrm>
            <a:off x="457200" y="22542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457200" y="1463040"/>
            <a:ext cx="4038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0"/>
              </a:spcBef>
              <a:spcAft>
                <a:spcPts val="0"/>
              </a:spcAft>
              <a:buSzPts val="1960"/>
              <a:buChar char="⦿"/>
              <a:defRPr sz="2800"/>
            </a:lvl1pPr>
            <a:lvl2pPr indent="-365760" lvl="1" marL="914400" algn="l"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648200" y="1463040"/>
            <a:ext cx="4038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0"/>
              </a:spcBef>
              <a:spcAft>
                <a:spcPts val="0"/>
              </a:spcAft>
              <a:buSzPts val="1960"/>
              <a:buChar char="⦿"/>
              <a:defRPr sz="2800"/>
            </a:lvl1pPr>
            <a:lvl2pPr indent="-365760" lvl="1" marL="914400" algn="l"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5562600" y="5689600"/>
            <a:ext cx="300196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1295400" y="5689600"/>
            <a:ext cx="42116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40763" y="5791200"/>
            <a:ext cx="465137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/>
          <p:nvPr/>
        </p:nvSpPr>
        <p:spPr>
          <a:xfrm>
            <a:off x="1000125" y="2905125"/>
            <a:ext cx="7407275" cy="79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Google Shape;42;p34"/>
          <p:cNvSpPr txBox="1"/>
          <p:nvPr>
            <p:ph type="title"/>
          </p:nvPr>
        </p:nvSpPr>
        <p:spPr>
          <a:xfrm>
            <a:off x="722376" y="442871"/>
            <a:ext cx="7772400" cy="2427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10057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68BE6E"/>
              </a:buClr>
              <a:buSzPts val="4000"/>
              <a:buFont typeface="Rockwell"/>
              <a:buNone/>
              <a:defRPr b="1" sz="4000" cap="none">
                <a:solidFill>
                  <a:srgbClr val="68BE6E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" type="body"/>
          </p:nvPr>
        </p:nvSpPr>
        <p:spPr>
          <a:xfrm>
            <a:off x="722313" y="2922412"/>
            <a:ext cx="7772400" cy="1341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28000" wrap="square" tIns="45700">
            <a:no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20"/>
              <a:buFont typeface="Rockwel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0" type="dt"/>
          </p:nvPr>
        </p:nvSpPr>
        <p:spPr>
          <a:xfrm>
            <a:off x="5562600" y="5789613"/>
            <a:ext cx="300196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2" type="sldNum"/>
          </p:nvPr>
        </p:nvSpPr>
        <p:spPr>
          <a:xfrm>
            <a:off x="8639175" y="5789613"/>
            <a:ext cx="4635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34"/>
          <p:cNvSpPr txBox="1"/>
          <p:nvPr>
            <p:ph idx="11" type="ftr"/>
          </p:nvPr>
        </p:nvSpPr>
        <p:spPr>
          <a:xfrm>
            <a:off x="1600200" y="5789613"/>
            <a:ext cx="39068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/>
          <p:nvPr/>
        </p:nvSpPr>
        <p:spPr>
          <a:xfrm>
            <a:off x="617538" y="1924050"/>
            <a:ext cx="3748087" cy="79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Google Shape;49;p35"/>
          <p:cNvSpPr/>
          <p:nvPr/>
        </p:nvSpPr>
        <p:spPr>
          <a:xfrm>
            <a:off x="4800600" y="1924050"/>
            <a:ext cx="3749675" cy="79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5"/>
          <p:cNvSpPr txBox="1"/>
          <p:nvPr>
            <p:ph type="title"/>
          </p:nvPr>
        </p:nvSpPr>
        <p:spPr>
          <a:xfrm>
            <a:off x="457200" y="223954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" type="body"/>
          </p:nvPr>
        </p:nvSpPr>
        <p:spPr>
          <a:xfrm>
            <a:off x="457200" y="1364545"/>
            <a:ext cx="4040188" cy="5686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40"/>
              <a:buNone/>
              <a:defRPr b="0" sz="2200" cap="none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2" type="body"/>
          </p:nvPr>
        </p:nvSpPr>
        <p:spPr>
          <a:xfrm>
            <a:off x="4645026" y="1364545"/>
            <a:ext cx="4041775" cy="5686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40"/>
              <a:buNone/>
              <a:defRPr b="0" sz="2200" cap="none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3" type="body"/>
          </p:nvPr>
        </p:nvSpPr>
        <p:spPr>
          <a:xfrm>
            <a:off x="457200" y="2099734"/>
            <a:ext cx="4040188" cy="3503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6390" lvl="0" marL="457200" algn="l">
              <a:spcBef>
                <a:spcPts val="0"/>
              </a:spcBef>
              <a:spcAft>
                <a:spcPts val="0"/>
              </a:spcAft>
              <a:buSzPts val="1540"/>
              <a:buChar char="⦿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4" type="body"/>
          </p:nvPr>
        </p:nvSpPr>
        <p:spPr>
          <a:xfrm>
            <a:off x="4645026" y="2099734"/>
            <a:ext cx="4041775" cy="3503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6390" lvl="0" marL="457200" algn="l">
              <a:spcBef>
                <a:spcPts val="0"/>
              </a:spcBef>
              <a:spcAft>
                <a:spcPts val="0"/>
              </a:spcAft>
              <a:buSzPts val="1540"/>
              <a:buChar char="⦿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0" type="dt"/>
          </p:nvPr>
        </p:nvSpPr>
        <p:spPr>
          <a:xfrm>
            <a:off x="5562600" y="5689600"/>
            <a:ext cx="300196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1295400" y="5689600"/>
            <a:ext cx="42116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640763" y="5791200"/>
            <a:ext cx="465137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1295400" y="5689600"/>
            <a:ext cx="42116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0" type="dt"/>
          </p:nvPr>
        </p:nvSpPr>
        <p:spPr>
          <a:xfrm>
            <a:off x="5562600" y="5689600"/>
            <a:ext cx="300196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/>
          <p:nvPr/>
        </p:nvSpPr>
        <p:spPr>
          <a:xfrm>
            <a:off x="5057775" y="939800"/>
            <a:ext cx="3748088" cy="79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37"/>
          <p:cNvSpPr txBox="1"/>
          <p:nvPr>
            <p:ph type="title"/>
          </p:nvPr>
        </p:nvSpPr>
        <p:spPr>
          <a:xfrm>
            <a:off x="4963136" y="270934"/>
            <a:ext cx="3931920" cy="6773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2000"/>
              <a:buFont typeface="Rockwell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" type="body"/>
          </p:nvPr>
        </p:nvSpPr>
        <p:spPr>
          <a:xfrm>
            <a:off x="4963136" y="984498"/>
            <a:ext cx="3931920" cy="948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080"/>
              <a:buFont typeface="Rockwel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2" type="body"/>
          </p:nvPr>
        </p:nvSpPr>
        <p:spPr>
          <a:xfrm>
            <a:off x="228600" y="1964267"/>
            <a:ext cx="8666456" cy="3535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0"/>
              </a:spcBef>
              <a:spcAft>
                <a:spcPts val="0"/>
              </a:spcAft>
              <a:buSzPts val="2240"/>
              <a:buChar char="⦿"/>
              <a:defRPr sz="3200"/>
            </a:lvl1pPr>
            <a:lvl2pPr indent="-388619" lvl="1" marL="914400" algn="l">
              <a:spcBef>
                <a:spcPts val="400"/>
              </a:spcBef>
              <a:spcAft>
                <a:spcPts val="0"/>
              </a:spcAft>
              <a:buSzPts val="2520"/>
              <a:buFont typeface="Rockwell"/>
              <a:buChar char="•"/>
              <a:defRPr sz="2800"/>
            </a:lvl2pPr>
            <a:lvl3pPr indent="-381000" lvl="2" marL="1371600" algn="l">
              <a:spcBef>
                <a:spcPts val="4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0" type="dt"/>
          </p:nvPr>
        </p:nvSpPr>
        <p:spPr>
          <a:xfrm>
            <a:off x="5562600" y="5789613"/>
            <a:ext cx="300196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8639175" y="5789613"/>
            <a:ext cx="4635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37"/>
          <p:cNvSpPr txBox="1"/>
          <p:nvPr>
            <p:ph idx="11" type="ftr"/>
          </p:nvPr>
        </p:nvSpPr>
        <p:spPr>
          <a:xfrm>
            <a:off x="1600200" y="5789613"/>
            <a:ext cx="39068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 txBox="1"/>
          <p:nvPr>
            <p:ph type="title"/>
          </p:nvPr>
        </p:nvSpPr>
        <p:spPr>
          <a:xfrm>
            <a:off x="3040443" y="4199467"/>
            <a:ext cx="5486400" cy="5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2000"/>
              <a:buFont typeface="Rockwell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" type="body"/>
          </p:nvPr>
        </p:nvSpPr>
        <p:spPr>
          <a:xfrm>
            <a:off x="3040443" y="4790166"/>
            <a:ext cx="5486400" cy="810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980"/>
              <a:buNone/>
              <a:defRPr sz="1400"/>
            </a:lvl1pPr>
            <a:lvl2pPr indent="-297180" lvl="1" marL="914400" algn="l">
              <a:spcBef>
                <a:spcPts val="400"/>
              </a:spcBef>
              <a:spcAft>
                <a:spcPts val="0"/>
              </a:spcAft>
              <a:buSzPts val="1080"/>
              <a:buFont typeface="Rockwell"/>
              <a:buChar char="•"/>
              <a:defRPr sz="12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3" name="Google Shape;73;p38"/>
          <p:cNvSpPr/>
          <p:nvPr>
            <p:ph idx="2" type="pic"/>
          </p:nvPr>
        </p:nvSpPr>
        <p:spPr>
          <a:xfrm>
            <a:off x="304800" y="222101"/>
            <a:ext cx="8534400" cy="3860800"/>
          </a:xfrm>
          <a:prstGeom prst="round2DiagRect">
            <a:avLst>
              <a:gd fmla="val 11403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8"/>
          <p:cNvSpPr txBox="1"/>
          <p:nvPr>
            <p:ph idx="10" type="dt"/>
          </p:nvPr>
        </p:nvSpPr>
        <p:spPr>
          <a:xfrm>
            <a:off x="5562600" y="5786438"/>
            <a:ext cx="3001963" cy="24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2" type="sldNum"/>
          </p:nvPr>
        </p:nvSpPr>
        <p:spPr>
          <a:xfrm>
            <a:off x="8639175" y="5786438"/>
            <a:ext cx="463550" cy="24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1600200" y="5786438"/>
            <a:ext cx="3906838" cy="24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" flip="none" tx="0" sx="50000" ty="0" sy="5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/>
          <p:nvPr/>
        </p:nvSpPr>
        <p:spPr>
          <a:xfrm>
            <a:off x="164592" y="130742"/>
            <a:ext cx="8810846" cy="5835904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7;p29"/>
          <p:cNvSpPr txBox="1"/>
          <p:nvPr>
            <p:ph idx="11" type="ftr"/>
          </p:nvPr>
        </p:nvSpPr>
        <p:spPr>
          <a:xfrm>
            <a:off x="1295400" y="5689600"/>
            <a:ext cx="42116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rgbClr val="B8B9B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5562600" y="5689600"/>
            <a:ext cx="300196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rgbClr val="B8B9B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29"/>
          <p:cNvSpPr txBox="1"/>
          <p:nvPr>
            <p:ph type="title"/>
          </p:nvPr>
        </p:nvSpPr>
        <p:spPr>
          <a:xfrm>
            <a:off x="457200" y="22542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457200" y="1463675"/>
            <a:ext cx="82296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464234" y="338667"/>
            <a:ext cx="8229600" cy="1964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Architectural Design</a:t>
            </a:r>
            <a:endParaRPr>
              <a:solidFill>
                <a:srgbClr val="E7E9C9"/>
              </a:solidFill>
            </a:endParaRPr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8639175" y="5786438"/>
            <a:ext cx="463550" cy="24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457200" y="225083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Data-Flow Architecture</a:t>
            </a:r>
            <a:endParaRPr/>
          </a:p>
        </p:txBody>
      </p:sp>
      <p:sp>
        <p:nvSpPr>
          <p:cNvPr id="157" name="Google Shape;157;p10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0"/>
          <p:cNvSpPr/>
          <p:nvPr/>
        </p:nvSpPr>
        <p:spPr>
          <a:xfrm>
            <a:off x="505655" y="1454681"/>
            <a:ext cx="8097430" cy="43428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data_flow_arch"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170" y="1725769"/>
            <a:ext cx="7869158" cy="392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457200" y="22542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3975" lvl="0" marL="539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Data-Flow Architecture</a:t>
            </a:r>
            <a:endParaRPr/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457200" y="1463675"/>
            <a:ext cx="82296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/>
              <a:t>Basically used for Stream processing.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/>
              <a:t>Data flow architecture (pipe and filter pattern) has a set of components, called filters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/>
              <a:t>Filters are connected by pipes that transmit data from one component to the next.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/>
              <a:t>Each filter works independently of those components upstream and downstream, is designed to expect data input of a certain form, and produces data output (to the next filter) of a specified form.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/>
              <a:t>The filter does not require knowledge of the working of its neighboring filters.</a:t>
            </a:r>
            <a:endParaRPr sz="2400"/>
          </a:p>
        </p:txBody>
      </p:sp>
      <p:sp>
        <p:nvSpPr>
          <p:cNvPr id="166" name="Google Shape;166;p11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457200" y="225083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Call and Return Architecture</a:t>
            </a:r>
            <a:endParaRPr/>
          </a:p>
        </p:txBody>
      </p:sp>
      <p:sp>
        <p:nvSpPr>
          <p:cNvPr id="172" name="Google Shape;172;p12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all_return_arch"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765" y="1622125"/>
            <a:ext cx="7885965" cy="4096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457200" y="22542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3975" lvl="0" marL="539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Call and Return Architecture</a:t>
            </a:r>
            <a:endParaRPr/>
          </a:p>
        </p:txBody>
      </p: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457200" y="1463675"/>
            <a:ext cx="82296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Types</a:t>
            </a:r>
            <a:endParaRPr/>
          </a:p>
          <a:p>
            <a:pPr indent="-228600" lvl="1" marL="639763" rtl="0" algn="l">
              <a:spcBef>
                <a:spcPts val="400"/>
              </a:spcBef>
              <a:spcAft>
                <a:spcPts val="0"/>
              </a:spcAft>
              <a:buSzPts val="2340"/>
              <a:buChar char="▪"/>
            </a:pPr>
            <a:r>
              <a:rPr lang="en-US"/>
              <a:t>Main program/subprogram architectures.</a:t>
            </a:r>
            <a:endParaRPr/>
          </a:p>
          <a:p>
            <a:pPr indent="-228600" lvl="1" marL="639763" rtl="0" algn="l">
              <a:spcBef>
                <a:spcPts val="400"/>
              </a:spcBef>
              <a:spcAft>
                <a:spcPts val="0"/>
              </a:spcAft>
              <a:buSzPts val="2340"/>
              <a:buChar char="▪"/>
            </a:pPr>
            <a:r>
              <a:rPr lang="en-US"/>
              <a:t>Remote procedure call architectures.</a:t>
            </a:r>
            <a:endParaRPr/>
          </a:p>
        </p:txBody>
      </p: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457200" y="225083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Object-Oriented Architecture</a:t>
            </a:r>
            <a:endParaRPr/>
          </a:p>
        </p:txBody>
      </p:sp>
      <p:sp>
        <p:nvSpPr>
          <p:cNvPr id="186" name="Google Shape;186;p14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454230" y="1455313"/>
            <a:ext cx="8200373" cy="4347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oo_arch" id="188" name="Google Shape;1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642" y="1436450"/>
            <a:ext cx="7160654" cy="423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457200" y="225083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Layered Architecture</a:t>
            </a:r>
            <a:endParaRPr/>
          </a:p>
        </p:txBody>
      </p:sp>
      <p:sp>
        <p:nvSpPr>
          <p:cNvPr id="194" name="Google Shape;194;p15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803275" y="1519707"/>
            <a:ext cx="7671024" cy="42778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ayered_arch"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589" y="1689311"/>
            <a:ext cx="5346593" cy="3874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457200" y="22542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3975" lvl="0" marL="539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Layered Architecture</a:t>
            </a:r>
            <a:endParaRPr/>
          </a:p>
        </p:txBody>
      </p:sp>
      <p:sp>
        <p:nvSpPr>
          <p:cNvPr id="202" name="Google Shape;202;p16"/>
          <p:cNvSpPr txBox="1"/>
          <p:nvPr>
            <p:ph idx="1" type="body"/>
          </p:nvPr>
        </p:nvSpPr>
        <p:spPr>
          <a:xfrm>
            <a:off x="457200" y="1463675"/>
            <a:ext cx="82296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A number of different layers are defined, each accomplishing operations that progressively become closer to the machine instruction set.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At the outer layer, components service user interface operations.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At the inner layer, components perform operating system interfacing.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Intermediate layers provide utility services and application software functions.</a:t>
            </a:r>
            <a:endParaRPr sz="2800"/>
          </a:p>
        </p:txBody>
      </p:sp>
      <p:sp>
        <p:nvSpPr>
          <p:cNvPr id="203" name="Google Shape;203;p16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Architectural Design</a:t>
            </a:r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682580" y="1493949"/>
            <a:ext cx="7775620" cy="3841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Char char="⦿"/>
            </a:pPr>
            <a:r>
              <a:rPr lang="en-US" sz="2800">
                <a:solidFill>
                  <a:srgbClr val="FFE62D"/>
                </a:solidFill>
              </a:rPr>
              <a:t>Architectural context diagrams</a:t>
            </a:r>
            <a:r>
              <a:rPr lang="en-US" sz="2800"/>
              <a:t> model how software interacts with external entities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Char char="⦿"/>
            </a:pPr>
            <a:r>
              <a:rPr lang="en-US" sz="2800">
                <a:solidFill>
                  <a:srgbClr val="FFE62D"/>
                </a:solidFill>
              </a:rPr>
              <a:t>Archetypes</a:t>
            </a:r>
            <a:r>
              <a:rPr lang="en-US" sz="2800"/>
              <a:t> are classes or patterns that represent an abstraction critical to the system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Char char="⦿"/>
            </a:pPr>
            <a:r>
              <a:rPr lang="en-US" sz="2800">
                <a:solidFill>
                  <a:srgbClr val="FFE62D"/>
                </a:solidFill>
              </a:rPr>
              <a:t>Architectural components</a:t>
            </a:r>
            <a:r>
              <a:rPr lang="en-US" sz="2800"/>
              <a:t> are derived from the application domain, the infrastructure, and the interface.</a:t>
            </a:r>
            <a:endParaRPr/>
          </a:p>
        </p:txBody>
      </p:sp>
      <p:sp>
        <p:nvSpPr>
          <p:cNvPr id="210" name="Google Shape;210;p17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457200" y="225083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Architectural Context Diagram</a:t>
            </a:r>
            <a:endParaRPr/>
          </a:p>
        </p:txBody>
      </p:sp>
      <p:sp>
        <p:nvSpPr>
          <p:cNvPr id="216" name="Google Shape;216;p18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rch_context_diagram" id="217" name="Google Shape;2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611" y="1310425"/>
            <a:ext cx="7843233" cy="44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685800" y="204442"/>
            <a:ext cx="795337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SafeHome ACD</a:t>
            </a:r>
            <a:endParaRPr/>
          </a:p>
        </p:txBody>
      </p:sp>
      <p:sp>
        <p:nvSpPr>
          <p:cNvPr id="223" name="Google Shape;223;p19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rch_context_diagram" id="224" name="Google Shape;2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217" y="1333091"/>
            <a:ext cx="7920507" cy="4491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Software Architecture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685800" y="2132013"/>
            <a:ext cx="7772400" cy="326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The software architecture of a program or computing system is the structure or structures of the system, which comprise the software components, the externally visible properties of those components, and the relationships among them.</a:t>
            </a:r>
            <a:endParaRPr/>
          </a:p>
          <a:p>
            <a:pPr indent="-292100" lvl="0" marL="292100" rtl="0" algn="r"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rPr i="1" lang="en-US" sz="2800"/>
              <a:t>— Bass. et al.</a:t>
            </a:r>
            <a:endParaRPr sz="2800"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457200" y="22542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3975" lvl="0" marL="539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Archetypes</a:t>
            </a:r>
            <a:endParaRPr/>
          </a:p>
        </p:txBody>
      </p:sp>
      <p:sp>
        <p:nvSpPr>
          <p:cNvPr id="230" name="Google Shape;230;p20"/>
          <p:cNvSpPr txBox="1"/>
          <p:nvPr>
            <p:ph idx="1" type="body"/>
          </p:nvPr>
        </p:nvSpPr>
        <p:spPr>
          <a:xfrm>
            <a:off x="457200" y="1463675"/>
            <a:ext cx="82296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An Archetype is a class or pattern that represents a core abstraction that is critical to the design of an architecture for the target system.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Few archetypes can define relatively complex system.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These represent stable elements of the architecture.</a:t>
            </a:r>
            <a:endParaRPr sz="2800"/>
          </a:p>
        </p:txBody>
      </p:sp>
      <p:sp>
        <p:nvSpPr>
          <p:cNvPr id="231" name="Google Shape;231;p20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457200" y="22542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SafeHome Archetypes</a:t>
            </a:r>
            <a:endParaRPr>
              <a:solidFill>
                <a:srgbClr val="E7E9C9"/>
              </a:solidFill>
            </a:endParaRPr>
          </a:p>
        </p:txBody>
      </p: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457200" y="1463675"/>
            <a:ext cx="82296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SafeHome security function </a:t>
            </a:r>
            <a:r>
              <a:rPr lang="en-US">
                <a:solidFill>
                  <a:srgbClr val="FFFF00"/>
                </a:solidFill>
              </a:rPr>
              <a:t>might</a:t>
            </a:r>
            <a:r>
              <a:rPr lang="en-US"/>
              <a:t> define following archetypes</a:t>
            </a:r>
            <a:endParaRPr/>
          </a:p>
          <a:p>
            <a:pPr indent="-228600" lvl="1" marL="639763" rtl="0" algn="l">
              <a:spcBef>
                <a:spcPts val="400"/>
              </a:spcBef>
              <a:spcAft>
                <a:spcPts val="0"/>
              </a:spcAft>
              <a:buSzPts val="2340"/>
              <a:buChar char="▪"/>
            </a:pPr>
            <a:r>
              <a:rPr lang="en-US"/>
              <a:t>Node</a:t>
            </a:r>
            <a:endParaRPr/>
          </a:p>
          <a:p>
            <a:pPr indent="-190500" lvl="2" marL="822325" rtl="0" algn="l">
              <a:spcBef>
                <a:spcPts val="400"/>
              </a:spcBef>
              <a:spcAft>
                <a:spcPts val="0"/>
              </a:spcAft>
              <a:buSzPts val="2300"/>
              <a:buChar char="●"/>
            </a:pPr>
            <a:r>
              <a:rPr lang="en-US"/>
              <a:t>Sensors</a:t>
            </a:r>
            <a:endParaRPr/>
          </a:p>
          <a:p>
            <a:pPr indent="-190500" lvl="2" marL="822325" rtl="0" algn="l">
              <a:spcBef>
                <a:spcPts val="400"/>
              </a:spcBef>
              <a:spcAft>
                <a:spcPts val="0"/>
              </a:spcAft>
              <a:buSzPts val="2300"/>
              <a:buChar char="●"/>
            </a:pPr>
            <a:r>
              <a:rPr lang="en-US"/>
              <a:t>Alarm indicators</a:t>
            </a:r>
            <a:endParaRPr/>
          </a:p>
          <a:p>
            <a:pPr indent="-228600" lvl="1" marL="639763" rtl="0" algn="l">
              <a:spcBef>
                <a:spcPts val="400"/>
              </a:spcBef>
              <a:spcAft>
                <a:spcPts val="0"/>
              </a:spcAft>
              <a:buSzPts val="2340"/>
              <a:buChar char="▪"/>
            </a:pPr>
            <a:r>
              <a:rPr lang="en-US"/>
              <a:t>Detector</a:t>
            </a:r>
            <a:endParaRPr/>
          </a:p>
          <a:p>
            <a:pPr indent="-228600" lvl="1" marL="639763" rtl="0" algn="l">
              <a:spcBef>
                <a:spcPts val="400"/>
              </a:spcBef>
              <a:spcAft>
                <a:spcPts val="0"/>
              </a:spcAft>
              <a:buSzPts val="2340"/>
              <a:buChar char="▪"/>
            </a:pPr>
            <a:r>
              <a:rPr lang="en-US"/>
              <a:t>Indicator</a:t>
            </a:r>
            <a:endParaRPr/>
          </a:p>
          <a:p>
            <a:pPr indent="-228600" lvl="1" marL="639763" rtl="0" algn="l">
              <a:spcBef>
                <a:spcPts val="400"/>
              </a:spcBef>
              <a:spcAft>
                <a:spcPts val="0"/>
              </a:spcAft>
              <a:buSzPts val="2340"/>
              <a:buChar char="▪"/>
            </a:pPr>
            <a:r>
              <a:rPr lang="en-US"/>
              <a:t>Controller</a:t>
            </a:r>
            <a:endParaRPr/>
          </a:p>
          <a:p>
            <a:pPr indent="-149860" lvl="0" marL="2921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457200" y="22542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SafeHome Archetypes</a:t>
            </a:r>
            <a:endParaRPr>
              <a:solidFill>
                <a:srgbClr val="E7E9C9"/>
              </a:solidFill>
            </a:endParaRPr>
          </a:p>
        </p:txBody>
      </p:sp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457200" y="1463040"/>
            <a:ext cx="303297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292100" rtl="0" algn="l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 txBox="1"/>
          <p:nvPr>
            <p:ph idx="2" type="body"/>
          </p:nvPr>
        </p:nvSpPr>
        <p:spPr>
          <a:xfrm>
            <a:off x="3515932" y="1463040"/>
            <a:ext cx="5170868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/>
              <a:t>Archetypes form the basis for the architecture but are abstractions that must be further refined, as the design proceeds.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/>
              <a:t>E.g. </a:t>
            </a:r>
            <a:r>
              <a:rPr i="1" lang="en-US">
                <a:solidFill>
                  <a:srgbClr val="FFFF00"/>
                </a:solidFill>
              </a:rPr>
              <a:t>Detector</a:t>
            </a:r>
            <a:r>
              <a:rPr lang="en-US"/>
              <a:t> might be refined into a class hierarchy of sensors.</a:t>
            </a:r>
            <a:endParaRPr/>
          </a:p>
        </p:txBody>
      </p:sp>
      <p:sp>
        <p:nvSpPr>
          <p:cNvPr id="246" name="Google Shape;246;p22"/>
          <p:cNvSpPr txBox="1"/>
          <p:nvPr>
            <p:ph idx="12" type="sldNum"/>
          </p:nvPr>
        </p:nvSpPr>
        <p:spPr>
          <a:xfrm>
            <a:off x="8640763" y="5791200"/>
            <a:ext cx="465137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afehome_archtype" id="247" name="Google Shape;2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28" y="1519707"/>
            <a:ext cx="2944209" cy="3940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508716" y="264062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53975" lvl="0" marL="539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Architectural Components</a:t>
            </a:r>
            <a:endParaRPr sz="4400"/>
          </a:p>
        </p:txBody>
      </p:sp>
      <p:sp>
        <p:nvSpPr>
          <p:cNvPr id="253" name="Google Shape;253;p23"/>
          <p:cNvSpPr txBox="1"/>
          <p:nvPr>
            <p:ph idx="1" type="body"/>
          </p:nvPr>
        </p:nvSpPr>
        <p:spPr>
          <a:xfrm>
            <a:off x="457199" y="1463675"/>
            <a:ext cx="8313313" cy="433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/>
              <a:t>As the software architecture is refined into components the structure of the system begins to emerge.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/>
              <a:t>Choosing components</a:t>
            </a:r>
            <a:endParaRPr/>
          </a:p>
          <a:p>
            <a:pPr indent="-228600" lvl="1" marL="639763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-US" sz="2000"/>
              <a:t>Application (business) domain</a:t>
            </a:r>
            <a:endParaRPr/>
          </a:p>
          <a:p>
            <a:pPr indent="-190500" lvl="2" marL="822325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From the Analysis Model</a:t>
            </a:r>
            <a:endParaRPr/>
          </a:p>
          <a:p>
            <a:pPr indent="-228600" lvl="1" marL="639763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-US" sz="2000"/>
              <a:t>Infrastructure components</a:t>
            </a:r>
            <a:endParaRPr/>
          </a:p>
          <a:p>
            <a:pPr indent="-190500" lvl="2" marL="822325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Memory management</a:t>
            </a:r>
            <a:endParaRPr/>
          </a:p>
          <a:p>
            <a:pPr indent="-190500" lvl="2" marL="822325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Communication components</a:t>
            </a:r>
            <a:endParaRPr/>
          </a:p>
          <a:p>
            <a:pPr indent="-190500" lvl="2" marL="822325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Database components</a:t>
            </a:r>
            <a:endParaRPr/>
          </a:p>
          <a:p>
            <a:pPr indent="-190500" lvl="2" marL="822325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Task management components</a:t>
            </a:r>
            <a:endParaRPr/>
          </a:p>
          <a:p>
            <a:pPr indent="-228600" lvl="1" marL="639763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-US" sz="2000"/>
              <a:t>Interface</a:t>
            </a:r>
            <a:endParaRPr/>
          </a:p>
          <a:p>
            <a:pPr indent="-190500" lvl="2" marL="822325" rtl="0" algn="l"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Components that process data that flows across the interfaces. (e.g. the interfaces shown in ACD earlier)</a:t>
            </a:r>
            <a:endParaRPr sz="1700"/>
          </a:p>
        </p:txBody>
      </p:sp>
      <p:sp>
        <p:nvSpPr>
          <p:cNvPr id="254" name="Google Shape;254;p23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457200" y="22542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3975" lvl="0" marL="539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SafeHome</a:t>
            </a:r>
            <a:r>
              <a:rPr lang="en-US"/>
              <a:t> components</a:t>
            </a:r>
            <a:endParaRPr/>
          </a:p>
        </p:txBody>
      </p:sp>
      <p:sp>
        <p:nvSpPr>
          <p:cNvPr id="260" name="Google Shape;260;p24"/>
          <p:cNvSpPr txBox="1"/>
          <p:nvPr>
            <p:ph idx="1" type="body"/>
          </p:nvPr>
        </p:nvSpPr>
        <p:spPr>
          <a:xfrm>
            <a:off x="457200" y="1463675"/>
            <a:ext cx="8300434" cy="44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Some top level components for SafeHome security function:</a:t>
            </a:r>
            <a:endParaRPr/>
          </a:p>
          <a:p>
            <a:pPr indent="-228600" lvl="1" marL="639763" rtl="0" algn="just">
              <a:spcBef>
                <a:spcPts val="400"/>
              </a:spcBef>
              <a:spcAft>
                <a:spcPts val="0"/>
              </a:spcAft>
              <a:buSzPts val="2160"/>
              <a:buChar char="▪"/>
            </a:pPr>
            <a:r>
              <a:rPr lang="en-US" sz="2400">
                <a:solidFill>
                  <a:srgbClr val="FFFF00"/>
                </a:solidFill>
              </a:rPr>
              <a:t>External Communication management </a:t>
            </a:r>
            <a:r>
              <a:rPr lang="en-US" sz="2400"/>
              <a:t>– coordinates communications with external entities such as Internet based systems, external alarm notification.</a:t>
            </a:r>
            <a:endParaRPr/>
          </a:p>
          <a:p>
            <a:pPr indent="-228600" lvl="1" marL="639763" rtl="0" algn="just">
              <a:spcBef>
                <a:spcPts val="400"/>
              </a:spcBef>
              <a:spcAft>
                <a:spcPts val="0"/>
              </a:spcAft>
              <a:buSzPts val="2160"/>
              <a:buChar char="▪"/>
            </a:pPr>
            <a:r>
              <a:rPr lang="en-US" sz="2400">
                <a:solidFill>
                  <a:srgbClr val="FFFF00"/>
                </a:solidFill>
              </a:rPr>
              <a:t>Control panel processing </a:t>
            </a:r>
            <a:r>
              <a:rPr lang="en-US" sz="2400"/>
              <a:t>– manages all control panel functionality.</a:t>
            </a:r>
            <a:endParaRPr/>
          </a:p>
          <a:p>
            <a:pPr indent="-228600" lvl="1" marL="639763" rtl="0" algn="just">
              <a:spcBef>
                <a:spcPts val="400"/>
              </a:spcBef>
              <a:spcAft>
                <a:spcPts val="0"/>
              </a:spcAft>
              <a:buSzPts val="2160"/>
              <a:buChar char="▪"/>
            </a:pPr>
            <a:r>
              <a:rPr lang="en-US" sz="2400">
                <a:solidFill>
                  <a:srgbClr val="FFFF00"/>
                </a:solidFill>
              </a:rPr>
              <a:t>Detector management </a:t>
            </a:r>
            <a:r>
              <a:rPr lang="en-US" sz="2400"/>
              <a:t>– coordinates access to all detectors attached to the system.</a:t>
            </a:r>
            <a:endParaRPr/>
          </a:p>
          <a:p>
            <a:pPr indent="-228600" lvl="1" marL="639763" rtl="0" algn="just">
              <a:spcBef>
                <a:spcPts val="400"/>
              </a:spcBef>
              <a:spcAft>
                <a:spcPts val="0"/>
              </a:spcAft>
              <a:buSzPts val="2160"/>
              <a:buChar char="▪"/>
            </a:pPr>
            <a:r>
              <a:rPr lang="en-US" sz="2400">
                <a:solidFill>
                  <a:srgbClr val="FFFF00"/>
                </a:solidFill>
              </a:rPr>
              <a:t>Alarm processing </a:t>
            </a:r>
            <a:r>
              <a:rPr lang="en-US" sz="2400"/>
              <a:t>– verifies and acts on all alarm conditions.</a:t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457200" y="225083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Component Structure </a:t>
            </a:r>
            <a:br>
              <a:rPr lang="en-US">
                <a:solidFill>
                  <a:srgbClr val="E7E9C9"/>
                </a:solidFill>
              </a:rPr>
            </a:br>
            <a:r>
              <a:rPr lang="en-US" sz="2700">
                <a:solidFill>
                  <a:srgbClr val="E7E9C9"/>
                </a:solidFill>
              </a:rPr>
              <a:t>(Top level components)</a:t>
            </a:r>
            <a:endParaRPr sz="2700">
              <a:solidFill>
                <a:srgbClr val="E7E9C9"/>
              </a:solidFill>
            </a:endParaRPr>
          </a:p>
        </p:txBody>
      </p:sp>
      <p:sp>
        <p:nvSpPr>
          <p:cNvPr id="267" name="Google Shape;267;p25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rch_structure" id="268" name="Google Shape;2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670" y="1384154"/>
            <a:ext cx="7817476" cy="439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457200" y="22542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3975" lvl="0" marL="539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Component Elaboration</a:t>
            </a:r>
            <a:endParaRPr/>
          </a:p>
        </p:txBody>
      </p:sp>
      <p:sp>
        <p:nvSpPr>
          <p:cNvPr id="274" name="Google Shape;274;p26"/>
          <p:cNvSpPr txBox="1"/>
          <p:nvPr>
            <p:ph idx="1" type="body"/>
          </p:nvPr>
        </p:nvSpPr>
        <p:spPr>
          <a:xfrm>
            <a:off x="457200" y="1463675"/>
            <a:ext cx="82296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Each of these top level components need to be elaborated iteratively and then positioned in the overall </a:t>
            </a:r>
            <a:r>
              <a:rPr i="1" lang="en-US"/>
              <a:t>SafeHome</a:t>
            </a:r>
            <a:r>
              <a:rPr lang="en-US"/>
              <a:t> architecture.</a:t>
            </a:r>
            <a:endParaRPr/>
          </a:p>
        </p:txBody>
      </p:sp>
      <p:sp>
        <p:nvSpPr>
          <p:cNvPr id="275" name="Google Shape;275;p26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/>
          <p:nvPr>
            <p:ph type="title"/>
          </p:nvPr>
        </p:nvSpPr>
        <p:spPr>
          <a:xfrm>
            <a:off x="457200" y="225083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Component Elaboration</a:t>
            </a:r>
            <a:endParaRPr/>
          </a:p>
        </p:txBody>
      </p:sp>
      <p:sp>
        <p:nvSpPr>
          <p:cNvPr id="281" name="Google Shape;281;p27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mponent_elaboration" id="282" name="Google Shape;2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428" y="1309398"/>
            <a:ext cx="8165205" cy="444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type="ctrTitle"/>
          </p:nvPr>
        </p:nvSpPr>
        <p:spPr>
          <a:xfrm>
            <a:off x="464234" y="338667"/>
            <a:ext cx="8229600" cy="1964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</a:t>
            </a:r>
            <a:endParaRPr/>
          </a:p>
        </p:txBody>
      </p:sp>
      <p:sp>
        <p:nvSpPr>
          <p:cNvPr id="288" name="Google Shape;288;p28"/>
          <p:cNvSpPr txBox="1"/>
          <p:nvPr>
            <p:ph idx="1" type="subTitle"/>
          </p:nvPr>
        </p:nvSpPr>
        <p:spPr>
          <a:xfrm>
            <a:off x="2133600" y="2506133"/>
            <a:ext cx="6560234" cy="155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289" name="Google Shape;289;p28"/>
          <p:cNvSpPr txBox="1"/>
          <p:nvPr>
            <p:ph idx="12" type="sldNum"/>
          </p:nvPr>
        </p:nvSpPr>
        <p:spPr>
          <a:xfrm>
            <a:off x="8639175" y="5786438"/>
            <a:ext cx="463550" cy="24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Why Architecture?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685800" y="1998663"/>
            <a:ext cx="7772400" cy="347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Architecture is a representation of a system that </a:t>
            </a:r>
            <a:r>
              <a:rPr lang="en-US" sz="2800">
                <a:solidFill>
                  <a:srgbClr val="FFE62D"/>
                </a:solidFill>
              </a:rPr>
              <a:t>enables</a:t>
            </a:r>
            <a:r>
              <a:rPr lang="en-US" sz="2800"/>
              <a:t> the </a:t>
            </a:r>
            <a:r>
              <a:rPr lang="en-US" sz="2800">
                <a:solidFill>
                  <a:srgbClr val="FFE62D"/>
                </a:solidFill>
              </a:rPr>
              <a:t>software engineer</a:t>
            </a:r>
            <a:r>
              <a:rPr lang="en-US" sz="2800"/>
              <a:t> </a:t>
            </a:r>
            <a:r>
              <a:rPr lang="en-US" sz="2800">
                <a:solidFill>
                  <a:srgbClr val="FFE62D"/>
                </a:solidFill>
              </a:rPr>
              <a:t>to</a:t>
            </a:r>
            <a:r>
              <a:rPr lang="en-US" sz="2800"/>
              <a:t>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AutoNum type="arabicPeriod"/>
            </a:pPr>
            <a:r>
              <a:rPr lang="en-US" sz="2400">
                <a:solidFill>
                  <a:srgbClr val="FFE62D"/>
                </a:solidFill>
              </a:rPr>
              <a:t>analyze</a:t>
            </a:r>
            <a:r>
              <a:rPr lang="en-US" sz="2400"/>
              <a:t> the </a:t>
            </a:r>
            <a:r>
              <a:rPr lang="en-US" sz="2400">
                <a:solidFill>
                  <a:srgbClr val="FFE62D"/>
                </a:solidFill>
              </a:rPr>
              <a:t>effectiveness</a:t>
            </a:r>
            <a:r>
              <a:rPr lang="en-US" sz="2400"/>
              <a:t> of the design in meeting its stated requirements,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AutoNum type="arabicPeriod"/>
            </a:pPr>
            <a:r>
              <a:rPr lang="en-US" sz="2400">
                <a:solidFill>
                  <a:srgbClr val="FFE62D"/>
                </a:solidFill>
              </a:rPr>
              <a:t>consider</a:t>
            </a:r>
            <a:r>
              <a:rPr lang="en-US" sz="2400"/>
              <a:t> architectural </a:t>
            </a:r>
            <a:r>
              <a:rPr lang="en-US" sz="2400">
                <a:solidFill>
                  <a:srgbClr val="FFE62D"/>
                </a:solidFill>
              </a:rPr>
              <a:t>alternatives</a:t>
            </a:r>
            <a:r>
              <a:rPr lang="en-US" sz="2400"/>
              <a:t> at a stage when making design changes is still relatively easy, and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AutoNum type="arabicPeriod"/>
            </a:pPr>
            <a:r>
              <a:rPr lang="en-US" sz="2400">
                <a:solidFill>
                  <a:srgbClr val="FFE62D"/>
                </a:solidFill>
              </a:rPr>
              <a:t>reduce</a:t>
            </a:r>
            <a:r>
              <a:rPr lang="en-US" sz="2400"/>
              <a:t> the </a:t>
            </a:r>
            <a:r>
              <a:rPr lang="en-US" sz="2400">
                <a:solidFill>
                  <a:srgbClr val="FFE62D"/>
                </a:solidFill>
              </a:rPr>
              <a:t>risks</a:t>
            </a:r>
            <a:r>
              <a:rPr lang="en-US" sz="2400"/>
              <a:t> associated with the construction of the software.</a:t>
            </a:r>
            <a:endParaRPr/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Data Design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532825" y="2348263"/>
            <a:ext cx="7772400" cy="29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>
                <a:solidFill>
                  <a:srgbClr val="FFE62D"/>
                </a:solidFill>
              </a:rPr>
              <a:t>Architectural level</a:t>
            </a:r>
            <a:endParaRPr/>
          </a:p>
          <a:p>
            <a:pPr indent="-228600" lvl="1" marL="639763" rtl="0" algn="l">
              <a:spcBef>
                <a:spcPts val="400"/>
              </a:spcBef>
              <a:spcAft>
                <a:spcPts val="0"/>
              </a:spcAft>
              <a:buSzPts val="2340"/>
              <a:buChar char="▪"/>
            </a:pPr>
            <a:r>
              <a:rPr lang="en-US"/>
              <a:t>Database design</a:t>
            </a:r>
            <a:endParaRPr/>
          </a:p>
          <a:p>
            <a:pPr indent="-190500" lvl="2" marL="822325" rtl="0" algn="l">
              <a:spcBef>
                <a:spcPts val="400"/>
              </a:spcBef>
              <a:spcAft>
                <a:spcPts val="0"/>
              </a:spcAft>
              <a:buSzPts val="2300"/>
              <a:buChar char="●"/>
            </a:pPr>
            <a:r>
              <a:rPr lang="en-US"/>
              <a:t>data mining</a:t>
            </a:r>
            <a:endParaRPr/>
          </a:p>
          <a:p>
            <a:pPr indent="-190500" lvl="2" marL="822325" rtl="0" algn="l">
              <a:spcBef>
                <a:spcPts val="400"/>
              </a:spcBef>
              <a:spcAft>
                <a:spcPts val="0"/>
              </a:spcAft>
              <a:buSzPts val="2300"/>
              <a:buChar char="●"/>
            </a:pPr>
            <a:r>
              <a:rPr lang="en-US"/>
              <a:t>data warehousing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>
                <a:solidFill>
                  <a:srgbClr val="FFE62D"/>
                </a:solidFill>
              </a:rPr>
              <a:t>Component level</a:t>
            </a:r>
            <a:endParaRPr/>
          </a:p>
          <a:p>
            <a:pPr indent="-228600" lvl="1" marL="639763" rtl="0" algn="l">
              <a:spcBef>
                <a:spcPts val="400"/>
              </a:spcBef>
              <a:spcAft>
                <a:spcPts val="0"/>
              </a:spcAft>
              <a:buSzPts val="2340"/>
              <a:buChar char="▪"/>
            </a:pPr>
            <a:r>
              <a:rPr lang="en-US"/>
              <a:t>Data structure design</a:t>
            </a:r>
            <a:endParaRPr/>
          </a:p>
        </p:txBody>
      </p:sp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57200" y="22542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-53975" lvl="0" marL="539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Design at Component Level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57200" y="1334885"/>
            <a:ext cx="82296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1680"/>
              <a:buFont typeface="Rockwell"/>
              <a:buAutoNum type="arabicPeriod"/>
            </a:pPr>
            <a:r>
              <a:rPr lang="en-US" sz="2400"/>
              <a:t>The systematic analysis principles applied to function and behavior should also be applied to data.</a:t>
            </a:r>
            <a:endParaRPr/>
          </a:p>
          <a:p>
            <a:pPr indent="-457200" lvl="0" marL="457200" rtl="0" algn="just">
              <a:spcBef>
                <a:spcPts val="600"/>
              </a:spcBef>
              <a:spcAft>
                <a:spcPts val="0"/>
              </a:spcAft>
              <a:buSzPts val="1680"/>
              <a:buFont typeface="Rockwell"/>
              <a:buAutoNum type="arabicPeriod"/>
            </a:pPr>
            <a:r>
              <a:rPr lang="en-US" sz="2400"/>
              <a:t>All data structures and the operations to be performed on each should be identified.</a:t>
            </a:r>
            <a:endParaRPr/>
          </a:p>
          <a:p>
            <a:pPr indent="-457200" lvl="0" marL="457200" rtl="0" algn="just">
              <a:spcBef>
                <a:spcPts val="600"/>
              </a:spcBef>
              <a:spcAft>
                <a:spcPts val="0"/>
              </a:spcAft>
              <a:buSzPts val="1680"/>
              <a:buFont typeface="Rockwell"/>
              <a:buAutoNum type="arabicPeriod"/>
            </a:pPr>
            <a:r>
              <a:rPr lang="en-US" sz="2400"/>
              <a:t>A data dictionary should be established and used to define both data and program design.</a:t>
            </a:r>
            <a:endParaRPr/>
          </a:p>
          <a:p>
            <a:pPr indent="-457200" lvl="1" marL="804863" rtl="0" algn="just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-US" sz="2000"/>
              <a:t>Data Dictionary : A set of information describing the contents, format, and structure of a database and the relationship between its elements, used to control access to and manipulation of the database.</a:t>
            </a:r>
            <a:endParaRPr/>
          </a:p>
          <a:p>
            <a:pPr indent="-350520" lvl="0" marL="457200" rtl="0" algn="just">
              <a:spcBef>
                <a:spcPts val="0"/>
              </a:spcBef>
              <a:spcAft>
                <a:spcPts val="0"/>
              </a:spcAft>
              <a:buSzPts val="1680"/>
              <a:buFont typeface="Rockwell"/>
              <a:buNone/>
            </a:pPr>
            <a:r>
              <a:t/>
            </a:r>
            <a:endParaRPr sz="2400"/>
          </a:p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22542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-53975" lvl="0" marL="539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Design at Component Level</a:t>
            </a:r>
            <a:br>
              <a:rPr lang="en-US"/>
            </a:br>
            <a:r>
              <a:rPr lang="en-US" sz="2200"/>
              <a:t>(Cont.)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57200" y="1463675"/>
            <a:ext cx="82296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1680"/>
              <a:buFont typeface="Rockwell"/>
              <a:buAutoNum type="arabicPeriod" startAt="4"/>
            </a:pPr>
            <a:r>
              <a:rPr lang="en-US" sz="2400"/>
              <a:t>Low-level data design decisions should be deferred until late.</a:t>
            </a:r>
            <a:endParaRPr/>
          </a:p>
          <a:p>
            <a:pPr indent="-457200" lvl="0" marL="457200" rtl="0" algn="just">
              <a:spcBef>
                <a:spcPts val="600"/>
              </a:spcBef>
              <a:spcAft>
                <a:spcPts val="0"/>
              </a:spcAft>
              <a:buSzPts val="1680"/>
              <a:buFont typeface="Rockwell"/>
              <a:buAutoNum type="arabicPeriod" startAt="4"/>
            </a:pPr>
            <a:r>
              <a:rPr lang="en-US" sz="2400"/>
              <a:t>The representation of data structure should be known only to those modules that must make direct use of the data contained within the structure.</a:t>
            </a:r>
            <a:endParaRPr/>
          </a:p>
          <a:p>
            <a:pPr indent="-457200" lvl="0" marL="457200" rtl="0" algn="just">
              <a:spcBef>
                <a:spcPts val="600"/>
              </a:spcBef>
              <a:spcAft>
                <a:spcPts val="0"/>
              </a:spcAft>
              <a:buSzPts val="1680"/>
              <a:buFont typeface="Rockwell"/>
              <a:buAutoNum type="arabicPeriod" startAt="4"/>
            </a:pPr>
            <a:r>
              <a:rPr lang="en-US" sz="2400"/>
              <a:t>A library of useful data structures and the operations that may be applied to them should be developed.</a:t>
            </a:r>
            <a:endParaRPr/>
          </a:p>
          <a:p>
            <a:pPr indent="-457200" lvl="0" marL="457200" rtl="0" algn="just">
              <a:spcBef>
                <a:spcPts val="600"/>
              </a:spcBef>
              <a:spcAft>
                <a:spcPts val="0"/>
              </a:spcAft>
              <a:buSzPts val="1680"/>
              <a:buFont typeface="Rockwell"/>
              <a:buAutoNum type="arabicPeriod" startAt="4"/>
            </a:pPr>
            <a:r>
              <a:rPr lang="en-US" sz="2400"/>
              <a:t>A software design and programming language should support the specification and realization of abstract data types.</a:t>
            </a:r>
            <a:endParaRPr sz="2400"/>
          </a:p>
        </p:txBody>
      </p:sp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Architectural Styles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660041" y="1459356"/>
            <a:ext cx="805895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/>
              <a:t>Architectural</a:t>
            </a:r>
            <a:r>
              <a:rPr lang="en-US" sz="2400">
                <a:solidFill>
                  <a:srgbClr val="E7E9C9"/>
                </a:solidFill>
              </a:rPr>
              <a:t> </a:t>
            </a:r>
            <a:r>
              <a:rPr lang="en-US" sz="2400"/>
              <a:t>style describes a system category that encompasses: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AutoNum type="arabicPeriod"/>
            </a:pPr>
            <a:r>
              <a:rPr lang="en-US" sz="2000">
                <a:solidFill>
                  <a:srgbClr val="FFE62D"/>
                </a:solidFill>
              </a:rPr>
              <a:t>a set of components</a:t>
            </a:r>
            <a:r>
              <a:rPr lang="en-US" sz="2000"/>
              <a:t> (e.g., a database, computational modules) that perform a function required by a system,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AutoNum type="arabicPeriod"/>
            </a:pPr>
            <a:r>
              <a:rPr lang="en-US" sz="2000">
                <a:solidFill>
                  <a:srgbClr val="FFE62D"/>
                </a:solidFill>
              </a:rPr>
              <a:t>a set of connectors</a:t>
            </a:r>
            <a:r>
              <a:rPr lang="en-US" sz="2000"/>
              <a:t> that enable “communication, coordination, and cooperation” among components,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AutoNum type="arabicPeriod"/>
            </a:pPr>
            <a:r>
              <a:rPr lang="en-US" sz="2000">
                <a:solidFill>
                  <a:srgbClr val="FFE62D"/>
                </a:solidFill>
              </a:rPr>
              <a:t>constraints</a:t>
            </a:r>
            <a:r>
              <a:rPr lang="en-US" sz="2000"/>
              <a:t> that define how components can be integrated to form the system, and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AutoNum type="arabicPeriod"/>
            </a:pPr>
            <a:r>
              <a:rPr lang="en-US" sz="2000">
                <a:solidFill>
                  <a:srgbClr val="FFE62D"/>
                </a:solidFill>
              </a:rPr>
              <a:t>semantic models</a:t>
            </a:r>
            <a:r>
              <a:rPr lang="en-US" sz="2000"/>
              <a:t> that enable a designer to understand the overall properties of a system.</a:t>
            </a:r>
            <a:endParaRPr/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Architectural Styles</a:t>
            </a:r>
            <a:endParaRPr>
              <a:solidFill>
                <a:srgbClr val="E7E9C9"/>
              </a:solidFill>
            </a:endParaRPr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741650" y="2160588"/>
            <a:ext cx="7772400" cy="30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>
                <a:solidFill>
                  <a:srgbClr val="FFE62D"/>
                </a:solidFill>
              </a:rPr>
              <a:t>Data-centered</a:t>
            </a:r>
            <a:r>
              <a:rPr lang="en-US"/>
              <a:t> architecture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>
                <a:solidFill>
                  <a:srgbClr val="FFE62D"/>
                </a:solidFill>
              </a:rPr>
              <a:t>Data flow</a:t>
            </a:r>
            <a:r>
              <a:rPr lang="en-US"/>
              <a:t> architecture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>
                <a:solidFill>
                  <a:srgbClr val="FFE62D"/>
                </a:solidFill>
              </a:rPr>
              <a:t>Call and return</a:t>
            </a:r>
            <a:r>
              <a:rPr lang="en-US"/>
              <a:t> architecture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>
                <a:solidFill>
                  <a:srgbClr val="FFE62D"/>
                </a:solidFill>
              </a:rPr>
              <a:t>Object-oriented</a:t>
            </a:r>
            <a:r>
              <a:rPr lang="en-US"/>
              <a:t> architecture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>
                <a:solidFill>
                  <a:srgbClr val="FFE62D"/>
                </a:solidFill>
              </a:rPr>
              <a:t>Layered</a:t>
            </a:r>
            <a:r>
              <a:rPr lang="en-US"/>
              <a:t> architecture</a:t>
            </a:r>
            <a:endParaRPr/>
          </a:p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457200" y="225083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7E9C9"/>
                </a:solidFill>
              </a:rPr>
              <a:t>Data-Centered Architecture</a:t>
            </a:r>
            <a:endParaRPr/>
          </a:p>
        </p:txBody>
      </p:sp>
      <p:sp>
        <p:nvSpPr>
          <p:cNvPr id="149" name="Google Shape;149;p9"/>
          <p:cNvSpPr txBox="1"/>
          <p:nvPr>
            <p:ph idx="12" type="sldNum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803275" y="1365162"/>
            <a:ext cx="7825570" cy="44355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data_centered_arch"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4856" y="1380217"/>
            <a:ext cx="7096259" cy="445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2000-03-07T00:57:40Z</dcterms:created>
  <dc:creator>Roger Pressman</dc:creator>
</cp:coreProperties>
</file>