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1" r:id="rId5"/>
    <p:sldMasterId id="2147483663" r:id="rId6"/>
    <p:sldMasterId id="2147483665" r:id="rId7"/>
    <p:sldMasterId id="2147483667" r:id="rId8"/>
    <p:sldMasterId id="214748366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y="6858000" cx="9144000"/>
  <p:notesSz cx="6858000" cy="9144000"/>
  <p:embeddedFontLst>
    <p:embeddedFont>
      <p:font typeface="Helvetica Neue"/>
      <p:regular r:id="rId41"/>
      <p:bold r:id="rId42"/>
      <p:italic r:id="rId43"/>
      <p:boldItalic r:id="rId44"/>
    </p:embeddedFont>
    <p:embeddedFont>
      <p:font typeface="Lustria"/>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h0SKI8Td8NOzXfQgeJczX5FC4i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20" Type="http://schemas.openxmlformats.org/officeDocument/2006/relationships/slide" Target="slides/slide10.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2.xml"/><Relationship Id="rId44" Type="http://schemas.openxmlformats.org/officeDocument/2006/relationships/font" Target="fonts/HelveticaNeue-boldItalic.fntdata"/><Relationship Id="rId21" Type="http://schemas.openxmlformats.org/officeDocument/2006/relationships/slide" Target="slides/slide11.xml"/><Relationship Id="rId43" Type="http://schemas.openxmlformats.org/officeDocument/2006/relationships/font" Target="fonts/HelveticaNeue-italic.fntdata"/><Relationship Id="rId24" Type="http://schemas.openxmlformats.org/officeDocument/2006/relationships/slide" Target="slides/slide14.xml"/><Relationship Id="rId46" Type="http://customschemas.google.com/relationships/presentationmetadata" Target="metadata"/><Relationship Id="rId23" Type="http://schemas.openxmlformats.org/officeDocument/2006/relationships/slide" Target="slides/slide13.xml"/><Relationship Id="rId45" Type="http://schemas.openxmlformats.org/officeDocument/2006/relationships/font" Target="fonts/Lustri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slide" Target="slides/slide25.xml"/><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slide" Target="slides/slide27.xml"/><Relationship Id="rId14" Type="http://schemas.openxmlformats.org/officeDocument/2006/relationships/slide" Target="slides/slide4.xml"/><Relationship Id="rId36" Type="http://schemas.openxmlformats.org/officeDocument/2006/relationships/slide" Target="slides/slide26.xml"/><Relationship Id="rId17" Type="http://schemas.openxmlformats.org/officeDocument/2006/relationships/slide" Target="slides/slide7.xml"/><Relationship Id="rId39" Type="http://schemas.openxmlformats.org/officeDocument/2006/relationships/slide" Target="slides/slide29.xml"/><Relationship Id="rId16" Type="http://schemas.openxmlformats.org/officeDocument/2006/relationships/slide" Target="slides/slide6.xml"/><Relationship Id="rId38" Type="http://schemas.openxmlformats.org/officeDocument/2006/relationships/slide" Target="slides/slide28.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028020" y="1769541"/>
            <a:ext cx="7080026" cy="1828801"/>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 type="subTitle"/>
          </p:nvPr>
        </p:nvSpPr>
        <p:spPr>
          <a:xfrm>
            <a:off x="1028020" y="3598339"/>
            <a:ext cx="7080026" cy="104986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32"/>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2"/>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41"/>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1"/>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42"/>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 type="body"/>
          </p:nvPr>
        </p:nvSpPr>
        <p:spPr>
          <a:xfrm>
            <a:off x="685347" y="1732449"/>
            <a:ext cx="3795373" cy="40587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42"/>
          <p:cNvSpPr txBox="1"/>
          <p:nvPr>
            <p:ph idx="2" type="body"/>
          </p:nvPr>
        </p:nvSpPr>
        <p:spPr>
          <a:xfrm>
            <a:off x="4652169" y="1732450"/>
            <a:ext cx="3798499" cy="4058751"/>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2" name="Google Shape;82;p42"/>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2"/>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2"/>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43"/>
          <p:cNvSpPr txBox="1"/>
          <p:nvPr>
            <p:ph type="title"/>
          </p:nvPr>
        </p:nvSpPr>
        <p:spPr>
          <a:xfrm>
            <a:off x="971551" y="1761068"/>
            <a:ext cx="7192913" cy="1828813"/>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3"/>
          <p:cNvSpPr txBox="1"/>
          <p:nvPr>
            <p:ph idx="1" type="body"/>
          </p:nvPr>
        </p:nvSpPr>
        <p:spPr>
          <a:xfrm>
            <a:off x="971551" y="3589879"/>
            <a:ext cx="7192913" cy="150705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88" name="Google Shape;88;p43"/>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3"/>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3"/>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45"/>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5"/>
          <p:cNvSpPr txBox="1"/>
          <p:nvPr>
            <p:ph idx="1" type="body"/>
          </p:nvPr>
        </p:nvSpPr>
        <p:spPr>
          <a:xfrm>
            <a:off x="754404" y="1835254"/>
            <a:ext cx="3657258" cy="544884"/>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2" name="Google Shape;102;p45"/>
          <p:cNvSpPr txBox="1"/>
          <p:nvPr>
            <p:ph idx="2" type="body"/>
          </p:nvPr>
        </p:nvSpPr>
        <p:spPr>
          <a:xfrm>
            <a:off x="754404" y="2380138"/>
            <a:ext cx="3657258" cy="3411063"/>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03" name="Google Shape;103;p45"/>
          <p:cNvSpPr txBox="1"/>
          <p:nvPr>
            <p:ph idx="3" type="body"/>
          </p:nvPr>
        </p:nvSpPr>
        <p:spPr>
          <a:xfrm>
            <a:off x="4721225" y="1835255"/>
            <a:ext cx="3671498" cy="544883"/>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4" name="Google Shape;104;p45"/>
          <p:cNvSpPr txBox="1"/>
          <p:nvPr>
            <p:ph idx="4" type="body"/>
          </p:nvPr>
        </p:nvSpPr>
        <p:spPr>
          <a:xfrm>
            <a:off x="4721225" y="2380138"/>
            <a:ext cx="3671498" cy="3411063"/>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05" name="Google Shape;105;p45"/>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5"/>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5"/>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47"/>
          <p:cNvSpPr txBox="1"/>
          <p:nvPr>
            <p:ph type="title"/>
          </p:nvPr>
        </p:nvSpPr>
        <p:spPr>
          <a:xfrm>
            <a:off x="685347" y="609923"/>
            <a:ext cx="3924676" cy="1829338"/>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p:nvPr>
            <p:ph idx="2" type="pic"/>
          </p:nvPr>
        </p:nvSpPr>
        <p:spPr>
          <a:xfrm>
            <a:off x="4976728" y="743989"/>
            <a:ext cx="3165375" cy="4912822"/>
          </a:xfrm>
          <a:prstGeom prst="rect">
            <a:avLst/>
          </a:prstGeom>
          <a:noFill/>
          <a:ln>
            <a:noFill/>
          </a:ln>
          <a:effectLst>
            <a:outerShdw blurRad="38100" dir="4440000" dist="25400">
              <a:srgbClr val="000000">
                <a:alpha val="35686"/>
              </a:srgbClr>
            </a:outerShdw>
          </a:effectLst>
        </p:spPr>
      </p:sp>
      <p:sp>
        <p:nvSpPr>
          <p:cNvPr id="118" name="Google Shape;118;p47"/>
          <p:cNvSpPr txBox="1"/>
          <p:nvPr>
            <p:ph idx="1" type="body"/>
          </p:nvPr>
        </p:nvSpPr>
        <p:spPr>
          <a:xfrm>
            <a:off x="685347" y="2439261"/>
            <a:ext cx="3924676" cy="337613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47"/>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7"/>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9" name="Shape 129"/>
        <p:cNvGrpSpPr/>
        <p:nvPr/>
      </p:nvGrpSpPr>
      <p:grpSpPr>
        <a:xfrm>
          <a:off x="0" y="0"/>
          <a:ext cx="0" cy="0"/>
          <a:chOff x="0" y="0"/>
          <a:chExt cx="0" cy="0"/>
        </a:xfrm>
      </p:grpSpPr>
      <p:sp>
        <p:nvSpPr>
          <p:cNvPr id="130" name="Google Shape;130;p49"/>
          <p:cNvSpPr txBox="1"/>
          <p:nvPr>
            <p:ph type="title"/>
          </p:nvPr>
        </p:nvSpPr>
        <p:spPr>
          <a:xfrm>
            <a:off x="685354" y="4565255"/>
            <a:ext cx="7766495" cy="54347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9"/>
          <p:cNvSpPr/>
          <p:nvPr>
            <p:ph idx="2" type="pic"/>
          </p:nvPr>
        </p:nvSpPr>
        <p:spPr>
          <a:xfrm>
            <a:off x="926217" y="695010"/>
            <a:ext cx="7285600" cy="3525671"/>
          </a:xfrm>
          <a:prstGeom prst="rect">
            <a:avLst/>
          </a:prstGeom>
          <a:noFill/>
          <a:ln>
            <a:noFill/>
          </a:ln>
          <a:effectLst>
            <a:outerShdw blurRad="38100" dir="4440000" dist="25400">
              <a:srgbClr val="000000">
                <a:alpha val="35686"/>
              </a:srgbClr>
            </a:outerShdw>
          </a:effectLst>
        </p:spPr>
      </p:sp>
      <p:sp>
        <p:nvSpPr>
          <p:cNvPr id="132" name="Google Shape;132;p49"/>
          <p:cNvSpPr txBox="1"/>
          <p:nvPr>
            <p:ph idx="1" type="body"/>
          </p:nvPr>
        </p:nvSpPr>
        <p:spPr>
          <a:xfrm>
            <a:off x="685346" y="5108728"/>
            <a:ext cx="7765322" cy="682472"/>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33" name="Google Shape;133;p49"/>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9"/>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9"/>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4" name="Shape 144"/>
        <p:cNvGrpSpPr/>
        <p:nvPr/>
      </p:nvGrpSpPr>
      <p:grpSpPr>
        <a:xfrm>
          <a:off x="0" y="0"/>
          <a:ext cx="0" cy="0"/>
          <a:chOff x="0" y="0"/>
          <a:chExt cx="0" cy="0"/>
        </a:xfrm>
      </p:grpSpPr>
      <p:sp>
        <p:nvSpPr>
          <p:cNvPr id="145" name="Google Shape;145;p51"/>
          <p:cNvSpPr txBox="1"/>
          <p:nvPr>
            <p:ph type="title"/>
          </p:nvPr>
        </p:nvSpPr>
        <p:spPr>
          <a:xfrm>
            <a:off x="1084659" y="609600"/>
            <a:ext cx="6977064" cy="2992904"/>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1"/>
          <p:cNvSpPr txBox="1"/>
          <p:nvPr>
            <p:ph idx="1" type="body"/>
          </p:nvPr>
        </p:nvSpPr>
        <p:spPr>
          <a:xfrm>
            <a:off x="1290484" y="3610033"/>
            <a:ext cx="6564224" cy="532749"/>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47" name="Google Shape;147;p51"/>
          <p:cNvSpPr txBox="1"/>
          <p:nvPr>
            <p:ph idx="2" type="body"/>
          </p:nvPr>
        </p:nvSpPr>
        <p:spPr>
          <a:xfrm>
            <a:off x="685346" y="4304353"/>
            <a:ext cx="7765322" cy="1489496"/>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48" name="Google Shape;148;p51"/>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1"/>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1"/>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0" name="Shape 160"/>
        <p:cNvGrpSpPr/>
        <p:nvPr/>
      </p:nvGrpSpPr>
      <p:grpSpPr>
        <a:xfrm>
          <a:off x="0" y="0"/>
          <a:ext cx="0" cy="0"/>
          <a:chOff x="0" y="0"/>
          <a:chExt cx="0" cy="0"/>
        </a:xfrm>
      </p:grpSpPr>
      <p:sp>
        <p:nvSpPr>
          <p:cNvPr id="161" name="Google Shape;161;p53"/>
          <p:cNvSpPr txBox="1"/>
          <p:nvPr>
            <p:ph type="title"/>
          </p:nvPr>
        </p:nvSpPr>
        <p:spPr>
          <a:xfrm>
            <a:off x="685346" y="609600"/>
            <a:ext cx="7765322" cy="970450"/>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3"/>
          <p:cNvSpPr txBox="1"/>
          <p:nvPr>
            <p:ph idx="1" type="body"/>
          </p:nvPr>
        </p:nvSpPr>
        <p:spPr>
          <a:xfrm>
            <a:off x="685346" y="3904106"/>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63" name="Google Shape;163;p53"/>
          <p:cNvSpPr/>
          <p:nvPr>
            <p:ph idx="2" type="pic"/>
          </p:nvPr>
        </p:nvSpPr>
        <p:spPr>
          <a:xfrm>
            <a:off x="763577" y="1938918"/>
            <a:ext cx="2319276" cy="1602954"/>
          </a:xfrm>
          <a:prstGeom prst="roundRect">
            <a:avLst>
              <a:gd fmla="val 1858" name="adj"/>
            </a:avLst>
          </a:prstGeom>
          <a:noFill/>
          <a:ln>
            <a:noFill/>
          </a:ln>
          <a:effectLst>
            <a:outerShdw blurRad="38100" dir="4440000" dist="25400">
              <a:srgbClr val="000000">
                <a:alpha val="35686"/>
              </a:srgbClr>
            </a:outerShdw>
          </a:effectLst>
        </p:spPr>
      </p:sp>
      <p:sp>
        <p:nvSpPr>
          <p:cNvPr id="164" name="Google Shape;164;p53"/>
          <p:cNvSpPr txBox="1"/>
          <p:nvPr>
            <p:ph idx="3" type="body"/>
          </p:nvPr>
        </p:nvSpPr>
        <p:spPr>
          <a:xfrm>
            <a:off x="685346" y="4480369"/>
            <a:ext cx="2475738" cy="1310833"/>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65" name="Google Shape;165;p53"/>
          <p:cNvSpPr txBox="1"/>
          <p:nvPr>
            <p:ph idx="4" type="body"/>
          </p:nvPr>
        </p:nvSpPr>
        <p:spPr>
          <a:xfrm>
            <a:off x="3332091" y="3904106"/>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66" name="Google Shape;166;p53"/>
          <p:cNvSpPr/>
          <p:nvPr>
            <p:ph idx="5" type="pic"/>
          </p:nvPr>
        </p:nvSpPr>
        <p:spPr>
          <a:xfrm>
            <a:off x="3409307" y="1939094"/>
            <a:ext cx="2319276" cy="1608164"/>
          </a:xfrm>
          <a:prstGeom prst="roundRect">
            <a:avLst>
              <a:gd fmla="val 1858" name="adj"/>
            </a:avLst>
          </a:prstGeom>
          <a:noFill/>
          <a:ln>
            <a:noFill/>
          </a:ln>
          <a:effectLst>
            <a:outerShdw blurRad="38100" dir="4440000" dist="25400">
              <a:srgbClr val="000000">
                <a:alpha val="35686"/>
              </a:srgbClr>
            </a:outerShdw>
          </a:effectLst>
        </p:spPr>
      </p:sp>
      <p:sp>
        <p:nvSpPr>
          <p:cNvPr id="167" name="Google Shape;167;p53"/>
          <p:cNvSpPr txBox="1"/>
          <p:nvPr>
            <p:ph idx="6" type="body"/>
          </p:nvPr>
        </p:nvSpPr>
        <p:spPr>
          <a:xfrm>
            <a:off x="3331075" y="4480368"/>
            <a:ext cx="2476753" cy="1310833"/>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68" name="Google Shape;168;p53"/>
          <p:cNvSpPr txBox="1"/>
          <p:nvPr>
            <p:ph idx="7" type="body"/>
          </p:nvPr>
        </p:nvSpPr>
        <p:spPr>
          <a:xfrm>
            <a:off x="5975023" y="3904106"/>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69" name="Google Shape;169;p53"/>
          <p:cNvSpPr/>
          <p:nvPr>
            <p:ph idx="8" type="pic"/>
          </p:nvPr>
        </p:nvSpPr>
        <p:spPr>
          <a:xfrm>
            <a:off x="6056774" y="1934432"/>
            <a:ext cx="2319276" cy="1607294"/>
          </a:xfrm>
          <a:prstGeom prst="roundRect">
            <a:avLst>
              <a:gd fmla="val 1858" name="adj"/>
            </a:avLst>
          </a:prstGeom>
          <a:noFill/>
          <a:ln>
            <a:noFill/>
          </a:ln>
          <a:effectLst>
            <a:outerShdw blurRad="38100" dir="4440000" dist="25400">
              <a:srgbClr val="000000">
                <a:alpha val="35686"/>
              </a:srgbClr>
            </a:outerShdw>
          </a:effectLst>
        </p:spPr>
      </p:sp>
      <p:sp>
        <p:nvSpPr>
          <p:cNvPr id="170" name="Google Shape;170;p53"/>
          <p:cNvSpPr txBox="1"/>
          <p:nvPr>
            <p:ph idx="9" type="body"/>
          </p:nvPr>
        </p:nvSpPr>
        <p:spPr>
          <a:xfrm>
            <a:off x="5974929" y="4480366"/>
            <a:ext cx="2475738" cy="1310835"/>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71" name="Google Shape;171;p53"/>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3"/>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3"/>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3"/>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33"/>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3"/>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3"/>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4"/>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35"/>
          <p:cNvSpPr txBox="1"/>
          <p:nvPr>
            <p:ph type="title"/>
          </p:nvPr>
        </p:nvSpPr>
        <p:spPr>
          <a:xfrm rot="5400000">
            <a:off x="5003184" y="2343718"/>
            <a:ext cx="5181601" cy="1713365"/>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 type="body"/>
          </p:nvPr>
        </p:nvSpPr>
        <p:spPr>
          <a:xfrm rot="5400000">
            <a:off x="1063373" y="231574"/>
            <a:ext cx="5181601" cy="593765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5" name="Google Shape;35;p35"/>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5"/>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36"/>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 type="body"/>
          </p:nvPr>
        </p:nvSpPr>
        <p:spPr>
          <a:xfrm rot="5400000">
            <a:off x="2538412" y="-120650"/>
            <a:ext cx="4059237" cy="7764462"/>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1" name="Google Shape;41;p36"/>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44" name="Shape 44"/>
        <p:cNvGrpSpPr/>
        <p:nvPr/>
      </p:nvGrpSpPr>
      <p:grpSpPr>
        <a:xfrm>
          <a:off x="0" y="0"/>
          <a:ext cx="0" cy="0"/>
          <a:chOff x="0" y="0"/>
          <a:chExt cx="0" cy="0"/>
        </a:xfrm>
      </p:grpSpPr>
      <p:sp>
        <p:nvSpPr>
          <p:cNvPr id="45" name="Google Shape;45;p37"/>
          <p:cNvSpPr txBox="1"/>
          <p:nvPr>
            <p:ph type="title"/>
          </p:nvPr>
        </p:nvSpPr>
        <p:spPr>
          <a:xfrm>
            <a:off x="685346" y="609600"/>
            <a:ext cx="7765322" cy="970450"/>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 type="body"/>
          </p:nvPr>
        </p:nvSpPr>
        <p:spPr>
          <a:xfrm>
            <a:off x="685346"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7" name="Google Shape;47;p37"/>
          <p:cNvSpPr txBox="1"/>
          <p:nvPr>
            <p:ph idx="2" type="body"/>
          </p:nvPr>
        </p:nvSpPr>
        <p:spPr>
          <a:xfrm>
            <a:off x="685346"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8" name="Google Shape;48;p37"/>
          <p:cNvSpPr txBox="1"/>
          <p:nvPr>
            <p:ph idx="3" type="body"/>
          </p:nvPr>
        </p:nvSpPr>
        <p:spPr>
          <a:xfrm>
            <a:off x="3335033"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9" name="Google Shape;49;p37"/>
          <p:cNvSpPr txBox="1"/>
          <p:nvPr>
            <p:ph idx="4" type="body"/>
          </p:nvPr>
        </p:nvSpPr>
        <p:spPr>
          <a:xfrm>
            <a:off x="3331076"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50" name="Google Shape;50;p37"/>
          <p:cNvSpPr txBox="1"/>
          <p:nvPr>
            <p:ph idx="5" type="body"/>
          </p:nvPr>
        </p:nvSpPr>
        <p:spPr>
          <a:xfrm>
            <a:off x="5974929"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1" name="Google Shape;51;p37"/>
          <p:cNvSpPr txBox="1"/>
          <p:nvPr>
            <p:ph idx="6" type="body"/>
          </p:nvPr>
        </p:nvSpPr>
        <p:spPr>
          <a:xfrm>
            <a:off x="5974929"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52" name="Google Shape;52;p37"/>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7"/>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7"/>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5" name="Shape 55"/>
        <p:cNvGrpSpPr/>
        <p:nvPr/>
      </p:nvGrpSpPr>
      <p:grpSpPr>
        <a:xfrm>
          <a:off x="0" y="0"/>
          <a:ext cx="0" cy="0"/>
          <a:chOff x="0" y="0"/>
          <a:chExt cx="0" cy="0"/>
        </a:xfrm>
      </p:grpSpPr>
      <p:sp>
        <p:nvSpPr>
          <p:cNvPr id="56" name="Google Shape;56;p38"/>
          <p:cNvSpPr txBox="1"/>
          <p:nvPr>
            <p:ph type="title"/>
          </p:nvPr>
        </p:nvSpPr>
        <p:spPr>
          <a:xfrm>
            <a:off x="685346" y="2126943"/>
            <a:ext cx="7765322" cy="2511835"/>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 type="body"/>
          </p:nvPr>
        </p:nvSpPr>
        <p:spPr>
          <a:xfrm>
            <a:off x="685339" y="4650556"/>
            <a:ext cx="7764149" cy="114064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58" name="Google Shape;58;p38"/>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8"/>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61" name="Shape 61"/>
        <p:cNvGrpSpPr/>
        <p:nvPr/>
      </p:nvGrpSpPr>
      <p:grpSpPr>
        <a:xfrm>
          <a:off x="0" y="0"/>
          <a:ext cx="0" cy="0"/>
          <a:chOff x="0" y="0"/>
          <a:chExt cx="0" cy="0"/>
        </a:xfrm>
      </p:grpSpPr>
      <p:sp>
        <p:nvSpPr>
          <p:cNvPr id="62" name="Google Shape;62;p39"/>
          <p:cNvSpPr txBox="1"/>
          <p:nvPr>
            <p:ph type="title"/>
          </p:nvPr>
        </p:nvSpPr>
        <p:spPr>
          <a:xfrm>
            <a:off x="685346" y="608437"/>
            <a:ext cx="7765322" cy="3534344"/>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 type="body"/>
          </p:nvPr>
        </p:nvSpPr>
        <p:spPr>
          <a:xfrm>
            <a:off x="685346" y="4295180"/>
            <a:ext cx="7765322" cy="1501826"/>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64" name="Google Shape;64;p39"/>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9"/>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0"/>
          <p:cNvSpPr txBox="1"/>
          <p:nvPr>
            <p:ph type="title"/>
          </p:nvPr>
        </p:nvSpPr>
        <p:spPr>
          <a:xfrm>
            <a:off x="685347" y="609600"/>
            <a:ext cx="2780167" cy="1821918"/>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 type="body"/>
          </p:nvPr>
        </p:nvSpPr>
        <p:spPr>
          <a:xfrm>
            <a:off x="3641725" y="609600"/>
            <a:ext cx="4808943" cy="518160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70" name="Google Shape;70;p40"/>
          <p:cNvSpPr txBox="1"/>
          <p:nvPr>
            <p:ph idx="2" type="body"/>
          </p:nvPr>
        </p:nvSpPr>
        <p:spPr>
          <a:xfrm>
            <a:off x="685347" y="2431518"/>
            <a:ext cx="2780167" cy="3359681"/>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71" name="Google Shape;71;p40"/>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5.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6.xml"/><Relationship Id="rId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5.png"/><Relationship Id="rId3" Type="http://schemas.openxmlformats.org/officeDocument/2006/relationships/slideLayout" Target="../slideLayouts/slideLayout17.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31"/>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 name="Google Shape;12;p31"/>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3" name="Google Shape;13;p31"/>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 name="Google Shape;14;p31"/>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1" name="Shape 91"/>
        <p:cNvGrpSpPr/>
        <p:nvPr/>
      </p:nvGrpSpPr>
      <p:grpSpPr>
        <a:xfrm>
          <a:off x="0" y="0"/>
          <a:ext cx="0" cy="0"/>
          <a:chOff x="0" y="0"/>
          <a:chExt cx="0" cy="0"/>
        </a:xfrm>
      </p:grpSpPr>
      <p:pic>
        <p:nvPicPr>
          <p:cNvPr descr="Slate-V2-SD-compPhotoInset.png" id="92" name="Google Shape;92;p44"/>
          <p:cNvPicPr preferRelativeResize="0"/>
          <p:nvPr/>
        </p:nvPicPr>
        <p:blipFill rotWithShape="1">
          <a:blip r:embed="rId2">
            <a:alphaModFix/>
          </a:blip>
          <a:srcRect b="0" l="0" r="0" t="0"/>
          <a:stretch/>
        </p:blipFill>
        <p:spPr>
          <a:xfrm>
            <a:off x="685800" y="1770062"/>
            <a:ext cx="3786187" cy="4113212"/>
          </a:xfrm>
          <a:prstGeom prst="rect">
            <a:avLst/>
          </a:prstGeom>
          <a:noFill/>
          <a:ln>
            <a:noFill/>
          </a:ln>
        </p:spPr>
      </p:pic>
      <p:pic>
        <p:nvPicPr>
          <p:cNvPr descr="Slate-V2-SD-compPhotoInset.png" id="93" name="Google Shape;93;p44"/>
          <p:cNvPicPr preferRelativeResize="0"/>
          <p:nvPr/>
        </p:nvPicPr>
        <p:blipFill rotWithShape="1">
          <a:blip r:embed="rId2">
            <a:alphaModFix/>
          </a:blip>
          <a:srcRect b="0" l="0" r="0" t="0"/>
          <a:stretch/>
        </p:blipFill>
        <p:spPr>
          <a:xfrm>
            <a:off x="4662487" y="1770062"/>
            <a:ext cx="3787775" cy="4113212"/>
          </a:xfrm>
          <a:prstGeom prst="rect">
            <a:avLst/>
          </a:prstGeom>
          <a:noFill/>
          <a:ln>
            <a:noFill/>
          </a:ln>
        </p:spPr>
      </p:pic>
      <p:sp>
        <p:nvSpPr>
          <p:cNvPr id="94" name="Google Shape;94;p44"/>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5" name="Google Shape;95;p44"/>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96" name="Google Shape;96;p44"/>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97" name="Google Shape;97;p44"/>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98" name="Google Shape;98;p44"/>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8" name="Shape 108"/>
        <p:cNvGrpSpPr/>
        <p:nvPr/>
      </p:nvGrpSpPr>
      <p:grpSpPr>
        <a:xfrm>
          <a:off x="0" y="0"/>
          <a:ext cx="0" cy="0"/>
          <a:chOff x="0" y="0"/>
          <a:chExt cx="0" cy="0"/>
        </a:xfrm>
      </p:grpSpPr>
      <p:pic>
        <p:nvPicPr>
          <p:cNvPr descr="Slate-V2-SD-vertPhotoInset.png" id="109" name="Google Shape;109;p46"/>
          <p:cNvPicPr preferRelativeResize="0"/>
          <p:nvPr/>
        </p:nvPicPr>
        <p:blipFill rotWithShape="1">
          <a:blip r:embed="rId2">
            <a:alphaModFix/>
          </a:blip>
          <a:srcRect b="0" l="0" r="0" t="0"/>
          <a:stretch/>
        </p:blipFill>
        <p:spPr>
          <a:xfrm>
            <a:off x="4845050" y="609600"/>
            <a:ext cx="3427412" cy="5205412"/>
          </a:xfrm>
          <a:prstGeom prst="rect">
            <a:avLst/>
          </a:prstGeom>
          <a:noFill/>
          <a:ln>
            <a:noFill/>
          </a:ln>
        </p:spPr>
      </p:pic>
      <p:sp>
        <p:nvSpPr>
          <p:cNvPr id="110" name="Google Shape;110;p46"/>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1" name="Google Shape;111;p46"/>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12" name="Google Shape;112;p46"/>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13" name="Google Shape;113;p46"/>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14" name="Google Shape;114;p46"/>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2" name="Shape 122"/>
        <p:cNvGrpSpPr/>
        <p:nvPr/>
      </p:nvGrpSpPr>
      <p:grpSpPr>
        <a:xfrm>
          <a:off x="0" y="0"/>
          <a:ext cx="0" cy="0"/>
          <a:chOff x="0" y="0"/>
          <a:chExt cx="0" cy="0"/>
        </a:xfrm>
      </p:grpSpPr>
      <p:pic>
        <p:nvPicPr>
          <p:cNvPr descr="Slate-V2-SD-panoPhotoInset.png" id="123" name="Google Shape;123;p48"/>
          <p:cNvPicPr preferRelativeResize="0"/>
          <p:nvPr/>
        </p:nvPicPr>
        <p:blipFill rotWithShape="1">
          <a:blip r:embed="rId2">
            <a:alphaModFix/>
          </a:blip>
          <a:srcRect b="0" l="0" r="0" t="0"/>
          <a:stretch/>
        </p:blipFill>
        <p:spPr>
          <a:xfrm>
            <a:off x="744537" y="539750"/>
            <a:ext cx="7654925" cy="3835400"/>
          </a:xfrm>
          <a:prstGeom prst="rect">
            <a:avLst/>
          </a:prstGeom>
          <a:noFill/>
          <a:ln>
            <a:noFill/>
          </a:ln>
        </p:spPr>
      </p:pic>
      <p:sp>
        <p:nvSpPr>
          <p:cNvPr id="124" name="Google Shape;124;p48"/>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5" name="Google Shape;125;p48"/>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6" name="Google Shape;126;p48"/>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27" name="Google Shape;127;p48"/>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28" name="Google Shape;128;p48"/>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6" name="Shape 136"/>
        <p:cNvGrpSpPr/>
        <p:nvPr/>
      </p:nvGrpSpPr>
      <p:grpSpPr>
        <a:xfrm>
          <a:off x="0" y="0"/>
          <a:ext cx="0" cy="0"/>
          <a:chOff x="0" y="0"/>
          <a:chExt cx="0" cy="0"/>
        </a:xfrm>
      </p:grpSpPr>
      <p:sp>
        <p:nvSpPr>
          <p:cNvPr id="137" name="Google Shape;137;p50"/>
          <p:cNvSpPr txBox="1"/>
          <p:nvPr/>
        </p:nvSpPr>
        <p:spPr>
          <a:xfrm>
            <a:off x="627062" y="873125"/>
            <a:ext cx="4572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138" name="Google Shape;138;p50"/>
          <p:cNvSpPr txBox="1"/>
          <p:nvPr/>
        </p:nvSpPr>
        <p:spPr>
          <a:xfrm>
            <a:off x="7827962" y="2933700"/>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139" name="Google Shape;139;p50"/>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0" name="Google Shape;140;p50"/>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41" name="Google Shape;141;p50"/>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2" name="Google Shape;142;p50"/>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3" name="Google Shape;143;p50"/>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1" name="Shape 151"/>
        <p:cNvGrpSpPr/>
        <p:nvPr/>
      </p:nvGrpSpPr>
      <p:grpSpPr>
        <a:xfrm>
          <a:off x="0" y="0"/>
          <a:ext cx="0" cy="0"/>
          <a:chOff x="0" y="0"/>
          <a:chExt cx="0" cy="0"/>
        </a:xfrm>
      </p:grpSpPr>
      <p:pic>
        <p:nvPicPr>
          <p:cNvPr descr="Slate-V2-SD-3colPhotoInset.png" id="152" name="Google Shape;152;p52"/>
          <p:cNvPicPr preferRelativeResize="0"/>
          <p:nvPr/>
        </p:nvPicPr>
        <p:blipFill rotWithShape="1">
          <a:blip r:embed="rId2">
            <a:alphaModFix/>
          </a:blip>
          <a:srcRect b="0" l="0" r="0" t="0"/>
          <a:stretch/>
        </p:blipFill>
        <p:spPr>
          <a:xfrm>
            <a:off x="658812" y="1825625"/>
            <a:ext cx="2528887" cy="1833562"/>
          </a:xfrm>
          <a:prstGeom prst="rect">
            <a:avLst/>
          </a:prstGeom>
          <a:noFill/>
          <a:ln>
            <a:noFill/>
          </a:ln>
        </p:spPr>
      </p:pic>
      <p:pic>
        <p:nvPicPr>
          <p:cNvPr descr="Slate-V2-SD-3colPhotoInset.png" id="153" name="Google Shape;153;p52"/>
          <p:cNvPicPr preferRelativeResize="0"/>
          <p:nvPr/>
        </p:nvPicPr>
        <p:blipFill rotWithShape="1">
          <a:blip r:embed="rId2">
            <a:alphaModFix/>
          </a:blip>
          <a:srcRect b="0" l="0" r="0" t="0"/>
          <a:stretch/>
        </p:blipFill>
        <p:spPr>
          <a:xfrm>
            <a:off x="3294062" y="1825625"/>
            <a:ext cx="2528887" cy="1833562"/>
          </a:xfrm>
          <a:prstGeom prst="rect">
            <a:avLst/>
          </a:prstGeom>
          <a:noFill/>
          <a:ln>
            <a:noFill/>
          </a:ln>
        </p:spPr>
      </p:pic>
      <p:pic>
        <p:nvPicPr>
          <p:cNvPr descr="Slate-V2-SD-3colPhotoInset.png" id="154" name="Google Shape;154;p52"/>
          <p:cNvPicPr preferRelativeResize="0"/>
          <p:nvPr/>
        </p:nvPicPr>
        <p:blipFill rotWithShape="1">
          <a:blip r:embed="rId2">
            <a:alphaModFix/>
          </a:blip>
          <a:srcRect b="0" l="0" r="0" t="0"/>
          <a:stretch/>
        </p:blipFill>
        <p:spPr>
          <a:xfrm>
            <a:off x="5921375" y="1825625"/>
            <a:ext cx="2528887" cy="1833562"/>
          </a:xfrm>
          <a:prstGeom prst="rect">
            <a:avLst/>
          </a:prstGeom>
          <a:noFill/>
          <a:ln>
            <a:noFill/>
          </a:ln>
        </p:spPr>
      </p:pic>
      <p:sp>
        <p:nvSpPr>
          <p:cNvPr id="155" name="Google Shape;155;p52"/>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56" name="Google Shape;156;p52"/>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57" name="Google Shape;157;p52"/>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58" name="Google Shape;158;p52"/>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59" name="Google Shape;159;p52"/>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1pPr>
            <a:lvl2pPr indent="0" lvl="1"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2pPr>
            <a:lvl3pPr indent="0" lvl="2"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3pPr>
            <a:lvl4pPr indent="0" lvl="3"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4pPr>
            <a:lvl5pPr indent="0" lvl="4"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5pPr>
            <a:lvl6pPr indent="0" lvl="5"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6pPr>
            <a:lvl7pPr indent="0" lvl="6"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7pPr>
            <a:lvl8pPr indent="0" lvl="7"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8pPr>
            <a:lvl9pPr indent="0" lvl="8" marL="0" marR="0" rtl="0" algn="r">
              <a:lnSpc>
                <a:spcPct val="100000"/>
              </a:lnSpc>
              <a:spcBef>
                <a:spcPts val="0"/>
              </a:spcBef>
              <a:spcAft>
                <a:spcPts val="0"/>
              </a:spcAft>
              <a:buClr>
                <a:srgbClr val="F2F2F2"/>
              </a:buClr>
              <a:buSzPts val="1000"/>
              <a:buFont typeface="Arial"/>
              <a:buNone/>
              <a:defRPr b="0" i="0" sz="10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txBox="1"/>
          <p:nvPr>
            <p:ph idx="4294967295" type="ctrTitle"/>
          </p:nvPr>
        </p:nvSpPr>
        <p:spPr>
          <a:xfrm>
            <a:off x="1028020" y="1769541"/>
            <a:ext cx="7080026"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fontScale="90000"/>
          </a:bodyPr>
          <a:lstStyle/>
          <a:p>
            <a:pPr indent="0" lvl="0" marL="0" marR="0" rtl="0" algn="ctr">
              <a:lnSpc>
                <a:spcPct val="100000"/>
              </a:lnSpc>
              <a:spcBef>
                <a:spcPts val="0"/>
              </a:spcBef>
              <a:spcAft>
                <a:spcPts val="0"/>
              </a:spcAft>
              <a:buClr>
                <a:schemeClr val="lt2"/>
              </a:buClr>
              <a:buSzPct val="100000"/>
              <a:buFont typeface="Lustria"/>
              <a:buNone/>
            </a:pPr>
            <a:r>
              <a:rPr b="0" i="0" lang="en-US" sz="5400" u="none" cap="none" strike="noStrike">
                <a:solidFill>
                  <a:schemeClr val="lt2"/>
                </a:solidFill>
                <a:latin typeface="Lustria"/>
                <a:ea typeface="Lustria"/>
                <a:cs typeface="Lustria"/>
                <a:sym typeface="Lustria"/>
              </a:rPr>
              <a:t>Chapter 11</a:t>
            </a:r>
            <a:br>
              <a:rPr b="0" i="0" lang="en-US" sz="5400" u="none" cap="none" strike="noStrike">
                <a:solidFill>
                  <a:schemeClr val="lt2"/>
                </a:solidFill>
                <a:latin typeface="Lustria"/>
                <a:ea typeface="Lustria"/>
                <a:cs typeface="Lustria"/>
                <a:sym typeface="Lustria"/>
              </a:rPr>
            </a:br>
            <a:r>
              <a:rPr b="0" i="0" lang="en-US" sz="5400" u="none" cap="none" strike="noStrike">
                <a:solidFill>
                  <a:schemeClr val="lt2"/>
                </a:solidFill>
                <a:latin typeface="Lustria"/>
                <a:ea typeface="Lustria"/>
                <a:cs typeface="Lustria"/>
                <a:sym typeface="Lustria"/>
              </a:rPr>
              <a:t>Component-Level Design</a:t>
            </a:r>
            <a:endParaRPr/>
          </a:p>
        </p:txBody>
      </p:sp>
      <p:sp>
        <p:nvSpPr>
          <p:cNvPr id="179" name="Google Shape;179;p1"/>
          <p:cNvSpPr txBox="1"/>
          <p:nvPr/>
        </p:nvSpPr>
        <p:spPr>
          <a:xfrm>
            <a:off x="1182687" y="4622800"/>
            <a:ext cx="6777037" cy="587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1"/>
              </a:buClr>
              <a:buSzPts val="1800"/>
              <a:buFont typeface="Helvetica Neue"/>
              <a:buNone/>
            </a:pPr>
            <a:r>
              <a:rPr b="1" i="0" lang="en-US" sz="1800" u="none" cap="none" strike="noStrike">
                <a:solidFill>
                  <a:schemeClr val="accent1"/>
                </a:solidFill>
                <a:latin typeface="Helvetica Neue"/>
                <a:ea typeface="Helvetica Neue"/>
                <a:cs typeface="Helvetica Neue"/>
                <a:sym typeface="Helvetica Neue"/>
              </a:rPr>
              <a:t>Software Engineering: A Practitioner’s Approach, 6th edition</a:t>
            </a:r>
            <a:endParaRPr/>
          </a:p>
          <a:p>
            <a:pPr indent="0" lvl="0" marL="0" marR="0" rtl="0" algn="l">
              <a:lnSpc>
                <a:spcPct val="90000"/>
              </a:lnSpc>
              <a:spcBef>
                <a:spcPts val="0"/>
              </a:spcBef>
              <a:spcAft>
                <a:spcPts val="0"/>
              </a:spcAft>
              <a:buClr>
                <a:schemeClr val="accent1"/>
              </a:buClr>
              <a:buSzPts val="1800"/>
              <a:buFont typeface="Helvetica Neue"/>
              <a:buNone/>
            </a:pPr>
            <a:r>
              <a:rPr b="0" i="1" lang="en-US" sz="1800" u="none" cap="none" strike="noStrike">
                <a:solidFill>
                  <a:schemeClr val="accent1"/>
                </a:solidFill>
                <a:latin typeface="Helvetica Neue"/>
                <a:ea typeface="Helvetica Neue"/>
                <a:cs typeface="Helvetica Neue"/>
                <a:sym typeface="Helvetica Neue"/>
              </a:rPr>
              <a:t>by Roger S. Pressman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Dependency Inversion</a:t>
            </a:r>
            <a:endParaRPr/>
          </a:p>
        </p:txBody>
      </p:sp>
      <p:sp>
        <p:nvSpPr>
          <p:cNvPr id="243" name="Google Shape;243;p10"/>
          <p:cNvSpPr txBox="1"/>
          <p:nvPr>
            <p:ph idx="4294967295" type="body"/>
          </p:nvPr>
        </p:nvSpPr>
        <p:spPr>
          <a:xfrm>
            <a:off x="685800" y="1981200"/>
            <a:ext cx="26670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Depend on abstractions. Do not depend on concretions.</a:t>
            </a:r>
            <a:endParaRPr/>
          </a:p>
        </p:txBody>
      </p:sp>
      <p:sp>
        <p:nvSpPr>
          <p:cNvPr id="244" name="Google Shape;244;p10"/>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dependency_inversion" id="245" name="Google Shape;245;p10"/>
          <p:cNvPicPr preferRelativeResize="0"/>
          <p:nvPr/>
        </p:nvPicPr>
        <p:blipFill rotWithShape="1">
          <a:blip r:embed="rId3">
            <a:alphaModFix/>
          </a:blip>
          <a:srcRect b="0" l="0" r="0" t="0"/>
          <a:stretch/>
        </p:blipFill>
        <p:spPr>
          <a:xfrm>
            <a:off x="3608387" y="2057400"/>
            <a:ext cx="4392612" cy="4259262"/>
          </a:xfrm>
          <a:prstGeom prst="rect">
            <a:avLst/>
          </a:prstGeom>
          <a:noFill/>
          <a:ln>
            <a:noFill/>
          </a:ln>
          <a:effectLst>
            <a:outerShdw blurRad="63500" dir="2700000" dist="35921">
              <a:srgbClr val="808080"/>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Interface Segregation</a:t>
            </a:r>
            <a:endParaRPr/>
          </a:p>
        </p:txBody>
      </p:sp>
      <p:sp>
        <p:nvSpPr>
          <p:cNvPr id="251" name="Google Shape;251;p11"/>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Many client-specific interfaces are better than one general purpose interface.</a:t>
            </a:r>
            <a:endParaRPr/>
          </a:p>
        </p:txBody>
      </p:sp>
      <p:sp>
        <p:nvSpPr>
          <p:cNvPr id="252" name="Google Shape;252;p11"/>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interface_segregation" id="253" name="Google Shape;253;p11"/>
          <p:cNvPicPr preferRelativeResize="0"/>
          <p:nvPr/>
        </p:nvPicPr>
        <p:blipFill rotWithShape="1">
          <a:blip r:embed="rId3">
            <a:alphaModFix/>
          </a:blip>
          <a:srcRect b="0" l="0" r="0" t="0"/>
          <a:stretch/>
        </p:blipFill>
        <p:spPr>
          <a:xfrm>
            <a:off x="2593975" y="3124200"/>
            <a:ext cx="4187825" cy="2787650"/>
          </a:xfrm>
          <a:prstGeom prst="rect">
            <a:avLst/>
          </a:prstGeom>
          <a:noFill/>
          <a:ln>
            <a:noFill/>
          </a:ln>
          <a:effectLst>
            <a:outerShdw blurRad="63500" dir="2700000" dist="35921">
              <a:srgbClr val="808080"/>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Cohesion</a:t>
            </a:r>
            <a:endParaRPr/>
          </a:p>
        </p:txBody>
      </p:sp>
      <p:sp>
        <p:nvSpPr>
          <p:cNvPr id="259" name="Google Shape;259;p1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9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The </a:t>
            </a:r>
            <a:r>
              <a:rPr b="0" i="0" lang="en-US" sz="2800" u="none" cap="none" strike="noStrike">
                <a:solidFill>
                  <a:srgbClr val="FFFF00"/>
                </a:solidFill>
                <a:latin typeface="Lustria"/>
                <a:ea typeface="Lustria"/>
                <a:cs typeface="Lustria"/>
                <a:sym typeface="Lustria"/>
              </a:rPr>
              <a:t>“single-mindedness”</a:t>
            </a:r>
            <a:r>
              <a:rPr b="0" i="0" lang="en-US" sz="2800" u="none" cap="none" strike="noStrike">
                <a:solidFill>
                  <a:schemeClr val="lt2"/>
                </a:solidFill>
                <a:latin typeface="Lustria"/>
                <a:ea typeface="Lustria"/>
                <a:cs typeface="Lustria"/>
                <a:sym typeface="Lustria"/>
              </a:rPr>
              <a:t> of a module</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cohesion implies that a single component or class encapsulates only attributes and operations that are closely related to one another and to the class or component itself.</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Examples of cohesion</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rgbClr val="FFFF00"/>
                </a:solidFill>
                <a:latin typeface="Lustria"/>
                <a:ea typeface="Lustria"/>
                <a:cs typeface="Lustria"/>
                <a:sym typeface="Lustria"/>
              </a:rPr>
              <a:t>Functional</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rgbClr val="FFFF00"/>
                </a:solidFill>
                <a:latin typeface="Lustria"/>
                <a:ea typeface="Lustria"/>
                <a:cs typeface="Lustria"/>
                <a:sym typeface="Lustria"/>
              </a:rPr>
              <a:t>Layer</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rgbClr val="FFFF00"/>
                </a:solidFill>
                <a:latin typeface="Lustria"/>
                <a:ea typeface="Lustria"/>
                <a:cs typeface="Lustria"/>
                <a:sym typeface="Lustria"/>
              </a:rPr>
              <a:t>Communicational</a:t>
            </a:r>
            <a:endParaRPr b="0" i="0" sz="2400" u="none" cap="none" strike="noStrike">
              <a:solidFill>
                <a:schemeClr val="lt2"/>
              </a:solidFill>
              <a:latin typeface="Lustria"/>
              <a:ea typeface="Lustria"/>
              <a:cs typeface="Lustria"/>
              <a:sym typeface="Lustria"/>
            </a:endParaRPr>
          </a:p>
        </p:txBody>
      </p:sp>
      <p:sp>
        <p:nvSpPr>
          <p:cNvPr id="260" name="Google Shape;260;p12"/>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Functional Cohesion</a:t>
            </a:r>
            <a:endParaRPr/>
          </a:p>
        </p:txBody>
      </p:sp>
      <p:sp>
        <p:nvSpPr>
          <p:cNvPr id="266" name="Google Shape;266;p13"/>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Typically applies to operations. Occurs when a module performs one and only one computation and then returns a result.</a:t>
            </a:r>
            <a:endParaRPr/>
          </a:p>
        </p:txBody>
      </p:sp>
      <p:sp>
        <p:nvSpPr>
          <p:cNvPr id="267" name="Google Shape;267;p13"/>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functional_cohesion" id="268" name="Google Shape;268;p13"/>
          <p:cNvPicPr preferRelativeResize="0"/>
          <p:nvPr/>
        </p:nvPicPr>
        <p:blipFill rotWithShape="1">
          <a:blip r:embed="rId3">
            <a:alphaModFix/>
          </a:blip>
          <a:srcRect b="0" l="0" r="0" t="0"/>
          <a:stretch/>
        </p:blipFill>
        <p:spPr>
          <a:xfrm>
            <a:off x="1828800" y="3505200"/>
            <a:ext cx="5451475" cy="2868612"/>
          </a:xfrm>
          <a:prstGeom prst="rect">
            <a:avLst/>
          </a:prstGeom>
          <a:noFill/>
          <a:ln>
            <a:noFill/>
          </a:ln>
          <a:effectLst>
            <a:outerShdw blurRad="63500" dir="2700000" dist="35921">
              <a:srgbClr val="808080"/>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Layer Cohesion</a:t>
            </a:r>
            <a:endParaRPr/>
          </a:p>
        </p:txBody>
      </p:sp>
      <p:sp>
        <p:nvSpPr>
          <p:cNvPr id="274" name="Google Shape;274;p14"/>
          <p:cNvSpPr txBox="1"/>
          <p:nvPr>
            <p:ph idx="4294967295" type="body"/>
          </p:nvPr>
        </p:nvSpPr>
        <p:spPr>
          <a:xfrm>
            <a:off x="685800" y="1981200"/>
            <a:ext cx="39624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Applies to packages, components, and classes. Occurs when a higher layer can access a lower layer, but lower layers do not access higher layers.</a:t>
            </a:r>
            <a:endParaRPr/>
          </a:p>
        </p:txBody>
      </p:sp>
      <p:sp>
        <p:nvSpPr>
          <p:cNvPr id="275" name="Google Shape;275;p14"/>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layer_cohesion" id="276" name="Google Shape;276;p14"/>
          <p:cNvPicPr preferRelativeResize="0"/>
          <p:nvPr/>
        </p:nvPicPr>
        <p:blipFill rotWithShape="1">
          <a:blip r:embed="rId3">
            <a:alphaModFix/>
          </a:blip>
          <a:srcRect b="0" l="0" r="0" t="0"/>
          <a:stretch/>
        </p:blipFill>
        <p:spPr>
          <a:xfrm>
            <a:off x="5029200" y="2209800"/>
            <a:ext cx="2760662" cy="3603625"/>
          </a:xfrm>
          <a:prstGeom prst="rect">
            <a:avLst/>
          </a:prstGeom>
          <a:noFill/>
          <a:ln>
            <a:noFill/>
          </a:ln>
          <a:effectLst>
            <a:outerShdw blurRad="63500" dir="2700000" dist="35921">
              <a:srgbClr val="808080"/>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Communicational Cohesion</a:t>
            </a:r>
            <a:endParaRPr/>
          </a:p>
        </p:txBody>
      </p:sp>
      <p:sp>
        <p:nvSpPr>
          <p:cNvPr id="282" name="Google Shape;282;p15"/>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All operations that access the same data are defined within one class.</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In general, such classes focus solely on the data in question, accessing and storing it.</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rgbClr val="FFFF00"/>
                </a:solidFill>
                <a:latin typeface="Lustria"/>
                <a:ea typeface="Lustria"/>
                <a:cs typeface="Lustria"/>
                <a:sym typeface="Lustria"/>
              </a:rPr>
              <a:t>Example</a:t>
            </a:r>
            <a:r>
              <a:rPr b="0" i="0" lang="en-US" sz="2800" u="none" cap="none" strike="noStrike">
                <a:solidFill>
                  <a:schemeClr val="lt2"/>
                </a:solidFill>
                <a:latin typeface="Lustria"/>
                <a:ea typeface="Lustria"/>
                <a:cs typeface="Lustria"/>
                <a:sym typeface="Lustria"/>
              </a:rPr>
              <a:t>: A StudentRecord class that adds, removes, updates, and accesses various fields of a student record for client components.</a:t>
            </a:r>
            <a:endParaRPr/>
          </a:p>
        </p:txBody>
      </p:sp>
      <p:sp>
        <p:nvSpPr>
          <p:cNvPr id="283" name="Google Shape;283;p15"/>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6"/>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Coupling</a:t>
            </a:r>
            <a:endParaRPr/>
          </a:p>
        </p:txBody>
      </p:sp>
      <p:sp>
        <p:nvSpPr>
          <p:cNvPr id="289" name="Google Shape;289;p16"/>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10000"/>
          </a:bodyPr>
          <a:lstStyle/>
          <a:p>
            <a:pPr indent="-305999" lvl="0" marL="342900" marR="0" rtl="0" algn="l">
              <a:lnSpc>
                <a:spcPct val="100000"/>
              </a:lnSpc>
              <a:spcBef>
                <a:spcPts val="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A qualitative measure of the degree to which classes or components are connected to each other.</a:t>
            </a:r>
            <a:endParaRPr/>
          </a:p>
          <a:p>
            <a:pPr indent="-305999" lvl="0" marL="342900" marR="0" rtl="0" algn="l">
              <a:lnSpc>
                <a:spcPct val="100000"/>
              </a:lnSpc>
              <a:spcBef>
                <a:spcPts val="1044"/>
              </a:spcBef>
              <a:spcAft>
                <a:spcPts val="0"/>
              </a:spcAft>
              <a:buClr>
                <a:schemeClr val="lt2"/>
              </a:buClr>
              <a:buSzPct val="70000"/>
              <a:buFont typeface="Noto Sans Symbols"/>
              <a:buChar char="◈"/>
            </a:pPr>
            <a:r>
              <a:rPr b="0" i="0" lang="en-US" sz="2400" u="none" cap="none" strike="noStrike">
                <a:solidFill>
                  <a:srgbClr val="FF9999"/>
                </a:solidFill>
                <a:latin typeface="Lustria"/>
                <a:ea typeface="Lustria"/>
                <a:cs typeface="Lustria"/>
                <a:sym typeface="Lustria"/>
              </a:rPr>
              <a:t>Avoid</a:t>
            </a:r>
            <a:endParaRPr b="0" i="0" sz="2400" u="none" cap="none" strike="noStrike">
              <a:solidFill>
                <a:schemeClr val="lt2"/>
              </a:solidFill>
              <a:latin typeface="Lustria"/>
              <a:ea typeface="Lustria"/>
              <a:cs typeface="Lustria"/>
              <a:sym typeface="Lustria"/>
            </a:endParaRPr>
          </a:p>
          <a:p>
            <a:pPr indent="-270000" lvl="1" marL="720000" marR="0" rtl="0" algn="l">
              <a:lnSpc>
                <a:spcPct val="100000"/>
              </a:lnSpc>
              <a:spcBef>
                <a:spcPts val="970"/>
              </a:spcBef>
              <a:spcAft>
                <a:spcPts val="0"/>
              </a:spcAft>
              <a:buClr>
                <a:schemeClr val="lt2"/>
              </a:buClr>
              <a:buSzPct val="70000"/>
              <a:buFont typeface="Noto Sans Symbols"/>
              <a:buChar char="🞚"/>
            </a:pPr>
            <a:r>
              <a:rPr b="0" i="0" lang="en-US" sz="2000" u="none" cap="none" strike="noStrike">
                <a:solidFill>
                  <a:schemeClr val="lt2"/>
                </a:solidFill>
                <a:latin typeface="Lustria"/>
                <a:ea typeface="Lustria"/>
                <a:cs typeface="Lustria"/>
                <a:sym typeface="Lustria"/>
              </a:rPr>
              <a:t>Content coupling</a:t>
            </a:r>
            <a:endParaRPr/>
          </a:p>
          <a:p>
            <a:pPr indent="-305999" lvl="0" marL="342900" marR="0" rtl="0" algn="l">
              <a:lnSpc>
                <a:spcPct val="100000"/>
              </a:lnSpc>
              <a:spcBef>
                <a:spcPts val="1044"/>
              </a:spcBef>
              <a:spcAft>
                <a:spcPts val="0"/>
              </a:spcAft>
              <a:buClr>
                <a:schemeClr val="lt2"/>
              </a:buClr>
              <a:buSzPct val="70000"/>
              <a:buFont typeface="Noto Sans Symbols"/>
              <a:buChar char="◈"/>
            </a:pPr>
            <a:r>
              <a:rPr b="0" i="0" lang="en-US" sz="2400" u="none" cap="none" strike="noStrike">
                <a:solidFill>
                  <a:srgbClr val="FFCC66"/>
                </a:solidFill>
                <a:latin typeface="Lustria"/>
                <a:ea typeface="Lustria"/>
                <a:cs typeface="Lustria"/>
                <a:sym typeface="Lustria"/>
              </a:rPr>
              <a:t>Use caution</a:t>
            </a:r>
            <a:endParaRPr b="0" i="0" sz="2400" u="none" cap="none" strike="noStrike">
              <a:solidFill>
                <a:schemeClr val="lt2"/>
              </a:solidFill>
              <a:latin typeface="Lustria"/>
              <a:ea typeface="Lustria"/>
              <a:cs typeface="Lustria"/>
              <a:sym typeface="Lustria"/>
            </a:endParaRPr>
          </a:p>
          <a:p>
            <a:pPr indent="-270000" lvl="1" marL="720000" marR="0" rtl="0" algn="l">
              <a:lnSpc>
                <a:spcPct val="100000"/>
              </a:lnSpc>
              <a:spcBef>
                <a:spcPts val="970"/>
              </a:spcBef>
              <a:spcAft>
                <a:spcPts val="0"/>
              </a:spcAft>
              <a:buClr>
                <a:schemeClr val="lt2"/>
              </a:buClr>
              <a:buSzPct val="70000"/>
              <a:buFont typeface="Noto Sans Symbols"/>
              <a:buChar char="🞚"/>
            </a:pPr>
            <a:r>
              <a:rPr b="0" i="0" lang="en-US" sz="2000" u="none" cap="none" strike="noStrike">
                <a:solidFill>
                  <a:schemeClr val="lt2"/>
                </a:solidFill>
                <a:latin typeface="Lustria"/>
                <a:ea typeface="Lustria"/>
                <a:cs typeface="Lustria"/>
                <a:sym typeface="Lustria"/>
              </a:rPr>
              <a:t>Common coupling</a:t>
            </a:r>
            <a:endParaRPr/>
          </a:p>
          <a:p>
            <a:pPr indent="-305999" lvl="0" marL="342900" marR="0" rtl="0" algn="l">
              <a:lnSpc>
                <a:spcPct val="100000"/>
              </a:lnSpc>
              <a:spcBef>
                <a:spcPts val="1044"/>
              </a:spcBef>
              <a:spcAft>
                <a:spcPts val="0"/>
              </a:spcAft>
              <a:buClr>
                <a:schemeClr val="lt2"/>
              </a:buClr>
              <a:buSzPct val="70000"/>
              <a:buFont typeface="Noto Sans Symbols"/>
              <a:buChar char="◈"/>
            </a:pPr>
            <a:r>
              <a:rPr b="0" i="0" lang="en-US" sz="2400" u="none" cap="none" strike="noStrike">
                <a:solidFill>
                  <a:srgbClr val="99CC99"/>
                </a:solidFill>
                <a:latin typeface="Lustria"/>
                <a:ea typeface="Lustria"/>
                <a:cs typeface="Lustria"/>
                <a:sym typeface="Lustria"/>
              </a:rPr>
              <a:t>Be aware</a:t>
            </a:r>
            <a:endParaRPr b="0" i="0" sz="2400" u="none" cap="none" strike="noStrike">
              <a:solidFill>
                <a:schemeClr val="lt2"/>
              </a:solidFill>
              <a:latin typeface="Lustria"/>
              <a:ea typeface="Lustria"/>
              <a:cs typeface="Lustria"/>
              <a:sym typeface="Lustria"/>
            </a:endParaRPr>
          </a:p>
          <a:p>
            <a:pPr indent="-270000" lvl="1" marL="720000" marR="0" rtl="0" algn="l">
              <a:lnSpc>
                <a:spcPct val="100000"/>
              </a:lnSpc>
              <a:spcBef>
                <a:spcPts val="970"/>
              </a:spcBef>
              <a:spcAft>
                <a:spcPts val="0"/>
              </a:spcAft>
              <a:buClr>
                <a:schemeClr val="lt2"/>
              </a:buClr>
              <a:buSzPct val="70000"/>
              <a:buFont typeface="Noto Sans Symbols"/>
              <a:buChar char="🞚"/>
            </a:pPr>
            <a:r>
              <a:rPr b="0" i="0" lang="en-US" sz="2000" u="none" cap="none" strike="noStrike">
                <a:solidFill>
                  <a:schemeClr val="lt2"/>
                </a:solidFill>
                <a:latin typeface="Lustria"/>
                <a:ea typeface="Lustria"/>
                <a:cs typeface="Lustria"/>
                <a:sym typeface="Lustria"/>
              </a:rPr>
              <a:t>Routine call coupling</a:t>
            </a:r>
            <a:endParaRPr/>
          </a:p>
          <a:p>
            <a:pPr indent="-270000" lvl="1" marL="720000" marR="0" rtl="0" algn="l">
              <a:lnSpc>
                <a:spcPct val="100000"/>
              </a:lnSpc>
              <a:spcBef>
                <a:spcPts val="970"/>
              </a:spcBef>
              <a:spcAft>
                <a:spcPts val="0"/>
              </a:spcAft>
              <a:buClr>
                <a:schemeClr val="lt2"/>
              </a:buClr>
              <a:buSzPct val="70000"/>
              <a:buFont typeface="Noto Sans Symbols"/>
              <a:buChar char="🞚"/>
            </a:pPr>
            <a:r>
              <a:rPr b="0" i="0" lang="en-US" sz="2000" u="none" cap="none" strike="noStrike">
                <a:solidFill>
                  <a:schemeClr val="lt2"/>
                </a:solidFill>
                <a:latin typeface="Lustria"/>
                <a:ea typeface="Lustria"/>
                <a:cs typeface="Lustria"/>
                <a:sym typeface="Lustria"/>
              </a:rPr>
              <a:t>Type use coupling</a:t>
            </a:r>
            <a:endParaRPr/>
          </a:p>
          <a:p>
            <a:pPr indent="-270000" lvl="1" marL="720000" marR="0" rtl="0" algn="l">
              <a:lnSpc>
                <a:spcPct val="100000"/>
              </a:lnSpc>
              <a:spcBef>
                <a:spcPts val="970"/>
              </a:spcBef>
              <a:spcAft>
                <a:spcPts val="0"/>
              </a:spcAft>
              <a:buClr>
                <a:schemeClr val="lt2"/>
              </a:buClr>
              <a:buSzPct val="70000"/>
              <a:buFont typeface="Noto Sans Symbols"/>
              <a:buChar char="🞚"/>
            </a:pPr>
            <a:r>
              <a:rPr b="0" i="0" lang="en-US" sz="2000" u="none" cap="none" strike="noStrike">
                <a:solidFill>
                  <a:schemeClr val="lt2"/>
                </a:solidFill>
                <a:latin typeface="Lustria"/>
                <a:ea typeface="Lustria"/>
                <a:cs typeface="Lustria"/>
                <a:sym typeface="Lustria"/>
              </a:rPr>
              <a:t>Inclusion or import coupling</a:t>
            </a:r>
            <a:endParaRPr/>
          </a:p>
        </p:txBody>
      </p:sp>
      <p:sp>
        <p:nvSpPr>
          <p:cNvPr id="290" name="Google Shape;290;p16"/>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Content Coupling</a:t>
            </a:r>
            <a:endParaRPr/>
          </a:p>
        </p:txBody>
      </p:sp>
      <p:sp>
        <p:nvSpPr>
          <p:cNvPr id="296" name="Google Shape;296;p17"/>
          <p:cNvSpPr txBox="1"/>
          <p:nvPr>
            <p:ph idx="4294967295" type="body"/>
          </p:nvPr>
        </p:nvSpPr>
        <p:spPr>
          <a:xfrm>
            <a:off x="685800" y="1981200"/>
            <a:ext cx="41910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Occurs when one component “surreptitiously modifies data that is internal to another component”</a:t>
            </a:r>
            <a:endParaRPr/>
          </a:p>
          <a:p>
            <a:pPr indent="-306000" lvl="0" marL="3429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Violates information hiding</a:t>
            </a:r>
            <a:endParaRPr/>
          </a:p>
          <a:p>
            <a:pPr indent="-199320" lvl="0" marL="342900" marR="0" rtl="0" algn="l">
              <a:lnSpc>
                <a:spcPct val="100000"/>
              </a:lnSpc>
              <a:spcBef>
                <a:spcPts val="1080"/>
              </a:spcBef>
              <a:spcAft>
                <a:spcPts val="0"/>
              </a:spcAft>
              <a:buClr>
                <a:schemeClr val="lt2"/>
              </a:buClr>
              <a:buSzPts val="1680"/>
              <a:buFont typeface="Noto Sans Symbols"/>
              <a:buNone/>
            </a:pPr>
            <a:r>
              <a:t/>
            </a:r>
            <a:endParaRPr b="0" i="0" sz="2400" u="none" cap="none" strike="noStrike">
              <a:solidFill>
                <a:schemeClr val="lt2"/>
              </a:solidFill>
              <a:latin typeface="Lustria"/>
              <a:ea typeface="Lustria"/>
              <a:cs typeface="Lustria"/>
              <a:sym typeface="Lustria"/>
            </a:endParaRPr>
          </a:p>
          <a:p>
            <a:pPr indent="-306000" lvl="0" marL="342900" marR="0" rtl="0" algn="l">
              <a:lnSpc>
                <a:spcPct val="100000"/>
              </a:lnSpc>
              <a:spcBef>
                <a:spcPts val="1160"/>
              </a:spcBef>
              <a:spcAft>
                <a:spcPts val="0"/>
              </a:spcAft>
              <a:buClr>
                <a:schemeClr val="lt2"/>
              </a:buClr>
              <a:buSzPts val="1680"/>
              <a:buFont typeface="Noto Sans Symbols"/>
              <a:buChar char="◈"/>
            </a:pPr>
            <a:r>
              <a:rPr b="0" i="0" lang="en-US" sz="2400" u="none" cap="none" strike="noStrike">
                <a:solidFill>
                  <a:srgbClr val="FF9999"/>
                </a:solidFill>
                <a:latin typeface="Lustria"/>
                <a:ea typeface="Lustria"/>
                <a:cs typeface="Lustria"/>
                <a:sym typeface="Lustria"/>
              </a:rPr>
              <a:t>What’s wrong here?   </a:t>
            </a:r>
            <a:r>
              <a:rPr b="0" i="0" lang="en-US" sz="2800" u="none" cap="none" strike="noStrike">
                <a:solidFill>
                  <a:srgbClr val="FF9999"/>
                </a:solidFill>
                <a:latin typeface="Lustria"/>
                <a:ea typeface="Lustria"/>
                <a:cs typeface="Lustria"/>
                <a:sym typeface="Lustria"/>
              </a:rPr>
              <a:t>→</a:t>
            </a:r>
            <a:endParaRPr b="0" i="0" sz="2400" u="none" cap="none" strike="noStrike">
              <a:solidFill>
                <a:schemeClr val="lt2"/>
              </a:solidFill>
              <a:latin typeface="Lustria"/>
              <a:ea typeface="Lustria"/>
              <a:cs typeface="Lustria"/>
              <a:sym typeface="Lustria"/>
            </a:endParaRPr>
          </a:p>
        </p:txBody>
      </p:sp>
      <p:sp>
        <p:nvSpPr>
          <p:cNvPr id="297" name="Google Shape;297;p17"/>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
        <p:nvSpPr>
          <p:cNvPr id="298" name="Google Shape;298;p17"/>
          <p:cNvSpPr/>
          <p:nvPr/>
        </p:nvSpPr>
        <p:spPr>
          <a:xfrm>
            <a:off x="5181600" y="2057400"/>
            <a:ext cx="3124200" cy="3733800"/>
          </a:xfrm>
          <a:prstGeom prst="flowChartDocument">
            <a:avLst/>
          </a:prstGeom>
          <a:solidFill>
            <a:srgbClr val="FF9999"/>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public class</a:t>
            </a:r>
            <a:r>
              <a:rPr b="0" i="0" lang="en-US" sz="1400" u="none" cap="none" strike="noStrike">
                <a:solidFill>
                  <a:srgbClr val="000000"/>
                </a:solidFill>
                <a:latin typeface="Arial"/>
                <a:ea typeface="Arial"/>
                <a:cs typeface="Arial"/>
                <a:sym typeface="Arial"/>
              </a:rPr>
              <a:t> StudentRecord {</a:t>
            </a:r>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private</a:t>
            </a:r>
            <a:r>
              <a:rPr b="0" i="0" lang="en-US" sz="1400" u="none" cap="none" strike="noStrike">
                <a:solidFill>
                  <a:srgbClr val="000000"/>
                </a:solidFill>
                <a:latin typeface="Arial"/>
                <a:ea typeface="Arial"/>
                <a:cs typeface="Arial"/>
                <a:sym typeface="Arial"/>
              </a:rPr>
              <a:t> String name;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private</a:t>
            </a:r>
            <a:r>
              <a:rPr b="0" i="0" lang="en-US" sz="1400" u="none" cap="none" strike="noStrike">
                <a:solidFill>
                  <a:srgbClr val="000000"/>
                </a:solidFill>
                <a:latin typeface="Arial"/>
                <a:ea typeface="Arial"/>
                <a:cs typeface="Arial"/>
                <a:sym typeface="Arial"/>
              </a:rPr>
              <a:t> int[ ] quizScores;</a:t>
            </a:r>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public</a:t>
            </a:r>
            <a:r>
              <a:rPr b="0" i="0" lang="en-US" sz="1400" u="none" cap="none" strike="noStrike">
                <a:solidFill>
                  <a:srgbClr val="000000"/>
                </a:solidFill>
                <a:latin typeface="Arial"/>
                <a:ea typeface="Arial"/>
                <a:cs typeface="Arial"/>
                <a:sym typeface="Arial"/>
              </a:rPr>
              <a:t> String getName()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return</a:t>
            </a:r>
            <a:r>
              <a:rPr b="0" i="0" lang="en-US" sz="1400" u="none" cap="none" strike="noStrike">
                <a:solidFill>
                  <a:srgbClr val="000000"/>
                </a:solidFill>
                <a:latin typeface="Arial"/>
                <a:ea typeface="Arial"/>
                <a:cs typeface="Arial"/>
                <a:sym typeface="Arial"/>
              </a:rPr>
              <a:t> name;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public</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int</a:t>
            </a:r>
            <a:r>
              <a:rPr b="0" i="0" lang="en-US" sz="1400" u="none" cap="none" strike="noStrike">
                <a:solidFill>
                  <a:srgbClr val="000000"/>
                </a:solidFill>
                <a:latin typeface="Arial"/>
                <a:ea typeface="Arial"/>
                <a:cs typeface="Arial"/>
                <a:sym typeface="Arial"/>
              </a:rPr>
              <a:t> getQuizScore(</a:t>
            </a:r>
            <a:r>
              <a:rPr b="1" i="0" lang="en-US" sz="1400" u="none" cap="none" strike="noStrike">
                <a:solidFill>
                  <a:srgbClr val="000000"/>
                </a:solidFill>
                <a:latin typeface="Arial"/>
                <a:ea typeface="Arial"/>
                <a:cs typeface="Arial"/>
                <a:sym typeface="Arial"/>
              </a:rPr>
              <a:t>int</a:t>
            </a:r>
            <a:r>
              <a:rPr b="0" i="0" lang="en-US" sz="1400" u="none" cap="none" strike="noStrike">
                <a:solidFill>
                  <a:srgbClr val="000000"/>
                </a:solidFill>
                <a:latin typeface="Arial"/>
                <a:ea typeface="Arial"/>
                <a:cs typeface="Arial"/>
                <a:sym typeface="Arial"/>
              </a:rPr>
              <a:t> n)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return</a:t>
            </a:r>
            <a:r>
              <a:rPr b="0" i="0" lang="en-US" sz="1400" u="none" cap="none" strike="noStrike">
                <a:solidFill>
                  <a:srgbClr val="000000"/>
                </a:solidFill>
                <a:latin typeface="Arial"/>
                <a:ea typeface="Arial"/>
                <a:cs typeface="Arial"/>
                <a:sym typeface="Arial"/>
              </a:rPr>
              <a:t> quizScores[n];</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public</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int</a:t>
            </a:r>
            <a:r>
              <a:rPr b="0" i="0" lang="en-US" sz="1400" u="none" cap="none" strike="noStrike">
                <a:solidFill>
                  <a:srgbClr val="000000"/>
                </a:solidFill>
                <a:latin typeface="Arial"/>
                <a:ea typeface="Arial"/>
                <a:cs typeface="Arial"/>
                <a:sym typeface="Arial"/>
              </a:rPr>
              <a:t>[ ] getAllQuizScores()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return</a:t>
            </a:r>
            <a:r>
              <a:rPr b="0" i="0" lang="en-US" sz="1400" u="none" cap="none" strike="noStrike">
                <a:solidFill>
                  <a:srgbClr val="000000"/>
                </a:solidFill>
                <a:latin typeface="Arial"/>
                <a:ea typeface="Arial"/>
                <a:cs typeface="Arial"/>
                <a:sym typeface="Arial"/>
              </a:rPr>
              <a:t> quizScores;</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Common Coupling</a:t>
            </a:r>
            <a:endParaRPr/>
          </a:p>
        </p:txBody>
      </p:sp>
      <p:sp>
        <p:nvSpPr>
          <p:cNvPr id="304" name="Google Shape;304;p18"/>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Occurs when a number of components all make use of a global variable.</a:t>
            </a:r>
            <a:endParaRPr/>
          </a:p>
        </p:txBody>
      </p:sp>
      <p:sp>
        <p:nvSpPr>
          <p:cNvPr id="305" name="Google Shape;305;p18"/>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common_coupling" id="306" name="Google Shape;306;p18"/>
          <p:cNvPicPr preferRelativeResize="0"/>
          <p:nvPr/>
        </p:nvPicPr>
        <p:blipFill rotWithShape="1">
          <a:blip r:embed="rId3">
            <a:alphaModFix/>
          </a:blip>
          <a:srcRect b="0" l="0" r="0" t="0"/>
          <a:stretch/>
        </p:blipFill>
        <p:spPr>
          <a:xfrm>
            <a:off x="2133600" y="3200400"/>
            <a:ext cx="4922837" cy="2932112"/>
          </a:xfrm>
          <a:prstGeom prst="rect">
            <a:avLst/>
          </a:prstGeom>
          <a:noFill/>
          <a:ln>
            <a:noFill/>
          </a:ln>
          <a:effectLst>
            <a:outerShdw blurRad="63500" dir="2700000" dist="35921">
              <a:srgbClr val="808080"/>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Routine Coupling</a:t>
            </a:r>
            <a:endParaRPr/>
          </a:p>
        </p:txBody>
      </p:sp>
      <p:sp>
        <p:nvSpPr>
          <p:cNvPr id="312" name="Google Shape;312;p19"/>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Certain types of coupling occur routinely in object-oriented programming.</a:t>
            </a:r>
            <a:endParaRPr/>
          </a:p>
        </p:txBody>
      </p:sp>
      <p:sp>
        <p:nvSpPr>
          <p:cNvPr id="313" name="Google Shape;313;p19"/>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routine_coupling" id="314" name="Google Shape;314;p19"/>
          <p:cNvPicPr preferRelativeResize="0"/>
          <p:nvPr/>
        </p:nvPicPr>
        <p:blipFill rotWithShape="1">
          <a:blip r:embed="rId3">
            <a:alphaModFix/>
          </a:blip>
          <a:srcRect b="0" l="0" r="0" t="0"/>
          <a:stretch/>
        </p:blipFill>
        <p:spPr>
          <a:xfrm>
            <a:off x="1984375" y="2873375"/>
            <a:ext cx="5102225" cy="3756025"/>
          </a:xfrm>
          <a:prstGeom prst="rect">
            <a:avLst/>
          </a:prstGeom>
          <a:noFill/>
          <a:ln>
            <a:noFill/>
          </a:ln>
          <a:effectLst>
            <a:outerShdw blurRad="63500" dir="2700000" dist="35921">
              <a:srgbClr val="808080"/>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What is Comp. Level Design?</a:t>
            </a:r>
            <a:endParaRPr/>
          </a:p>
        </p:txBody>
      </p:sp>
      <p:sp>
        <p:nvSpPr>
          <p:cNvPr id="185" name="Google Shape;185;p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9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A complete set of software components is defined during architectural design</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But the internal data structures and processing details of each component are not represented at a level of abstraction that is close to code</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rgbClr val="FFFF00"/>
                </a:solidFill>
                <a:latin typeface="Lustria"/>
                <a:ea typeface="Lustria"/>
                <a:cs typeface="Lustria"/>
                <a:sym typeface="Lustria"/>
              </a:rPr>
              <a:t>Component-level design defines the data structures, algorithms, interface characteristics, and communication mechanisms allocated to each component</a:t>
            </a:r>
            <a:endParaRPr b="0" i="0" sz="2800" u="none" cap="none" strike="noStrike">
              <a:solidFill>
                <a:schemeClr val="lt2"/>
              </a:solidFill>
              <a:latin typeface="Lustria"/>
              <a:ea typeface="Lustria"/>
              <a:cs typeface="Lustria"/>
              <a:sym typeface="Lustria"/>
            </a:endParaRPr>
          </a:p>
        </p:txBody>
      </p:sp>
      <p:sp>
        <p:nvSpPr>
          <p:cNvPr id="186" name="Google Shape;186;p2"/>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Component-Level Design</a:t>
            </a:r>
            <a:endParaRPr/>
          </a:p>
        </p:txBody>
      </p:sp>
      <p:sp>
        <p:nvSpPr>
          <p:cNvPr id="320" name="Google Shape;320;p20"/>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533400" lvl="0" marL="533400" marR="0" rtl="0" algn="l">
              <a:lnSpc>
                <a:spcPct val="100000"/>
              </a:lnSpc>
              <a:spcBef>
                <a:spcPts val="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Identify design classes in problem domain</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Identify infrastructure design classes</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Elaborate design classes</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Describe persistent data sources</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Elaborate behavioral representations</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Elaborate deployment diagrams</a:t>
            </a:r>
            <a:endParaRPr/>
          </a:p>
          <a:p>
            <a:pPr indent="-533400" lvl="0" marL="533400" marR="0" rtl="0" algn="l">
              <a:lnSpc>
                <a:spcPct val="100000"/>
              </a:lnSpc>
              <a:spcBef>
                <a:spcPts val="1160"/>
              </a:spcBef>
              <a:spcAft>
                <a:spcPts val="0"/>
              </a:spcAft>
              <a:buClr>
                <a:schemeClr val="lt2"/>
              </a:buClr>
              <a:buSzPts val="1960"/>
              <a:buFont typeface="Arial"/>
              <a:buAutoNum type="arabicPeriod"/>
            </a:pPr>
            <a:r>
              <a:rPr b="0" i="0" lang="en-US" sz="2800" u="none" cap="none" strike="noStrike">
                <a:solidFill>
                  <a:schemeClr val="lt2"/>
                </a:solidFill>
                <a:latin typeface="Lustria"/>
                <a:ea typeface="Lustria"/>
                <a:cs typeface="Lustria"/>
                <a:sym typeface="Lustria"/>
              </a:rPr>
              <a:t>Refactor design and consider alternatives</a:t>
            </a:r>
            <a:endParaRPr/>
          </a:p>
        </p:txBody>
      </p:sp>
      <p:sp>
        <p:nvSpPr>
          <p:cNvPr id="321" name="Google Shape;321;p20"/>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Steps 1 &amp; 2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Identify Classes</a:t>
            </a:r>
            <a:endParaRPr/>
          </a:p>
        </p:txBody>
      </p:sp>
      <p:sp>
        <p:nvSpPr>
          <p:cNvPr id="327" name="Google Shape;327;p21"/>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609600" lvl="0" marL="609600" marR="0" rtl="0" algn="l">
              <a:lnSpc>
                <a:spcPct val="100000"/>
              </a:lnSpc>
              <a:spcBef>
                <a:spcPts val="0"/>
              </a:spcBef>
              <a:spcAft>
                <a:spcPts val="0"/>
              </a:spcAft>
              <a:buClr>
                <a:schemeClr val="lt2"/>
              </a:buClr>
              <a:buSzPts val="1400"/>
              <a:buFont typeface="Arial"/>
              <a:buAutoNum type="arabicPeriod"/>
            </a:pPr>
            <a:r>
              <a:rPr b="0" i="0" lang="en-US" sz="2000" u="none" cap="none" strike="noStrike">
                <a:solidFill>
                  <a:schemeClr val="lt2"/>
                </a:solidFill>
                <a:latin typeface="Lustria"/>
                <a:ea typeface="Lustria"/>
                <a:cs typeface="Lustria"/>
                <a:sym typeface="Lustria"/>
              </a:rPr>
              <a:t>Most classes from the </a:t>
            </a:r>
            <a:r>
              <a:rPr b="0" i="0" lang="en-US" sz="2000" u="none" cap="none" strike="noStrike">
                <a:solidFill>
                  <a:srgbClr val="FFFF00"/>
                </a:solidFill>
                <a:latin typeface="Lustria"/>
                <a:ea typeface="Lustria"/>
                <a:cs typeface="Lustria"/>
                <a:sym typeface="Lustria"/>
              </a:rPr>
              <a:t>problem domain</a:t>
            </a:r>
            <a:r>
              <a:rPr b="0" i="0" lang="en-US" sz="2000" u="none" cap="none" strike="noStrike">
                <a:solidFill>
                  <a:schemeClr val="lt2"/>
                </a:solidFill>
                <a:latin typeface="Lustria"/>
                <a:ea typeface="Lustria"/>
                <a:cs typeface="Lustria"/>
                <a:sym typeface="Lustria"/>
              </a:rPr>
              <a:t> are analysis classes created as part of the analysis model</a:t>
            </a:r>
            <a:endParaRPr/>
          </a:p>
          <a:p>
            <a:pPr indent="-609600" lvl="0" marL="609600" marR="0" rtl="0" algn="l">
              <a:lnSpc>
                <a:spcPct val="100000"/>
              </a:lnSpc>
              <a:spcBef>
                <a:spcPts val="1000"/>
              </a:spcBef>
              <a:spcAft>
                <a:spcPts val="0"/>
              </a:spcAft>
              <a:buClr>
                <a:schemeClr val="lt2"/>
              </a:buClr>
              <a:buSzPts val="1400"/>
              <a:buFont typeface="Arial"/>
              <a:buAutoNum type="arabicPeriod"/>
            </a:pPr>
            <a:r>
              <a:rPr b="0" i="0" lang="en-US" sz="2000" u="none" cap="none" strike="noStrike">
                <a:solidFill>
                  <a:schemeClr val="lt2"/>
                </a:solidFill>
                <a:latin typeface="Lustria"/>
                <a:ea typeface="Lustria"/>
                <a:cs typeface="Lustria"/>
                <a:sym typeface="Lustria"/>
              </a:rPr>
              <a:t>The</a:t>
            </a:r>
            <a:r>
              <a:rPr b="0" i="0" lang="en-US" sz="2000" u="none" cap="none" strike="noStrike">
                <a:solidFill>
                  <a:srgbClr val="FFFF00"/>
                </a:solidFill>
                <a:latin typeface="Lustria"/>
                <a:ea typeface="Lustria"/>
                <a:cs typeface="Lustria"/>
                <a:sym typeface="Lustria"/>
              </a:rPr>
              <a:t> infrastructure</a:t>
            </a:r>
            <a:r>
              <a:rPr b="0" i="0" lang="en-US" sz="2000" u="none" cap="none" strike="noStrike">
                <a:solidFill>
                  <a:schemeClr val="lt2"/>
                </a:solidFill>
                <a:latin typeface="Lustria"/>
                <a:ea typeface="Lustria"/>
                <a:cs typeface="Lustria"/>
                <a:sym typeface="Lustria"/>
              </a:rPr>
              <a:t> design classes are introduced as components during architectural design</a:t>
            </a:r>
            <a:endParaRPr/>
          </a:p>
        </p:txBody>
      </p:sp>
      <p:sp>
        <p:nvSpPr>
          <p:cNvPr id="328" name="Google Shape;328;p21"/>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 3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Class Elaboration</a:t>
            </a:r>
            <a:endParaRPr/>
          </a:p>
        </p:txBody>
      </p:sp>
      <p:sp>
        <p:nvSpPr>
          <p:cNvPr id="334" name="Google Shape;334;p2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609600" lvl="0" marL="609600" marR="0" rtl="0" algn="l">
              <a:lnSpc>
                <a:spcPct val="90000"/>
              </a:lnSpc>
              <a:spcBef>
                <a:spcPts val="0"/>
              </a:spcBef>
              <a:spcAft>
                <a:spcPts val="0"/>
              </a:spcAft>
              <a:buClr>
                <a:schemeClr val="lt2"/>
              </a:buClr>
              <a:buSzPts val="1400"/>
              <a:buFont typeface="Arial"/>
              <a:buAutoNum type="alphaLcParenR"/>
            </a:pPr>
            <a:r>
              <a:rPr b="0" i="0" lang="en-US" sz="2000" u="none" cap="none" strike="noStrike">
                <a:solidFill>
                  <a:schemeClr val="lt2"/>
                </a:solidFill>
                <a:latin typeface="Lustria"/>
                <a:ea typeface="Lustria"/>
                <a:cs typeface="Lustria"/>
                <a:sym typeface="Lustria"/>
              </a:rPr>
              <a:t>Specify message details when classes or components collaborate</a:t>
            </a:r>
            <a:endParaRPr/>
          </a:p>
          <a:p>
            <a:pPr indent="-609600" lvl="0" marL="609600" marR="0" rtl="0" algn="l">
              <a:lnSpc>
                <a:spcPct val="90000"/>
              </a:lnSpc>
              <a:spcBef>
                <a:spcPts val="1000"/>
              </a:spcBef>
              <a:spcAft>
                <a:spcPts val="0"/>
              </a:spcAft>
              <a:buClr>
                <a:schemeClr val="lt2"/>
              </a:buClr>
              <a:buSzPts val="1400"/>
              <a:buFont typeface="Arial"/>
              <a:buAutoNum type="alphaLcParenR"/>
            </a:pPr>
            <a:r>
              <a:rPr b="0" i="0" lang="en-US" sz="2000" u="none" cap="none" strike="noStrike">
                <a:solidFill>
                  <a:schemeClr val="lt2"/>
                </a:solidFill>
                <a:latin typeface="Lustria"/>
                <a:ea typeface="Lustria"/>
                <a:cs typeface="Lustria"/>
                <a:sym typeface="Lustria"/>
              </a:rPr>
              <a:t>Identify appropriate interfaces for each component</a:t>
            </a:r>
            <a:endParaRPr/>
          </a:p>
          <a:p>
            <a:pPr indent="-609600" lvl="0" marL="609600" marR="0" rtl="0" algn="l">
              <a:lnSpc>
                <a:spcPct val="90000"/>
              </a:lnSpc>
              <a:spcBef>
                <a:spcPts val="1000"/>
              </a:spcBef>
              <a:spcAft>
                <a:spcPts val="0"/>
              </a:spcAft>
              <a:buClr>
                <a:schemeClr val="lt2"/>
              </a:buClr>
              <a:buSzPts val="1400"/>
              <a:buFont typeface="Arial"/>
              <a:buAutoNum type="alphaLcParenR"/>
            </a:pPr>
            <a:r>
              <a:rPr b="0" i="0" lang="en-US" sz="2000" u="none" cap="none" strike="noStrike">
                <a:solidFill>
                  <a:schemeClr val="lt2"/>
                </a:solidFill>
                <a:latin typeface="Lustria"/>
                <a:ea typeface="Lustria"/>
                <a:cs typeface="Lustria"/>
                <a:sym typeface="Lustria"/>
              </a:rPr>
              <a:t>Elaborate attributes and define data structures required to implement them</a:t>
            </a:r>
            <a:endParaRPr/>
          </a:p>
          <a:p>
            <a:pPr indent="-609600" lvl="0" marL="609600" marR="0" rtl="0" algn="l">
              <a:lnSpc>
                <a:spcPct val="90000"/>
              </a:lnSpc>
              <a:spcBef>
                <a:spcPts val="1000"/>
              </a:spcBef>
              <a:spcAft>
                <a:spcPts val="0"/>
              </a:spcAft>
              <a:buClr>
                <a:schemeClr val="lt2"/>
              </a:buClr>
              <a:buSzPts val="1400"/>
              <a:buFont typeface="Arial"/>
              <a:buAutoNum type="alphaLcParenR"/>
            </a:pPr>
            <a:r>
              <a:rPr b="0" i="0" lang="en-US" sz="2000" u="none" cap="none" strike="noStrike">
                <a:solidFill>
                  <a:schemeClr val="lt2"/>
                </a:solidFill>
                <a:latin typeface="Lustria"/>
                <a:ea typeface="Lustria"/>
                <a:cs typeface="Lustria"/>
                <a:sym typeface="Lustria"/>
              </a:rPr>
              <a:t>Describe processing flow within each operation in detail</a:t>
            </a:r>
            <a:endParaRPr/>
          </a:p>
        </p:txBody>
      </p:sp>
      <p:sp>
        <p:nvSpPr>
          <p:cNvPr id="335" name="Google Shape;335;p22"/>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3a. Collaboration Details</a:t>
            </a:r>
            <a:endParaRPr/>
          </a:p>
        </p:txBody>
      </p:sp>
      <p:sp>
        <p:nvSpPr>
          <p:cNvPr id="341" name="Google Shape;341;p23"/>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Messages can be elaborated by expanding their syntax in the following manner:</a:t>
            </a:r>
            <a:endParaRPr/>
          </a:p>
          <a:p>
            <a:pPr indent="-270000" lvl="1" marL="7200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[guard condition] sequence expression (return value) :=</a:t>
            </a:r>
            <a:endParaRPr/>
          </a:p>
          <a:p>
            <a:pPr indent="-270000" lvl="1" marL="720000" marR="0" rtl="0" algn="r">
              <a:lnSpc>
                <a:spcPct val="100000"/>
              </a:lnSpc>
              <a:spcBef>
                <a:spcPts val="1000"/>
              </a:spcBef>
              <a:spcAft>
                <a:spcPts val="0"/>
              </a:spcAft>
              <a:buClr>
                <a:schemeClr val="lt2"/>
              </a:buClr>
              <a:buSzPts val="1400"/>
              <a:buFont typeface="Noto Sans Symbols"/>
              <a:buNone/>
            </a:pPr>
            <a:r>
              <a:rPr b="0" i="0" lang="en-US" sz="2000" u="none" cap="none" strike="noStrike">
                <a:solidFill>
                  <a:srgbClr val="FFFF00"/>
                </a:solidFill>
                <a:latin typeface="Lustria"/>
                <a:ea typeface="Lustria"/>
                <a:cs typeface="Lustria"/>
                <a:sym typeface="Lustria"/>
              </a:rPr>
              <a:t>message name (argument list)</a:t>
            </a:r>
            <a:endParaRPr b="0" i="0" sz="2000" u="none" cap="none" strike="noStrike">
              <a:solidFill>
                <a:schemeClr val="lt2"/>
              </a:solidFill>
              <a:latin typeface="Lustria"/>
              <a:ea typeface="Lustria"/>
              <a:cs typeface="Lustria"/>
              <a:sym typeface="Lustria"/>
            </a:endParaRPr>
          </a:p>
        </p:txBody>
      </p:sp>
      <p:sp>
        <p:nvSpPr>
          <p:cNvPr id="342" name="Google Shape;342;p23"/>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collaboration_diagram" id="343" name="Google Shape;343;p23"/>
          <p:cNvPicPr preferRelativeResize="0"/>
          <p:nvPr/>
        </p:nvPicPr>
        <p:blipFill rotWithShape="1">
          <a:blip r:embed="rId3">
            <a:alphaModFix/>
          </a:blip>
          <a:srcRect b="0" l="0" r="0" t="0"/>
          <a:stretch/>
        </p:blipFill>
        <p:spPr>
          <a:xfrm>
            <a:off x="2438400" y="3679825"/>
            <a:ext cx="4222750" cy="2797175"/>
          </a:xfrm>
          <a:prstGeom prst="rect">
            <a:avLst/>
          </a:prstGeom>
          <a:noFill/>
          <a:ln>
            <a:noFill/>
          </a:ln>
          <a:effectLst>
            <a:outerShdw blurRad="63500" dir="2700000" dist="35921">
              <a:srgbClr val="808080"/>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3b. Appropriate Interfaces</a:t>
            </a:r>
            <a:endParaRPr/>
          </a:p>
        </p:txBody>
      </p:sp>
      <p:sp>
        <p:nvSpPr>
          <p:cNvPr id="349" name="Google Shape;349;p24"/>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Pressman argues that the PrintJob interface “initiateJob” in slide 5 does not exhibit sufficient cohesion because it performs three different subfunctions. He suggests this refactoring. </a:t>
            </a:r>
            <a:endParaRPr/>
          </a:p>
        </p:txBody>
      </p:sp>
      <p:sp>
        <p:nvSpPr>
          <p:cNvPr id="350" name="Google Shape;350;p24"/>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refactoring_printjob" id="351" name="Google Shape;351;p24"/>
          <p:cNvPicPr preferRelativeResize="0"/>
          <p:nvPr/>
        </p:nvPicPr>
        <p:blipFill rotWithShape="1">
          <a:blip r:embed="rId3">
            <a:alphaModFix/>
          </a:blip>
          <a:srcRect b="0" l="0" r="0" t="0"/>
          <a:stretch/>
        </p:blipFill>
        <p:spPr>
          <a:xfrm>
            <a:off x="1519237" y="3846512"/>
            <a:ext cx="6105525" cy="2097087"/>
          </a:xfrm>
          <a:prstGeom prst="rect">
            <a:avLst/>
          </a:prstGeom>
          <a:noFill/>
          <a:ln>
            <a:noFill/>
          </a:ln>
          <a:effectLst>
            <a:outerShdw blurRad="63500" dir="2700000" dist="35921">
              <a:srgbClr val="808080"/>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3c. Elaborate Attributes</a:t>
            </a:r>
            <a:endParaRPr/>
          </a:p>
        </p:txBody>
      </p:sp>
      <p:sp>
        <p:nvSpPr>
          <p:cNvPr id="357" name="Google Shape;357;p25"/>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Analysis classes will typically only list names of general attributes (ex. paperType).</a:t>
            </a:r>
            <a:endParaRPr/>
          </a:p>
          <a:p>
            <a:pPr indent="-306000" lvl="0" marL="3429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List all attributes during component design.</a:t>
            </a:r>
            <a:endParaRPr/>
          </a:p>
          <a:p>
            <a:pPr indent="-306000" lvl="0" marL="3429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UML syntax:</a:t>
            </a:r>
            <a:endParaRPr/>
          </a:p>
          <a:p>
            <a:pPr indent="-270000" lvl="1" marL="7200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name : type-expression = initial-value { property string }</a:t>
            </a:r>
            <a:endParaRPr/>
          </a:p>
          <a:p>
            <a:pPr indent="-306000" lvl="0" marL="3429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For example, paperType can be broken into weight, size, and color. The weight attribute would be:</a:t>
            </a:r>
            <a:endParaRPr/>
          </a:p>
          <a:p>
            <a:pPr indent="-270000" lvl="1" marL="7200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paperType-weight: string =</a:t>
            </a:r>
            <a:endParaRPr/>
          </a:p>
          <a:p>
            <a:pPr indent="-270000" lvl="1" marL="720000" marR="0" rtl="0" algn="r">
              <a:lnSpc>
                <a:spcPct val="100000"/>
              </a:lnSpc>
              <a:spcBef>
                <a:spcPts val="1000"/>
              </a:spcBef>
              <a:spcAft>
                <a:spcPts val="0"/>
              </a:spcAft>
              <a:buClr>
                <a:schemeClr val="lt2"/>
              </a:buClr>
              <a:buSzPts val="1400"/>
              <a:buFont typeface="Noto Sans Symbols"/>
              <a:buNone/>
            </a:pPr>
            <a:r>
              <a:rPr b="0" i="0" lang="en-US" sz="2000" u="none" cap="none" strike="noStrike">
                <a:solidFill>
                  <a:srgbClr val="FFFF00"/>
                </a:solidFill>
                <a:latin typeface="Lustria"/>
                <a:ea typeface="Lustria"/>
                <a:cs typeface="Lustria"/>
                <a:sym typeface="Lustria"/>
              </a:rPr>
              <a:t>“A” { contains 1 of 4 values – A, B, C, or D }</a:t>
            </a:r>
            <a:endParaRPr b="0" i="0" sz="2400" u="none" cap="none" strike="noStrike">
              <a:solidFill>
                <a:srgbClr val="FFFF00"/>
              </a:solidFill>
              <a:latin typeface="Lustria"/>
              <a:ea typeface="Lustria"/>
              <a:cs typeface="Lustria"/>
              <a:sym typeface="Lustria"/>
            </a:endParaRPr>
          </a:p>
        </p:txBody>
      </p:sp>
      <p:sp>
        <p:nvSpPr>
          <p:cNvPr id="358" name="Google Shape;358;p25"/>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3d. Describe Processing Flow</a:t>
            </a:r>
            <a:endParaRPr/>
          </a:p>
        </p:txBody>
      </p:sp>
      <p:sp>
        <p:nvSpPr>
          <p:cNvPr id="364" name="Google Shape;364;p26"/>
          <p:cNvSpPr txBox="1"/>
          <p:nvPr>
            <p:ph idx="4294967295" type="body"/>
          </p:nvPr>
        </p:nvSpPr>
        <p:spPr>
          <a:xfrm>
            <a:off x="685800" y="1981200"/>
            <a:ext cx="35814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Activity diagram for computePaperCost( )</a:t>
            </a:r>
            <a:endParaRPr/>
          </a:p>
        </p:txBody>
      </p:sp>
      <p:sp>
        <p:nvSpPr>
          <p:cNvPr id="365" name="Google Shape;365;p26"/>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cpc_activity_diagram" id="366" name="Google Shape;366;p26"/>
          <p:cNvPicPr preferRelativeResize="0"/>
          <p:nvPr/>
        </p:nvPicPr>
        <p:blipFill rotWithShape="1">
          <a:blip r:embed="rId3">
            <a:alphaModFix/>
          </a:blip>
          <a:srcRect b="0" l="0" r="0" t="0"/>
          <a:stretch/>
        </p:blipFill>
        <p:spPr>
          <a:xfrm>
            <a:off x="4235450" y="1905000"/>
            <a:ext cx="3765550" cy="4805362"/>
          </a:xfrm>
          <a:prstGeom prst="rect">
            <a:avLst/>
          </a:prstGeom>
          <a:noFill/>
          <a:ln>
            <a:noFill/>
          </a:ln>
          <a:effectLst>
            <a:outerShdw blurRad="63500" dir="2700000" dist="35921">
              <a:srgbClr val="808080"/>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 4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Persistent Data</a:t>
            </a:r>
            <a:endParaRPr/>
          </a:p>
        </p:txBody>
      </p:sp>
      <p:sp>
        <p:nvSpPr>
          <p:cNvPr id="372" name="Google Shape;372;p27"/>
          <p:cNvSpPr txBox="1"/>
          <p:nvPr>
            <p:ph idx="4294967295" type="body"/>
          </p:nvPr>
        </p:nvSpPr>
        <p:spPr>
          <a:xfrm>
            <a:off x="685800" y="1981200"/>
            <a:ext cx="35814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Describe persistent data sources (databases and files) and identify the classes required to manage them.</a:t>
            </a:r>
            <a:endParaRPr/>
          </a:p>
        </p:txBody>
      </p:sp>
      <p:sp>
        <p:nvSpPr>
          <p:cNvPr id="373" name="Google Shape;373;p27"/>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id="374" name="Google Shape;374;p27"/>
          <p:cNvPicPr preferRelativeResize="0"/>
          <p:nvPr/>
        </p:nvPicPr>
        <p:blipFill rotWithShape="1">
          <a:blip r:embed="rId3">
            <a:alphaModFix/>
          </a:blip>
          <a:srcRect b="0" l="0" r="0" t="0"/>
          <a:stretch/>
        </p:blipFill>
        <p:spPr>
          <a:xfrm>
            <a:off x="5029200" y="2286000"/>
            <a:ext cx="2609850" cy="3657600"/>
          </a:xfrm>
          <a:prstGeom prst="rect">
            <a:avLst/>
          </a:prstGeom>
          <a:noFill/>
          <a:ln>
            <a:noFill/>
          </a:ln>
          <a:effectLst>
            <a:outerShdw blurRad="63500" dir="2700000" dist="35921">
              <a:srgbClr val="808080"/>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 5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Elaborate Behavior</a:t>
            </a:r>
            <a:endParaRPr/>
          </a:p>
        </p:txBody>
      </p:sp>
      <p:sp>
        <p:nvSpPr>
          <p:cNvPr id="380" name="Google Shape;380;p28"/>
          <p:cNvSpPr txBox="1"/>
          <p:nvPr>
            <p:ph idx="4294967295" type="body"/>
          </p:nvPr>
        </p:nvSpPr>
        <p:spPr>
          <a:xfrm>
            <a:off x="685800" y="1981200"/>
            <a:ext cx="3429000" cy="4114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It is sometimes necessary to model the behavior of a design class.</a:t>
            </a:r>
            <a:endParaRPr/>
          </a:p>
          <a:p>
            <a:pPr indent="-306000" lvl="0" marL="3429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Transitions from state to state have the form:</a:t>
            </a:r>
            <a:endParaRPr/>
          </a:p>
          <a:p>
            <a:pPr indent="-270000" lvl="1" marL="7200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Event-name (parameter-list) [guard-condition] / action expression</a:t>
            </a:r>
            <a:endParaRPr/>
          </a:p>
        </p:txBody>
      </p:sp>
      <p:sp>
        <p:nvSpPr>
          <p:cNvPr id="381" name="Google Shape;381;p28"/>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pj_statechart" id="382" name="Google Shape;382;p28"/>
          <p:cNvPicPr preferRelativeResize="0"/>
          <p:nvPr/>
        </p:nvPicPr>
        <p:blipFill rotWithShape="1">
          <a:blip r:embed="rId3">
            <a:alphaModFix/>
          </a:blip>
          <a:srcRect b="0" l="0" r="0" t="0"/>
          <a:stretch/>
        </p:blipFill>
        <p:spPr>
          <a:xfrm>
            <a:off x="4114800" y="1981200"/>
            <a:ext cx="4510087" cy="4168775"/>
          </a:xfrm>
          <a:prstGeom prst="rect">
            <a:avLst/>
          </a:prstGeom>
          <a:noFill/>
          <a:ln>
            <a:noFill/>
          </a:ln>
          <a:effectLst>
            <a:outerShdw blurRad="63500" dir="2700000" dist="35921">
              <a:srgbClr val="808080"/>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 6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Elab. Deployment</a:t>
            </a:r>
            <a:endParaRPr/>
          </a:p>
        </p:txBody>
      </p:sp>
      <p:sp>
        <p:nvSpPr>
          <p:cNvPr id="388" name="Google Shape;388;p29"/>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Deployment diagrams are elaborated to represent the location of key packages or components.</a:t>
            </a:r>
            <a:endParaRPr/>
          </a:p>
        </p:txBody>
      </p:sp>
      <p:sp>
        <p:nvSpPr>
          <p:cNvPr id="389" name="Google Shape;389;p29"/>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elaborate_deployment" id="390" name="Google Shape;390;p29"/>
          <p:cNvPicPr preferRelativeResize="0"/>
          <p:nvPr/>
        </p:nvPicPr>
        <p:blipFill rotWithShape="1">
          <a:blip r:embed="rId3">
            <a:alphaModFix/>
          </a:blip>
          <a:srcRect b="0" l="0" r="0" t="0"/>
          <a:stretch/>
        </p:blipFill>
        <p:spPr>
          <a:xfrm>
            <a:off x="1492250" y="2971800"/>
            <a:ext cx="6203950" cy="3549650"/>
          </a:xfrm>
          <a:prstGeom prst="rect">
            <a:avLst/>
          </a:prstGeom>
          <a:noFill/>
          <a:ln>
            <a:noFill/>
          </a:ln>
          <a:effectLst>
            <a:outerShdw blurRad="63500" dir="2700000" dist="35921">
              <a:srgbClr val="808080"/>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What is a component?</a:t>
            </a:r>
            <a:endParaRPr/>
          </a:p>
        </p:txBody>
      </p:sp>
      <p:sp>
        <p:nvSpPr>
          <p:cNvPr id="192" name="Google Shape;192;p3"/>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“A modular, deployable, and replaceable part of a system that encapsulates implementation and exposes a set of interfaces.”</a:t>
            </a:r>
            <a:endParaRPr/>
          </a:p>
          <a:p>
            <a:pPr indent="-306000" lvl="0" marL="342900" marR="0" rtl="0" algn="l">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2"/>
              </a:solidFill>
              <a:latin typeface="Lustria"/>
              <a:ea typeface="Lustria"/>
              <a:cs typeface="Lustria"/>
              <a:sym typeface="Lustria"/>
            </a:endParaRPr>
          </a:p>
          <a:p>
            <a:pPr indent="-306000" lvl="0" marL="342900" marR="0" rtl="0" algn="r">
              <a:lnSpc>
                <a:spcPct val="100000"/>
              </a:lnSpc>
              <a:spcBef>
                <a:spcPts val="1000"/>
              </a:spcBef>
              <a:spcAft>
                <a:spcPts val="0"/>
              </a:spcAft>
              <a:buClr>
                <a:schemeClr val="lt2"/>
              </a:buClr>
              <a:buSzPts val="1400"/>
              <a:buFont typeface="Noto Sans Symbols"/>
              <a:buNone/>
            </a:pPr>
            <a:r>
              <a:rPr b="0" i="1" lang="en-US" sz="2000" u="none" cap="none" strike="noStrike">
                <a:solidFill>
                  <a:schemeClr val="lt2"/>
                </a:solidFill>
                <a:latin typeface="Lustria"/>
                <a:ea typeface="Lustria"/>
                <a:cs typeface="Lustria"/>
                <a:sym typeface="Lustria"/>
              </a:rPr>
              <a:t>— OMG UML Specification</a:t>
            </a:r>
            <a:endParaRPr b="0" i="0" sz="2000" u="none" cap="none" strike="noStrike">
              <a:solidFill>
                <a:schemeClr val="lt2"/>
              </a:solidFill>
              <a:latin typeface="Lustria"/>
              <a:ea typeface="Lustria"/>
              <a:cs typeface="Lustria"/>
              <a:sym typeface="Lustria"/>
            </a:endParaRPr>
          </a:p>
        </p:txBody>
      </p:sp>
      <p:sp>
        <p:nvSpPr>
          <p:cNvPr id="193" name="Google Shape;193;p3"/>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idx="4294967295" type="title"/>
          </p:nvPr>
        </p:nvSpPr>
        <p:spPr>
          <a:xfrm>
            <a:off x="685800" y="609600"/>
            <a:ext cx="7924800" cy="11430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Step 7 </a:t>
            </a:r>
            <a:r>
              <a:rPr b="0" i="0" lang="en-US" sz="4000" u="none" cap="none" strike="noStrike">
                <a:solidFill>
                  <a:schemeClr val="lt2"/>
                </a:solidFill>
                <a:latin typeface="Helvetica Neue"/>
                <a:ea typeface="Helvetica Neue"/>
                <a:cs typeface="Helvetica Neue"/>
                <a:sym typeface="Helvetica Neue"/>
              </a:rPr>
              <a:t>–</a:t>
            </a:r>
            <a:r>
              <a:rPr b="0" i="0" lang="en-US" sz="4000" u="none" cap="none" strike="noStrike">
                <a:solidFill>
                  <a:schemeClr val="lt2"/>
                </a:solidFill>
                <a:latin typeface="Lustria"/>
                <a:ea typeface="Lustria"/>
                <a:cs typeface="Lustria"/>
                <a:sym typeface="Lustria"/>
              </a:rPr>
              <a:t> Redesign/Reconsider</a:t>
            </a:r>
            <a:endParaRPr/>
          </a:p>
        </p:txBody>
      </p:sp>
      <p:sp>
        <p:nvSpPr>
          <p:cNvPr id="396" name="Google Shape;396;p30"/>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The first component-level model you create will not be as complete, consistent, or accurate as the n</a:t>
            </a:r>
            <a:r>
              <a:rPr b="0" baseline="30000" i="0" lang="en-US" sz="2800" u="none" cap="none" strike="noStrike">
                <a:solidFill>
                  <a:schemeClr val="lt2"/>
                </a:solidFill>
                <a:latin typeface="Lustria"/>
                <a:ea typeface="Lustria"/>
                <a:cs typeface="Lustria"/>
                <a:sym typeface="Lustria"/>
              </a:rPr>
              <a:t>th</a:t>
            </a:r>
            <a:r>
              <a:rPr b="0" i="0" lang="en-US" sz="2800" u="none" cap="none" strike="noStrike">
                <a:solidFill>
                  <a:schemeClr val="lt2"/>
                </a:solidFill>
                <a:latin typeface="Lustria"/>
                <a:ea typeface="Lustria"/>
                <a:cs typeface="Lustria"/>
                <a:sym typeface="Lustria"/>
              </a:rPr>
              <a:t> iteration you apply to the model.</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The best designers will consider many alternative design solutions before settling on the final design model.</a:t>
            </a:r>
            <a:endParaRPr/>
          </a:p>
        </p:txBody>
      </p:sp>
      <p:sp>
        <p:nvSpPr>
          <p:cNvPr id="397" name="Google Shape;397;p30"/>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Component Views</a:t>
            </a:r>
            <a:endParaRPr/>
          </a:p>
        </p:txBody>
      </p:sp>
      <p:sp>
        <p:nvSpPr>
          <p:cNvPr id="199" name="Google Shape;199;p4"/>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100000"/>
              </a:lnSpc>
              <a:spcBef>
                <a:spcPts val="0"/>
              </a:spcBef>
              <a:spcAft>
                <a:spcPts val="0"/>
              </a:spcAft>
              <a:buClr>
                <a:schemeClr val="lt2"/>
              </a:buClr>
              <a:buSzPts val="1960"/>
              <a:buFont typeface="Noto Sans Symbols"/>
              <a:buChar char="◈"/>
            </a:pPr>
            <a:r>
              <a:rPr b="0" i="0" lang="en-US" sz="2800" u="none" cap="none" strike="noStrike">
                <a:solidFill>
                  <a:srgbClr val="FFFF00"/>
                </a:solidFill>
                <a:latin typeface="Lustria"/>
                <a:ea typeface="Lustria"/>
                <a:cs typeface="Lustria"/>
                <a:sym typeface="Lustria"/>
              </a:rPr>
              <a:t>OO View</a:t>
            </a:r>
            <a:r>
              <a:rPr b="0" i="0" lang="en-US" sz="2800" u="none" cap="none" strike="noStrike">
                <a:solidFill>
                  <a:schemeClr val="lt2"/>
                </a:solidFill>
                <a:latin typeface="Lustria"/>
                <a:ea typeface="Lustria"/>
                <a:cs typeface="Lustria"/>
                <a:sym typeface="Lustria"/>
              </a:rPr>
              <a:t> – A component is a set of collaborating classes.</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rgbClr val="FFFF00"/>
                </a:solidFill>
                <a:latin typeface="Lustria"/>
                <a:ea typeface="Lustria"/>
                <a:cs typeface="Lustria"/>
                <a:sym typeface="Lustria"/>
              </a:rPr>
              <a:t>Conventional View</a:t>
            </a:r>
            <a:r>
              <a:rPr b="0" i="0" lang="en-US" sz="2800" u="none" cap="none" strike="noStrike">
                <a:solidFill>
                  <a:schemeClr val="lt2"/>
                </a:solidFill>
                <a:latin typeface="Lustria"/>
                <a:ea typeface="Lustria"/>
                <a:cs typeface="Lustria"/>
                <a:sym typeface="Lustria"/>
              </a:rPr>
              <a:t> – A component is a functional element of a program that incorporates processing logic, the internal data structures required to implement the processing logic, and an interface that enables the component to be invoked and data to be passed to it.</a:t>
            </a:r>
            <a:endParaRPr/>
          </a:p>
        </p:txBody>
      </p:sp>
      <p:sp>
        <p:nvSpPr>
          <p:cNvPr id="200" name="Google Shape;200;p4"/>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Class Elaboration</a:t>
            </a:r>
            <a:endParaRPr/>
          </a:p>
        </p:txBody>
      </p:sp>
      <p:sp>
        <p:nvSpPr>
          <p:cNvPr id="206" name="Google Shape;206;p5"/>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oo_elaboration" id="207" name="Google Shape;207;p5"/>
          <p:cNvPicPr preferRelativeResize="0"/>
          <p:nvPr/>
        </p:nvPicPr>
        <p:blipFill rotWithShape="1">
          <a:blip r:embed="rId3">
            <a:alphaModFix/>
          </a:blip>
          <a:srcRect b="0" l="0" r="0" t="0"/>
          <a:stretch/>
        </p:blipFill>
        <p:spPr>
          <a:xfrm>
            <a:off x="1671637" y="2514600"/>
            <a:ext cx="5872162" cy="3379787"/>
          </a:xfrm>
          <a:prstGeom prst="rect">
            <a:avLst/>
          </a:prstGeom>
          <a:noFill/>
          <a:ln>
            <a:noFill/>
          </a:ln>
          <a:effectLst>
            <a:outerShdw blurRad="63500" dir="2700000" dist="35921">
              <a:srgbClr val="808080"/>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Design Principles</a:t>
            </a:r>
            <a:endParaRPr/>
          </a:p>
        </p:txBody>
      </p:sp>
      <p:sp>
        <p:nvSpPr>
          <p:cNvPr id="213" name="Google Shape;213;p6"/>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Design by Contract</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Open-Closed Principle</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Subtype Substitution</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Depend on Abstractions</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Interface Segregation</a:t>
            </a:r>
            <a:endParaRPr/>
          </a:p>
        </p:txBody>
      </p:sp>
      <p:sp>
        <p:nvSpPr>
          <p:cNvPr id="214" name="Google Shape;214;p6"/>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Design by Contract</a:t>
            </a:r>
            <a:endParaRPr/>
          </a:p>
        </p:txBody>
      </p:sp>
      <p:sp>
        <p:nvSpPr>
          <p:cNvPr id="220" name="Google Shape;220;p7"/>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9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The relationship between a class and its clients can be viewed as a formal agreement, expressing each party’s rights and obligations.</a:t>
            </a:r>
            <a:endParaRPr/>
          </a:p>
          <a:p>
            <a:pPr indent="-306000" lvl="0" marL="3429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Consider the following list operation:</a:t>
            </a:r>
            <a:endParaRPr/>
          </a:p>
          <a:p>
            <a:pPr indent="-306000" lvl="0" marL="342900" marR="0" rtl="0" algn="l">
              <a:lnSpc>
                <a:spcPct val="90000"/>
              </a:lnSpc>
              <a:spcBef>
                <a:spcPts val="1080"/>
              </a:spcBef>
              <a:spcAft>
                <a:spcPts val="0"/>
              </a:spcAft>
              <a:buClr>
                <a:schemeClr val="lt2"/>
              </a:buClr>
              <a:buSzPts val="1680"/>
              <a:buFont typeface="Noto Sans Symbols"/>
              <a:buNone/>
            </a:pPr>
            <a:r>
              <a:t/>
            </a:r>
            <a:endParaRPr b="0" i="0" sz="2400" u="none" cap="none" strike="noStrike">
              <a:solidFill>
                <a:schemeClr val="lt2"/>
              </a:solidFill>
              <a:latin typeface="Lustria"/>
              <a:ea typeface="Lustria"/>
              <a:cs typeface="Lustria"/>
              <a:sym typeface="Lustria"/>
            </a:endParaRPr>
          </a:p>
          <a:p>
            <a:pPr indent="-306000" lvl="0" marL="3429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rgbClr val="FFFF00"/>
                </a:solidFill>
                <a:latin typeface="Lustria"/>
                <a:ea typeface="Lustria"/>
                <a:cs typeface="Lustria"/>
                <a:sym typeface="Lustria"/>
              </a:rPr>
              <a:t>public</a:t>
            </a:r>
            <a:r>
              <a:rPr b="0" i="0" lang="en-US" sz="2400" u="none" cap="none" strike="noStrike">
                <a:solidFill>
                  <a:schemeClr val="lt2"/>
                </a:solidFill>
                <a:latin typeface="Lustria"/>
                <a:ea typeface="Lustria"/>
                <a:cs typeface="Lustria"/>
                <a:sym typeface="Lustria"/>
              </a:rPr>
              <a:t> Item remove(</a:t>
            </a:r>
            <a:r>
              <a:rPr b="0" i="0" lang="en-US" sz="2400" u="none" cap="none" strike="noStrike">
                <a:solidFill>
                  <a:srgbClr val="FFFF00"/>
                </a:solidFill>
                <a:latin typeface="Lustria"/>
                <a:ea typeface="Lustria"/>
                <a:cs typeface="Lustria"/>
                <a:sym typeface="Lustria"/>
              </a:rPr>
              <a:t>int</a:t>
            </a:r>
            <a:r>
              <a:rPr b="0" i="0" lang="en-US" sz="2400" u="none" cap="none" strike="noStrike">
                <a:solidFill>
                  <a:schemeClr val="lt2"/>
                </a:solidFill>
                <a:latin typeface="Lustria"/>
                <a:ea typeface="Lustria"/>
                <a:cs typeface="Lustria"/>
                <a:sym typeface="Lustria"/>
              </a:rPr>
              <a:t> index)</a:t>
            </a:r>
            <a:endParaRPr/>
          </a:p>
          <a:p>
            <a:pPr indent="-270000" lvl="1" marL="720000" marR="0" rtl="0" algn="l">
              <a:lnSpc>
                <a:spcPct val="90000"/>
              </a:lnSpc>
              <a:spcBef>
                <a:spcPts val="108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requires</a:t>
            </a:r>
            <a:r>
              <a:rPr b="0" i="0" lang="en-US" sz="2000" u="none" cap="none" strike="noStrike">
                <a:solidFill>
                  <a:schemeClr val="lt2"/>
                </a:solidFill>
                <a:latin typeface="Lustria"/>
                <a:ea typeface="Lustria"/>
                <a:cs typeface="Lustria"/>
                <a:sym typeface="Lustria"/>
              </a:rPr>
              <a:t> the specified index is in range ( 0 </a:t>
            </a:r>
            <a:r>
              <a:rPr b="0" i="0" lang="en-US" sz="2400" u="none" cap="none" strike="noStrike">
                <a:solidFill>
                  <a:schemeClr val="lt2"/>
                </a:solidFill>
                <a:latin typeface="Lustria"/>
                <a:ea typeface="Lustria"/>
                <a:cs typeface="Lustria"/>
                <a:sym typeface="Lustria"/>
              </a:rPr>
              <a:t>≤</a:t>
            </a:r>
            <a:r>
              <a:rPr b="0" i="0" lang="en-US" sz="2000" u="none" cap="none" strike="noStrike">
                <a:solidFill>
                  <a:schemeClr val="lt2"/>
                </a:solidFill>
                <a:latin typeface="Lustria"/>
                <a:ea typeface="Lustria"/>
                <a:cs typeface="Lustria"/>
                <a:sym typeface="Lustria"/>
              </a:rPr>
              <a:t> index &lt; size( ) )</a:t>
            </a:r>
            <a:endParaRPr/>
          </a:p>
          <a:p>
            <a:pPr indent="-270000" lvl="1" marL="720000" marR="0" rtl="0" algn="l">
              <a:lnSpc>
                <a:spcPct val="90000"/>
              </a:lnSpc>
              <a:spcBef>
                <a:spcPts val="1000"/>
              </a:spcBef>
              <a:spcAft>
                <a:spcPts val="0"/>
              </a:spcAft>
              <a:buClr>
                <a:schemeClr val="lt2"/>
              </a:buClr>
              <a:buSzPts val="1400"/>
              <a:buFont typeface="Noto Sans Symbols"/>
              <a:buChar char="🞚"/>
            </a:pPr>
            <a:r>
              <a:rPr b="0" i="0" lang="en-US" sz="2000" u="none" cap="none" strike="noStrike">
                <a:solidFill>
                  <a:srgbClr val="FFFF00"/>
                </a:solidFill>
                <a:latin typeface="Lustria"/>
                <a:ea typeface="Lustria"/>
                <a:cs typeface="Lustria"/>
                <a:sym typeface="Lustria"/>
              </a:rPr>
              <a:t>ensures</a:t>
            </a:r>
            <a:r>
              <a:rPr b="0" i="0" lang="en-US" sz="2000" u="none" cap="none" strike="noStrike">
                <a:solidFill>
                  <a:schemeClr val="lt2"/>
                </a:solidFill>
                <a:latin typeface="Lustria"/>
                <a:ea typeface="Lustria"/>
                <a:cs typeface="Lustria"/>
                <a:sym typeface="Lustria"/>
              </a:rPr>
              <a:t> the element at the specified position in this list is removed, subsequent elements are shifted to the left ( 1 is subtracted from their indices ), and the element that was removed is returned</a:t>
            </a:r>
            <a:endParaRPr b="0" i="0" sz="2000" u="none" cap="none" strike="noStrike">
              <a:solidFill>
                <a:schemeClr val="lt2"/>
              </a:solidFill>
              <a:latin typeface="Lustria"/>
              <a:ea typeface="Lustria"/>
              <a:cs typeface="Lustria"/>
              <a:sym typeface="Lustria"/>
            </a:endParaRPr>
          </a:p>
        </p:txBody>
      </p:sp>
      <p:sp>
        <p:nvSpPr>
          <p:cNvPr id="221" name="Google Shape;221;p7"/>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Open-Closed Principle</a:t>
            </a:r>
            <a:endParaRPr/>
          </a:p>
        </p:txBody>
      </p:sp>
      <p:sp>
        <p:nvSpPr>
          <p:cNvPr id="227" name="Google Shape;227;p8"/>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 module should be open for extension but closed for modification.</a:t>
            </a:r>
            <a:endParaRPr/>
          </a:p>
        </p:txBody>
      </p:sp>
      <p:sp>
        <p:nvSpPr>
          <p:cNvPr id="228" name="Google Shape;228;p8"/>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ocp" id="229" name="Google Shape;229;p8"/>
          <p:cNvPicPr preferRelativeResize="0"/>
          <p:nvPr/>
        </p:nvPicPr>
        <p:blipFill rotWithShape="1">
          <a:blip r:embed="rId3">
            <a:alphaModFix/>
          </a:blip>
          <a:srcRect b="0" l="0" r="0" t="0"/>
          <a:stretch/>
        </p:blipFill>
        <p:spPr>
          <a:xfrm>
            <a:off x="1981200" y="3325812"/>
            <a:ext cx="5235575" cy="2465387"/>
          </a:xfrm>
          <a:prstGeom prst="rect">
            <a:avLst/>
          </a:prstGeom>
          <a:noFill/>
          <a:ln>
            <a:noFill/>
          </a:ln>
          <a:effectLst>
            <a:outerShdw blurRad="63500" dir="2700000" dist="35921">
              <a:srgbClr val="808080"/>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Substitutability</a:t>
            </a:r>
            <a:endParaRPr/>
          </a:p>
        </p:txBody>
      </p:sp>
      <p:sp>
        <p:nvSpPr>
          <p:cNvPr id="235" name="Google Shape;235;p9"/>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Subclasses should be substitutable for base classes</a:t>
            </a:r>
            <a:endParaRPr/>
          </a:p>
        </p:txBody>
      </p:sp>
      <p:sp>
        <p:nvSpPr>
          <p:cNvPr id="236" name="Google Shape;236;p9"/>
          <p:cNvSpPr txBox="1"/>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SzPts val="1000"/>
              <a:buFont typeface="Arial"/>
              <a:buNone/>
            </a:pPr>
            <a:fld id="{00000000-1234-1234-1234-123412341234}" type="slidenum">
              <a:rPr b="0" i="0" lang="en-US" sz="1000" u="none" cap="none" strike="noStrike">
                <a:solidFill>
                  <a:srgbClr val="F2F2F2"/>
                </a:solidFill>
                <a:latin typeface="Arial"/>
                <a:ea typeface="Arial"/>
                <a:cs typeface="Arial"/>
                <a:sym typeface="Arial"/>
              </a:rPr>
              <a:t>‹#›</a:t>
            </a:fld>
            <a:endParaRPr/>
          </a:p>
        </p:txBody>
      </p:sp>
      <p:pic>
        <p:nvPicPr>
          <p:cNvPr descr="substitutability" id="237" name="Google Shape;237;p9"/>
          <p:cNvPicPr preferRelativeResize="0"/>
          <p:nvPr/>
        </p:nvPicPr>
        <p:blipFill rotWithShape="1">
          <a:blip r:embed="rId3">
            <a:alphaModFix/>
          </a:blip>
          <a:srcRect b="0" l="0" r="0" t="0"/>
          <a:stretch/>
        </p:blipFill>
        <p:spPr>
          <a:xfrm>
            <a:off x="2163762" y="2886075"/>
            <a:ext cx="4922837" cy="3209925"/>
          </a:xfrm>
          <a:prstGeom prst="rect">
            <a:avLst/>
          </a:prstGeom>
          <a:noFill/>
          <a:ln>
            <a:noFill/>
          </a:ln>
          <a:effectLst>
            <a:outerShdw blurRad="63500" dir="2700000" dist="35921">
              <a:srgbClr val="808080"/>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2004-10-17T05:22:29Z</dcterms:created>
  <dc:creator>Gregory Kulczycki</dc:creator>
</cp:coreProperties>
</file>