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096000" cx="9144000"/>
  <p:notesSz cx="9601200" cy="7315200"/>
  <p:embeddedFontLs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hKYq9ou/y593VaXhT8ZfBFqwf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2997200" y="627063"/>
            <a:ext cx="3624263" cy="24177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959792" y="3475052"/>
            <a:ext cx="7681619" cy="3290845"/>
          </a:xfrm>
          <a:prstGeom prst="rect">
            <a:avLst/>
          </a:prstGeom>
          <a:noFill/>
          <a:ln>
            <a:noFill/>
          </a:ln>
        </p:spPr>
        <p:txBody>
          <a:bodyPr anchorCtr="0" anchor="t" bIns="47575" lIns="95150" spcFirstLastPara="1" rIns="95150" wrap="square" tIns="475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960100" y="3474700"/>
            <a:ext cx="7680950" cy="32918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600500" y="548625"/>
            <a:ext cx="64011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4"/>
          <p:cNvSpPr/>
          <p:nvPr/>
        </p:nvSpPr>
        <p:spPr>
          <a:xfrm>
            <a:off x="164592" y="130048"/>
            <a:ext cx="8814816" cy="222707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34"/>
          <p:cNvSpPr txBox="1"/>
          <p:nvPr>
            <p:ph type="ctrTitle"/>
          </p:nvPr>
        </p:nvSpPr>
        <p:spPr>
          <a:xfrm>
            <a:off x="464234" y="338667"/>
            <a:ext cx="8229600" cy="1964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subTitle"/>
          </p:nvPr>
        </p:nvSpPr>
        <p:spPr>
          <a:xfrm>
            <a:off x="2133600" y="2506133"/>
            <a:ext cx="6560234" cy="1557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0" type="dt"/>
          </p:nvPr>
        </p:nvSpPr>
        <p:spPr>
          <a:xfrm>
            <a:off x="5562600" y="5785781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2" type="sldNum"/>
          </p:nvPr>
        </p:nvSpPr>
        <p:spPr>
          <a:xfrm>
            <a:off x="8638952" y="5785781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34"/>
          <p:cNvSpPr txBox="1"/>
          <p:nvPr>
            <p:ph idx="11" type="ftr"/>
          </p:nvPr>
        </p:nvSpPr>
        <p:spPr>
          <a:xfrm>
            <a:off x="1600200" y="5785781"/>
            <a:ext cx="39074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 rot="5400000">
            <a:off x="2560320" y="-639798"/>
            <a:ext cx="402336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/>
          <p:nvPr>
            <p:ph type="title"/>
          </p:nvPr>
        </p:nvSpPr>
        <p:spPr>
          <a:xfrm rot="5400000">
            <a:off x="5057422" y="1816101"/>
            <a:ext cx="520135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" type="body"/>
          </p:nvPr>
        </p:nvSpPr>
        <p:spPr>
          <a:xfrm rot="5400000">
            <a:off x="866422" y="-165099"/>
            <a:ext cx="5201356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/>
          <p:nvPr/>
        </p:nvSpPr>
        <p:spPr>
          <a:xfrm>
            <a:off x="588392" y="1266300"/>
            <a:ext cx="8001000" cy="8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35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⦿"/>
              <a:defRPr/>
            </a:lvl1pPr>
            <a:lvl2pPr indent="-377190" lvl="1" marL="91440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  <a:defRPr/>
            </a:lvl2pPr>
            <a:lvl3pPr indent="-374650" lvl="2" marL="1371600" algn="l">
              <a:spcBef>
                <a:spcPts val="400"/>
              </a:spcBef>
              <a:spcAft>
                <a:spcPts val="0"/>
              </a:spcAft>
              <a:buSzPts val="2300"/>
              <a:buChar char="●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/>
            </a:lvl4pPr>
            <a:lvl5pPr indent="-349250" lvl="4" marL="2286000" algn="l">
              <a:spcBef>
                <a:spcPts val="400"/>
              </a:spcBef>
              <a:spcAft>
                <a:spcPts val="0"/>
              </a:spcAft>
              <a:buSzPts val="1900"/>
              <a:buChar char="●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6"/>
          <p:cNvSpPr/>
          <p:nvPr/>
        </p:nvSpPr>
        <p:spPr>
          <a:xfrm>
            <a:off x="588392" y="1266300"/>
            <a:ext cx="8001000" cy="8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/>
          <p:nvPr/>
        </p:nvSpPr>
        <p:spPr>
          <a:xfrm>
            <a:off x="1000128" y="2904405"/>
            <a:ext cx="7406640" cy="8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37"/>
          <p:cNvSpPr txBox="1"/>
          <p:nvPr>
            <p:ph type="title"/>
          </p:nvPr>
        </p:nvSpPr>
        <p:spPr>
          <a:xfrm>
            <a:off x="722376" y="442871"/>
            <a:ext cx="7772400" cy="2427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722313" y="2922412"/>
            <a:ext cx="7772400" cy="134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0" type="dt"/>
          </p:nvPr>
        </p:nvSpPr>
        <p:spPr>
          <a:xfrm>
            <a:off x="5562600" y="5789929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2" type="sldNum"/>
          </p:nvPr>
        </p:nvSpPr>
        <p:spPr>
          <a:xfrm>
            <a:off x="8638952" y="5789929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1600200" y="5789929"/>
            <a:ext cx="39074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" type="body"/>
          </p:nvPr>
        </p:nvSpPr>
        <p:spPr>
          <a:xfrm>
            <a:off x="457200" y="1463040"/>
            <a:ext cx="4038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2" type="body"/>
          </p:nvPr>
        </p:nvSpPr>
        <p:spPr>
          <a:xfrm>
            <a:off x="4648200" y="1463040"/>
            <a:ext cx="4038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3060" lvl="0" marL="457200" algn="l"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8641080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8"/>
          <p:cNvSpPr/>
          <p:nvPr/>
        </p:nvSpPr>
        <p:spPr>
          <a:xfrm>
            <a:off x="588392" y="1266300"/>
            <a:ext cx="8001000" cy="8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16744" y="1924636"/>
            <a:ext cx="3749040" cy="8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39"/>
          <p:cNvSpPr/>
          <p:nvPr/>
        </p:nvSpPr>
        <p:spPr>
          <a:xfrm>
            <a:off x="4800600" y="1924636"/>
            <a:ext cx="3749040" cy="8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9"/>
          <p:cNvSpPr txBox="1"/>
          <p:nvPr>
            <p:ph type="title"/>
          </p:nvPr>
        </p:nvSpPr>
        <p:spPr>
          <a:xfrm>
            <a:off x="457200" y="223954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457200" y="1364545"/>
            <a:ext cx="4040188" cy="5686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4645026" y="1364545"/>
            <a:ext cx="4041775" cy="5686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3" type="body"/>
          </p:nvPr>
        </p:nvSpPr>
        <p:spPr>
          <a:xfrm>
            <a:off x="457200" y="2099734"/>
            <a:ext cx="4040188" cy="350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4" type="body"/>
          </p:nvPr>
        </p:nvSpPr>
        <p:spPr>
          <a:xfrm>
            <a:off x="4645026" y="2099734"/>
            <a:ext cx="4041775" cy="350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6390" lvl="0" marL="457200" algn="l"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641080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/>
          <p:nvPr/>
        </p:nvSpPr>
        <p:spPr>
          <a:xfrm>
            <a:off x="5057552" y="940139"/>
            <a:ext cx="3749040" cy="81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" rotWithShape="0" algn="tl" dir="5400000" dist="129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41"/>
          <p:cNvSpPr txBox="1"/>
          <p:nvPr>
            <p:ph type="title"/>
          </p:nvPr>
        </p:nvSpPr>
        <p:spPr>
          <a:xfrm>
            <a:off x="4963136" y="270934"/>
            <a:ext cx="3931920" cy="6773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2000"/>
              <a:buFont typeface="Rockwel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" type="body"/>
          </p:nvPr>
        </p:nvSpPr>
        <p:spPr>
          <a:xfrm>
            <a:off x="4963136" y="984498"/>
            <a:ext cx="3931920" cy="948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2" type="body"/>
          </p:nvPr>
        </p:nvSpPr>
        <p:spPr>
          <a:xfrm>
            <a:off x="228600" y="1964267"/>
            <a:ext cx="8666456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0" type="dt"/>
          </p:nvPr>
        </p:nvSpPr>
        <p:spPr>
          <a:xfrm>
            <a:off x="5562600" y="5789929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1"/>
          <p:cNvSpPr txBox="1"/>
          <p:nvPr>
            <p:ph idx="12" type="sldNum"/>
          </p:nvPr>
        </p:nvSpPr>
        <p:spPr>
          <a:xfrm>
            <a:off x="8638952" y="5789929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1"/>
          <p:cNvSpPr txBox="1"/>
          <p:nvPr>
            <p:ph idx="11" type="ftr"/>
          </p:nvPr>
        </p:nvSpPr>
        <p:spPr>
          <a:xfrm>
            <a:off x="1600200" y="5789929"/>
            <a:ext cx="39074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/>
          <p:nvPr>
            <p:ph type="title"/>
          </p:nvPr>
        </p:nvSpPr>
        <p:spPr>
          <a:xfrm>
            <a:off x="3040443" y="4199467"/>
            <a:ext cx="5486400" cy="5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2000"/>
              <a:buFont typeface="Rockwel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" type="body"/>
          </p:nvPr>
        </p:nvSpPr>
        <p:spPr>
          <a:xfrm>
            <a:off x="3040443" y="4790166"/>
            <a:ext cx="5486400" cy="810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42"/>
          <p:cNvSpPr/>
          <p:nvPr>
            <p:ph idx="2" type="pic"/>
          </p:nvPr>
        </p:nvSpPr>
        <p:spPr>
          <a:xfrm>
            <a:off x="304800" y="222101"/>
            <a:ext cx="8534400" cy="38608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2"/>
          <p:cNvSpPr txBox="1"/>
          <p:nvPr>
            <p:ph idx="10" type="dt"/>
          </p:nvPr>
        </p:nvSpPr>
        <p:spPr>
          <a:xfrm>
            <a:off x="5562600" y="5785781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8638952" y="5785781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1600200" y="5785781"/>
            <a:ext cx="39074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" flip="none" tx="0" sx="50000" ty="0" sy="5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/>
          <p:nvPr/>
        </p:nvSpPr>
        <p:spPr>
          <a:xfrm>
            <a:off x="164592" y="130742"/>
            <a:ext cx="8810846" cy="5835904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705"/>
            </a:srgbClr>
          </a:solidFill>
          <a:ln cap="rnd" cmpd="sng" w="11000">
            <a:solidFill>
              <a:srgbClr val="9B9F8D">
                <a:alpha val="8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Google Shape;7;p33"/>
          <p:cNvSpPr txBox="1"/>
          <p:nvPr>
            <p:ph idx="11" type="ftr"/>
          </p:nvPr>
        </p:nvSpPr>
        <p:spPr>
          <a:xfrm>
            <a:off x="1295400" y="5689600"/>
            <a:ext cx="4212264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B8B9B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5562600" y="5689600"/>
            <a:ext cx="300228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00" u="none" cap="none" strike="noStrike">
                <a:solidFill>
                  <a:srgbClr val="B8B9B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i="0" sz="1600" u="none" cap="none" strike="noStrike">
                <a:solidFill>
                  <a:srgbClr val="DFE0D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33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  <a:defRPr b="0" i="0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8638952" y="5785781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464234" y="338667"/>
            <a:ext cx="8229600" cy="1964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lang="en-US"/>
              <a:t>User Interface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Reduce the User’s Memory Load</a:t>
            </a:r>
            <a:endParaRPr/>
          </a:p>
        </p:txBody>
      </p:sp>
      <p:sp>
        <p:nvSpPr>
          <p:cNvPr id="162" name="Google Shape;162;p10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Principles :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Reduce demand on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short-term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memory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Establish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meaningful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defaults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. 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Define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shortcuts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that are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intuitive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The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visual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layout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of the interface should be based on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a real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world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metaphor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Disclose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information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a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progressive 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(Hierarchical)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fashion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</p:txBody>
      </p:sp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Make the Interface Consistent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Guidelines :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 All visual information should be organized according to a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design standard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that is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maintained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throughout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all screen displays.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Input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mechanisms should be constrained to a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limited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set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that are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used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consistently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throughout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the application.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Mechanisms for </a:t>
            </a:r>
            <a:r>
              <a:rPr lang="en-US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navigating</a:t>
            </a:r>
            <a:r>
              <a:rPr lang="en-US">
                <a:latin typeface="Palatino"/>
                <a:ea typeface="Palatino"/>
                <a:cs typeface="Palatino"/>
                <a:sym typeface="Palatino"/>
              </a:rPr>
              <a:t> from task to task should be consistently defined and implemented.</a:t>
            </a:r>
            <a:endParaRPr/>
          </a:p>
        </p:txBody>
      </p:sp>
      <p:sp>
        <p:nvSpPr>
          <p:cNvPr id="170" name="Google Shape;170;p11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Make the Interface Consistent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Principles :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Allow the user to put the current task into a meaningful context. </a:t>
            </a:r>
            <a:endParaRPr/>
          </a:p>
          <a:p>
            <a:pPr indent="-457200" lvl="1" marL="805180" rtl="0" algn="just">
              <a:spcBef>
                <a:spcPts val="910"/>
              </a:spcBef>
              <a:spcAft>
                <a:spcPts val="0"/>
              </a:spcAft>
              <a:buSzPct val="90000"/>
              <a:buFont typeface="Palatino"/>
              <a:buChar char="•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Window titles, graphical icons etc that enable the user to know the context of the work at hand.</a:t>
            </a:r>
            <a:endParaRPr/>
          </a:p>
          <a:p>
            <a:pPr indent="-457200" lvl="1" marL="805180" rtl="0" algn="just">
              <a:spcBef>
                <a:spcPts val="910"/>
              </a:spcBef>
              <a:spcAft>
                <a:spcPts val="0"/>
              </a:spcAft>
              <a:buSzPct val="90000"/>
              <a:buFont typeface="Palatino"/>
              <a:buChar char="•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User should be able to determine where he has come from and what alternatives exist for a transition to a new task.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Maintain consistency across a family of applications.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SzPct val="70000"/>
              <a:buFont typeface="Palatino"/>
              <a:buAutoNum type="arabicPeriod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If past interactive models have created user expectations, do not make changes unless there is a compelling reason to do so. </a:t>
            </a:r>
            <a:endParaRPr/>
          </a:p>
          <a:p>
            <a:pPr indent="-457200" lvl="1" marL="805180" rtl="0" algn="just">
              <a:spcBef>
                <a:spcPts val="910"/>
              </a:spcBef>
              <a:spcAft>
                <a:spcPts val="0"/>
              </a:spcAft>
              <a:buSzPct val="90000"/>
              <a:buFont typeface="Palatino"/>
              <a:buChar char="•"/>
            </a:pPr>
            <a:r>
              <a:rPr lang="en-US">
                <a:latin typeface="Palatino"/>
                <a:ea typeface="Palatino"/>
                <a:cs typeface="Palatino"/>
                <a:sym typeface="Palatino"/>
              </a:rPr>
              <a:t>E.g. do not use ctrl + s for scaling</a:t>
            </a:r>
            <a:endParaRPr/>
          </a:p>
        </p:txBody>
      </p:sp>
      <p:sp>
        <p:nvSpPr>
          <p:cNvPr id="177" name="Google Shape;177;p12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 Interface Design Models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457200" y="1463321"/>
            <a:ext cx="8280400" cy="44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2122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 sz="33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User model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 profile of all end user requirements of the system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Created by “Human Engineer” (or Software Engineer)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92122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 sz="33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Design model</a:t>
            </a:r>
            <a:endParaRPr sz="3300">
              <a:solidFill>
                <a:srgbClr val="F3FF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Design realization of the user model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Created by Software Engineer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92122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 sz="33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Mental model (system perception)</a:t>
            </a:r>
            <a:r>
              <a:rPr lang="en-US" sz="3300">
                <a:latin typeface="Arial"/>
                <a:ea typeface="Arial"/>
                <a:cs typeface="Arial"/>
                <a:sym typeface="Arial"/>
              </a:rPr>
              <a:t> 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user’s mental image of what the interface is</a:t>
            </a:r>
            <a:endParaRPr/>
          </a:p>
          <a:p>
            <a:pPr indent="-292122" lvl="0" marL="292100" rtl="0" algn="l">
              <a:spcBef>
                <a:spcPts val="0"/>
              </a:spcBef>
              <a:spcAft>
                <a:spcPts val="0"/>
              </a:spcAft>
              <a:buSzPct val="70000"/>
              <a:buChar char="⦿"/>
            </a:pPr>
            <a:r>
              <a:rPr lang="en-US" sz="33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Implementation model</a:t>
            </a:r>
            <a:endParaRPr sz="3300">
              <a:solidFill>
                <a:srgbClr val="F3FF0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Created by implementers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ct val="90000"/>
              <a:buFont typeface="Rockwell"/>
              <a:buNone/>
            </a:pPr>
            <a:r>
              <a:t/>
            </a:r>
            <a:endParaRPr sz="18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3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3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The role of interface designer is to reconcile the differences in these models and derive a consistent representation of the interface.</a:t>
            </a:r>
            <a:endParaRPr/>
          </a:p>
        </p:txBody>
      </p:sp>
      <p:sp>
        <p:nvSpPr>
          <p:cNvPr id="184" name="Google Shape;184;p13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685800" y="677863"/>
            <a:ext cx="7627938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 Interface Design Process</a:t>
            </a:r>
            <a:endParaRPr/>
          </a:p>
        </p:txBody>
      </p:sp>
      <p:sp>
        <p:nvSpPr>
          <p:cNvPr id="190" name="Google Shape;190;p14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242" y="1512663"/>
            <a:ext cx="8251805" cy="409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Interface Analysis</a:t>
            </a:r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Interface analysis means </a:t>
            </a: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understanding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14350" lvl="1" marL="92583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(end-users) who will interact with the system through the interface;</a:t>
            </a:r>
            <a:endParaRPr/>
          </a:p>
          <a:p>
            <a:pPr indent="-514350" lvl="1" marL="92583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that end-users must perform to do their work, </a:t>
            </a:r>
            <a:endParaRPr/>
          </a:p>
          <a:p>
            <a:pPr indent="-514350" lvl="1" marL="92583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that is presented as part of the interface</a:t>
            </a:r>
            <a:endParaRPr/>
          </a:p>
          <a:p>
            <a:pPr indent="-514350" lvl="1" marL="92583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AutoNum type="arabicPeriod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in which these tasks will be conducted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98" name="Google Shape;198;p15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 Analysis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Can be done through 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Rockwel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User interviews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Rockwel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Sales Team Input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Rockwel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Marketing Team Input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Font typeface="Rockwell"/>
              <a:buAutoNum type="arabicPeriod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Support Team Input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User Analysis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Are users trained professionals, technician, clerical, or manufacturing workers?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level of formal education does the average user have?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Are the users capable of learning from written materials or have they expressed a desire for classroom training?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Are users expert typists or keyboard phobic?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is the age range of the user community?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Will the users be represented predominately by one gender?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How are users compensated for the work they perform?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 users work normal office hours or do they work until the job is done?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Is the software to be an integral part of the work users do or will it be used only occasionally?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is the primary spoken language among users?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What are the consequences if a user makes a mistake using the system?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Are users experts in the subject matter that is addressed by the system?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Do users want to know about the technology the sits behind the interface?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Task Analysis and Modeling</a:t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Task Analysis answers the following questions …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What work will the user perform in specific circumstances?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What tasks and subtasks will be performed as the user does the work?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What specific problem domain objects will the user manipulate as work is performed?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What is the sequence of work tasks—the workflow?</a:t>
            </a:r>
            <a:endParaRPr/>
          </a:p>
          <a:p>
            <a:pPr indent="-228600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What is the hierarchy of tasks?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Use-cases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define basic interaction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Task elaboration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refines interactive tasks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Object elaboration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identifies interface objects (classes)</a:t>
            </a:r>
            <a:endParaRPr/>
          </a:p>
          <a:p>
            <a:pPr indent="-29210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⦿"/>
            </a:pPr>
            <a:r>
              <a:rPr lang="en-US" sz="2000">
                <a:solidFill>
                  <a:srgbClr val="F3FF07"/>
                </a:solidFill>
                <a:latin typeface="Arial"/>
                <a:ea typeface="Arial"/>
                <a:cs typeface="Arial"/>
                <a:sym typeface="Arial"/>
              </a:rPr>
              <a:t>Workflow analysis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defines how a work process is completed when several people (and roles) are involved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57200" y="225083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Evaluating Task Hierarchy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457" y="1271034"/>
            <a:ext cx="3570514" cy="471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Interface Design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Areas of concern </a:t>
            </a:r>
            <a:endParaRPr/>
          </a:p>
          <a:p>
            <a:pPr indent="-514350" lvl="1" marL="925830" rtl="0" algn="just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AutoNum type="arabicPeriod"/>
            </a:pPr>
            <a:r>
              <a:rPr lang="en-US"/>
              <a:t>The design of interfaces between software components</a:t>
            </a:r>
            <a:endParaRPr/>
          </a:p>
          <a:p>
            <a:pPr indent="-514350" lvl="1" marL="925830" rtl="0" algn="just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AutoNum type="arabicPeriod"/>
            </a:pPr>
            <a:r>
              <a:rPr lang="en-US"/>
              <a:t>The design of interfaces between the software and other nonhuman producers and consumers of information (i.e., other external entities)</a:t>
            </a:r>
            <a:endParaRPr/>
          </a:p>
          <a:p>
            <a:pPr indent="-514350" lvl="1" marL="925830" rtl="0" algn="just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AutoNum type="arabicPeriod"/>
            </a:pPr>
            <a:r>
              <a:rPr lang="en-US">
                <a:solidFill>
                  <a:srgbClr val="FFFF00"/>
                </a:solidFill>
              </a:rPr>
              <a:t>The design of the interface between a human (i.e., the user) and the computer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261257" y="4746171"/>
            <a:ext cx="870858" cy="79828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38100">
            <a:solidFill>
              <a:srgbClr val="5376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UID</a:t>
            </a:r>
            <a:endParaRPr b="1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Analysis of Display Content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457200" y="1318182"/>
            <a:ext cx="8294914" cy="457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Format and Aesthetics of the contents are considered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Are different types of data assigned to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consistent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geographic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locations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on the screen (e.g., photos always appear in the upper right hand corner)?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Can the user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customize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the screen location for content?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Is proper on-screen identification assigned to all content? 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If a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is to be presented, how should it be partitioned for ease of understanding?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mechanisms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be available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moving directly to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information for large collections of data.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scaled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to fit within the bounds of the display device that is used?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How will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to be used to enhance understanding?</a:t>
            </a:r>
            <a:endParaRPr/>
          </a:p>
          <a:p>
            <a:pPr indent="-4572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0"/>
              <a:buFont typeface="Noto Sans Symbols"/>
              <a:buAutoNum type="arabicPeriod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How will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messages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1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warning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be presented to the user?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Environment</a:t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</a:rPr>
              <a:t>Ergonomics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The study of work and workplace design.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It is about things that make working on a computer more comfortable and better for human body.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E.g. good UI design may help in avoiding stress and fatigue.</a:t>
            </a:r>
            <a:endParaRPr/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Interface Design Steps</a:t>
            </a:r>
            <a:endParaRPr/>
          </a:p>
        </p:txBody>
      </p:sp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20"/>
              <a:buChar char="⦿"/>
            </a:pPr>
            <a:r>
              <a:rPr lang="en-US" sz="2600"/>
              <a:t>Using information developed during interface analysis, </a:t>
            </a:r>
            <a:r>
              <a:rPr lang="en-US" sz="2600">
                <a:solidFill>
                  <a:srgbClr val="FFFF00"/>
                </a:solidFill>
              </a:rPr>
              <a:t>define interface objects and actions </a:t>
            </a:r>
            <a:r>
              <a:rPr lang="en-US" sz="2600"/>
              <a:t>(operations).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20"/>
              <a:buChar char="⦿"/>
            </a:pPr>
            <a:r>
              <a:rPr lang="en-US" sz="2600">
                <a:solidFill>
                  <a:srgbClr val="FFFF00"/>
                </a:solidFill>
              </a:rPr>
              <a:t>Define</a:t>
            </a:r>
            <a:r>
              <a:rPr lang="en-US" sz="2600"/>
              <a:t> </a:t>
            </a:r>
            <a:r>
              <a:rPr lang="en-US" sz="2600">
                <a:solidFill>
                  <a:srgbClr val="FFFF00"/>
                </a:solidFill>
              </a:rPr>
              <a:t>events</a:t>
            </a:r>
            <a:r>
              <a:rPr lang="en-US" sz="2600"/>
              <a:t> (user actions) that will </a:t>
            </a:r>
            <a:r>
              <a:rPr lang="en-US" sz="2600">
                <a:solidFill>
                  <a:srgbClr val="FFFF00"/>
                </a:solidFill>
              </a:rPr>
              <a:t>cause</a:t>
            </a:r>
            <a:r>
              <a:rPr lang="en-US" sz="2600"/>
              <a:t> the state of the user interface </a:t>
            </a:r>
            <a:r>
              <a:rPr lang="en-US" sz="2600">
                <a:solidFill>
                  <a:srgbClr val="FFFF00"/>
                </a:solidFill>
              </a:rPr>
              <a:t>to</a:t>
            </a:r>
            <a:r>
              <a:rPr lang="en-US" sz="2600"/>
              <a:t> </a:t>
            </a:r>
            <a:r>
              <a:rPr lang="en-US" sz="2600">
                <a:solidFill>
                  <a:srgbClr val="FFFF00"/>
                </a:solidFill>
              </a:rPr>
              <a:t>change</a:t>
            </a:r>
            <a:r>
              <a:rPr lang="en-US" sz="2600"/>
              <a:t>. Model this behavior.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20"/>
              <a:buChar char="⦿"/>
            </a:pPr>
            <a:r>
              <a:rPr lang="en-US" sz="2600">
                <a:solidFill>
                  <a:srgbClr val="FFFF00"/>
                </a:solidFill>
              </a:rPr>
              <a:t>Depict</a:t>
            </a:r>
            <a:r>
              <a:rPr lang="en-US" sz="2600"/>
              <a:t> each interface state as it will </a:t>
            </a:r>
            <a:r>
              <a:rPr lang="en-US" sz="2600">
                <a:solidFill>
                  <a:srgbClr val="FFFF00"/>
                </a:solidFill>
              </a:rPr>
              <a:t>actually</a:t>
            </a:r>
            <a:r>
              <a:rPr lang="en-US" sz="2600"/>
              <a:t> </a:t>
            </a:r>
            <a:r>
              <a:rPr lang="en-US" sz="2600">
                <a:solidFill>
                  <a:srgbClr val="FFFF00"/>
                </a:solidFill>
              </a:rPr>
              <a:t>look</a:t>
            </a:r>
            <a:r>
              <a:rPr lang="en-US" sz="2600"/>
              <a:t> to the end-user.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1820"/>
              <a:buChar char="⦿"/>
            </a:pPr>
            <a:r>
              <a:rPr lang="en-US" sz="2600"/>
              <a:t>Indicate </a:t>
            </a:r>
            <a:r>
              <a:rPr lang="en-US" sz="2600">
                <a:solidFill>
                  <a:srgbClr val="FFFF00"/>
                </a:solidFill>
              </a:rPr>
              <a:t>how</a:t>
            </a:r>
            <a:r>
              <a:rPr lang="en-US" sz="2600"/>
              <a:t> the </a:t>
            </a:r>
            <a:r>
              <a:rPr lang="en-US" sz="2600">
                <a:solidFill>
                  <a:srgbClr val="FFFF00"/>
                </a:solidFill>
              </a:rPr>
              <a:t>user</a:t>
            </a:r>
            <a:r>
              <a:rPr lang="en-US" sz="2600"/>
              <a:t> </a:t>
            </a:r>
            <a:r>
              <a:rPr lang="en-US" sz="2600">
                <a:solidFill>
                  <a:srgbClr val="FFFF00"/>
                </a:solidFill>
              </a:rPr>
              <a:t>interprets</a:t>
            </a:r>
            <a:r>
              <a:rPr lang="en-US" sz="2600"/>
              <a:t> the state of the </a:t>
            </a:r>
            <a:r>
              <a:rPr lang="en-US" sz="2600">
                <a:solidFill>
                  <a:srgbClr val="FFFF00"/>
                </a:solidFill>
              </a:rPr>
              <a:t>system</a:t>
            </a:r>
            <a:r>
              <a:rPr lang="en-US" sz="2600"/>
              <a:t> from information provided through the interface.</a:t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Design Issues</a:t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Response time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Help facilities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Error handling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Menu and command labeling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Application accessibility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Internationalization</a:t>
            </a:r>
            <a:endParaRPr/>
          </a:p>
        </p:txBody>
      </p:sp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Design Issues : Response Time</a:t>
            </a:r>
            <a:endParaRPr/>
          </a:p>
        </p:txBody>
      </p:sp>
      <p:sp>
        <p:nvSpPr>
          <p:cNvPr id="260" name="Google Shape;260;p24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</a:rPr>
              <a:t>Length</a:t>
            </a:r>
            <a:r>
              <a:rPr lang="en-US"/>
              <a:t> : If the length of system response is too long, user frustration and stress is the inevitable result.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</a:rPr>
              <a:t>Variability</a:t>
            </a:r>
            <a:r>
              <a:rPr lang="en-US"/>
              <a:t> : Variability refers to the deviation from average response time</a:t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Design Issues : Help facilities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457200" y="1347210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Will help be available for all system functions and at all times during system interaction?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help for only a subset of all functions and actions, or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help for all functions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will the user request help?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help menu,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special function key, or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HELP command.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will help be represented?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separate window,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reference to a printed document (less than ideal), or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one- or two-line suggestion produced in a fixed screen location.</a:t>
            </a:r>
            <a:endParaRPr/>
          </a:p>
        </p:txBody>
      </p:sp>
      <p:sp>
        <p:nvSpPr>
          <p:cNvPr id="268" name="Google Shape;268;p25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Design Issues : Help facilities</a:t>
            </a:r>
            <a:endParaRPr/>
          </a:p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457200" y="1451130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will the user return to normal interaction?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return button displayed on the screen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function key, or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control sequence.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How will help information be structured?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"flat" structure in which all information is accessed through a keyword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 layered hierarchy of information that provides increasing detail as the user proceeds into the structure, or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use of hypertext</a:t>
            </a:r>
            <a:endParaRPr/>
          </a:p>
          <a:p>
            <a:pPr indent="-167640" lvl="0" marL="292100" rtl="0" algn="l"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</p:txBody>
      </p:sp>
      <p:sp>
        <p:nvSpPr>
          <p:cNvPr id="275" name="Google Shape;275;p26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Design Issues : Error Handling</a:t>
            </a:r>
            <a:endParaRPr/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457199" y="1463321"/>
            <a:ext cx="8186929" cy="4461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message should describe the problem in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language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message should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constructive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advice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for recovering from the error.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message should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indicate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any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of the error (e.g., potentially corrupted data files) so that the user can check to ensure that they have not occurred (or correct them if they have).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message should be accompanied by an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audible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visual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cue.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680"/>
              <a:buChar char="⦿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 message should be "</a:t>
            </a:r>
            <a:r>
              <a:rPr lang="en-US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nonjudgmental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." That is, the wording should never place blame on the user.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457200" y="355991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000"/>
              <a:buFont typeface="Rockwell"/>
              <a:buNone/>
            </a:pPr>
            <a:r>
              <a:rPr lang="en-US" sz="4000"/>
              <a:t>Design Issues : Menu and Command Labeling</a:t>
            </a:r>
            <a:endParaRPr sz="4000"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457200" y="1329210"/>
            <a:ext cx="8138160" cy="4632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menu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option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a corresponding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will commands take?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Options include a control sequence (e.g., alt-P),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function keys, or </a:t>
            </a:r>
            <a:endParaRPr/>
          </a:p>
          <a:p>
            <a:pPr indent="-228600" lvl="1" marL="640080" rtl="0" algn="just">
              <a:spcBef>
                <a:spcPts val="400"/>
              </a:spcBef>
              <a:spcAft>
                <a:spcPts val="0"/>
              </a:spcAft>
              <a:buSzPts val="198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 typed word.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difficult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will it be to learn and remember the commands?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What can be done if a command is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forgotten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Can commands be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customized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abbreviated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by the user?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457200" y="355991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lang="en-US"/>
              <a:t>Design Issues : Application Accessibility</a:t>
            </a:r>
            <a:endParaRPr/>
          </a:p>
        </p:txBody>
      </p:sp>
      <p:sp>
        <p:nvSpPr>
          <p:cNvPr id="295" name="Google Shape;295;p29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</a:rPr>
              <a:t>People with physical needs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Visual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Hearing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Mobility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Speech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Rockwell"/>
              <a:buChar char="•"/>
            </a:pPr>
            <a:r>
              <a:rPr lang="en-US"/>
              <a:t>Learning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Follow “</a:t>
            </a:r>
            <a:r>
              <a:rPr lang="en-US">
                <a:solidFill>
                  <a:srgbClr val="FFFF00"/>
                </a:solidFill>
              </a:rPr>
              <a:t>assistive technology</a:t>
            </a:r>
            <a:r>
              <a:rPr lang="en-US"/>
              <a:t>” guidelines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User Interface Design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930275" y="2109788"/>
            <a:ext cx="2080697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use?</a:t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1298575" y="2538413"/>
            <a:ext cx="3225241" cy="82843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understand?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25475" y="1692275"/>
            <a:ext cx="2285881" cy="4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Easy to learn?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1253" y="1663474"/>
            <a:ext cx="3133725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lang="en-US" sz="3600"/>
              <a:t>Design Issues : Internationalization</a:t>
            </a:r>
            <a:endParaRPr sz="3600"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Localities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/>
              <a:t>Languages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457200" y="341477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sp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Design Evaluation Cycle</a:t>
            </a:r>
            <a:endParaRPr/>
          </a:p>
        </p:txBody>
      </p:sp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9143" y="1509485"/>
            <a:ext cx="5631543" cy="422365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ctrTitle"/>
          </p:nvPr>
        </p:nvSpPr>
        <p:spPr>
          <a:xfrm>
            <a:off x="464234" y="338667"/>
            <a:ext cx="8229600" cy="19642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lang="en-US"/>
              <a:t>End</a:t>
            </a:r>
            <a:endParaRPr/>
          </a:p>
        </p:txBody>
      </p:sp>
      <p:sp>
        <p:nvSpPr>
          <p:cNvPr id="316" name="Google Shape;316;p32"/>
          <p:cNvSpPr txBox="1"/>
          <p:nvPr>
            <p:ph idx="12" type="sldNum"/>
          </p:nvPr>
        </p:nvSpPr>
        <p:spPr>
          <a:xfrm>
            <a:off x="8638952" y="5785781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Interface Design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i="1" lang="en-US">
                <a:solidFill>
                  <a:srgbClr val="FFFF00"/>
                </a:solidFill>
              </a:rPr>
              <a:t>Typical Design errors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Lack of consistency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Too much memorization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guidance / help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context sensitivity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Poor response</a:t>
            </a:r>
            <a:endParaRPr/>
          </a:p>
          <a:p>
            <a:pPr indent="-228600" lvl="1" marL="640080" rtl="0" algn="l">
              <a:spcBef>
                <a:spcPts val="400"/>
              </a:spcBef>
              <a:spcAft>
                <a:spcPts val="0"/>
              </a:spcAft>
              <a:buSzPts val="234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Arcane/unfriendly</a:t>
            </a:r>
            <a:endParaRPr/>
          </a:p>
          <a:p>
            <a:pPr indent="-149860" lvl="0" marL="292100" rtl="0" algn="l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6374" y="2019302"/>
            <a:ext cx="3035300" cy="29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4432300" y="5511800"/>
            <a:ext cx="255711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Arcane : Secret, Mystic</a:t>
            </a:r>
            <a:endParaRPr b="0"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Need of UI Design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User interface design creates an effective communication medium between a human and a computer. </a:t>
            </a:r>
            <a:endParaRPr/>
          </a:p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ts val="1960"/>
              <a:buChar char="⦿"/>
            </a:pPr>
            <a:r>
              <a:rPr lang="en-US" sz="2800"/>
              <a:t>Following a set of interface design principles, design(er) identifies interface objects and actions and then creates a screen layout that forms the basis for a user interface prototype.</a:t>
            </a:r>
            <a:endParaRPr sz="2800"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/>
              <a:t>What user wants?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92100" lvl="0" marL="292100" rtl="0" algn="just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“</a:t>
            </a:r>
            <a:r>
              <a:rPr lang="en-US">
                <a:solidFill>
                  <a:srgbClr val="FFFF00"/>
                </a:solidFill>
              </a:rPr>
              <a:t>What I really would like,</a:t>
            </a:r>
            <a:r>
              <a:rPr lang="en-US"/>
              <a:t>” said the user solemnly, “</a:t>
            </a:r>
            <a:r>
              <a:rPr lang="en-US">
                <a:solidFill>
                  <a:srgbClr val="FFFF00"/>
                </a:solidFill>
              </a:rPr>
              <a:t>is a system that reads my mind. It knows what I want to do before I need to do it and makes it very easy for me to get it done. That’s all, just that.</a:t>
            </a:r>
            <a:r>
              <a:rPr lang="en-US"/>
              <a:t>” 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	 -- Reply of a user was asked about the attributes of the window-oriented graphical interface needed by the information system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sp>
        <p:nvSpPr>
          <p:cNvPr id="135" name="Google Shape;135;p6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Golden Rules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57200" y="1463322"/>
            <a:ext cx="82296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Place the user in control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Reduce the user’s memory load</a:t>
            </a:r>
            <a:endParaRPr/>
          </a:p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240"/>
              <a:buChar char="⦿"/>
            </a:pPr>
            <a:r>
              <a:rPr lang="en-US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Make the interface consistent</a:t>
            </a:r>
            <a:endParaRPr/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Place the User in Control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57200" y="1390752"/>
            <a:ext cx="8321040" cy="4217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Font typeface="Palatino"/>
              <a:buAutoNum type="arabicPeriod"/>
            </a:pP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Avoid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unnecessary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or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undesired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actions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.  </a:t>
            </a:r>
            <a:endParaRPr/>
          </a:p>
          <a:p>
            <a:pPr indent="-457200" lvl="1" marL="805180" rtl="0" algn="l">
              <a:spcBef>
                <a:spcPts val="1200"/>
              </a:spcBef>
              <a:spcAft>
                <a:spcPts val="0"/>
              </a:spcAft>
              <a:buSzPts val="2160"/>
              <a:buFont typeface="Palatino"/>
              <a:buChar char="•"/>
            </a:pP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spell checker, debug errors, showing an error message or a home page repeatedly etc.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60"/>
              <a:buFont typeface="Palatino"/>
              <a:buAutoNum type="arabicPeriod"/>
            </a:pP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Provide for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flexible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interaction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457200" lvl="1" marL="805180" rtl="0" algn="l">
              <a:spcBef>
                <a:spcPts val="1200"/>
              </a:spcBef>
              <a:spcAft>
                <a:spcPts val="0"/>
              </a:spcAft>
              <a:buSzPts val="2160"/>
              <a:buFont typeface="Palatino"/>
              <a:buChar char="•"/>
            </a:pP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Keyboard, Mouse, Pen, Voice, Actions etc.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60"/>
              <a:buFont typeface="Palatino"/>
              <a:buAutoNum type="arabicPeriod"/>
            </a:pP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Allow user interaction to be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interruptible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and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undoable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. </a:t>
            </a:r>
            <a:endParaRPr/>
          </a:p>
          <a:p>
            <a:pPr indent="-457200" lvl="1" marL="805180" rtl="0" algn="l">
              <a:spcBef>
                <a:spcPts val="1200"/>
              </a:spcBef>
              <a:spcAft>
                <a:spcPts val="0"/>
              </a:spcAft>
              <a:buSzPts val="2160"/>
              <a:buFont typeface="Palatino"/>
              <a:buChar char="•"/>
            </a:pP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Make sure – </a:t>
            </a:r>
            <a:r>
              <a:rPr lang="en-US" sz="24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no loss of data</a:t>
            </a: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 already worked</a:t>
            </a:r>
            <a:endParaRPr/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457200" y="225365"/>
            <a:ext cx="82296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Place the User in Control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(contd.)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457200" y="1463322"/>
            <a:ext cx="8296656" cy="420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Font typeface="Rockwell"/>
              <a:buAutoNum type="arabicPeriod" startAt="4"/>
            </a:pP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Streamline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interaction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as skill levels advance and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allow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the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interaction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to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be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customized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.  </a:t>
            </a:r>
            <a:endParaRPr/>
          </a:p>
          <a:p>
            <a:pPr indent="-457200" lvl="1" marL="805180" rtl="0" algn="l">
              <a:spcBef>
                <a:spcPts val="1200"/>
              </a:spcBef>
              <a:spcAft>
                <a:spcPts val="0"/>
              </a:spcAft>
              <a:buSzPts val="2160"/>
              <a:buFont typeface="Palatino"/>
              <a:buChar char="•"/>
            </a:pP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Expert users, unattended workings, macros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60"/>
              <a:buFont typeface="Palatino"/>
              <a:buAutoNum type="arabicPeriod" startAt="4"/>
            </a:pP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Hide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technical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lang="en-US" sz="28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internals</a:t>
            </a: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 from the casual user.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60"/>
              <a:buFont typeface="Palatino"/>
              <a:buAutoNum type="arabicPeriod" startAt="4"/>
            </a:pPr>
            <a:r>
              <a:rPr lang="en-US" sz="2800">
                <a:latin typeface="Palatino"/>
                <a:ea typeface="Palatino"/>
                <a:cs typeface="Palatino"/>
                <a:sym typeface="Palatino"/>
              </a:rPr>
              <a:t>Design for direct interaction with objects that appear on the screen. </a:t>
            </a:r>
            <a:endParaRPr/>
          </a:p>
          <a:p>
            <a:pPr indent="-457200" lvl="1" marL="805180" rtl="0" algn="l">
              <a:spcBef>
                <a:spcPts val="600"/>
              </a:spcBef>
              <a:spcAft>
                <a:spcPts val="0"/>
              </a:spcAft>
              <a:buSzPts val="2160"/>
              <a:buFont typeface="Palatino"/>
              <a:buChar char="•"/>
            </a:pP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Give the user </a:t>
            </a:r>
            <a:r>
              <a:rPr lang="en-US" sz="24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real world feel </a:t>
            </a: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and</a:t>
            </a:r>
            <a:r>
              <a:rPr lang="en-US" sz="2400">
                <a:solidFill>
                  <a:srgbClr val="FFFF00"/>
                </a:solidFill>
                <a:latin typeface="Palatino"/>
                <a:ea typeface="Palatino"/>
                <a:cs typeface="Palatino"/>
                <a:sym typeface="Palatino"/>
              </a:rPr>
              <a:t> sense of control.</a:t>
            </a:r>
            <a:endParaRPr/>
          </a:p>
          <a:p>
            <a:pPr indent="-457200" lvl="1" marL="805180" rtl="0" algn="l">
              <a:spcBef>
                <a:spcPts val="600"/>
              </a:spcBef>
              <a:spcAft>
                <a:spcPts val="0"/>
              </a:spcAft>
              <a:buSzPts val="2160"/>
              <a:buFont typeface="Palatino"/>
              <a:buChar char="•"/>
            </a:pPr>
            <a:r>
              <a:rPr lang="en-US" sz="2400">
                <a:latin typeface="Palatino"/>
                <a:ea typeface="Palatino"/>
                <a:cs typeface="Palatino"/>
                <a:sym typeface="Palatino"/>
              </a:rPr>
              <a:t>Allow manipulation of objects on screen (stretch, skew, rotation etc.)</a:t>
            </a:r>
            <a:endParaRPr/>
          </a:p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8638952" y="5790727"/>
            <a:ext cx="464288" cy="243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011 UI Design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8011"/>
      </a:dk2>
      <a:lt2>
        <a:srgbClr val="DD0806"/>
      </a:lt2>
      <a:accent1>
        <a:srgbClr val="0000D4"/>
      </a:accent1>
      <a:accent2>
        <a:srgbClr val="02ABEA"/>
      </a:accent2>
      <a:accent3>
        <a:srgbClr val="FFFFFF"/>
      </a:accent3>
      <a:accent4>
        <a:srgbClr val="000000"/>
      </a:accent4>
      <a:accent5>
        <a:srgbClr val="AAAAE6"/>
      </a:accent5>
      <a:accent6>
        <a:srgbClr val="029BD4"/>
      </a:accent6>
      <a:hlink>
        <a:srgbClr val="F20884"/>
      </a:hlink>
      <a:folHlink>
        <a:srgbClr val="FCF3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2013-03-06T04:27:18Z</dcterms:created>
  <dc:creator>Administrator</dc:creator>
</cp:coreProperties>
</file>