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jThwmmiRql19RTtyBUKXAhWSE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8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8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2308860" y="-205423"/>
            <a:ext cx="452628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0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0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1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2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2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3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5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5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56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6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56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7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B8B9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DFE0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 b="0" i="0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7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lang="en-US"/>
              <a:t>Software Configuration Management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219200" y="3962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rgbClr val="FFFF00"/>
                </a:solidFill>
              </a:rPr>
              <a:t>“Change is Inevitable”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Baselined SCIs and Project Database (Software Repository or Project Library)</a:t>
            </a:r>
            <a:endParaRPr sz="3200"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or\Desktop\Baselines.bmp"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64296"/>
            <a:ext cx="8077200" cy="51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Content of the Repository</a:t>
            </a:r>
            <a:endParaRPr/>
          </a:p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or\Desktop\Contents of Software Repository.bmp"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279898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/>
          <p:nvPr/>
        </p:nvSpPr>
        <p:spPr>
          <a:xfrm>
            <a:off x="7391400" y="3810000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*Validation *Verification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Repository Functions</a:t>
            </a:r>
            <a:endParaRPr/>
          </a:p>
        </p:txBody>
      </p:sp>
      <p:sp>
        <p:nvSpPr>
          <p:cNvPr id="176" name="Google Shape;176;p1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7" name="Google Shape;177;p12"/>
          <p:cNvGrpSpPr/>
          <p:nvPr/>
        </p:nvGrpSpPr>
        <p:grpSpPr>
          <a:xfrm>
            <a:off x="685800" y="1524000"/>
            <a:ext cx="8153400" cy="4495800"/>
            <a:chOff x="685800" y="1447800"/>
            <a:chExt cx="7924800" cy="4572000"/>
          </a:xfrm>
        </p:grpSpPr>
        <p:sp>
          <p:nvSpPr>
            <p:cNvPr id="178" name="Google Shape;178;p12"/>
            <p:cNvSpPr/>
            <p:nvPr/>
          </p:nvSpPr>
          <p:spPr>
            <a:xfrm>
              <a:off x="3352800" y="2286000"/>
              <a:ext cx="2743200" cy="3191359"/>
            </a:xfrm>
            <a:prstGeom prst="can">
              <a:avLst>
                <a:gd fmla="val 27778" name="adj"/>
              </a:avLst>
            </a:prstGeom>
            <a:solidFill>
              <a:srgbClr val="C0C0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integrity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Information sharing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Tool integration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integration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Methodology enforcement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 standardization</a:t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685800" y="14478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FF99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Versioning</a:t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685800" y="32766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FFCC9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Dependency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Tracking</a:t>
              </a:r>
              <a:endParaRPr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685800" y="51054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Management</a:t>
              </a:r>
              <a:endParaRPr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6705600" y="14478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CCFF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Tracing</a:t>
              </a:r>
              <a:endParaRPr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6781800" y="32766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CC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anagement</a:t>
              </a:r>
              <a:endParaRPr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6781800" y="5105400"/>
              <a:ext cx="1828800" cy="914400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Audit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rails</a:t>
              </a:r>
              <a:endParaRPr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 txBox="1"/>
            <p:nvPr/>
          </p:nvSpPr>
          <p:spPr>
            <a:xfrm>
              <a:off x="3924300" y="2514600"/>
              <a:ext cx="2005778" cy="388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SCM Repository</a:t>
              </a:r>
              <a:endParaRPr/>
            </a:p>
          </p:txBody>
        </p:sp>
        <p:cxnSp>
          <p:nvCxnSpPr>
            <p:cNvPr id="186" name="Google Shape;186;p12"/>
            <p:cNvCxnSpPr/>
            <p:nvPr/>
          </p:nvCxnSpPr>
          <p:spPr>
            <a:xfrm flipH="1" rot="10800000">
              <a:off x="2514600" y="4495800"/>
              <a:ext cx="838200" cy="1066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2514600" y="373380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2514600" y="1905000"/>
              <a:ext cx="838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2"/>
            <p:cNvCxnSpPr/>
            <p:nvPr/>
          </p:nvCxnSpPr>
          <p:spPr>
            <a:xfrm rot="10800000">
              <a:off x="6096000" y="3733800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2"/>
            <p:cNvCxnSpPr/>
            <p:nvPr/>
          </p:nvCxnSpPr>
          <p:spPr>
            <a:xfrm rot="10800000">
              <a:off x="6096000" y="4495800"/>
              <a:ext cx="685800" cy="1066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2"/>
            <p:cNvCxnSpPr/>
            <p:nvPr/>
          </p:nvCxnSpPr>
          <p:spPr>
            <a:xfrm flipH="1">
              <a:off x="6096000" y="1905000"/>
              <a:ext cx="609600" cy="1143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Repository Functions</a:t>
            </a:r>
            <a:endParaRPr/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457200" y="1646236"/>
            <a:ext cx="8229600" cy="4906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Versioning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Dependency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Tracking</a:t>
            </a:r>
            <a:r>
              <a:rPr lang="en-US" sz="2400"/>
              <a:t> and </a:t>
            </a:r>
            <a:r>
              <a:rPr lang="en-US" sz="2400">
                <a:solidFill>
                  <a:srgbClr val="FFFF00"/>
                </a:solidFill>
              </a:rPr>
              <a:t>Change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Management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Requirements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Tracing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Forward</a:t>
            </a:r>
            <a:r>
              <a:rPr lang="en-US" sz="2000"/>
              <a:t> </a:t>
            </a:r>
            <a:r>
              <a:rPr lang="en-US" sz="2000">
                <a:solidFill>
                  <a:srgbClr val="FFFF00"/>
                </a:solidFill>
              </a:rPr>
              <a:t>Tracking</a:t>
            </a:r>
            <a:r>
              <a:rPr lang="en-US" sz="2000"/>
              <a:t> : Ability to track all the design components and deliverables that result from a specific requirement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Backward</a:t>
            </a:r>
            <a:r>
              <a:rPr lang="en-US" sz="2000"/>
              <a:t> </a:t>
            </a:r>
            <a:r>
              <a:rPr lang="en-US" sz="2000">
                <a:solidFill>
                  <a:srgbClr val="FFFF00"/>
                </a:solidFill>
              </a:rPr>
              <a:t>Tracking</a:t>
            </a:r>
            <a:r>
              <a:rPr lang="en-US" sz="2000"/>
              <a:t> : Ability to identify which requirement generated any given deliverable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Configuration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management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keeps track of a series of configurations representing specific project milestones or production releases.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Audit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trails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establishes additional information about when, why, and by whom changes are made.</a:t>
            </a:r>
            <a:endParaRPr/>
          </a:p>
        </p:txBody>
      </p: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The SCM Process</a:t>
            </a:r>
            <a:endParaRPr/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or\Desktop\SCM Process.bmp"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95405"/>
            <a:ext cx="6934200" cy="445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The SCM Process (SCM Tasks)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457200" y="1447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</a:rPr>
              <a:t>Identification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does an organization identify and manage the many existing versions of a program (and its documentation) in a manner that will enable change to be accommodated efficiently?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rgbClr val="FFFF00"/>
                </a:solidFill>
              </a:rPr>
              <a:t>Change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Control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	* How can we ensure that changes have been made properly?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</a:rPr>
              <a:t>Version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Control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does an organization control changes before and after software is released to a customer?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</a:rPr>
              <a:t>Configuration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Auditing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Who has responsibility for approving and ranking changes?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</a:rPr>
              <a:t>Reporting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What mechanism is used to appraise others of changes that are made?</a:t>
            </a:r>
            <a:endParaRPr sz="2000"/>
          </a:p>
        </p:txBody>
      </p:sp>
      <p:sp>
        <p:nvSpPr>
          <p:cNvPr id="212" name="Google Shape;212;p15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The SCM Process :  Identification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457200" y="1646236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600">
                <a:solidFill>
                  <a:srgbClr val="FFFF00"/>
                </a:solidFill>
              </a:rPr>
              <a:t>To control and manage software configuration items, each must be separately named and then organized using an object-oriented approach. </a:t>
            </a:r>
            <a:endParaRPr/>
          </a:p>
          <a:p>
            <a:pPr indent="-197643" lvl="0" marL="292100" rtl="0" algn="just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400"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400"/>
              <a:t>Two types of objects can be identified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 sz="3600">
                <a:solidFill>
                  <a:srgbClr val="FFFF00"/>
                </a:solidFill>
              </a:rPr>
              <a:t>Basic objects :</a:t>
            </a:r>
            <a:r>
              <a:rPr lang="en-US" sz="3600"/>
              <a:t> </a:t>
            </a:r>
            <a:endParaRPr/>
          </a:p>
          <a:p>
            <a:pPr indent="-192055" lvl="2" marL="82296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A basic object is a "</a:t>
            </a:r>
            <a:r>
              <a:rPr lang="en-US" sz="2900">
                <a:solidFill>
                  <a:srgbClr val="FFFF00"/>
                </a:solidFill>
              </a:rPr>
              <a:t>unit of text</a:t>
            </a:r>
            <a:r>
              <a:rPr lang="en-US" sz="2900"/>
              <a:t>" that has been created by a software engineer during analysis, design, code, or test. </a:t>
            </a:r>
            <a:endParaRPr/>
          </a:p>
          <a:p>
            <a:pPr indent="-192055" lvl="2" marL="82296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For example, a basic object might be a section of a requirements specification, a source listing for a component, or a suite of test cases that are used to exercise the code. </a:t>
            </a:r>
            <a:endParaRPr/>
          </a:p>
          <a:p>
            <a:pPr indent="-228628" lvl="1" marL="640080" rtl="0" algn="just">
              <a:spcBef>
                <a:spcPts val="10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 sz="3700">
                <a:solidFill>
                  <a:srgbClr val="FFFF00"/>
                </a:solidFill>
              </a:rPr>
              <a:t>Aggregate</a:t>
            </a:r>
            <a:r>
              <a:rPr lang="en-US" sz="3600"/>
              <a:t> </a:t>
            </a:r>
            <a:r>
              <a:rPr lang="en-US" sz="3700">
                <a:solidFill>
                  <a:srgbClr val="FFFF00"/>
                </a:solidFill>
              </a:rPr>
              <a:t>objects</a:t>
            </a:r>
            <a:r>
              <a:rPr lang="en-US" sz="3600"/>
              <a:t> : </a:t>
            </a:r>
            <a:endParaRPr/>
          </a:p>
          <a:p>
            <a:pPr indent="-192055" lvl="2" marL="82296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An aggregate object is a </a:t>
            </a:r>
            <a:r>
              <a:rPr lang="en-US" sz="2900">
                <a:solidFill>
                  <a:srgbClr val="FFFF00"/>
                </a:solidFill>
              </a:rPr>
              <a:t>collection of basic objects and other aggregate objects</a:t>
            </a:r>
            <a:r>
              <a:rPr lang="en-US" sz="2900"/>
              <a:t>.</a:t>
            </a:r>
            <a:endParaRPr/>
          </a:p>
          <a:p>
            <a:pPr indent="-192055" lvl="2" marL="82296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Conceptually, it can be viewed as a named (identified) list of pointers that specify basic objects such as data model and component N (see fig.  Configuration Objects).</a:t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The SCM Process :  Identification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00200"/>
            <a:ext cx="5943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/>
        </p:nvSpPr>
        <p:spPr>
          <a:xfrm>
            <a:off x="2895600" y="62484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 . : Configuration Objects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The SCM Process :  Identification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572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Each object has a set of </a:t>
            </a:r>
            <a:r>
              <a:rPr lang="en-US" sz="2000">
                <a:solidFill>
                  <a:srgbClr val="FFFF00"/>
                </a:solidFill>
              </a:rPr>
              <a:t>distinct features that identify it uniquely</a:t>
            </a:r>
            <a:r>
              <a:rPr lang="en-US" sz="2000"/>
              <a:t>: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FFF00"/>
                </a:solidFill>
              </a:rPr>
              <a:t>Name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Char char="•"/>
            </a:pPr>
            <a:r>
              <a:rPr lang="en-US" sz="1800"/>
              <a:t>The object name is a </a:t>
            </a:r>
            <a:r>
              <a:rPr lang="en-US" sz="1800">
                <a:solidFill>
                  <a:srgbClr val="FFFF00"/>
                </a:solidFill>
              </a:rPr>
              <a:t>character string </a:t>
            </a:r>
            <a:r>
              <a:rPr lang="en-US" sz="1800"/>
              <a:t>that identifies the object unambiguously.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FFF00"/>
                </a:solidFill>
              </a:rPr>
              <a:t>Description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Char char="•"/>
            </a:pPr>
            <a:r>
              <a:rPr lang="en-US" sz="1800"/>
              <a:t>The object description is </a:t>
            </a:r>
            <a:r>
              <a:rPr lang="en-US" sz="1800">
                <a:solidFill>
                  <a:srgbClr val="FFFF00"/>
                </a:solidFill>
              </a:rPr>
              <a:t>a list of data items </a:t>
            </a:r>
            <a:r>
              <a:rPr lang="en-US" sz="1800"/>
              <a:t>that identify </a:t>
            </a:r>
            <a:endParaRPr/>
          </a:p>
          <a:p>
            <a:pPr indent="-192024" lvl="2" marL="822960" rtl="0" algn="just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</a:t>
            </a:r>
            <a:r>
              <a:rPr lang="en-US" sz="1600">
                <a:solidFill>
                  <a:srgbClr val="FFFF00"/>
                </a:solidFill>
              </a:rPr>
              <a:t> SCI type</a:t>
            </a:r>
            <a:r>
              <a:rPr lang="en-US" sz="1600"/>
              <a:t> (e.g., document, program, data) represented by the object</a:t>
            </a:r>
            <a:endParaRPr/>
          </a:p>
          <a:p>
            <a:pPr indent="-192024" lvl="2" marL="822960" rtl="0" algn="just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</a:t>
            </a:r>
            <a:r>
              <a:rPr lang="en-US" sz="1600">
                <a:solidFill>
                  <a:srgbClr val="FFFF00"/>
                </a:solidFill>
              </a:rPr>
              <a:t>project</a:t>
            </a:r>
            <a:r>
              <a:rPr lang="en-US" sz="1600"/>
              <a:t> </a:t>
            </a:r>
            <a:r>
              <a:rPr lang="en-US" sz="1600">
                <a:solidFill>
                  <a:srgbClr val="FFFF00"/>
                </a:solidFill>
              </a:rPr>
              <a:t>identifier</a:t>
            </a:r>
            <a:endParaRPr/>
          </a:p>
          <a:p>
            <a:pPr indent="-192024" lvl="2" marL="822960" rtl="0" algn="just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FF00"/>
                </a:solidFill>
              </a:rPr>
              <a:t>change</a:t>
            </a:r>
            <a:r>
              <a:rPr lang="en-US" sz="1600"/>
              <a:t> </a:t>
            </a:r>
            <a:r>
              <a:rPr lang="en-US" sz="1600">
                <a:solidFill>
                  <a:srgbClr val="FFFF00"/>
                </a:solidFill>
              </a:rPr>
              <a:t>and/or version information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FFF00"/>
                </a:solidFill>
              </a:rPr>
              <a:t>List</a:t>
            </a:r>
            <a:r>
              <a:rPr lang="en-US" sz="2000"/>
              <a:t> </a:t>
            </a:r>
            <a:r>
              <a:rPr lang="en-US" sz="2000">
                <a:solidFill>
                  <a:srgbClr val="FFFF00"/>
                </a:solidFill>
              </a:rPr>
              <a:t>of</a:t>
            </a:r>
            <a:r>
              <a:rPr lang="en-US" sz="2000"/>
              <a:t> </a:t>
            </a:r>
            <a:r>
              <a:rPr lang="en-US" sz="2000">
                <a:solidFill>
                  <a:srgbClr val="FFFF00"/>
                </a:solidFill>
              </a:rPr>
              <a:t>resources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Char char="•"/>
            </a:pPr>
            <a:r>
              <a:rPr lang="en-US" sz="1800"/>
              <a:t>Resources are "</a:t>
            </a:r>
            <a:r>
              <a:rPr lang="en-US" sz="1800">
                <a:solidFill>
                  <a:srgbClr val="FFFF00"/>
                </a:solidFill>
              </a:rPr>
              <a:t>entities that are provided, processed, referenced or otherwise required by the object</a:t>
            </a:r>
            <a:r>
              <a:rPr lang="en-US" sz="1800"/>
              <a:t>."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Char char="•"/>
            </a:pPr>
            <a:r>
              <a:rPr lang="en-US" sz="1800"/>
              <a:t>For example, data types, specific functions, or even variable names may be considered to be object resources.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FFF00"/>
                </a:solidFill>
              </a:rPr>
              <a:t>Realization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Char char="•"/>
            </a:pPr>
            <a:r>
              <a:rPr lang="en-US" sz="1800"/>
              <a:t>The realization is a </a:t>
            </a:r>
            <a:r>
              <a:rPr lang="en-US" sz="1800">
                <a:solidFill>
                  <a:srgbClr val="FFFF00"/>
                </a:solidFill>
              </a:rPr>
              <a:t>pointer to the "unit of text"</a:t>
            </a:r>
            <a:r>
              <a:rPr lang="en-US" sz="1800"/>
              <a:t> </a:t>
            </a:r>
            <a:r>
              <a:rPr lang="en-US" sz="1800">
                <a:solidFill>
                  <a:srgbClr val="FFFF00"/>
                </a:solidFill>
              </a:rPr>
              <a:t>for</a:t>
            </a:r>
            <a:r>
              <a:rPr lang="en-US" sz="1800"/>
              <a:t> a </a:t>
            </a:r>
            <a:r>
              <a:rPr lang="en-US" sz="1800">
                <a:solidFill>
                  <a:srgbClr val="FFFF00"/>
                </a:solidFill>
              </a:rPr>
              <a:t>basic</a:t>
            </a:r>
            <a:r>
              <a:rPr lang="en-US" sz="1800"/>
              <a:t> object and </a:t>
            </a:r>
            <a:r>
              <a:rPr lang="en-US" sz="1800">
                <a:solidFill>
                  <a:srgbClr val="FFFF00"/>
                </a:solidFill>
              </a:rPr>
              <a:t>null</a:t>
            </a:r>
            <a:r>
              <a:rPr lang="en-US" sz="1800"/>
              <a:t> </a:t>
            </a:r>
            <a:r>
              <a:rPr lang="en-US" sz="1800">
                <a:solidFill>
                  <a:srgbClr val="FFFF00"/>
                </a:solidFill>
              </a:rPr>
              <a:t>for</a:t>
            </a:r>
            <a:r>
              <a:rPr lang="en-US" sz="1800"/>
              <a:t> an </a:t>
            </a:r>
            <a:r>
              <a:rPr lang="en-US" sz="1800">
                <a:solidFill>
                  <a:srgbClr val="FFFF00"/>
                </a:solidFill>
              </a:rPr>
              <a:t>aggregate</a:t>
            </a:r>
            <a:r>
              <a:rPr lang="en-US" sz="1800"/>
              <a:t> object.</a:t>
            </a:r>
            <a:r>
              <a:rPr lang="en-US" sz="1600"/>
              <a:t>	</a:t>
            </a:r>
            <a:endParaRPr sz="1600"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 Version Control</a:t>
            </a:r>
            <a:endParaRPr sz="3600"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200" y="1646236"/>
            <a:ext cx="83820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Version control </a:t>
            </a:r>
            <a:r>
              <a:rPr lang="en-US" sz="2200">
                <a:solidFill>
                  <a:srgbClr val="FFFF00"/>
                </a:solidFill>
              </a:rPr>
              <a:t>combines procedures and tools to manage different versions</a:t>
            </a:r>
            <a:r>
              <a:rPr lang="en-US" sz="2200"/>
              <a:t> of configuration objects.</a:t>
            </a:r>
            <a:endParaRPr sz="2200"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Configuration management </a:t>
            </a:r>
            <a:r>
              <a:rPr lang="en-US" sz="2200">
                <a:solidFill>
                  <a:srgbClr val="FFFF00"/>
                </a:solidFill>
              </a:rPr>
              <a:t>allows</a:t>
            </a:r>
            <a:r>
              <a:rPr lang="en-US" sz="2200"/>
              <a:t> a </a:t>
            </a:r>
            <a:r>
              <a:rPr lang="en-US" sz="2200">
                <a:solidFill>
                  <a:srgbClr val="FFFF00"/>
                </a:solidFill>
              </a:rPr>
              <a:t>user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to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specify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alternative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configurations</a:t>
            </a:r>
            <a:r>
              <a:rPr lang="en-US" sz="2200"/>
              <a:t> of the software system </a:t>
            </a:r>
            <a:r>
              <a:rPr lang="en-US" sz="2200">
                <a:solidFill>
                  <a:srgbClr val="FFFF00"/>
                </a:solidFill>
              </a:rPr>
              <a:t>through</a:t>
            </a:r>
            <a:r>
              <a:rPr lang="en-US" sz="2200"/>
              <a:t> the </a:t>
            </a:r>
            <a:r>
              <a:rPr lang="en-US" sz="2200">
                <a:solidFill>
                  <a:srgbClr val="FFFF00"/>
                </a:solidFill>
              </a:rPr>
              <a:t>selection</a:t>
            </a:r>
            <a:r>
              <a:rPr lang="en-US" sz="2200"/>
              <a:t> of appropriate versions.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This is </a:t>
            </a:r>
            <a:r>
              <a:rPr lang="en-US" sz="2200">
                <a:solidFill>
                  <a:srgbClr val="FFFF00"/>
                </a:solidFill>
              </a:rPr>
              <a:t>supported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associating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attributes</a:t>
            </a:r>
            <a:r>
              <a:rPr lang="en-US" sz="2200"/>
              <a:t> with each software version, and then allowing a configuration to be specified [and constructed] by describing the set of desired attributes.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These "</a:t>
            </a:r>
            <a:r>
              <a:rPr lang="en-US" sz="2200">
                <a:solidFill>
                  <a:srgbClr val="FFFF00"/>
                </a:solidFill>
              </a:rPr>
              <a:t>attributes</a:t>
            </a:r>
            <a:r>
              <a:rPr lang="en-US" sz="2200"/>
              <a:t>" mentioned </a:t>
            </a:r>
            <a:r>
              <a:rPr lang="en-US" sz="2200">
                <a:solidFill>
                  <a:srgbClr val="FFFF00"/>
                </a:solidFill>
              </a:rPr>
              <a:t>can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be</a:t>
            </a:r>
            <a:r>
              <a:rPr lang="en-US" sz="2200"/>
              <a:t> as </a:t>
            </a:r>
            <a:r>
              <a:rPr lang="en-US" sz="2200">
                <a:solidFill>
                  <a:srgbClr val="FFFF00"/>
                </a:solidFill>
              </a:rPr>
              <a:t>simple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as</a:t>
            </a:r>
            <a:r>
              <a:rPr lang="en-US" sz="2200"/>
              <a:t> a specific </a:t>
            </a:r>
            <a:r>
              <a:rPr lang="en-US" sz="2200">
                <a:solidFill>
                  <a:srgbClr val="FFFF00"/>
                </a:solidFill>
              </a:rPr>
              <a:t>version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number</a:t>
            </a:r>
            <a:r>
              <a:rPr lang="en-US" sz="2200"/>
              <a:t> that is attached to each object </a:t>
            </a:r>
            <a:r>
              <a:rPr lang="en-US" sz="2200">
                <a:solidFill>
                  <a:srgbClr val="FFFF00"/>
                </a:solidFill>
              </a:rPr>
              <a:t>or</a:t>
            </a:r>
            <a:r>
              <a:rPr lang="en-US" sz="2200"/>
              <a:t> as complex as a string of Boolean variables (</a:t>
            </a:r>
            <a:r>
              <a:rPr lang="en-US" sz="2200">
                <a:solidFill>
                  <a:srgbClr val="FFFF00"/>
                </a:solidFill>
              </a:rPr>
              <a:t>switches</a:t>
            </a:r>
            <a:r>
              <a:rPr lang="en-US" sz="2200"/>
              <a:t>) that </a:t>
            </a:r>
            <a:r>
              <a:rPr lang="en-US" sz="2200">
                <a:solidFill>
                  <a:srgbClr val="FFFF00"/>
                </a:solidFill>
              </a:rPr>
              <a:t>indicate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specific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types</a:t>
            </a:r>
            <a:r>
              <a:rPr lang="en-US" sz="2200"/>
              <a:t> of </a:t>
            </a:r>
            <a:r>
              <a:rPr lang="en-US" sz="2200">
                <a:solidFill>
                  <a:srgbClr val="FFFF00"/>
                </a:solidFill>
              </a:rPr>
              <a:t>functional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changes</a:t>
            </a:r>
            <a:r>
              <a:rPr lang="en-US" sz="2200"/>
              <a:t> that have been applied to the system.</a:t>
            </a:r>
            <a:endParaRPr sz="2200"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SCM?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The </a:t>
            </a:r>
            <a:r>
              <a:rPr lang="en-US" sz="2800">
                <a:solidFill>
                  <a:srgbClr val="FFFF00"/>
                </a:solidFill>
              </a:rPr>
              <a:t>art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of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coordinating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software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development</a:t>
            </a:r>
            <a:r>
              <a:rPr lang="en-US" sz="2800"/>
              <a:t> to </a:t>
            </a:r>
            <a:r>
              <a:rPr lang="en-US" sz="2800">
                <a:solidFill>
                  <a:srgbClr val="FFFF00"/>
                </a:solidFill>
              </a:rPr>
              <a:t>minimize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confusion</a:t>
            </a:r>
            <a:r>
              <a:rPr lang="en-US" sz="2800"/>
              <a:t> is called configuration management.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Configuration management is the art of </a:t>
            </a:r>
            <a:r>
              <a:rPr lang="en-US" sz="2800">
                <a:solidFill>
                  <a:srgbClr val="FFFF00"/>
                </a:solidFill>
              </a:rPr>
              <a:t>identifying</a:t>
            </a:r>
            <a:r>
              <a:rPr lang="en-US" sz="2800"/>
              <a:t>, </a:t>
            </a:r>
            <a:r>
              <a:rPr lang="en-US" sz="2800">
                <a:solidFill>
                  <a:srgbClr val="FFFF00"/>
                </a:solidFill>
              </a:rPr>
              <a:t>organizing</a:t>
            </a:r>
            <a:r>
              <a:rPr lang="en-US" sz="2800"/>
              <a:t>, and </a:t>
            </a:r>
            <a:r>
              <a:rPr lang="en-US" sz="2800">
                <a:solidFill>
                  <a:srgbClr val="FFFF00"/>
                </a:solidFill>
              </a:rPr>
              <a:t>controlling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modifications</a:t>
            </a:r>
            <a:r>
              <a:rPr lang="en-US" sz="2800"/>
              <a:t> to the software being built by a programming team.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The goal is to </a:t>
            </a:r>
            <a:r>
              <a:rPr lang="en-US" sz="2800">
                <a:solidFill>
                  <a:srgbClr val="FFFF00"/>
                </a:solidFill>
              </a:rPr>
              <a:t>maximize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productivity</a:t>
            </a:r>
            <a:r>
              <a:rPr lang="en-US" sz="2800"/>
              <a:t> by minimizing mistakes.</a:t>
            </a:r>
            <a:endParaRPr sz="2800"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 Version Control</a:t>
            </a:r>
            <a:endParaRPr sz="3600"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Consider a version of a simple </a:t>
            </a:r>
            <a:r>
              <a:rPr lang="en-US" sz="2200">
                <a:solidFill>
                  <a:srgbClr val="FFFF00"/>
                </a:solidFill>
              </a:rPr>
              <a:t>program</a:t>
            </a:r>
            <a:r>
              <a:rPr lang="en-US" sz="2200"/>
              <a:t> that is </a:t>
            </a:r>
            <a:r>
              <a:rPr lang="en-US" sz="2200">
                <a:solidFill>
                  <a:srgbClr val="FFFF00"/>
                </a:solidFill>
              </a:rPr>
              <a:t>composed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of</a:t>
            </a:r>
            <a:r>
              <a:rPr lang="en-US" sz="2200"/>
              <a:t> entities </a:t>
            </a:r>
            <a:r>
              <a:rPr lang="en-US" sz="2200">
                <a:solidFill>
                  <a:srgbClr val="FFFF00"/>
                </a:solidFill>
              </a:rPr>
              <a:t>1, 2, 3, 4, and 5</a:t>
            </a:r>
            <a:r>
              <a:rPr lang="en-US" sz="2200"/>
              <a:t>. </a:t>
            </a:r>
            <a:endParaRPr/>
          </a:p>
          <a:p>
            <a:pPr indent="-292100" lvl="0" marL="292100" rtl="0" algn="l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Entity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4</a:t>
            </a:r>
            <a:r>
              <a:rPr lang="en-US" sz="2200"/>
              <a:t> is used only when the software is implemented using </a:t>
            </a:r>
            <a:r>
              <a:rPr lang="en-US" sz="2200">
                <a:solidFill>
                  <a:srgbClr val="FFFF00"/>
                </a:solidFill>
              </a:rPr>
              <a:t>color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displays</a:t>
            </a:r>
            <a:r>
              <a:rPr lang="en-US" sz="2200"/>
              <a:t>. </a:t>
            </a:r>
            <a:endParaRPr/>
          </a:p>
          <a:p>
            <a:pPr indent="-292100" lvl="0" marL="292100" rtl="0" algn="l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Entity 5 </a:t>
            </a:r>
            <a:r>
              <a:rPr lang="en-US" sz="2200"/>
              <a:t>is implemented when </a:t>
            </a:r>
            <a:r>
              <a:rPr lang="en-US" sz="2200">
                <a:solidFill>
                  <a:srgbClr val="FFFF00"/>
                </a:solidFill>
              </a:rPr>
              <a:t>monochrome</a:t>
            </a:r>
            <a:r>
              <a:rPr lang="en-US" sz="2200"/>
              <a:t> displays are available. </a:t>
            </a:r>
            <a:endParaRPr/>
          </a:p>
          <a:p>
            <a:pPr indent="-292100" lvl="0" marL="292100" rtl="0" algn="l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Therefore, </a:t>
            </a:r>
            <a:r>
              <a:rPr lang="en-US" sz="2200">
                <a:solidFill>
                  <a:srgbClr val="FFFF00"/>
                </a:solidFill>
              </a:rPr>
              <a:t>two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variants</a:t>
            </a:r>
            <a:r>
              <a:rPr lang="en-US" sz="2200"/>
              <a:t> of the version can be defined: </a:t>
            </a:r>
            <a:endParaRPr/>
          </a:p>
          <a:p>
            <a:pPr indent="-228600" lvl="1" marL="640080" rtl="0" algn="l">
              <a:spcBef>
                <a:spcPts val="10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Entities 1, 2, 3, and 4; </a:t>
            </a:r>
            <a:endParaRPr/>
          </a:p>
          <a:p>
            <a:pPr indent="-228600" lvl="1" marL="640080" rtl="0" algn="l">
              <a:spcBef>
                <a:spcPts val="10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Entities 1, 2, 3, and 5.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 Version Control</a:t>
            </a:r>
            <a:endParaRPr sz="3600"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To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construct</a:t>
            </a:r>
            <a:r>
              <a:rPr lang="en-US" sz="2200"/>
              <a:t> the </a:t>
            </a:r>
            <a:r>
              <a:rPr lang="en-US" sz="2200">
                <a:solidFill>
                  <a:srgbClr val="FFFF00"/>
                </a:solidFill>
              </a:rPr>
              <a:t>appropriate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variant</a:t>
            </a:r>
            <a:r>
              <a:rPr lang="en-US" sz="2200"/>
              <a:t> of a given version of a program, each </a:t>
            </a:r>
            <a:r>
              <a:rPr lang="en-US" sz="2200">
                <a:solidFill>
                  <a:srgbClr val="FFFF00"/>
                </a:solidFill>
              </a:rPr>
              <a:t>entity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can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assigned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an</a:t>
            </a:r>
            <a:r>
              <a:rPr lang="en-US" sz="2200"/>
              <a:t> "</a:t>
            </a:r>
            <a:r>
              <a:rPr lang="en-US" sz="2200">
                <a:solidFill>
                  <a:srgbClr val="FFFF00"/>
                </a:solidFill>
              </a:rPr>
              <a:t>attribute-tuple</a:t>
            </a:r>
            <a:r>
              <a:rPr lang="en-US" sz="2200"/>
              <a:t>”.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Attribute-tuple</a:t>
            </a:r>
            <a:r>
              <a:rPr lang="en-US" sz="2200"/>
              <a:t> is </a:t>
            </a:r>
            <a:r>
              <a:rPr lang="en-US" sz="2200">
                <a:solidFill>
                  <a:srgbClr val="FFFF00"/>
                </a:solidFill>
              </a:rPr>
              <a:t>list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of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features</a:t>
            </a:r>
            <a:r>
              <a:rPr lang="en-US" sz="2200"/>
              <a:t> that will </a:t>
            </a:r>
            <a:r>
              <a:rPr lang="en-US" sz="2200">
                <a:solidFill>
                  <a:srgbClr val="FFFF00"/>
                </a:solidFill>
              </a:rPr>
              <a:t>define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whether</a:t>
            </a:r>
            <a:r>
              <a:rPr lang="en-US" sz="2200"/>
              <a:t> the </a:t>
            </a:r>
            <a:r>
              <a:rPr lang="en-US" sz="2200">
                <a:solidFill>
                  <a:srgbClr val="FFFF00"/>
                </a:solidFill>
              </a:rPr>
              <a:t>entity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should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used</a:t>
            </a:r>
            <a:r>
              <a:rPr lang="en-US" sz="2200"/>
              <a:t> when a particular variant of a software version is to be constructed.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One or more attributes is assigned for each variant</a:t>
            </a:r>
            <a:r>
              <a:rPr lang="en-US" sz="2200"/>
              <a:t>. For example, a color attribute could be used to define which entity should be included when color displays are to be supported.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A new version is defined when major changes are made</a:t>
            </a:r>
            <a:r>
              <a:rPr lang="en-US" sz="2200"/>
              <a:t> to one or more objects.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The SCM Process : Change Control</a:t>
            </a:r>
            <a:endParaRPr sz="3200"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304800" y="1493520"/>
            <a:ext cx="8610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70"/>
              <a:buChar char="⦿"/>
            </a:pPr>
            <a:r>
              <a:rPr lang="en-US" sz="2100"/>
              <a:t>In large projects, </a:t>
            </a:r>
            <a:r>
              <a:rPr lang="en-US" sz="2100">
                <a:solidFill>
                  <a:srgbClr val="FFFF00"/>
                </a:solidFill>
              </a:rPr>
              <a:t>uncontrolled change rapidly leads to chaos</a:t>
            </a:r>
            <a:r>
              <a:rPr lang="en-US" sz="2100"/>
              <a:t>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70"/>
              <a:buChar char="⦿"/>
            </a:pPr>
            <a:r>
              <a:rPr lang="en-US" sz="2100"/>
              <a:t>For such projects, change control combines </a:t>
            </a:r>
            <a:r>
              <a:rPr lang="en-US" sz="2100">
                <a:solidFill>
                  <a:srgbClr val="FFFF00"/>
                </a:solidFill>
              </a:rPr>
              <a:t>human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procedures</a:t>
            </a:r>
            <a:r>
              <a:rPr lang="en-US" sz="2100"/>
              <a:t> and </a:t>
            </a:r>
            <a:r>
              <a:rPr lang="en-US" sz="2100">
                <a:solidFill>
                  <a:srgbClr val="FFFF00"/>
                </a:solidFill>
              </a:rPr>
              <a:t>automated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tools</a:t>
            </a:r>
            <a:r>
              <a:rPr lang="en-US" sz="2100"/>
              <a:t> to provide a mechanism for the control of change.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70"/>
              <a:buChar char="⦿"/>
            </a:pPr>
            <a:r>
              <a:rPr lang="en-US" sz="2100"/>
              <a:t>A </a:t>
            </a:r>
            <a:r>
              <a:rPr lang="en-US" sz="2100">
                <a:solidFill>
                  <a:srgbClr val="FFFF00"/>
                </a:solidFill>
              </a:rPr>
              <a:t>change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request</a:t>
            </a:r>
            <a:r>
              <a:rPr lang="en-US" sz="2100"/>
              <a:t> is </a:t>
            </a:r>
            <a:r>
              <a:rPr lang="en-US" sz="2100">
                <a:solidFill>
                  <a:srgbClr val="FFFF00"/>
                </a:solidFill>
              </a:rPr>
              <a:t>submitted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and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evaluated</a:t>
            </a:r>
            <a:r>
              <a:rPr lang="en-US" sz="2100"/>
              <a:t> to assess technical merit, potential side effects, overall impact on other configuration objects and system functions, and the projected cost of the change.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70"/>
              <a:buChar char="⦿"/>
            </a:pPr>
            <a:r>
              <a:rPr lang="en-US" sz="2100"/>
              <a:t>The </a:t>
            </a:r>
            <a:r>
              <a:rPr lang="en-US" sz="2100">
                <a:solidFill>
                  <a:srgbClr val="FFFF00"/>
                </a:solidFill>
              </a:rPr>
              <a:t>results</a:t>
            </a:r>
            <a:r>
              <a:rPr lang="en-US" sz="2100"/>
              <a:t> of the evaluation </a:t>
            </a:r>
            <a:r>
              <a:rPr lang="en-US" sz="2100">
                <a:solidFill>
                  <a:srgbClr val="FFFF00"/>
                </a:solidFill>
              </a:rPr>
              <a:t>are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presented</a:t>
            </a:r>
            <a:r>
              <a:rPr lang="en-US" sz="2100"/>
              <a:t> as a change report, which is used by a change control authority (</a:t>
            </a:r>
            <a:r>
              <a:rPr lang="en-US" sz="2100">
                <a:solidFill>
                  <a:srgbClr val="FFFF00"/>
                </a:solidFill>
              </a:rPr>
              <a:t>CCA</a:t>
            </a:r>
            <a:r>
              <a:rPr lang="en-US" sz="2100"/>
              <a:t>)—a person or group who makes a final decision on the status and priority of the change.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70"/>
              <a:buChar char="⦿"/>
            </a:pPr>
            <a:r>
              <a:rPr lang="en-US" sz="2100"/>
              <a:t>An </a:t>
            </a:r>
            <a:r>
              <a:rPr lang="en-US" sz="2100">
                <a:solidFill>
                  <a:srgbClr val="FFFF00"/>
                </a:solidFill>
              </a:rPr>
              <a:t>engineering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change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order</a:t>
            </a:r>
            <a:r>
              <a:rPr lang="en-US" sz="2100"/>
              <a:t> (</a:t>
            </a:r>
            <a:r>
              <a:rPr lang="en-US" sz="2100">
                <a:solidFill>
                  <a:srgbClr val="FFFF00"/>
                </a:solidFill>
              </a:rPr>
              <a:t>ECO</a:t>
            </a:r>
            <a:r>
              <a:rPr lang="en-US" sz="2100"/>
              <a:t>) is generated </a:t>
            </a:r>
            <a:r>
              <a:rPr lang="en-US" sz="2100">
                <a:solidFill>
                  <a:srgbClr val="FFFF00"/>
                </a:solidFill>
              </a:rPr>
              <a:t>for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each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approved</a:t>
            </a:r>
            <a:r>
              <a:rPr lang="en-US" sz="2100"/>
              <a:t> </a:t>
            </a:r>
            <a:r>
              <a:rPr lang="en-US" sz="2100">
                <a:solidFill>
                  <a:srgbClr val="FFFF00"/>
                </a:solidFill>
              </a:rPr>
              <a:t>change</a:t>
            </a:r>
            <a:r>
              <a:rPr lang="en-US" sz="2100"/>
              <a:t>., which describes the change to be made, the constraints that must be respected, and the criteria for review and audit. </a:t>
            </a:r>
            <a:endParaRPr sz="2100"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47799"/>
            <a:ext cx="8258175" cy="52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57200" y="381000"/>
            <a:ext cx="8229600" cy="1015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The object to be changed is "</a:t>
            </a:r>
            <a:r>
              <a:rPr lang="en-US" sz="2400">
                <a:solidFill>
                  <a:srgbClr val="FFFF00"/>
                </a:solidFill>
              </a:rPr>
              <a:t>checked out</a:t>
            </a:r>
            <a:r>
              <a:rPr lang="en-US" sz="2400"/>
              <a:t>" of the project database, the </a:t>
            </a:r>
            <a:r>
              <a:rPr lang="en-US" sz="2400">
                <a:solidFill>
                  <a:srgbClr val="FFFF00"/>
                </a:solidFill>
              </a:rPr>
              <a:t>change</a:t>
            </a:r>
            <a:r>
              <a:rPr lang="en-US" sz="2400"/>
              <a:t> is </a:t>
            </a:r>
            <a:r>
              <a:rPr lang="en-US" sz="2400">
                <a:solidFill>
                  <a:srgbClr val="FFFF00"/>
                </a:solidFill>
              </a:rPr>
              <a:t>made</a:t>
            </a:r>
            <a:r>
              <a:rPr lang="en-US" sz="2400"/>
              <a:t>, </a:t>
            </a:r>
            <a:r>
              <a:rPr lang="en-US" sz="2400">
                <a:solidFill>
                  <a:srgbClr val="FFFF00"/>
                </a:solidFill>
              </a:rPr>
              <a:t>and</a:t>
            </a:r>
            <a:r>
              <a:rPr lang="en-US" sz="2400"/>
              <a:t> appropriate </a:t>
            </a:r>
            <a:r>
              <a:rPr lang="en-US" sz="2400">
                <a:solidFill>
                  <a:srgbClr val="FFFF00"/>
                </a:solidFill>
              </a:rPr>
              <a:t>SQA</a:t>
            </a:r>
            <a:r>
              <a:rPr lang="en-US" sz="2400"/>
              <a:t> activities are </a:t>
            </a:r>
            <a:r>
              <a:rPr lang="en-US" sz="2400">
                <a:solidFill>
                  <a:srgbClr val="FFFF00"/>
                </a:solidFill>
              </a:rPr>
              <a:t>applied</a:t>
            </a:r>
            <a:r>
              <a:rPr lang="en-US" sz="2400"/>
              <a:t>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The object is then "</a:t>
            </a:r>
            <a:r>
              <a:rPr lang="en-US" sz="2400">
                <a:solidFill>
                  <a:srgbClr val="FFFF00"/>
                </a:solidFill>
              </a:rPr>
              <a:t>checked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in</a:t>
            </a:r>
            <a:r>
              <a:rPr lang="en-US" sz="2400"/>
              <a:t>" to the database and appropriate </a:t>
            </a:r>
            <a:r>
              <a:rPr lang="en-US" sz="2400">
                <a:solidFill>
                  <a:srgbClr val="FFFF00"/>
                </a:solidFill>
              </a:rPr>
              <a:t>version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control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mechanisms</a:t>
            </a:r>
            <a:r>
              <a:rPr lang="en-US" sz="2400"/>
              <a:t> are used </a:t>
            </a:r>
            <a:r>
              <a:rPr lang="en-US" sz="2400">
                <a:solidFill>
                  <a:srgbClr val="FFFF00"/>
                </a:solidFill>
              </a:rPr>
              <a:t>to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create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the next version of the software</a:t>
            </a:r>
            <a:r>
              <a:rPr lang="en-US" sz="2400"/>
              <a:t>. </a:t>
            </a:r>
            <a:endParaRPr sz="2400"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The "check-in" and "check-out" process implements </a:t>
            </a:r>
            <a:r>
              <a:rPr lang="en-US" sz="2400">
                <a:solidFill>
                  <a:srgbClr val="FFFF00"/>
                </a:solidFill>
              </a:rPr>
              <a:t>two important elements of change control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Access control and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>
                <a:solidFill>
                  <a:srgbClr val="FFFF00"/>
                </a:solidFill>
              </a:rPr>
              <a:t>Synchronization control</a:t>
            </a:r>
            <a:r>
              <a:rPr lang="en-US" sz="2000"/>
              <a:t>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</a:rPr>
              <a:t>Access</a:t>
            </a:r>
            <a:r>
              <a:rPr lang="en-US" sz="2400"/>
              <a:t> control </a:t>
            </a:r>
            <a:r>
              <a:rPr lang="en-US" sz="2400">
                <a:solidFill>
                  <a:srgbClr val="FFFF00"/>
                </a:solidFill>
              </a:rPr>
              <a:t>governs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which</a:t>
            </a:r>
            <a:r>
              <a:rPr lang="en-US" sz="2400"/>
              <a:t> software </a:t>
            </a:r>
            <a:r>
              <a:rPr lang="en-US" sz="2400">
                <a:solidFill>
                  <a:srgbClr val="FFFF00"/>
                </a:solidFill>
              </a:rPr>
              <a:t>engineers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have</a:t>
            </a:r>
            <a:r>
              <a:rPr lang="en-US" sz="2400"/>
              <a:t> the </a:t>
            </a:r>
            <a:r>
              <a:rPr lang="en-US" sz="2400">
                <a:solidFill>
                  <a:srgbClr val="FFFF00"/>
                </a:solidFill>
              </a:rPr>
              <a:t>authority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to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access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and</a:t>
            </a:r>
            <a:r>
              <a:rPr lang="en-US" sz="2400"/>
              <a:t> </a:t>
            </a:r>
            <a:r>
              <a:rPr lang="en-US" sz="2400">
                <a:solidFill>
                  <a:srgbClr val="FFFF00"/>
                </a:solidFill>
              </a:rPr>
              <a:t>modify</a:t>
            </a:r>
            <a:r>
              <a:rPr lang="en-US" sz="2400"/>
              <a:t> a particular configuration object.</a:t>
            </a:r>
            <a:endParaRPr sz="2400"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457200" y="1646237"/>
            <a:ext cx="83820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FFF00"/>
                </a:solidFill>
              </a:rPr>
              <a:t>Synchronization</a:t>
            </a:r>
            <a:r>
              <a:rPr lang="en-US" sz="2000"/>
              <a:t> </a:t>
            </a:r>
            <a:r>
              <a:rPr lang="en-US" sz="2000">
                <a:solidFill>
                  <a:srgbClr val="FFFF00"/>
                </a:solidFill>
              </a:rPr>
              <a:t>control</a:t>
            </a:r>
            <a:r>
              <a:rPr lang="en-US" sz="2000"/>
              <a:t> helps to </a:t>
            </a:r>
            <a:r>
              <a:rPr lang="en-US" sz="2000">
                <a:solidFill>
                  <a:srgbClr val="FFFF00"/>
                </a:solidFill>
              </a:rPr>
              <a:t>ensure that parallel changes, performed by two different people, don't overwrite one another</a:t>
            </a:r>
            <a:r>
              <a:rPr lang="en-US" sz="2000"/>
              <a:t>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/>
              <a:t>Access and synchronization control flow are illustrated schematically in following figure.</a:t>
            </a:r>
            <a:endParaRPr sz="2000"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0"/>
            <a:ext cx="6705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4572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Based on an approved change request and ECO, a software engineer checks out a configuration object.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An </a:t>
            </a:r>
            <a:r>
              <a:rPr lang="en-US" sz="2300">
                <a:solidFill>
                  <a:srgbClr val="FFFF00"/>
                </a:solidFill>
              </a:rPr>
              <a:t>access control function ensures</a:t>
            </a:r>
            <a:r>
              <a:rPr lang="en-US" sz="2300"/>
              <a:t> that the software engineer has </a:t>
            </a:r>
            <a:r>
              <a:rPr lang="en-US" sz="2300">
                <a:solidFill>
                  <a:srgbClr val="FFFF00"/>
                </a:solidFill>
              </a:rPr>
              <a:t>authority</a:t>
            </a:r>
            <a:r>
              <a:rPr lang="en-US" sz="2300"/>
              <a:t> to check out the object, and </a:t>
            </a:r>
            <a:r>
              <a:rPr lang="en-US" sz="2300">
                <a:solidFill>
                  <a:srgbClr val="FFFF00"/>
                </a:solidFill>
              </a:rPr>
              <a:t>synchronization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control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locks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the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object</a:t>
            </a:r>
            <a:r>
              <a:rPr lang="en-US" sz="2300"/>
              <a:t> in the project database so that no updates can be made to it until the currently checked out version has been replaced.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Note that </a:t>
            </a:r>
            <a:r>
              <a:rPr lang="en-US" sz="2300">
                <a:solidFill>
                  <a:srgbClr val="FFFF00"/>
                </a:solidFill>
              </a:rPr>
              <a:t>other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copies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can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be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checked-out</a:t>
            </a:r>
            <a:r>
              <a:rPr lang="en-US" sz="2300"/>
              <a:t>, but other </a:t>
            </a:r>
            <a:r>
              <a:rPr lang="en-US" sz="2300">
                <a:solidFill>
                  <a:srgbClr val="FFFF00"/>
                </a:solidFill>
              </a:rPr>
              <a:t>updates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cannot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be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made</a:t>
            </a:r>
            <a:r>
              <a:rPr lang="en-US" sz="2300"/>
              <a:t>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A copy of the baselined object, called the extracted version,  is modified by the software engineer.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>
                <a:solidFill>
                  <a:srgbClr val="FFFF00"/>
                </a:solidFill>
              </a:rPr>
              <a:t>After</a:t>
            </a:r>
            <a:r>
              <a:rPr lang="en-US" sz="2300"/>
              <a:t> appropriate </a:t>
            </a:r>
            <a:r>
              <a:rPr lang="en-US" sz="2300">
                <a:solidFill>
                  <a:srgbClr val="FFFF00"/>
                </a:solidFill>
              </a:rPr>
              <a:t>SQA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and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testing</a:t>
            </a:r>
            <a:r>
              <a:rPr lang="en-US" sz="2300"/>
              <a:t>, the </a:t>
            </a:r>
            <a:r>
              <a:rPr lang="en-US" sz="2300">
                <a:solidFill>
                  <a:srgbClr val="FFFF00"/>
                </a:solidFill>
              </a:rPr>
              <a:t>modified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version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of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the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object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is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checked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in</a:t>
            </a:r>
            <a:r>
              <a:rPr lang="en-US" sz="2300"/>
              <a:t> and the </a:t>
            </a:r>
            <a:r>
              <a:rPr lang="en-US" sz="2300">
                <a:solidFill>
                  <a:srgbClr val="FFFF00"/>
                </a:solidFill>
              </a:rPr>
              <a:t>new baseline </a:t>
            </a:r>
            <a:r>
              <a:rPr lang="en-US" sz="2300"/>
              <a:t>object is unlocked.</a:t>
            </a:r>
            <a:endParaRPr sz="2300"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457200" y="15240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10"/>
              <a:buChar char="⦿"/>
            </a:pPr>
            <a:r>
              <a:rPr lang="en-US" sz="2300">
                <a:solidFill>
                  <a:srgbClr val="FFFF00"/>
                </a:solidFill>
              </a:rPr>
              <a:t>Prior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to</a:t>
            </a:r>
            <a:r>
              <a:rPr lang="en-US" sz="2300"/>
              <a:t> an </a:t>
            </a:r>
            <a:r>
              <a:rPr lang="en-US" sz="2300">
                <a:solidFill>
                  <a:srgbClr val="FFFF00"/>
                </a:solidFill>
              </a:rPr>
              <a:t>SCI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becoming</a:t>
            </a:r>
            <a:r>
              <a:rPr lang="en-US" sz="2300"/>
              <a:t> a </a:t>
            </a:r>
            <a:r>
              <a:rPr lang="en-US" sz="2300">
                <a:solidFill>
                  <a:srgbClr val="FFFF00"/>
                </a:solidFill>
              </a:rPr>
              <a:t>baseline</a:t>
            </a:r>
            <a:r>
              <a:rPr lang="en-US" sz="2300"/>
              <a:t>, only </a:t>
            </a:r>
            <a:r>
              <a:rPr lang="en-US" sz="2300">
                <a:solidFill>
                  <a:srgbClr val="FFFF00"/>
                </a:solidFill>
              </a:rPr>
              <a:t>informal</a:t>
            </a:r>
            <a:r>
              <a:rPr lang="en-US" sz="2300"/>
              <a:t> change </a:t>
            </a:r>
            <a:r>
              <a:rPr lang="en-US" sz="2300">
                <a:solidFill>
                  <a:srgbClr val="FFFF00"/>
                </a:solidFill>
              </a:rPr>
              <a:t>control</a:t>
            </a:r>
            <a:r>
              <a:rPr lang="en-US" sz="2300"/>
              <a:t> need be applied.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The </a:t>
            </a:r>
            <a:r>
              <a:rPr lang="en-US" sz="2300">
                <a:solidFill>
                  <a:srgbClr val="FFFF00"/>
                </a:solidFill>
              </a:rPr>
              <a:t>developer</a:t>
            </a:r>
            <a:r>
              <a:rPr lang="en-US" sz="2300"/>
              <a:t> of the configuration object (SCI) in question may </a:t>
            </a:r>
            <a:r>
              <a:rPr lang="en-US" sz="2300">
                <a:solidFill>
                  <a:srgbClr val="FFFF00"/>
                </a:solidFill>
              </a:rPr>
              <a:t>make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whatever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changes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are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justified</a:t>
            </a:r>
            <a:r>
              <a:rPr lang="en-US" sz="2300"/>
              <a:t> by project and technical requirements (as long as changes do not affect broader system requirements that lie outside the </a:t>
            </a:r>
            <a:r>
              <a:rPr lang="en-US" sz="2300">
                <a:solidFill>
                  <a:srgbClr val="FFFF00"/>
                </a:solidFill>
              </a:rPr>
              <a:t>developer's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scope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of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work</a:t>
            </a:r>
            <a:r>
              <a:rPr lang="en-US" sz="2300"/>
              <a:t>).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Once the object has undergone </a:t>
            </a:r>
            <a:r>
              <a:rPr lang="en-US" sz="2300">
                <a:solidFill>
                  <a:srgbClr val="FFFF00"/>
                </a:solidFill>
              </a:rPr>
              <a:t>formal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technical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review</a:t>
            </a:r>
            <a:r>
              <a:rPr lang="en-US" sz="2300"/>
              <a:t> and has been approved, a </a:t>
            </a:r>
            <a:r>
              <a:rPr lang="en-US" sz="2300">
                <a:solidFill>
                  <a:srgbClr val="FFFF00"/>
                </a:solidFill>
              </a:rPr>
              <a:t>baseline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is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created</a:t>
            </a:r>
            <a:r>
              <a:rPr lang="en-US" sz="2300"/>
              <a:t>. </a:t>
            </a:r>
            <a:endParaRPr sz="2300"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610"/>
              <a:buChar char="⦿"/>
            </a:pPr>
            <a:r>
              <a:rPr lang="en-US" sz="2300"/>
              <a:t>Once an SCI becomes a baseline, project level change control is implemented. </a:t>
            </a:r>
            <a:r>
              <a:rPr lang="en-US" sz="2300">
                <a:solidFill>
                  <a:srgbClr val="FFFF00"/>
                </a:solidFill>
              </a:rPr>
              <a:t>Now</a:t>
            </a:r>
            <a:r>
              <a:rPr lang="en-US" sz="2300"/>
              <a:t>, </a:t>
            </a:r>
            <a:r>
              <a:rPr lang="en-US" sz="2300">
                <a:solidFill>
                  <a:srgbClr val="FFFF00"/>
                </a:solidFill>
              </a:rPr>
              <a:t>to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make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a change</a:t>
            </a:r>
            <a:r>
              <a:rPr lang="en-US" sz="2300"/>
              <a:t>, the developer must </a:t>
            </a:r>
            <a:r>
              <a:rPr lang="en-US" sz="2300">
                <a:solidFill>
                  <a:srgbClr val="FFFF00"/>
                </a:solidFill>
              </a:rPr>
              <a:t>gain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approval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from</a:t>
            </a:r>
            <a:r>
              <a:rPr lang="en-US" sz="2300"/>
              <a:t> the </a:t>
            </a:r>
            <a:r>
              <a:rPr lang="en-US" sz="2300">
                <a:solidFill>
                  <a:srgbClr val="FFFF00"/>
                </a:solidFill>
              </a:rPr>
              <a:t>project</a:t>
            </a:r>
            <a:r>
              <a:rPr lang="en-US" sz="2300"/>
              <a:t> </a:t>
            </a:r>
            <a:r>
              <a:rPr lang="en-US" sz="2300">
                <a:solidFill>
                  <a:srgbClr val="FFFF00"/>
                </a:solidFill>
              </a:rPr>
              <a:t>manager</a:t>
            </a:r>
            <a:r>
              <a:rPr lang="en-US" sz="2300"/>
              <a:t> (if the change is "local") </a:t>
            </a:r>
            <a:r>
              <a:rPr lang="en-US" sz="2300">
                <a:solidFill>
                  <a:srgbClr val="FFFF00"/>
                </a:solidFill>
              </a:rPr>
              <a:t>or</a:t>
            </a:r>
            <a:r>
              <a:rPr lang="en-US" sz="2300"/>
              <a:t> from the </a:t>
            </a:r>
            <a:r>
              <a:rPr lang="en-US" sz="2300">
                <a:solidFill>
                  <a:srgbClr val="FFFF00"/>
                </a:solidFill>
              </a:rPr>
              <a:t>CCA</a:t>
            </a:r>
            <a:r>
              <a:rPr lang="en-US" sz="2300"/>
              <a:t> if the change affects other SCIs. </a:t>
            </a:r>
            <a:endParaRPr/>
          </a:p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The SCM Process : Change Control</a:t>
            </a:r>
            <a:endParaRPr sz="3600"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457200" y="1447800"/>
            <a:ext cx="83058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>
                <a:solidFill>
                  <a:srgbClr val="FFFF00"/>
                </a:solidFill>
              </a:rPr>
              <a:t>When the software product is released to customers, formal change control is instituted.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Depending on the size and character of a software project, the </a:t>
            </a:r>
            <a:r>
              <a:rPr lang="en-US" sz="2200">
                <a:solidFill>
                  <a:srgbClr val="FFFF00"/>
                </a:solidFill>
              </a:rPr>
              <a:t>CCA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may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be</a:t>
            </a:r>
            <a:r>
              <a:rPr lang="en-US" sz="2200"/>
              <a:t> composed of </a:t>
            </a:r>
            <a:r>
              <a:rPr lang="en-US" sz="2200">
                <a:solidFill>
                  <a:srgbClr val="FFFF00"/>
                </a:solidFill>
              </a:rPr>
              <a:t>one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person—the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project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manager—or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a number of people </a:t>
            </a:r>
            <a:r>
              <a:rPr lang="en-US" sz="2200"/>
              <a:t>(e.g., representatives from software, hardware, database engineering, support, marketing).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US" sz="2200"/>
              <a:t>The </a:t>
            </a:r>
            <a:r>
              <a:rPr lang="en-US" sz="2200">
                <a:solidFill>
                  <a:srgbClr val="FFFF00"/>
                </a:solidFill>
              </a:rPr>
              <a:t>role of the CCA </a:t>
            </a:r>
            <a:r>
              <a:rPr lang="en-US" sz="2200"/>
              <a:t>is to take a global view, that is, to </a:t>
            </a:r>
            <a:r>
              <a:rPr lang="en-US" sz="2200">
                <a:solidFill>
                  <a:srgbClr val="FFFF00"/>
                </a:solidFill>
              </a:rPr>
              <a:t>assess</a:t>
            </a:r>
            <a:r>
              <a:rPr lang="en-US" sz="2200"/>
              <a:t> the </a:t>
            </a:r>
            <a:r>
              <a:rPr lang="en-US" sz="2200">
                <a:solidFill>
                  <a:srgbClr val="FFFF00"/>
                </a:solidFill>
              </a:rPr>
              <a:t>impact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of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change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beyond</a:t>
            </a:r>
            <a:r>
              <a:rPr lang="en-US" sz="2200"/>
              <a:t> the </a:t>
            </a:r>
            <a:r>
              <a:rPr lang="en-US" sz="2200">
                <a:solidFill>
                  <a:srgbClr val="FFFF00"/>
                </a:solidFill>
              </a:rPr>
              <a:t>SCI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in</a:t>
            </a:r>
            <a:r>
              <a:rPr lang="en-US" sz="2200"/>
              <a:t> </a:t>
            </a:r>
            <a:r>
              <a:rPr lang="en-US" sz="2200">
                <a:solidFill>
                  <a:srgbClr val="FFFF00"/>
                </a:solidFill>
              </a:rPr>
              <a:t>question</a:t>
            </a:r>
            <a:r>
              <a:rPr lang="en-US" sz="2200"/>
              <a:t>.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will the change affect hardware?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will the change affect performance?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will the change modify customer's perception of the product?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How will the change affect product quality and reliability?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</a:pPr>
            <a:r>
              <a:rPr lang="en-US" sz="2000"/>
              <a:t>….</a:t>
            </a:r>
            <a:endParaRPr/>
          </a:p>
        </p:txBody>
      </p:sp>
      <p:sp>
        <p:nvSpPr>
          <p:cNvPr id="305" name="Google Shape;305;p2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The SCM Process :  Configuration Audit</a:t>
            </a:r>
            <a:endParaRPr sz="3200"/>
          </a:p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Even the most successful control mechanisms track a change only until an ECO is generated.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How </a:t>
            </a:r>
            <a:r>
              <a:rPr lang="en-US" sz="2800">
                <a:solidFill>
                  <a:srgbClr val="FFFF00"/>
                </a:solidFill>
              </a:rPr>
              <a:t>ensure</a:t>
            </a:r>
            <a:r>
              <a:rPr lang="en-US" sz="2800"/>
              <a:t> that the </a:t>
            </a:r>
            <a:r>
              <a:rPr lang="en-US" sz="2800">
                <a:solidFill>
                  <a:srgbClr val="FFFF00"/>
                </a:solidFill>
              </a:rPr>
              <a:t>change</a:t>
            </a:r>
            <a:r>
              <a:rPr lang="en-US" sz="2800"/>
              <a:t> has been </a:t>
            </a:r>
            <a:r>
              <a:rPr lang="en-US" sz="2800">
                <a:solidFill>
                  <a:srgbClr val="FFFF00"/>
                </a:solidFill>
              </a:rPr>
              <a:t>properly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implemented</a:t>
            </a:r>
            <a:r>
              <a:rPr lang="en-US" sz="2800"/>
              <a:t> : </a:t>
            </a:r>
            <a:endParaRPr/>
          </a:p>
          <a:p>
            <a:pPr indent="-228600" lvl="1" marL="640080" rtl="0" algn="just">
              <a:spcBef>
                <a:spcPts val="1000"/>
              </a:spcBef>
              <a:spcAft>
                <a:spcPts val="0"/>
              </a:spcAft>
              <a:buSzPts val="2520"/>
              <a:buFont typeface="Rockwell"/>
              <a:buChar char="•"/>
            </a:pPr>
            <a:r>
              <a:rPr lang="en-US" sz="2800">
                <a:solidFill>
                  <a:srgbClr val="FFFF00"/>
                </a:solidFill>
              </a:rPr>
              <a:t>Formal</a:t>
            </a:r>
            <a:r>
              <a:rPr lang="en-US" sz="2400"/>
              <a:t> </a:t>
            </a:r>
            <a:r>
              <a:rPr lang="en-US" sz="2800">
                <a:solidFill>
                  <a:srgbClr val="FFFF00"/>
                </a:solidFill>
              </a:rPr>
              <a:t>Technical</a:t>
            </a:r>
            <a:r>
              <a:rPr lang="en-US" sz="2400"/>
              <a:t> </a:t>
            </a:r>
            <a:r>
              <a:rPr lang="en-US" sz="2800">
                <a:solidFill>
                  <a:srgbClr val="FFFF00"/>
                </a:solidFill>
              </a:rPr>
              <a:t>Reviews</a:t>
            </a:r>
            <a:endParaRPr/>
          </a:p>
          <a:p>
            <a:pPr indent="-228600" lvl="1" marL="640080" rtl="0" algn="just">
              <a:spcBef>
                <a:spcPts val="1000"/>
              </a:spcBef>
              <a:spcAft>
                <a:spcPts val="0"/>
              </a:spcAft>
              <a:buSzPts val="2520"/>
              <a:buFont typeface="Rockwell"/>
              <a:buChar char="•"/>
            </a:pPr>
            <a:r>
              <a:rPr lang="en-US" sz="2800">
                <a:solidFill>
                  <a:srgbClr val="FFFF00"/>
                </a:solidFill>
              </a:rPr>
              <a:t>The</a:t>
            </a:r>
            <a:r>
              <a:rPr lang="en-US" sz="2400"/>
              <a:t> </a:t>
            </a:r>
            <a:r>
              <a:rPr lang="en-US" sz="2800">
                <a:solidFill>
                  <a:srgbClr val="FFFF00"/>
                </a:solidFill>
              </a:rPr>
              <a:t>Software</a:t>
            </a:r>
            <a:r>
              <a:rPr lang="en-US" sz="2400"/>
              <a:t> </a:t>
            </a:r>
            <a:r>
              <a:rPr lang="en-US" sz="2800">
                <a:solidFill>
                  <a:srgbClr val="FFFF00"/>
                </a:solidFill>
              </a:rPr>
              <a:t>Configuration</a:t>
            </a:r>
            <a:r>
              <a:rPr lang="en-US" sz="2400"/>
              <a:t> </a:t>
            </a:r>
            <a:r>
              <a:rPr lang="en-US" sz="2800">
                <a:solidFill>
                  <a:srgbClr val="FFFF00"/>
                </a:solidFill>
              </a:rPr>
              <a:t>Audit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Purpose of SCM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Software configuration management (SCM) is an </a:t>
            </a:r>
            <a:r>
              <a:rPr lang="en-US">
                <a:solidFill>
                  <a:srgbClr val="FFFF00"/>
                </a:solidFill>
              </a:rPr>
              <a:t>umbrella</a:t>
            </a:r>
            <a:r>
              <a:rPr lang="en-US"/>
              <a:t> activity that is applied throughout the software process.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Because change can occur at any time, SCM activities are developed to </a:t>
            </a:r>
            <a:endParaRPr/>
          </a:p>
          <a:p>
            <a:pPr indent="-514350" lvl="1" marL="86233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AutoNum type="arabicPeriod"/>
            </a:pPr>
            <a:r>
              <a:rPr lang="en-US">
                <a:solidFill>
                  <a:srgbClr val="FFFF00"/>
                </a:solidFill>
              </a:rPr>
              <a:t>Identify change, </a:t>
            </a:r>
            <a:endParaRPr/>
          </a:p>
          <a:p>
            <a:pPr indent="-514350" lvl="1" marL="86233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AutoNum type="arabicPeriod"/>
            </a:pPr>
            <a:r>
              <a:rPr lang="en-US">
                <a:solidFill>
                  <a:srgbClr val="FFFF00"/>
                </a:solidFill>
              </a:rPr>
              <a:t>Control change, </a:t>
            </a:r>
            <a:endParaRPr/>
          </a:p>
          <a:p>
            <a:pPr indent="-514350" lvl="1" marL="86233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AutoNum type="arabicPeriod"/>
            </a:pPr>
            <a:r>
              <a:rPr lang="en-US"/>
              <a:t>Ensure that change is being </a:t>
            </a:r>
            <a:r>
              <a:rPr lang="en-US">
                <a:solidFill>
                  <a:srgbClr val="FFFF00"/>
                </a:solidFill>
              </a:rPr>
              <a:t>properly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implemented</a:t>
            </a:r>
            <a:endParaRPr/>
          </a:p>
          <a:p>
            <a:pPr indent="-514350" lvl="1" marL="86233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AutoNum type="arabicPeriod"/>
            </a:pPr>
            <a:r>
              <a:rPr lang="en-US">
                <a:solidFill>
                  <a:srgbClr val="FFFF00"/>
                </a:solidFill>
              </a:rPr>
              <a:t>Report</a:t>
            </a:r>
            <a:r>
              <a:rPr lang="en-US"/>
              <a:t> changes </a:t>
            </a:r>
            <a:r>
              <a:rPr lang="en-US">
                <a:solidFill>
                  <a:srgbClr val="FFFF00"/>
                </a:solidFill>
              </a:rPr>
              <a:t>to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others</a:t>
            </a:r>
            <a:r>
              <a:rPr lang="en-US"/>
              <a:t> who may have an interest.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The SCM Process :  Configuration Audit</a:t>
            </a:r>
            <a:endParaRPr sz="3200"/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Formal technical reviews </a:t>
            </a:r>
            <a:endParaRPr/>
          </a:p>
          <a:p>
            <a:pPr indent="-228600" lvl="1" marL="640080" rtl="0" algn="just">
              <a:spcBef>
                <a:spcPts val="10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The formal technical review </a:t>
            </a:r>
            <a:r>
              <a:rPr lang="en-US">
                <a:solidFill>
                  <a:srgbClr val="FFFF00"/>
                </a:solidFill>
              </a:rPr>
              <a:t>focuses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on</a:t>
            </a:r>
            <a:r>
              <a:rPr lang="en-US"/>
              <a:t> the </a:t>
            </a:r>
            <a:r>
              <a:rPr lang="en-US">
                <a:solidFill>
                  <a:srgbClr val="FFFF00"/>
                </a:solidFill>
              </a:rPr>
              <a:t>technical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correctness</a:t>
            </a:r>
            <a:r>
              <a:rPr lang="en-US"/>
              <a:t> of the configuration object that has been modified. </a:t>
            </a:r>
            <a:endParaRPr/>
          </a:p>
          <a:p>
            <a:pPr indent="-228600" lvl="1" marL="640080" rtl="0" algn="just">
              <a:spcBef>
                <a:spcPts val="10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The reviewers assess the SCI to determine </a:t>
            </a:r>
            <a:r>
              <a:rPr lang="en-US">
                <a:solidFill>
                  <a:srgbClr val="FFFF00"/>
                </a:solidFill>
              </a:rPr>
              <a:t>consistency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with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other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SCIs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omissions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or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potential side effects</a:t>
            </a:r>
            <a:r>
              <a:rPr lang="en-US"/>
              <a:t>. </a:t>
            </a:r>
            <a:endParaRPr/>
          </a:p>
          <a:p>
            <a:pPr indent="-228600" lvl="1" marL="640080" rtl="0" algn="just">
              <a:spcBef>
                <a:spcPts val="10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A formal technical review should be conducted </a:t>
            </a:r>
            <a:r>
              <a:rPr lang="en-US">
                <a:solidFill>
                  <a:srgbClr val="FFFF00"/>
                </a:solidFill>
              </a:rPr>
              <a:t>for all but the most trivial changes</a:t>
            </a:r>
            <a:r>
              <a:rPr lang="en-US"/>
              <a:t>.</a:t>
            </a:r>
            <a:endParaRPr/>
          </a:p>
        </p:txBody>
      </p:sp>
      <p:sp>
        <p:nvSpPr>
          <p:cNvPr id="319" name="Google Shape;319;p30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The SCM Process :  Configuration Audit</a:t>
            </a:r>
            <a:endParaRPr sz="3200"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457200" y="1600200"/>
            <a:ext cx="8305800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400">
                <a:solidFill>
                  <a:srgbClr val="FFFF00"/>
                </a:solidFill>
              </a:rPr>
              <a:t>A software configuration audit complements the formal technical review by assessing a configuration object for characteristics that are generally not considered during review. </a:t>
            </a:r>
            <a:endParaRPr sz="3400">
              <a:solidFill>
                <a:srgbClr val="FFFF00"/>
              </a:solidFill>
            </a:endParaRPr>
          </a:p>
          <a:p>
            <a:pPr indent="-203200" lvl="0" marL="292100" rtl="0" algn="just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The </a:t>
            </a:r>
            <a:r>
              <a:rPr lang="en-US">
                <a:solidFill>
                  <a:srgbClr val="FFFF00"/>
                </a:solidFill>
              </a:rPr>
              <a:t>audit asks and answers the following questions</a:t>
            </a:r>
            <a:r>
              <a:rPr lang="en-US"/>
              <a:t>: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Has the change specified in the ECO been made? Have any additional modifications been incorporated?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Has a formal technical review been conducted to assess technical correctness? 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Has the software process been followed and have software engineering standards been properly applied?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Has the change been "highlighted" in the SCI? Have the change date and change author been specified? Do the attributes of the configuration object reflect the change?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Have SCM procedures for noting the change, recording it, and reporting it been followed?</a:t>
            </a:r>
            <a:endParaRPr/>
          </a:p>
          <a:p>
            <a:pPr indent="-457200" lvl="0" marL="557276" rtl="0" algn="just">
              <a:spcBef>
                <a:spcPts val="600"/>
              </a:spcBef>
              <a:spcAft>
                <a:spcPts val="0"/>
              </a:spcAft>
              <a:buSzPct val="70000"/>
              <a:buFont typeface="Rockwell"/>
              <a:buAutoNum type="arabicPeriod"/>
            </a:pPr>
            <a:r>
              <a:rPr lang="en-US"/>
              <a:t>Have all related SCIs been properly updated?</a:t>
            </a:r>
            <a:endParaRPr/>
          </a:p>
        </p:txBody>
      </p:sp>
      <p:sp>
        <p:nvSpPr>
          <p:cNvPr id="326" name="Google Shape;326;p3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The SCM Process :  Configuration Audit</a:t>
            </a:r>
            <a:endParaRPr sz="3200"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When SCM is a formal activity, the SCM audit is conducted separately by the quality assurance group. 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Otherwise, the audit questions are asked as part of a formal technical review.</a:t>
            </a:r>
            <a:endParaRPr sz="2800"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The SCM Process :  Reporting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Configuration status reporting (or status accounting) is an SCM task that answers the following questions: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>
                <a:solidFill>
                  <a:srgbClr val="FFFF00"/>
                </a:solidFill>
              </a:rPr>
              <a:t>What happened?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>
                <a:solidFill>
                  <a:srgbClr val="FFFF00"/>
                </a:solidFill>
              </a:rPr>
              <a:t>Who did it?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>
                <a:solidFill>
                  <a:srgbClr val="FFFF00"/>
                </a:solidFill>
              </a:rPr>
              <a:t>When did it happen?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>
                <a:solidFill>
                  <a:srgbClr val="FFFF00"/>
                </a:solidFill>
              </a:rPr>
              <a:t>What else will be affected?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The SCM Process :  Reporting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>
                <a:solidFill>
                  <a:srgbClr val="FFFF00"/>
                </a:solidFill>
              </a:rPr>
              <a:t>Each time an SCI is assigned new or updated identification</a:t>
            </a:r>
            <a:r>
              <a:rPr lang="en-US"/>
              <a:t>, a configuration status reporting (CSR) entry is made.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ct val="70000"/>
              <a:buChar char="⦿"/>
            </a:pPr>
            <a:r>
              <a:rPr lang="en-US">
                <a:solidFill>
                  <a:srgbClr val="FFFF00"/>
                </a:solidFill>
              </a:rPr>
              <a:t>Each time a change is approved by the CCA (i.e., an ECO is issued)</a:t>
            </a:r>
            <a:r>
              <a:rPr lang="en-US"/>
              <a:t>, a CSR entry is made.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ct val="70000"/>
              <a:buChar char="⦿"/>
            </a:pPr>
            <a:r>
              <a:rPr lang="en-US">
                <a:solidFill>
                  <a:srgbClr val="FFFF00"/>
                </a:solidFill>
              </a:rPr>
              <a:t>Each time a configuration audit is conducted</a:t>
            </a:r>
            <a:r>
              <a:rPr lang="en-US"/>
              <a:t>, the results are reported as part of the CSR task. </a:t>
            </a:r>
            <a:endParaRPr/>
          </a:p>
          <a:p>
            <a:pPr indent="-292100" lvl="0" marL="292100" rtl="0" algn="just">
              <a:spcBef>
                <a:spcPts val="60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Configuration status reporting </a:t>
            </a:r>
            <a:r>
              <a:rPr lang="en-US">
                <a:solidFill>
                  <a:srgbClr val="FFFF00"/>
                </a:solidFill>
              </a:rPr>
              <a:t>plays</a:t>
            </a:r>
            <a:r>
              <a:rPr lang="en-US"/>
              <a:t> a </a:t>
            </a:r>
            <a:r>
              <a:rPr lang="en-US">
                <a:solidFill>
                  <a:srgbClr val="FFFF00"/>
                </a:solidFill>
              </a:rPr>
              <a:t>vital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role</a:t>
            </a:r>
            <a:r>
              <a:rPr lang="en-US"/>
              <a:t> in the success of a large software development project, </a:t>
            </a:r>
            <a:r>
              <a:rPr lang="en-US">
                <a:solidFill>
                  <a:srgbClr val="FFFF00"/>
                </a:solidFill>
              </a:rPr>
              <a:t>when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many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are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involved</a:t>
            </a:r>
            <a:r>
              <a:rPr lang="en-US"/>
              <a:t>.</a:t>
            </a:r>
            <a:endParaRPr/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/>
          <a:p>
            <a:pPr indent="0" lvl="0" marL="54864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Rockwell"/>
              <a:buNone/>
            </a:pPr>
            <a:r>
              <a:rPr lang="en-US">
                <a:solidFill>
                  <a:srgbClr val="FFFF00"/>
                </a:solidFill>
              </a:rPr>
              <a:t>End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Follow CM to “Avoid costly confusions”</a:t>
            </a:r>
            <a:endParaRPr/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Baseline </a:t>
            </a:r>
            <a:r>
              <a:rPr lang="en-US" sz="3200"/>
              <a:t>- Basic Change Process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Change Request is made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Request is Approved or Denied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"Check Out" the item(s)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Make Changes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Testing or Reviews</a:t>
            </a:r>
            <a:endParaRPr/>
          </a:p>
          <a:p>
            <a:pPr indent="-342900" lvl="3" marL="1714500" rtl="0" algn="l">
              <a:spcBef>
                <a:spcPts val="8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sz="1600"/>
              <a:t>formal review of design changes,</a:t>
            </a:r>
            <a:endParaRPr/>
          </a:p>
          <a:p>
            <a:pPr indent="-342900" lvl="3" marL="1714500" rtl="0" algn="l">
              <a:spcBef>
                <a:spcPts val="8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sz="1600"/>
              <a:t>regression testing of modules, etc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Review the Change Order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Notify all Dependencies</a:t>
            </a:r>
            <a:endParaRPr/>
          </a:p>
          <a:p>
            <a:pPr indent="-342900" lvl="3" marL="1714500" rtl="0" algn="l">
              <a:spcBef>
                <a:spcPts val="8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sz="1600"/>
              <a:t>when baseline change will occur</a:t>
            </a:r>
            <a:endParaRPr/>
          </a:p>
          <a:p>
            <a:pPr indent="-342900" lvl="3" marL="1714500" rtl="0" algn="l">
              <a:spcBef>
                <a:spcPts val="8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sz="1600"/>
              <a:t>what changes were made to baseline</a:t>
            </a:r>
            <a:endParaRPr/>
          </a:p>
          <a:p>
            <a:pPr indent="-533400" lvl="0" marL="533400" rtl="0" algn="l"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"Check In" the new baseline</a:t>
            </a:r>
            <a:endParaRPr/>
          </a:p>
        </p:txBody>
      </p:sp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Template</a:t>
            </a:r>
            <a:r>
              <a:rPr lang="en-US" sz="3200"/>
              <a:t> </a:t>
            </a:r>
            <a:r>
              <a:rPr lang="en-US" sz="2800"/>
              <a:t>for Baseline Change Requests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Name, Date, yadda yadda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Type of change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Goal of making the change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Priority / Urgency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Detailed description of the changes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Expected Effects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Timetable for making changes, testing, release,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Estimated Costs</a:t>
            </a:r>
            <a:endParaRPr/>
          </a:p>
        </p:txBody>
      </p:sp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CM Audits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% of unapproved changes</a:t>
            </a:r>
            <a:endParaRPr/>
          </a:p>
          <a:p>
            <a:pPr indent="-292100" lvl="0" marL="292100" rtl="0" algn="l">
              <a:spcBef>
                <a:spcPts val="148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% of Change Orders completed on schedule</a:t>
            </a:r>
            <a:endParaRPr/>
          </a:p>
          <a:p>
            <a:pPr indent="-292100" lvl="0" marL="292100" rtl="0" algn="l">
              <a:spcBef>
                <a:spcPts val="148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% of affected Configuration Items that were not checked</a:t>
            </a:r>
            <a:endParaRPr/>
          </a:p>
          <a:p>
            <a:pPr indent="-292100" lvl="0" marL="292100" rtl="0" algn="l">
              <a:spcBef>
                <a:spcPts val="148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% of properly documented Configuration Items</a:t>
            </a:r>
            <a:endParaRPr/>
          </a:p>
          <a:p>
            <a:pPr indent="-292100" lvl="0" marL="292100" rtl="0" algn="l">
              <a:spcBef>
                <a:spcPts val="148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number of CM Process Failures</a:t>
            </a:r>
            <a:endParaRPr/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600"/>
              <a:buFont typeface="Rockwell"/>
              <a:buNone/>
            </a:pPr>
            <a:r>
              <a:rPr lang="en-US">
                <a:solidFill>
                  <a:schemeClr val="folHlink"/>
                </a:solidFill>
              </a:rPr>
              <a:t>Question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Char char="⦿"/>
            </a:pPr>
            <a:r>
              <a:rPr b="1" lang="en-US" sz="3200">
                <a:solidFill>
                  <a:schemeClr val="folHlink"/>
                </a:solidFill>
              </a:rPr>
              <a:t>How do we keep track of all these versions, dependencies among components, approval records, etc. etc. etc., and still assure quality?</a:t>
            </a:r>
            <a:endParaRPr/>
          </a:p>
          <a:p>
            <a:pPr indent="-292100" lvl="0" marL="292100" rtl="0" algn="l">
              <a:spcBef>
                <a:spcPts val="1440"/>
              </a:spcBef>
              <a:spcAft>
                <a:spcPts val="0"/>
              </a:spcAft>
              <a:buClr>
                <a:schemeClr val="dk2"/>
              </a:buClr>
              <a:buSzPts val="2240"/>
              <a:buChar char="⦿"/>
            </a:pPr>
            <a:r>
              <a:rPr lang="en-US" sz="3200"/>
              <a:t>Have a Sound CM </a:t>
            </a:r>
            <a:r>
              <a:rPr b="1" lang="en-US" sz="3200"/>
              <a:t>Procedure</a:t>
            </a:r>
            <a:endParaRPr/>
          </a:p>
          <a:p>
            <a:pPr indent="-292100" lvl="0" marL="292100" rtl="0" algn="l">
              <a:spcBef>
                <a:spcPts val="1440"/>
              </a:spcBef>
              <a:spcAft>
                <a:spcPts val="0"/>
              </a:spcAft>
              <a:buClr>
                <a:schemeClr val="dk2"/>
              </a:buClr>
              <a:buSzPts val="2240"/>
              <a:buChar char="⦿"/>
            </a:pPr>
            <a:r>
              <a:rPr lang="en-US" sz="3200"/>
              <a:t>Use Good CM </a:t>
            </a:r>
            <a:r>
              <a:rPr b="1" lang="en-US" sz="3200"/>
              <a:t>Tools</a:t>
            </a:r>
            <a:endParaRPr/>
          </a:p>
        </p:txBody>
      </p:sp>
      <p:pic>
        <p:nvPicPr>
          <p:cNvPr descr="MCj03117780000[1]" id="382" name="Google Shape;3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775" y="152400"/>
            <a:ext cx="13303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Why SCM?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“</a:t>
            </a:r>
            <a:r>
              <a:rPr lang="en-US" sz="4000">
                <a:solidFill>
                  <a:srgbClr val="FFFF00"/>
                </a:solidFill>
              </a:rPr>
              <a:t> If you don’t control change, it controls you. </a:t>
            </a:r>
            <a:r>
              <a:rPr lang="en-US" sz="4000"/>
              <a:t>”</a:t>
            </a:r>
            <a:r>
              <a:rPr lang="en-US"/>
              <a:t> </a:t>
            </a:r>
            <a:endParaRPr/>
          </a:p>
          <a:p>
            <a:pPr indent="-292100" lvl="0" marL="29210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A stream of uncontrolled changes may turn a well-run software project into chaos.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SCM is an essential part of good project management and solid software engineering practice.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ckwell"/>
              <a:buNone/>
            </a:pPr>
            <a:r>
              <a:rPr lang="en-US">
                <a:solidFill>
                  <a:schemeClr val="lt1"/>
                </a:solidFill>
              </a:rPr>
              <a:t>CM Plan </a:t>
            </a:r>
            <a:r>
              <a:rPr lang="en-US" sz="3200">
                <a:solidFill>
                  <a:schemeClr val="lt1"/>
                </a:solidFill>
              </a:rPr>
              <a:t>- Format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1.  Introduction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a) purpose   b) scope   c) definitions and acronyms   d) references</a:t>
            </a:r>
            <a:endParaRPr/>
          </a:p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2.  Management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a) organization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b) SCM responsibilities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c) interface control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d) SCMP implementation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e) policies, directives, procedures </a:t>
            </a:r>
            <a:r>
              <a:rPr lang="en-US" sz="1400"/>
              <a:t>(naming conventions, version designations, problem report process)</a:t>
            </a:r>
            <a:endParaRPr/>
          </a:p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3.  SCM Activities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a) configuration identification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b) configuration control </a:t>
            </a:r>
            <a:r>
              <a:rPr lang="en-US" sz="1400"/>
              <a:t>(change history, review authority, read/write control, member identification)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c) configuration status accounting </a:t>
            </a:r>
            <a:r>
              <a:rPr lang="en-US" sz="1400"/>
              <a:t>(status of requests, status of approved changes, …)</a:t>
            </a:r>
            <a:endParaRPr/>
          </a:p>
          <a:p>
            <a:pPr indent="-228600" lvl="1" marL="747713" rtl="0" algn="l">
              <a:spcBef>
                <a:spcPts val="0"/>
              </a:spcBef>
              <a:spcAft>
                <a:spcPts val="0"/>
              </a:spcAft>
              <a:buSzPts val="1440"/>
              <a:buFont typeface="Rockwell"/>
              <a:buNone/>
            </a:pPr>
            <a:r>
              <a:rPr b="1" lang="en-US" sz="1600"/>
              <a:t>d) audits and reviews</a:t>
            </a:r>
            <a:endParaRPr/>
          </a:p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4.  Tools, Techniques, and Methodologies</a:t>
            </a:r>
            <a:endParaRPr/>
          </a:p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5.  Supplier Control</a:t>
            </a:r>
            <a:endParaRPr/>
          </a:p>
          <a:p>
            <a:pPr indent="4763" lvl="0" marL="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rPr b="1" lang="en-US" sz="1600"/>
              <a:t>6.  Records Collection and Retention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4070350" y="1676400"/>
            <a:ext cx="4845050" cy="915988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IEEE Standard 828</a:t>
            </a: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standard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Configuration Management Plans</a:t>
            </a:r>
            <a:endParaRPr/>
          </a:p>
        </p:txBody>
      </p:sp>
      <p:sp>
        <p:nvSpPr>
          <p:cNvPr id="391" name="Google Shape;391;p40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>
                <a:solidFill>
                  <a:schemeClr val="lt1"/>
                </a:solidFill>
              </a:rPr>
              <a:t>IEEE 1042</a:t>
            </a:r>
            <a:br>
              <a:rPr lang="en-US" sz="3200">
                <a:solidFill>
                  <a:schemeClr val="lt1"/>
                </a:solidFill>
              </a:rPr>
            </a:br>
            <a:r>
              <a:rPr lang="en-US" sz="2800">
                <a:solidFill>
                  <a:schemeClr val="lt1"/>
                </a:solidFill>
              </a:rPr>
              <a:t>Guide to Software Configuration Management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Defines </a:t>
            </a:r>
            <a:r>
              <a:rPr b="1" lang="en-US" u="sng"/>
              <a:t>terms</a:t>
            </a:r>
            <a:r>
              <a:rPr lang="en-US"/>
              <a:t>, such as baseline and version</a:t>
            </a:r>
            <a:endParaRPr/>
          </a:p>
          <a:p>
            <a:pPr indent="-292100" lvl="0" marL="292100" rtl="0" algn="l">
              <a:spcBef>
                <a:spcPts val="1184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Discusses configuration management as a management discipline and its </a:t>
            </a:r>
            <a:r>
              <a:rPr b="1" lang="en-US" u="sng"/>
              <a:t>role</a:t>
            </a:r>
            <a:r>
              <a:rPr lang="en-US"/>
              <a:t> in the engineering process</a:t>
            </a:r>
            <a:endParaRPr/>
          </a:p>
          <a:p>
            <a:pPr indent="-292100" lvl="0" marL="292100" rtl="0" algn="l">
              <a:spcBef>
                <a:spcPts val="1184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Includes </a:t>
            </a:r>
            <a:r>
              <a:rPr b="1" lang="en-US" u="sng"/>
              <a:t>checklists</a:t>
            </a:r>
            <a:r>
              <a:rPr lang="en-US"/>
              <a:t> of issues for sections of the SCMP (IEEE Std 828)</a:t>
            </a:r>
            <a:endParaRPr/>
          </a:p>
          <a:p>
            <a:pPr indent="-292100" lvl="0" marL="292100" rtl="0" algn="l">
              <a:spcBef>
                <a:spcPts val="1184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Includes four complete </a:t>
            </a:r>
            <a:r>
              <a:rPr b="1" lang="en-US" u="sng"/>
              <a:t>examples</a:t>
            </a:r>
            <a:r>
              <a:rPr lang="en-US"/>
              <a:t> of SCMPs</a:t>
            </a:r>
            <a:endParaRPr/>
          </a:p>
        </p:txBody>
      </p:sp>
      <p:sp>
        <p:nvSpPr>
          <p:cNvPr id="398" name="Google Shape;398;p41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CM Tools </a:t>
            </a:r>
            <a:r>
              <a:rPr lang="en-US" sz="3200"/>
              <a:t>- Necessary Features</a:t>
            </a:r>
            <a:endParaRPr/>
          </a:p>
        </p:txBody>
      </p:sp>
      <p:sp>
        <p:nvSpPr>
          <p:cNvPr id="404" name="Google Shape;404;p42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Dependency Tracking!!!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Audit Trails!!!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Reporting of Changes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Supports the Change Rules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Versioning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Requirements Tracing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Repository arranged as "basic objects" and "aggregate objects"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◻"/>
            </a:pPr>
            <a:r>
              <a:rPr lang="en-US" sz="2400"/>
              <a:t>Supports both Linear evolution and Trees</a:t>
            </a:r>
            <a:endParaRPr/>
          </a:p>
        </p:txBody>
      </p:sp>
      <p:pic>
        <p:nvPicPr>
          <p:cNvPr descr="MCj02316290000[1]" id="405" name="Google Shape;4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590800"/>
            <a:ext cx="2495550" cy="181768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600"/>
              <a:buFont typeface="Rockwell"/>
              <a:buNone/>
            </a:pPr>
            <a:r>
              <a:rPr lang="en-US">
                <a:solidFill>
                  <a:schemeClr val="folHlink"/>
                </a:solidFill>
              </a:rPr>
              <a:t>Closely Related Topic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◻"/>
            </a:pPr>
            <a:r>
              <a:rPr b="1" lang="en-US" sz="3200" u="sng"/>
              <a:t>Controlled Document</a:t>
            </a:r>
            <a:r>
              <a:rPr lang="en-US"/>
              <a:t> - a document that is currently vital or may become vital for development and maintenance.</a:t>
            </a:r>
            <a:endParaRPr/>
          </a:p>
          <a:p>
            <a:pPr indent="-320040" lvl="0" marL="320040" rtl="0" algn="r">
              <a:spcBef>
                <a:spcPts val="58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/>
              <a:t>Galin page 389</a:t>
            </a:r>
            <a:endParaRPr/>
          </a:p>
          <a:p>
            <a:pPr indent="-177800" lvl="0" marL="320040" rtl="0" algn="l">
              <a:spcBef>
                <a:spcPts val="58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580"/>
              </a:spcBef>
              <a:spcAft>
                <a:spcPts val="0"/>
              </a:spcAft>
              <a:buSzPts val="2240"/>
              <a:buFont typeface="Noto Sans Symbols"/>
              <a:buChar char="◻"/>
            </a:pPr>
            <a:r>
              <a:rPr lang="en-US"/>
              <a:t>Hence, its preparation and storage is an  SQA issue.</a:t>
            </a:r>
            <a:endParaRPr/>
          </a:p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200"/>
              <a:buFont typeface="Rockwell"/>
              <a:buNone/>
            </a:pPr>
            <a:r>
              <a:rPr lang="en-US" sz="3200"/>
              <a:t>Controlled Document </a:t>
            </a:r>
            <a:br>
              <a:rPr lang="en-US" sz="3200"/>
            </a:br>
            <a:r>
              <a:rPr lang="en-US" sz="3200"/>
              <a:t>QA Procedure</a:t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Definition of the list of Controlled Documents</a:t>
            </a:r>
            <a:endParaRPr/>
          </a:p>
          <a:p>
            <a:pPr indent="-292100" lvl="0" marL="292100" rtl="0" algn="l">
              <a:spcBef>
                <a:spcPts val="160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Document preparation requirements</a:t>
            </a:r>
            <a:endParaRPr/>
          </a:p>
          <a:p>
            <a:pPr indent="-292100" lvl="0" marL="292100" rtl="0" algn="l">
              <a:spcBef>
                <a:spcPts val="160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Document approval requirements</a:t>
            </a:r>
            <a:endParaRPr/>
          </a:p>
          <a:p>
            <a:pPr indent="-292100" lvl="0" marL="292100" rtl="0" algn="l">
              <a:spcBef>
                <a:spcPts val="160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Document storage, retrieval, and versioning</a:t>
            </a:r>
            <a:endParaRPr/>
          </a:p>
          <a:p>
            <a:pPr indent="-292100" lvl="0" marL="292100" rtl="0" algn="r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/>
              <a:t>Galin page 391</a:t>
            </a:r>
            <a:endParaRPr/>
          </a:p>
          <a:p>
            <a:pPr indent="-149860" lvl="0" marL="292100" rtl="0" algn="l">
              <a:spcBef>
                <a:spcPts val="1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What Changes?</a:t>
            </a:r>
            <a:endParaRPr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◻"/>
            </a:pPr>
            <a:r>
              <a:rPr b="1" lang="en-US"/>
              <a:t>Software Code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◻"/>
            </a:pPr>
            <a:r>
              <a:rPr b="1" lang="en-US"/>
              <a:t>Data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b="1" lang="en-US"/>
              <a:t>test data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b="1" lang="en-US"/>
              <a:t>database files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◻"/>
            </a:pPr>
            <a:r>
              <a:rPr b="1" lang="en-US"/>
              <a:t>Documents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lang="en-US"/>
              <a:t>SRS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lang="en-US"/>
              <a:t>designs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lang="en-US"/>
              <a:t>project schedules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lang="en-US"/>
              <a:t>test plans, test results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■"/>
            </a:pPr>
            <a:r>
              <a:rPr lang="en-US"/>
              <a:t>…</a:t>
            </a:r>
            <a:endParaRPr/>
          </a:p>
        </p:txBody>
      </p:sp>
      <p:sp>
        <p:nvSpPr>
          <p:cNvPr id="427" name="Google Shape;427;p45"/>
          <p:cNvSpPr txBox="1"/>
          <p:nvPr/>
        </p:nvSpPr>
        <p:spPr>
          <a:xfrm>
            <a:off x="5403850" y="3100388"/>
            <a:ext cx="3265488" cy="877887"/>
          </a:xfrm>
          <a:prstGeom prst="rect">
            <a:avLst/>
          </a:prstGeom>
          <a:solidFill>
            <a:schemeClr val="hlink"/>
          </a:solidFill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Term: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"Configuration Item"</a:t>
            </a:r>
            <a:endParaRPr/>
          </a:p>
        </p:txBody>
      </p:sp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Role of the Repository</a:t>
            </a:r>
            <a:endParaRPr/>
          </a:p>
        </p:txBody>
      </p:sp>
      <p:sp>
        <p:nvSpPr>
          <p:cNvPr id="434" name="Google Shape;434;p46"/>
          <p:cNvSpPr txBox="1"/>
          <p:nvPr>
            <p:ph idx="1" type="body"/>
          </p:nvPr>
        </p:nvSpPr>
        <p:spPr>
          <a:xfrm>
            <a:off x="429064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Data Integrity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Ensure consistency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Perform “Cascading”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Information Sharing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Share information among multiple developers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Lock &amp; unlock objects to avoid adverse changes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Tool Integration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tool integration establishes a data model that can be accessed by all tools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/>
              <a:t>controls access to the data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Other obvious functions of a DBMS</a:t>
            </a:r>
            <a:endParaRPr/>
          </a:p>
          <a:p>
            <a:pPr indent="-160528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Why?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People come to know more about it, as time passes.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Most changes are justified.	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First Law of System Engineering states: 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600"/>
          </a:p>
          <a:p>
            <a:pPr indent="-292100" lvl="0" marL="292100" rtl="0" algn="ct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3600"/>
              <a:t>“</a:t>
            </a:r>
            <a:r>
              <a:rPr lang="en-US" sz="3600">
                <a:solidFill>
                  <a:srgbClr val="FFFF00"/>
                </a:solidFill>
              </a:rPr>
              <a:t>No matter where you are in the system life cycle, the system will change, and the desire to change it will persist throughout the life cycle.</a:t>
            </a:r>
            <a:r>
              <a:rPr lang="en-US" sz="3600"/>
              <a:t>”</a:t>
            </a:r>
            <a:endParaRPr sz="3600"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What is Software Configuration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457200" y="1646236"/>
            <a:ext cx="8305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The </a:t>
            </a:r>
            <a:r>
              <a:rPr lang="en-US">
                <a:solidFill>
                  <a:srgbClr val="FFFF00"/>
                </a:solidFill>
              </a:rPr>
              <a:t>items that comprise all information produced as part of the software process </a:t>
            </a:r>
            <a:r>
              <a:rPr lang="en-US"/>
              <a:t>are collectively called a software</a:t>
            </a:r>
            <a:r>
              <a:rPr i="1" lang="en-US">
                <a:solidFill>
                  <a:srgbClr val="FFFF00"/>
                </a:solidFill>
              </a:rPr>
              <a:t> </a:t>
            </a:r>
            <a:r>
              <a:rPr lang="en-US"/>
              <a:t>configuration</a:t>
            </a:r>
            <a:r>
              <a:rPr i="1" lang="en-US">
                <a:solidFill>
                  <a:srgbClr val="FFFF00"/>
                </a:solidFill>
              </a:rPr>
              <a:t>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i="1">
              <a:solidFill>
                <a:srgbClr val="FFFF00"/>
              </a:solidFill>
            </a:endParaRPr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/>
              <a:t>Software Configuration Items (SCI)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 sz="3000">
                <a:solidFill>
                  <a:srgbClr val="FFFF00"/>
                </a:solidFill>
              </a:rPr>
              <a:t>Computer programs</a:t>
            </a:r>
            <a:r>
              <a:rPr lang="en-US" sz="3000"/>
              <a:t> 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-US" sz="2600"/>
              <a:t>both source level and executable forms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 sz="3000">
                <a:solidFill>
                  <a:srgbClr val="FFFF00"/>
                </a:solidFill>
              </a:rPr>
              <a:t>Documents</a:t>
            </a:r>
            <a:r>
              <a:rPr lang="en-US" sz="3000"/>
              <a:t> </a:t>
            </a:r>
            <a:r>
              <a:rPr lang="en-US"/>
              <a:t>(that describe the computer programs)</a:t>
            </a:r>
            <a:endParaRPr sz="3000"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-US" sz="2600"/>
              <a:t>targeted at both technical practitioners and users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Char char="•"/>
            </a:pPr>
            <a:r>
              <a:rPr lang="en-US" sz="3000">
                <a:solidFill>
                  <a:srgbClr val="FFFF00"/>
                </a:solidFill>
              </a:rPr>
              <a:t>Data</a:t>
            </a:r>
            <a:r>
              <a:rPr lang="en-US" sz="3000"/>
              <a:t> </a:t>
            </a:r>
            <a:endParaRPr/>
          </a:p>
          <a:p>
            <a:pPr indent="-192024" lvl="2" marL="82296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-US" sz="2600"/>
              <a:t>contained within the program or external to it</a:t>
            </a:r>
            <a:endParaRPr/>
          </a:p>
          <a:p>
            <a:pPr indent="-91154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None/>
            </a:pPr>
            <a:r>
              <a:t/>
            </a:r>
            <a:endParaRPr i="1">
              <a:solidFill>
                <a:srgbClr val="FFFF00"/>
              </a:solidFill>
            </a:endParaRPr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Why change occurs?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New business or market conditions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Customer’s new needs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Or New Customer’s needs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Reorganization or business growth/downsizing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Budgetary or scheduling constraints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	…….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Baseline</a:t>
            </a:r>
            <a:endParaRPr sz="3200"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 </a:t>
            </a:r>
            <a:r>
              <a:rPr lang="en-US" sz="2800">
                <a:solidFill>
                  <a:srgbClr val="FFFF00"/>
                </a:solidFill>
              </a:rPr>
              <a:t>baseline</a:t>
            </a:r>
            <a:r>
              <a:rPr lang="en-US" sz="2800"/>
              <a:t> is a software configuration management concept that </a:t>
            </a:r>
            <a:r>
              <a:rPr lang="en-US" sz="2800">
                <a:solidFill>
                  <a:srgbClr val="FFFF00"/>
                </a:solidFill>
              </a:rPr>
              <a:t>helps</a:t>
            </a:r>
            <a:r>
              <a:rPr lang="en-US" sz="2800"/>
              <a:t> us </a:t>
            </a:r>
            <a:r>
              <a:rPr lang="en-US" sz="2800">
                <a:solidFill>
                  <a:srgbClr val="FFFF00"/>
                </a:solidFill>
              </a:rPr>
              <a:t>to</a:t>
            </a:r>
            <a:r>
              <a:rPr lang="en-US" sz="2800"/>
              <a:t> </a:t>
            </a:r>
            <a:r>
              <a:rPr lang="en-US" sz="2800">
                <a:solidFill>
                  <a:srgbClr val="FFFF00"/>
                </a:solidFill>
              </a:rPr>
              <a:t>control change without </a:t>
            </a:r>
            <a:r>
              <a:rPr lang="en-US" sz="2800"/>
              <a:t>seriously </a:t>
            </a:r>
            <a:r>
              <a:rPr lang="en-US" sz="2800">
                <a:solidFill>
                  <a:srgbClr val="FFFF00"/>
                </a:solidFill>
              </a:rPr>
              <a:t>impeding justifiable change.</a:t>
            </a:r>
            <a:endParaRPr/>
          </a:p>
          <a:p>
            <a:pPr indent="-167640" lvl="0" marL="29210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Definition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234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800"/>
              <a:t>A specification or product that has been formally reviewed and agreed upon, that there-after serves as the basis for further development, and that can be changed only through formal change control procedures.”</a:t>
            </a:r>
            <a:endParaRPr/>
          </a:p>
          <a:p>
            <a:pPr indent="3175" lvl="4" marL="2522538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Baseline </a:t>
            </a:r>
            <a:r>
              <a:rPr lang="en-US" sz="3200"/>
              <a:t>- purpose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Creation of a baseline is </a:t>
            </a:r>
            <a:r>
              <a:rPr lang="en-US">
                <a:solidFill>
                  <a:srgbClr val="FFFF00"/>
                </a:solidFill>
              </a:rPr>
              <a:t>usually a milestone </a:t>
            </a:r>
            <a:r>
              <a:rPr lang="en-US"/>
              <a:t>in the schedule.</a:t>
            </a:r>
            <a:endParaRPr/>
          </a:p>
          <a:p>
            <a:pPr indent="-292100" lvl="0" marL="292100" rtl="0" algn="l">
              <a:spcBef>
                <a:spcPts val="128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The baseline is </a:t>
            </a:r>
            <a:r>
              <a:rPr lang="en-US">
                <a:solidFill>
                  <a:srgbClr val="FFFF00"/>
                </a:solidFill>
              </a:rPr>
              <a:t>centrally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controlled</a:t>
            </a:r>
            <a:r>
              <a:rPr lang="en-US"/>
              <a:t>.</a:t>
            </a:r>
            <a:endParaRPr/>
          </a:p>
          <a:p>
            <a:pPr indent="-292100" lvl="0" marL="292100" rtl="0" algn="l">
              <a:spcBef>
                <a:spcPts val="128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Everyone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uses</a:t>
            </a:r>
            <a:r>
              <a:rPr lang="en-US"/>
              <a:t> the </a:t>
            </a:r>
            <a:r>
              <a:rPr lang="en-US">
                <a:solidFill>
                  <a:srgbClr val="FFFF00"/>
                </a:solidFill>
              </a:rPr>
              <a:t>same</a:t>
            </a:r>
            <a:r>
              <a:rPr lang="en-US"/>
              <a:t> current </a:t>
            </a:r>
            <a:r>
              <a:rPr lang="en-US">
                <a:solidFill>
                  <a:srgbClr val="FFFF00"/>
                </a:solidFill>
              </a:rPr>
              <a:t>baselines</a:t>
            </a:r>
            <a:r>
              <a:rPr lang="en-US"/>
              <a:t>.</a:t>
            </a:r>
            <a:endParaRPr/>
          </a:p>
          <a:p>
            <a:pPr indent="-292100" lvl="0" marL="292100" rtl="0" algn="l">
              <a:spcBef>
                <a:spcPts val="128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To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change</a:t>
            </a:r>
            <a:r>
              <a:rPr lang="en-US"/>
              <a:t> the baseline </a:t>
            </a:r>
            <a:r>
              <a:rPr lang="en-US">
                <a:solidFill>
                  <a:srgbClr val="FFFF00"/>
                </a:solidFill>
              </a:rPr>
              <a:t>requires</a:t>
            </a:r>
            <a:r>
              <a:rPr lang="en-US"/>
              <a:t> a </a:t>
            </a:r>
            <a:r>
              <a:rPr lang="en-US">
                <a:solidFill>
                  <a:srgbClr val="FFFF00"/>
                </a:solidFill>
              </a:rPr>
              <a:t>formal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process</a:t>
            </a:r>
            <a:r>
              <a:rPr lang="en-US"/>
              <a:t>.</a:t>
            </a:r>
            <a:endParaRPr/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2004-11-16T15:40:08Z</dcterms:created>
  <dc:creator>Stephen Dannelly</dc:creator>
</cp:coreProperties>
</file>