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3" r:id="rId7"/>
    <p:sldMasterId id="2147483655" r:id="rId8"/>
    <p:sldMasterId id="2147483657" r:id="rId9"/>
    <p:sldMasterId id="2147483659" r:id="rId10"/>
    <p:sldMasterId id="2147483661" r:id="rId11"/>
    <p:sldMasterId id="2147483663" r:id="rId12"/>
    <p:sldMasterId id="2147483665" r:id="rId13"/>
    <p:sldMasterId id="2147483667" r:id="rId14"/>
    <p:sldMasterId id="2147483669"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Lst>
  <p:sldSz cy="6858000" cx="9144000"/>
  <p:notesSz cx="7315200" cy="9601200"/>
  <p:embeddedFontLst>
    <p:embeddedFont>
      <p:font typeface="Helvetica Neue"/>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7" roundtripDataSignature="AMtx7miG1FsJE/EaD7IRi0VrkEsczBsH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20" Type="http://schemas.openxmlformats.org/officeDocument/2006/relationships/slide" Target="slides/slide4.xml"/><Relationship Id="rId42" Type="http://schemas.openxmlformats.org/officeDocument/2006/relationships/slide" Target="slides/slide26.xml"/><Relationship Id="rId41" Type="http://schemas.openxmlformats.org/officeDocument/2006/relationships/slide" Target="slides/slide25.xml"/><Relationship Id="rId22" Type="http://schemas.openxmlformats.org/officeDocument/2006/relationships/slide" Target="slides/slide6.xml"/><Relationship Id="rId44" Type="http://schemas.openxmlformats.org/officeDocument/2006/relationships/font" Target="fonts/HelveticaNeue-bold.fntdata"/><Relationship Id="rId21" Type="http://schemas.openxmlformats.org/officeDocument/2006/relationships/slide" Target="slides/slide5.xml"/><Relationship Id="rId43" Type="http://schemas.openxmlformats.org/officeDocument/2006/relationships/font" Target="fonts/HelveticaNeue-regular.fntdata"/><Relationship Id="rId24" Type="http://schemas.openxmlformats.org/officeDocument/2006/relationships/slide" Target="slides/slide8.xml"/><Relationship Id="rId46" Type="http://schemas.openxmlformats.org/officeDocument/2006/relationships/font" Target="fonts/HelveticaNeue-boldItalic.fntdata"/><Relationship Id="rId23" Type="http://schemas.openxmlformats.org/officeDocument/2006/relationships/slide" Target="slides/slide7.xml"/><Relationship Id="rId45" Type="http://schemas.openxmlformats.org/officeDocument/2006/relationships/font" Target="fonts/HelveticaNeue-italic.fntdata"/><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0.xml"/><Relationship Id="rId25" Type="http://schemas.openxmlformats.org/officeDocument/2006/relationships/slide" Target="slides/slide9.xml"/><Relationship Id="rId47" Type="http://customschemas.google.com/relationships/presentationmetadata" Target="metadata"/><Relationship Id="rId28" Type="http://schemas.openxmlformats.org/officeDocument/2006/relationships/slide" Target="slides/slide12.xml"/><Relationship Id="rId27" Type="http://schemas.openxmlformats.org/officeDocument/2006/relationships/slide" Target="slides/slide11.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11" Type="http://schemas.openxmlformats.org/officeDocument/2006/relationships/slideMaster" Target="slideMasters/slideMaster8.xml"/><Relationship Id="rId33" Type="http://schemas.openxmlformats.org/officeDocument/2006/relationships/slide" Target="slides/slide17.xml"/><Relationship Id="rId10" Type="http://schemas.openxmlformats.org/officeDocument/2006/relationships/slideMaster" Target="slideMasters/slideMaster7.xml"/><Relationship Id="rId32" Type="http://schemas.openxmlformats.org/officeDocument/2006/relationships/slide" Target="slides/slide16.xml"/><Relationship Id="rId13" Type="http://schemas.openxmlformats.org/officeDocument/2006/relationships/slideMaster" Target="slideMasters/slideMaster10.xml"/><Relationship Id="rId35" Type="http://schemas.openxmlformats.org/officeDocument/2006/relationships/slide" Target="slides/slide19.xml"/><Relationship Id="rId12" Type="http://schemas.openxmlformats.org/officeDocument/2006/relationships/slideMaster" Target="slideMasters/slideMaster9.xml"/><Relationship Id="rId34" Type="http://schemas.openxmlformats.org/officeDocument/2006/relationships/slide" Target="slides/slide18.xml"/><Relationship Id="rId15" Type="http://schemas.openxmlformats.org/officeDocument/2006/relationships/slideMaster" Target="slideMasters/slideMaster12.xml"/><Relationship Id="rId37" Type="http://schemas.openxmlformats.org/officeDocument/2006/relationships/slide" Target="slides/slide21.xml"/><Relationship Id="rId14" Type="http://schemas.openxmlformats.org/officeDocument/2006/relationships/slideMaster" Target="slideMasters/slideMaster11.xml"/><Relationship Id="rId36" Type="http://schemas.openxmlformats.org/officeDocument/2006/relationships/slide" Target="slides/slide20.xml"/><Relationship Id="rId17" Type="http://schemas.openxmlformats.org/officeDocument/2006/relationships/slide" Target="slides/slide1.xml"/><Relationship Id="rId39" Type="http://schemas.openxmlformats.org/officeDocument/2006/relationships/slide" Target="slides/slide23.xml"/><Relationship Id="rId16" Type="http://schemas.openxmlformats.org/officeDocument/2006/relationships/notesMaster" Target="notesMasters/notesMaster1.xml"/><Relationship Id="rId38" Type="http://schemas.openxmlformats.org/officeDocument/2006/relationships/slide" Target="slides/slide22.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1" name="Google Shape;251;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5" name="Google Shape;265;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2" name="Google Shape;272;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9" name="Google Shape;279;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5" name="Google Shape;295;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9" name="Google Shape;309;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6" name="Google Shape;316;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8" name="Google Shape;328;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5" name="Google Shape;335;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2" name="Google Shape;342;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6" name="Google Shape;366;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6" name="Google Shape;386;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4" name="Google Shape;404;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1" name="Google Shape;421;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2" name="Google Shape;442;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5" name="Google Shape;185;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9" name="Google Shape;199;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7" name="Google Shape;237;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4" name="Google Shape;244;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 name="Google Shape;18;p2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4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4" name="Google Shape;134;p47"/>
          <p:cNvSpPr txBox="1"/>
          <p:nvPr>
            <p:ph idx="1" type="body"/>
          </p:nvPr>
        </p:nvSpPr>
        <p:spPr>
          <a:xfrm rot="5400000">
            <a:off x="2396332"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5" name="Google Shape;135;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4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6" name="Google Shape;146;p49"/>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7" name="Google Shape;147;p4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4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3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3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3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3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48" name="Google Shape;48;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3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3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3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 name="Google Shape;61;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3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3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73" name="Google Shape;73;p3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3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75" name="Google Shape;75;p3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 name="Google Shape;76;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3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7" name="Google Shape;87;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4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8" name="Google Shape;108;p4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09" name="Google Shape;109;p4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10" name="Google Shape;110;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4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1" name="Google Shape;121;p45"/>
          <p:cNvSpPr/>
          <p:nvPr>
            <p:ph idx="2" type="pic"/>
          </p:nvPr>
        </p:nvSpPr>
        <p:spPr>
          <a:xfrm>
            <a:off x="3887391" y="987426"/>
            <a:ext cx="4629150" cy="4873625"/>
          </a:xfrm>
          <a:prstGeom prst="rect">
            <a:avLst/>
          </a:prstGeom>
          <a:noFill/>
          <a:ln>
            <a:noFill/>
          </a:ln>
        </p:spPr>
      </p:sp>
      <p:sp>
        <p:nvSpPr>
          <p:cNvPr id="122" name="Google Shape;122;p4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23" name="Google Shape;123;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9.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7.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2.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2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2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2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4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5" name="Google Shape;115;p4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6" name="Google Shape;116;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7" name="Google Shape;117;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8" name="Google Shape;118;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4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28" name="Google Shape;128;p4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9" name="Google Shape;129;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0" name="Google Shape;130;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1" name="Google Shape;131;p4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4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40" name="Google Shape;140;p4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1" name="Google Shape;141;p4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2" name="Google Shape;142;p4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3" name="Google Shape;143;p4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2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23" name="Google Shape;23;p2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 name="Google Shape;24;p2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5" name="Google Shape;25;p2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6" name="Google Shape;26;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3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35" name="Google Shape;35;p3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Google Shape;36;p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7" name="Google Shape;37;p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8" name="Google Shape;38;p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3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41" name="Google Shape;41;p3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3" name="Google Shape;43;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4" name="Google Shape;44;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3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53" name="Google Shape;53;p3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5" name="Google Shape;55;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6" name="Google Shape;56;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3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66" name="Google Shape;66;p3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7" name="Google Shape;67;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8" name="Google Shape;68;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9" name="Google Shape;69;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3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81" name="Google Shape;81;p3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2" name="Google Shape;82;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3" name="Google Shape;83;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4" name="Google Shape;84;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4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92" name="Google Shape;92;p4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3" name="Google Shape;93;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4" name="Google Shape;94;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5" name="Google Shape;95;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4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02" name="Google Shape;102;p4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3" name="Google Shape;103;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4" name="Google Shape;104;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5" name="Google Shape;105;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about:blan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ctr">
              <a:lnSpc>
                <a:spcPct val="90000"/>
              </a:lnSpc>
              <a:spcBef>
                <a:spcPts val="0"/>
              </a:spcBef>
              <a:spcAft>
                <a:spcPts val="0"/>
              </a:spcAft>
              <a:buClr>
                <a:schemeClr val="folHlink"/>
              </a:buClr>
              <a:buSzPts val="6600"/>
              <a:buFont typeface="Arial"/>
              <a:buNone/>
            </a:pPr>
            <a:r>
              <a:rPr b="1" i="0" lang="en-US" sz="6600" u="none" cap="none" strike="noStrike">
                <a:solidFill>
                  <a:schemeClr val="folHlink"/>
                </a:solidFill>
                <a:latin typeface="Calibri"/>
                <a:ea typeface="Calibri"/>
                <a:cs typeface="Calibri"/>
                <a:sym typeface="Calibri"/>
              </a:rPr>
              <a:t>Risk Analysis</a:t>
            </a:r>
            <a:endParaRPr/>
          </a:p>
        </p:txBody>
      </p:sp>
      <p:sp>
        <p:nvSpPr>
          <p:cNvPr id="155" name="Google Shape;155;p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cap="none" strike="noStrike">
                <a:solidFill>
                  <a:srgbClr val="B5A788"/>
                </a:solidFill>
                <a:latin typeface="Arial"/>
                <a:ea typeface="Arial"/>
                <a:cs typeface="Arial"/>
                <a:sym typeface="Aria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0"/>
          <p:cNvSpPr txBox="1"/>
          <p:nvPr>
            <p:ph type="title"/>
          </p:nvPr>
        </p:nvSpPr>
        <p:spPr>
          <a:xfrm>
            <a:off x="1219200" y="1066800"/>
            <a:ext cx="6705600" cy="6334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Assessing Project Risk-II</a:t>
            </a:r>
            <a:endParaRPr/>
          </a:p>
        </p:txBody>
      </p:sp>
      <p:sp>
        <p:nvSpPr>
          <p:cNvPr id="254" name="Google Shape;254;p10"/>
          <p:cNvSpPr txBox="1"/>
          <p:nvPr>
            <p:ph idx="1" type="body"/>
          </p:nvPr>
        </p:nvSpPr>
        <p:spPr>
          <a:xfrm>
            <a:off x="1435100" y="1752600"/>
            <a:ext cx="7499350" cy="4800600"/>
          </a:xfrm>
          <a:prstGeom prst="rect">
            <a:avLst/>
          </a:prstGeom>
          <a:noFill/>
          <a:ln>
            <a:noFill/>
          </a:ln>
        </p:spPr>
        <p:txBody>
          <a:bodyPr anchorCtr="0" anchor="t" bIns="45700" lIns="91425" spcFirstLastPara="1" rIns="91425" wrap="square" tIns="45700">
            <a:normAutofit/>
          </a:bodyPr>
          <a:lstStyle/>
          <a:p>
            <a:pPr indent="-457200" lvl="0" marL="539750" marR="0" rtl="0" algn="l">
              <a:lnSpc>
                <a:spcPct val="80000"/>
              </a:lnSpc>
              <a:spcBef>
                <a:spcPts val="0"/>
              </a:spcBef>
              <a:spcAft>
                <a:spcPts val="0"/>
              </a:spcAft>
              <a:buClr>
                <a:schemeClr val="dk1"/>
              </a:buClr>
              <a:buSzPts val="2400"/>
              <a:buFont typeface="Calibri"/>
              <a:buAutoNum type="arabicPeriod" startAt="6"/>
            </a:pPr>
            <a:r>
              <a:rPr b="0" i="0" lang="en-US" sz="2400" u="none" cap="none" strike="noStrike">
                <a:solidFill>
                  <a:schemeClr val="dk1"/>
                </a:solidFill>
                <a:latin typeface="Calibri"/>
                <a:ea typeface="Calibri"/>
                <a:cs typeface="Calibri"/>
                <a:sym typeface="Calibri"/>
              </a:rPr>
              <a:t>Is project scope stable?</a:t>
            </a:r>
            <a:endParaRPr/>
          </a:p>
          <a:p>
            <a:pPr indent="-457200" lvl="0" marL="539750" marR="0" rtl="0" algn="l">
              <a:lnSpc>
                <a:spcPct val="80000"/>
              </a:lnSpc>
              <a:spcBef>
                <a:spcPts val="300"/>
              </a:spcBef>
              <a:spcAft>
                <a:spcPts val="0"/>
              </a:spcAft>
              <a:buClr>
                <a:schemeClr val="dk1"/>
              </a:buClr>
              <a:buSzPts val="2400"/>
              <a:buFont typeface="Calibri"/>
              <a:buAutoNum type="arabicPeriod" startAt="6"/>
            </a:pPr>
            <a:r>
              <a:rPr b="0" i="0" lang="en-US" sz="2400" u="none" cap="none" strike="noStrike">
                <a:solidFill>
                  <a:schemeClr val="dk1"/>
                </a:solidFill>
                <a:latin typeface="Calibri"/>
                <a:ea typeface="Calibri"/>
                <a:cs typeface="Calibri"/>
                <a:sym typeface="Calibri"/>
              </a:rPr>
              <a:t>Does the software engineering team have the right mix of skills?</a:t>
            </a:r>
            <a:endParaRPr/>
          </a:p>
          <a:p>
            <a:pPr indent="-457200" lvl="0" marL="539750" marR="0" rtl="0" algn="l">
              <a:lnSpc>
                <a:spcPct val="80000"/>
              </a:lnSpc>
              <a:spcBef>
                <a:spcPts val="300"/>
              </a:spcBef>
              <a:spcAft>
                <a:spcPts val="0"/>
              </a:spcAft>
              <a:buClr>
                <a:schemeClr val="dk1"/>
              </a:buClr>
              <a:buSzPts val="2400"/>
              <a:buFont typeface="Calibri"/>
              <a:buAutoNum type="arabicPeriod" startAt="6"/>
            </a:pPr>
            <a:r>
              <a:rPr b="0" i="0" lang="en-US" sz="2400" u="none" cap="none" strike="noStrike">
                <a:solidFill>
                  <a:schemeClr val="dk1"/>
                </a:solidFill>
                <a:latin typeface="Calibri"/>
                <a:ea typeface="Calibri"/>
                <a:cs typeface="Calibri"/>
                <a:sym typeface="Calibri"/>
              </a:rPr>
              <a:t>Are project requirements stable?</a:t>
            </a:r>
            <a:endParaRPr/>
          </a:p>
          <a:p>
            <a:pPr indent="-457200" lvl="0" marL="539750" marR="0" rtl="0" algn="l">
              <a:lnSpc>
                <a:spcPct val="80000"/>
              </a:lnSpc>
              <a:spcBef>
                <a:spcPts val="300"/>
              </a:spcBef>
              <a:spcAft>
                <a:spcPts val="0"/>
              </a:spcAft>
              <a:buClr>
                <a:schemeClr val="dk1"/>
              </a:buClr>
              <a:buSzPts val="2400"/>
              <a:buFont typeface="Calibri"/>
              <a:buAutoNum type="arabicPeriod" startAt="6"/>
            </a:pPr>
            <a:r>
              <a:rPr b="0" i="0" lang="en-US" sz="2400" u="none" cap="none" strike="noStrike">
                <a:solidFill>
                  <a:schemeClr val="dk1"/>
                </a:solidFill>
                <a:latin typeface="Calibri"/>
                <a:ea typeface="Calibri"/>
                <a:cs typeface="Calibri"/>
                <a:sym typeface="Calibri"/>
              </a:rPr>
              <a:t>Does the project team have experience with the technology to be implemented?</a:t>
            </a:r>
            <a:endParaRPr/>
          </a:p>
          <a:p>
            <a:pPr indent="-457200" lvl="0" marL="539750" marR="0" rtl="0" algn="l">
              <a:lnSpc>
                <a:spcPct val="80000"/>
              </a:lnSpc>
              <a:spcBef>
                <a:spcPts val="300"/>
              </a:spcBef>
              <a:spcAft>
                <a:spcPts val="0"/>
              </a:spcAft>
              <a:buClr>
                <a:schemeClr val="dk1"/>
              </a:buClr>
              <a:buSzPts val="2400"/>
              <a:buFont typeface="Calibri"/>
              <a:buAutoNum type="arabicPeriod" startAt="6"/>
            </a:pPr>
            <a:r>
              <a:rPr b="0" i="0" lang="en-US" sz="2400" u="none" cap="none" strike="noStrike">
                <a:solidFill>
                  <a:schemeClr val="dk1"/>
                </a:solidFill>
                <a:latin typeface="Calibri"/>
                <a:ea typeface="Calibri"/>
                <a:cs typeface="Calibri"/>
                <a:sym typeface="Calibri"/>
              </a:rPr>
              <a:t>Is the number of people on the project team adequate to do the job?</a:t>
            </a:r>
            <a:endParaRPr/>
          </a:p>
          <a:p>
            <a:pPr indent="-457200" lvl="0" marL="539750" marR="0" rtl="0" algn="l">
              <a:lnSpc>
                <a:spcPct val="80000"/>
              </a:lnSpc>
              <a:spcBef>
                <a:spcPts val="700"/>
              </a:spcBef>
              <a:spcAft>
                <a:spcPts val="0"/>
              </a:spcAft>
              <a:buClr>
                <a:schemeClr val="dk1"/>
              </a:buClr>
              <a:buSzPts val="2400"/>
              <a:buFont typeface="Calibri"/>
              <a:buAutoNum type="arabicPeriod" startAt="6"/>
            </a:pPr>
            <a:r>
              <a:rPr b="0" i="0" lang="en-US" sz="2400" u="none" cap="none" strike="noStrike">
                <a:solidFill>
                  <a:schemeClr val="dk1"/>
                </a:solidFill>
                <a:latin typeface="Calibri"/>
                <a:ea typeface="Calibri"/>
                <a:cs typeface="Calibri"/>
                <a:sym typeface="Calibri"/>
              </a:rPr>
              <a:t>Do all customer/user constituencies agree on the importance of the project and on the requirements for the system/product to be built?</a:t>
            </a:r>
            <a:endParaRPr/>
          </a:p>
          <a:p>
            <a:pPr indent="-457200" lvl="0" marL="539750" marR="0" rtl="0" algn="ctr">
              <a:lnSpc>
                <a:spcPct val="80000"/>
              </a:lnSpc>
              <a:spcBef>
                <a:spcPts val="700"/>
              </a:spcBef>
              <a:spcAft>
                <a:spcPts val="0"/>
              </a:spcAft>
              <a:buClr>
                <a:srgbClr val="FF0000"/>
              </a:buClr>
              <a:buSzPts val="2400"/>
              <a:buFont typeface="Arial"/>
              <a:buNone/>
            </a:pPr>
            <a:r>
              <a:rPr b="1" i="0" lang="en-US" sz="2400" u="none" cap="none" strike="noStrike">
                <a:solidFill>
                  <a:srgbClr val="FF0000"/>
                </a:solidFill>
                <a:latin typeface="Calibri"/>
                <a:ea typeface="Calibri"/>
                <a:cs typeface="Calibri"/>
                <a:sym typeface="Calibri"/>
              </a:rPr>
              <a:t>If any of the questions is answered negatively, Mitigation, Monitoring and Management steps should be instituted without fail.</a:t>
            </a:r>
            <a:endParaRPr/>
          </a:p>
        </p:txBody>
      </p:sp>
      <p:sp>
        <p:nvSpPr>
          <p:cNvPr id="255" name="Google Shape;255;p10"/>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1"/>
          <p:cNvSpPr txBox="1"/>
          <p:nvPr>
            <p:ph type="title"/>
          </p:nvPr>
        </p:nvSpPr>
        <p:spPr>
          <a:xfrm>
            <a:off x="1295400" y="514350"/>
            <a:ext cx="6477000" cy="1285875"/>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600"/>
              <a:buFont typeface="Calibri"/>
              <a:buNone/>
            </a:pPr>
            <a:r>
              <a:rPr b="0" i="0" lang="en-US" sz="3600" u="none">
                <a:solidFill>
                  <a:srgbClr val="3E5370"/>
                </a:solidFill>
                <a:latin typeface="Calibri"/>
                <a:ea typeface="Calibri"/>
                <a:cs typeface="Calibri"/>
                <a:sym typeface="Calibri"/>
              </a:rPr>
              <a:t>Risk Mitigation, Monitoring,</a:t>
            </a:r>
            <a:br>
              <a:rPr b="0" i="0" lang="en-US" sz="3600" u="none">
                <a:solidFill>
                  <a:srgbClr val="3E5370"/>
                </a:solidFill>
                <a:latin typeface="Calibri"/>
                <a:ea typeface="Calibri"/>
                <a:cs typeface="Calibri"/>
                <a:sym typeface="Calibri"/>
              </a:rPr>
            </a:br>
            <a:r>
              <a:rPr b="0" i="0" lang="en-US" sz="3600" u="none">
                <a:solidFill>
                  <a:srgbClr val="3E5370"/>
                </a:solidFill>
                <a:latin typeface="Calibri"/>
                <a:ea typeface="Calibri"/>
                <a:cs typeface="Calibri"/>
                <a:sym typeface="Calibri"/>
              </a:rPr>
              <a:t>and Management </a:t>
            </a:r>
            <a:endParaRPr/>
          </a:p>
        </p:txBody>
      </p:sp>
      <p:sp>
        <p:nvSpPr>
          <p:cNvPr id="261" name="Google Shape;261;p11"/>
          <p:cNvSpPr txBox="1"/>
          <p:nvPr>
            <p:ph idx="1" type="body"/>
          </p:nvPr>
        </p:nvSpPr>
        <p:spPr>
          <a:xfrm>
            <a:off x="1828800" y="2362200"/>
            <a:ext cx="6934200" cy="2909887"/>
          </a:xfrm>
          <a:prstGeom prst="rect">
            <a:avLst/>
          </a:prstGeom>
          <a:noFill/>
          <a:ln>
            <a:noFill/>
          </a:ln>
        </p:spPr>
        <p:txBody>
          <a:bodyPr anchorCtr="0" anchor="t" bIns="44450" lIns="90475" spcFirstLastPara="1" rIns="90475" wrap="square" tIns="44450">
            <a:noAutofit/>
          </a:bodyPr>
          <a:lstStyle/>
          <a:p>
            <a:pPr indent="-285750" lvl="0" marL="285750" marR="0" rtl="0" algn="l">
              <a:lnSpc>
                <a:spcPct val="90000"/>
              </a:lnSpc>
              <a:spcBef>
                <a:spcPts val="0"/>
              </a:spcBef>
              <a:spcAft>
                <a:spcPts val="0"/>
              </a:spcAft>
              <a:buClr>
                <a:schemeClr val="folHlink"/>
              </a:buClr>
              <a:buSzPts val="2800"/>
              <a:buFont typeface="Arial"/>
              <a:buChar char="•"/>
            </a:pPr>
            <a:r>
              <a:rPr b="0" i="0" lang="en-US" sz="2800" u="none" cap="none" strike="noStrike">
                <a:solidFill>
                  <a:schemeClr val="folHlink"/>
                </a:solidFill>
                <a:latin typeface="Calibri"/>
                <a:ea typeface="Calibri"/>
                <a:cs typeface="Calibri"/>
                <a:sym typeface="Calibri"/>
              </a:rPr>
              <a:t>Mitigation</a:t>
            </a:r>
            <a:r>
              <a:rPr b="0" i="0" lang="en-US" sz="2800" u="none" cap="none" strike="noStrike">
                <a:solidFill>
                  <a:schemeClr val="dk1"/>
                </a:solidFill>
                <a:latin typeface="Calibri"/>
                <a:ea typeface="Calibri"/>
                <a:cs typeface="Calibri"/>
                <a:sym typeface="Calibri"/>
              </a:rPr>
              <a:t>—how can we avoid the risk?</a:t>
            </a:r>
            <a:endParaRPr/>
          </a:p>
          <a:p>
            <a:pPr indent="-285750" lvl="0" marL="285750" marR="0" rtl="0" algn="l">
              <a:lnSpc>
                <a:spcPct val="80000"/>
              </a:lnSpc>
              <a:spcBef>
                <a:spcPts val="700"/>
              </a:spcBef>
              <a:spcAft>
                <a:spcPts val="0"/>
              </a:spcAft>
              <a:buClr>
                <a:schemeClr val="folHlink"/>
              </a:buClr>
              <a:buSzPts val="2800"/>
              <a:buFont typeface="Arial"/>
              <a:buChar char="•"/>
            </a:pPr>
            <a:r>
              <a:rPr b="0" i="0" lang="en-US" sz="2800" u="none" cap="none" strike="noStrike">
                <a:solidFill>
                  <a:schemeClr val="folHlink"/>
                </a:solidFill>
                <a:latin typeface="Calibri"/>
                <a:ea typeface="Calibri"/>
                <a:cs typeface="Calibri"/>
                <a:sym typeface="Calibri"/>
              </a:rPr>
              <a:t>Monitoring</a:t>
            </a:r>
            <a:r>
              <a:rPr b="0" i="0" lang="en-US" sz="2800" u="none" cap="none" strike="noStrike">
                <a:solidFill>
                  <a:schemeClr val="dk1"/>
                </a:solidFill>
                <a:latin typeface="Calibri"/>
                <a:ea typeface="Calibri"/>
                <a:cs typeface="Calibri"/>
                <a:sym typeface="Calibri"/>
              </a:rPr>
              <a:t>—what factors can we track that will enable us to determine if the risk is becoming more or less likely?</a:t>
            </a:r>
            <a:endParaRPr/>
          </a:p>
          <a:p>
            <a:pPr indent="-285750" lvl="0" marL="285750" marR="0" rtl="0" algn="l">
              <a:lnSpc>
                <a:spcPct val="80000"/>
              </a:lnSpc>
              <a:spcBef>
                <a:spcPts val="700"/>
              </a:spcBef>
              <a:spcAft>
                <a:spcPts val="0"/>
              </a:spcAft>
              <a:buClr>
                <a:schemeClr val="folHlink"/>
              </a:buClr>
              <a:buSzPts val="2800"/>
              <a:buFont typeface="Arial"/>
              <a:buChar char="•"/>
            </a:pPr>
            <a:r>
              <a:rPr b="0" i="0" lang="en-US" sz="2800" u="none" cap="none" strike="noStrike">
                <a:solidFill>
                  <a:schemeClr val="folHlink"/>
                </a:solidFill>
                <a:latin typeface="Calibri"/>
                <a:ea typeface="Calibri"/>
                <a:cs typeface="Calibri"/>
                <a:sym typeface="Calibri"/>
              </a:rPr>
              <a:t>Management</a:t>
            </a:r>
            <a:r>
              <a:rPr b="0" i="0" lang="en-US" sz="2800" u="none" cap="none" strike="noStrike">
                <a:solidFill>
                  <a:schemeClr val="dk1"/>
                </a:solidFill>
                <a:latin typeface="Calibri"/>
                <a:ea typeface="Calibri"/>
                <a:cs typeface="Calibri"/>
                <a:sym typeface="Calibri"/>
              </a:rPr>
              <a:t>—what contingency plans do we have if the risk becomes a reality?</a:t>
            </a:r>
            <a:endParaRPr/>
          </a:p>
        </p:txBody>
      </p:sp>
      <p:sp>
        <p:nvSpPr>
          <p:cNvPr id="262" name="Google Shape;262;p1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2"/>
          <p:cNvSpPr txBox="1"/>
          <p:nvPr>
            <p:ph type="title"/>
          </p:nvPr>
        </p:nvSpPr>
        <p:spPr>
          <a:xfrm>
            <a:off x="1219200" y="762000"/>
            <a:ext cx="6705600" cy="6334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Risk Projection</a:t>
            </a:r>
            <a:endParaRPr/>
          </a:p>
        </p:txBody>
      </p:sp>
      <p:sp>
        <p:nvSpPr>
          <p:cNvPr id="268" name="Google Shape;268;p12"/>
          <p:cNvSpPr txBox="1"/>
          <p:nvPr>
            <p:ph idx="1" type="body"/>
          </p:nvPr>
        </p:nvSpPr>
        <p:spPr>
          <a:xfrm>
            <a:off x="1435100" y="1524000"/>
            <a:ext cx="7499350" cy="48006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80000"/>
              </a:lnSpc>
              <a:spcBef>
                <a:spcPts val="0"/>
              </a:spcBef>
              <a:spcAft>
                <a:spcPts val="0"/>
              </a:spcAft>
              <a:buClr>
                <a:schemeClr val="dk1"/>
              </a:buClr>
              <a:buSzPts val="2600"/>
              <a:buFont typeface="Arial"/>
              <a:buChar char="•"/>
            </a:pPr>
            <a:r>
              <a:rPr b="0" i="1" lang="en-US" sz="2600" u="none" cap="none" strike="noStrike">
                <a:solidFill>
                  <a:schemeClr val="dk1"/>
                </a:solidFill>
                <a:latin typeface="Calibri"/>
                <a:ea typeface="Calibri"/>
                <a:cs typeface="Calibri"/>
                <a:sym typeface="Calibri"/>
              </a:rPr>
              <a:t>Risk projection</a:t>
            </a:r>
            <a:r>
              <a:rPr b="0" i="0" lang="en-US" sz="2600" u="none" cap="none" strike="noStrike">
                <a:solidFill>
                  <a:schemeClr val="dk1"/>
                </a:solidFill>
                <a:latin typeface="Calibri"/>
                <a:ea typeface="Calibri"/>
                <a:cs typeface="Calibri"/>
                <a:sym typeface="Calibri"/>
              </a:rPr>
              <a:t>, also called </a:t>
            </a:r>
            <a:r>
              <a:rPr b="0" i="1" lang="en-US" sz="2600" u="none" cap="none" strike="noStrike">
                <a:solidFill>
                  <a:schemeClr val="dk1"/>
                </a:solidFill>
                <a:latin typeface="Calibri"/>
                <a:ea typeface="Calibri"/>
                <a:cs typeface="Calibri"/>
                <a:sym typeface="Calibri"/>
              </a:rPr>
              <a:t>risk estimation,</a:t>
            </a:r>
            <a:r>
              <a:rPr b="0" i="0" lang="en-US" sz="2600" u="none" cap="none" strike="noStrike">
                <a:solidFill>
                  <a:schemeClr val="dk1"/>
                </a:solidFill>
                <a:latin typeface="Calibri"/>
                <a:ea typeface="Calibri"/>
                <a:cs typeface="Calibri"/>
                <a:sym typeface="Calibri"/>
              </a:rPr>
              <a:t> attempts to rate each risk in two ways</a:t>
            </a:r>
            <a:endParaRPr/>
          </a:p>
          <a:p>
            <a:pPr indent="-171450" lvl="1" marL="514350" marR="0" rtl="0" algn="l">
              <a:lnSpc>
                <a:spcPct val="80000"/>
              </a:lnSpc>
              <a:spcBef>
                <a:spcPts val="3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The likelihood or probability that the risk is real </a:t>
            </a:r>
            <a:endParaRPr/>
          </a:p>
          <a:p>
            <a:pPr indent="-171450" lvl="1" marL="514350" marR="0" rtl="0" algn="l">
              <a:lnSpc>
                <a:spcPct val="80000"/>
              </a:lnSpc>
              <a:spcBef>
                <a:spcPts val="3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 The consequences of the problems associated with the risk, should it occur. </a:t>
            </a:r>
            <a:endParaRPr/>
          </a:p>
          <a:p>
            <a:pPr indent="-31750" lvl="1" marL="514350" marR="0" rtl="0" algn="l">
              <a:lnSpc>
                <a:spcPct val="80000"/>
              </a:lnSpc>
              <a:spcBef>
                <a:spcPts val="3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171450" lvl="0" marL="171450" marR="0" rtl="0" algn="l">
              <a:lnSpc>
                <a:spcPct val="80000"/>
              </a:lnSpc>
              <a:spcBef>
                <a:spcPts val="3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are four risk projection steps:</a:t>
            </a:r>
            <a:endParaRPr/>
          </a:p>
          <a:p>
            <a:pPr indent="-171450" lvl="1" marL="514350" marR="0" rtl="0" algn="l">
              <a:lnSpc>
                <a:spcPct val="8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Establish a scale that reflects the perceived likelihood of a risk</a:t>
            </a:r>
            <a:endParaRPr/>
          </a:p>
          <a:p>
            <a:pPr indent="-171450" lvl="1" marL="514350" marR="0" rtl="0" algn="l">
              <a:lnSpc>
                <a:spcPct val="80000"/>
              </a:lnSpc>
              <a:spcBef>
                <a:spcPts val="3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Outline the consequences of the risk</a:t>
            </a:r>
            <a:endParaRPr/>
          </a:p>
          <a:p>
            <a:pPr indent="-171450" lvl="1" marL="514350" marR="0" rtl="0" algn="l">
              <a:lnSpc>
                <a:spcPct val="80000"/>
              </a:lnSpc>
              <a:spcBef>
                <a:spcPts val="3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Estimate the impact of the risk on the project and the product,</a:t>
            </a:r>
            <a:endParaRPr/>
          </a:p>
          <a:p>
            <a:pPr indent="-171450" lvl="1" marL="514350" marR="0" rtl="0" algn="l">
              <a:lnSpc>
                <a:spcPct val="80000"/>
              </a:lnSpc>
              <a:spcBef>
                <a:spcPts val="3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Note the overall accuracy of the risk projection so that there will be no misunderstandings.</a:t>
            </a:r>
            <a:endParaRPr/>
          </a:p>
        </p:txBody>
      </p:sp>
      <p:sp>
        <p:nvSpPr>
          <p:cNvPr id="269" name="Google Shape;269;p12"/>
          <p:cNvSpPr txBox="1"/>
          <p:nvPr/>
        </p:nvSpPr>
        <p:spPr>
          <a:xfrm>
            <a:off x="8613775" y="6229350"/>
            <a:ext cx="4572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3"/>
          <p:cNvSpPr txBox="1"/>
          <p:nvPr>
            <p:ph type="title"/>
          </p:nvPr>
        </p:nvSpPr>
        <p:spPr>
          <a:xfrm>
            <a:off x="1295400" y="914400"/>
            <a:ext cx="7162800" cy="781050"/>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Building the Risk Table</a:t>
            </a:r>
            <a:endParaRPr/>
          </a:p>
        </p:txBody>
      </p:sp>
      <p:sp>
        <p:nvSpPr>
          <p:cNvPr id="275" name="Google Shape;275;p13"/>
          <p:cNvSpPr txBox="1"/>
          <p:nvPr>
            <p:ph idx="1" type="body"/>
          </p:nvPr>
        </p:nvSpPr>
        <p:spPr>
          <a:xfrm>
            <a:off x="1905000" y="2133600"/>
            <a:ext cx="6629400" cy="3405187"/>
          </a:xfrm>
          <a:prstGeom prst="rect">
            <a:avLst/>
          </a:prstGeom>
          <a:noFill/>
          <a:ln>
            <a:noFill/>
          </a:ln>
        </p:spPr>
        <p:txBody>
          <a:bodyPr anchorCtr="0" anchor="t" bIns="44450" lIns="90475" spcFirstLastPara="1" rIns="90475" wrap="square" tIns="44450">
            <a:noAutofit/>
          </a:bodyPr>
          <a:lstStyle/>
          <a:p>
            <a:pPr indent="-282575" lvl="0" marL="365125" marR="0" rtl="0" algn="l">
              <a:lnSpc>
                <a:spcPct val="90000"/>
              </a:lnSpc>
              <a:spcBef>
                <a:spcPts val="0"/>
              </a:spcBef>
              <a:spcAft>
                <a:spcPts val="0"/>
              </a:spcAft>
              <a:buClr>
                <a:schemeClr val="dk1"/>
              </a:buClr>
              <a:buSzPts val="2100"/>
              <a:buFont typeface="Noto Sans Symbols"/>
              <a:buChar char="⚫"/>
            </a:pPr>
            <a:r>
              <a:rPr b="0" i="0" lang="en-US" sz="2100" u="none" cap="none" strike="noStrike">
                <a:solidFill>
                  <a:schemeClr val="dk1"/>
                </a:solidFill>
                <a:latin typeface="Calibri"/>
                <a:ea typeface="Calibri"/>
                <a:cs typeface="Calibri"/>
                <a:sym typeface="Calibri"/>
              </a:rPr>
              <a:t>Estimate the </a:t>
            </a:r>
            <a:r>
              <a:rPr b="0" i="0" lang="en-US" sz="2100" u="none" cap="none" strike="noStrike">
                <a:solidFill>
                  <a:schemeClr val="dk2"/>
                </a:solidFill>
                <a:latin typeface="Calibri"/>
                <a:ea typeface="Calibri"/>
                <a:cs typeface="Calibri"/>
                <a:sym typeface="Calibri"/>
              </a:rPr>
              <a:t>probability</a:t>
            </a:r>
            <a:r>
              <a:rPr b="0" i="0" lang="en-US" sz="2100" u="none" cap="none" strike="noStrike">
                <a:solidFill>
                  <a:schemeClr val="dk1"/>
                </a:solidFill>
                <a:latin typeface="Calibri"/>
                <a:ea typeface="Calibri"/>
                <a:cs typeface="Calibri"/>
                <a:sym typeface="Calibri"/>
              </a:rPr>
              <a:t> of occurrence</a:t>
            </a:r>
            <a:endParaRPr/>
          </a:p>
          <a:p>
            <a:pPr indent="-282575" lvl="0" marL="365125" marR="0" rtl="0" algn="l">
              <a:lnSpc>
                <a:spcPct val="90000"/>
              </a:lnSpc>
              <a:spcBef>
                <a:spcPts val="700"/>
              </a:spcBef>
              <a:spcAft>
                <a:spcPts val="0"/>
              </a:spcAft>
              <a:buClr>
                <a:schemeClr val="dk1"/>
              </a:buClr>
              <a:buSzPts val="2100"/>
              <a:buFont typeface="Noto Sans Symbols"/>
              <a:buChar char="⚫"/>
            </a:pPr>
            <a:r>
              <a:rPr b="0" i="0" lang="en-US" sz="2100" u="none" cap="none" strike="noStrike">
                <a:solidFill>
                  <a:schemeClr val="dk1"/>
                </a:solidFill>
                <a:latin typeface="Calibri"/>
                <a:ea typeface="Calibri"/>
                <a:cs typeface="Calibri"/>
                <a:sym typeface="Calibri"/>
              </a:rPr>
              <a:t>Estimate the </a:t>
            </a:r>
            <a:r>
              <a:rPr b="0" i="0" lang="en-US" sz="2100" u="none" cap="none" strike="noStrike">
                <a:solidFill>
                  <a:schemeClr val="dk2"/>
                </a:solidFill>
                <a:latin typeface="Calibri"/>
                <a:ea typeface="Calibri"/>
                <a:cs typeface="Calibri"/>
                <a:sym typeface="Calibri"/>
              </a:rPr>
              <a:t>impact</a:t>
            </a:r>
            <a:r>
              <a:rPr b="0" i="0" lang="en-US" sz="2100" u="none" cap="none" strike="noStrike">
                <a:solidFill>
                  <a:schemeClr val="dk1"/>
                </a:solidFill>
                <a:latin typeface="Calibri"/>
                <a:ea typeface="Calibri"/>
                <a:cs typeface="Calibri"/>
                <a:sym typeface="Calibri"/>
              </a:rPr>
              <a:t> on the project on a scale of 1 to 5, where</a:t>
            </a:r>
            <a:endParaRPr/>
          </a:p>
          <a:p>
            <a:pPr indent="-236537" lvl="1" marL="639762" marR="0" rtl="0" algn="l">
              <a:lnSpc>
                <a:spcPct val="90000"/>
              </a:lnSpc>
              <a:spcBef>
                <a:spcPts val="300"/>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 1 = low impact on project success</a:t>
            </a:r>
            <a:endParaRPr/>
          </a:p>
          <a:p>
            <a:pPr indent="-236537" lvl="1" marL="639762" marR="0" rtl="0" algn="l">
              <a:lnSpc>
                <a:spcPct val="90000"/>
              </a:lnSpc>
              <a:spcBef>
                <a:spcPts val="300"/>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 5 = catastrophic impact on project success</a:t>
            </a:r>
            <a:endParaRPr/>
          </a:p>
          <a:p>
            <a:pPr indent="-282575" lvl="0" marL="365125" marR="0" rtl="0" algn="l">
              <a:lnSpc>
                <a:spcPct val="90000"/>
              </a:lnSpc>
              <a:spcBef>
                <a:spcPts val="700"/>
              </a:spcBef>
              <a:spcAft>
                <a:spcPts val="0"/>
              </a:spcAft>
              <a:buClr>
                <a:schemeClr val="dk1"/>
              </a:buClr>
              <a:buSzPts val="2100"/>
              <a:buFont typeface="Noto Sans Symbols"/>
              <a:buChar char="⚫"/>
            </a:pPr>
            <a:r>
              <a:rPr b="0" i="0" lang="en-US" sz="2100" u="none" cap="none" strike="noStrike">
                <a:solidFill>
                  <a:schemeClr val="dk1"/>
                </a:solidFill>
                <a:latin typeface="Calibri"/>
                <a:ea typeface="Calibri"/>
                <a:cs typeface="Calibri"/>
                <a:sym typeface="Calibri"/>
              </a:rPr>
              <a:t> Sort the table by probability and impact</a:t>
            </a:r>
            <a:endParaRPr/>
          </a:p>
        </p:txBody>
      </p:sp>
      <p:sp>
        <p:nvSpPr>
          <p:cNvPr id="276" name="Google Shape;276;p13"/>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1219200" y="990600"/>
            <a:ext cx="5270500" cy="631825"/>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Building a Risk Table</a:t>
            </a:r>
            <a:endParaRPr/>
          </a:p>
        </p:txBody>
      </p:sp>
      <p:sp>
        <p:nvSpPr>
          <p:cNvPr id="282" name="Google Shape;282;p1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283" name="Google Shape;283;p14"/>
          <p:cNvSpPr txBox="1"/>
          <p:nvPr/>
        </p:nvSpPr>
        <p:spPr>
          <a:xfrm>
            <a:off x="2057400" y="1971675"/>
            <a:ext cx="6019800" cy="3971925"/>
          </a:xfrm>
          <a:prstGeom prst="rect">
            <a:avLst/>
          </a:prstGeom>
          <a:solidFill>
            <a:schemeClr val="lt1"/>
          </a:solidFill>
          <a:ln cap="flat" cmpd="sng" w="25400">
            <a:solidFill>
              <a:schemeClr val="dk2"/>
            </a:solidFill>
            <a:prstDash val="solid"/>
            <a:miter lim="800000"/>
            <a:headEnd len="sm" w="sm" type="none"/>
            <a:tailEnd len="sm" w="sm" type="none"/>
          </a:ln>
          <a:effectLst>
            <a:outerShdw blurRad="63500" dir="2700000" dist="53881">
              <a:schemeClr val="dk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84" name="Google Shape;284;p14"/>
          <p:cNvCxnSpPr/>
          <p:nvPr/>
        </p:nvCxnSpPr>
        <p:spPr>
          <a:xfrm>
            <a:off x="3492500" y="1985962"/>
            <a:ext cx="0" cy="3957637"/>
          </a:xfrm>
          <a:prstGeom prst="straightConnector1">
            <a:avLst/>
          </a:prstGeom>
          <a:noFill/>
          <a:ln cap="flat" cmpd="sng" w="25400">
            <a:solidFill>
              <a:schemeClr val="dk1"/>
            </a:solidFill>
            <a:prstDash val="solid"/>
            <a:miter lim="800000"/>
            <a:headEnd len="med" w="med" type="none"/>
            <a:tailEnd len="med" w="med" type="none"/>
          </a:ln>
        </p:spPr>
      </p:cxnSp>
      <p:cxnSp>
        <p:nvCxnSpPr>
          <p:cNvPr id="285" name="Google Shape;285;p14"/>
          <p:cNvCxnSpPr/>
          <p:nvPr/>
        </p:nvCxnSpPr>
        <p:spPr>
          <a:xfrm>
            <a:off x="4953000" y="1957387"/>
            <a:ext cx="0" cy="3986212"/>
          </a:xfrm>
          <a:prstGeom prst="straightConnector1">
            <a:avLst/>
          </a:prstGeom>
          <a:noFill/>
          <a:ln cap="flat" cmpd="sng" w="25400">
            <a:solidFill>
              <a:schemeClr val="dk1"/>
            </a:solidFill>
            <a:prstDash val="solid"/>
            <a:miter lim="800000"/>
            <a:headEnd len="med" w="med" type="none"/>
            <a:tailEnd len="med" w="med" type="none"/>
          </a:ln>
        </p:spPr>
      </p:cxnSp>
      <p:cxnSp>
        <p:nvCxnSpPr>
          <p:cNvPr id="286" name="Google Shape;286;p14"/>
          <p:cNvCxnSpPr/>
          <p:nvPr/>
        </p:nvCxnSpPr>
        <p:spPr>
          <a:xfrm>
            <a:off x="5981700" y="1985962"/>
            <a:ext cx="0" cy="3957637"/>
          </a:xfrm>
          <a:prstGeom prst="straightConnector1">
            <a:avLst/>
          </a:prstGeom>
          <a:noFill/>
          <a:ln cap="flat" cmpd="sng" w="25400">
            <a:solidFill>
              <a:schemeClr val="dk1"/>
            </a:solidFill>
            <a:prstDash val="solid"/>
            <a:miter lim="800000"/>
            <a:headEnd len="med" w="med" type="none"/>
            <a:tailEnd len="med" w="med" type="none"/>
          </a:ln>
        </p:spPr>
      </p:cxnSp>
      <p:cxnSp>
        <p:nvCxnSpPr>
          <p:cNvPr id="287" name="Google Shape;287;p14"/>
          <p:cNvCxnSpPr/>
          <p:nvPr/>
        </p:nvCxnSpPr>
        <p:spPr>
          <a:xfrm>
            <a:off x="2082800" y="2643187"/>
            <a:ext cx="5918200" cy="0"/>
          </a:xfrm>
          <a:prstGeom prst="straightConnector1">
            <a:avLst/>
          </a:prstGeom>
          <a:noFill/>
          <a:ln cap="flat" cmpd="sng" w="25400">
            <a:solidFill>
              <a:schemeClr val="dk1"/>
            </a:solidFill>
            <a:prstDash val="solid"/>
            <a:miter lim="800000"/>
            <a:headEnd len="med" w="med" type="none"/>
            <a:tailEnd len="med" w="med" type="none"/>
          </a:ln>
        </p:spPr>
      </p:cxnSp>
      <p:sp>
        <p:nvSpPr>
          <p:cNvPr id="288" name="Google Shape;288;p14"/>
          <p:cNvSpPr txBox="1"/>
          <p:nvPr/>
        </p:nvSpPr>
        <p:spPr>
          <a:xfrm>
            <a:off x="2424112" y="2132012"/>
            <a:ext cx="6635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Risk</a:t>
            </a:r>
            <a:endParaRPr/>
          </a:p>
        </p:txBody>
      </p:sp>
      <p:sp>
        <p:nvSpPr>
          <p:cNvPr id="289" name="Google Shape;289;p14"/>
          <p:cNvSpPr txBox="1"/>
          <p:nvPr/>
        </p:nvSpPr>
        <p:spPr>
          <a:xfrm>
            <a:off x="3541712" y="2132012"/>
            <a:ext cx="13620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Probability</a:t>
            </a:r>
            <a:endParaRPr/>
          </a:p>
        </p:txBody>
      </p:sp>
      <p:sp>
        <p:nvSpPr>
          <p:cNvPr id="290" name="Google Shape;290;p14"/>
          <p:cNvSpPr txBox="1"/>
          <p:nvPr/>
        </p:nvSpPr>
        <p:spPr>
          <a:xfrm>
            <a:off x="5065712" y="2132012"/>
            <a:ext cx="9175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Impact</a:t>
            </a:r>
            <a:endParaRPr/>
          </a:p>
        </p:txBody>
      </p:sp>
      <p:sp>
        <p:nvSpPr>
          <p:cNvPr id="291" name="Google Shape;291;p14"/>
          <p:cNvSpPr txBox="1"/>
          <p:nvPr/>
        </p:nvSpPr>
        <p:spPr>
          <a:xfrm>
            <a:off x="6691312" y="2132012"/>
            <a:ext cx="9175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RMMM</a:t>
            </a:r>
            <a:endParaRPr/>
          </a:p>
        </p:txBody>
      </p:sp>
      <p:sp>
        <p:nvSpPr>
          <p:cNvPr id="292" name="Google Shape;292;p14"/>
          <p:cNvSpPr txBox="1"/>
          <p:nvPr/>
        </p:nvSpPr>
        <p:spPr>
          <a:xfrm>
            <a:off x="6172200" y="3124200"/>
            <a:ext cx="1577975" cy="146208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Risk</a:t>
            </a:r>
            <a:endParaRPr/>
          </a:p>
          <a:p>
            <a:pPr indent="0" lvl="0" marL="0" marR="0" rtl="0" algn="ctr">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Mitigation</a:t>
            </a:r>
            <a:endParaRPr/>
          </a:p>
          <a:p>
            <a:pPr indent="0" lvl="0" marL="0" marR="0" rtl="0" algn="ctr">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Monitoring</a:t>
            </a:r>
            <a:endParaRPr/>
          </a:p>
          <a:p>
            <a:pPr indent="0" lvl="0" marL="0" marR="0" rtl="0" algn="ctr">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&amp; </a:t>
            </a:r>
            <a:endParaRPr/>
          </a:p>
          <a:p>
            <a:pPr indent="0" lvl="0" marL="0" marR="0" rtl="0" algn="ctr">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Management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5"/>
          <p:cNvSpPr txBox="1"/>
          <p:nvPr>
            <p:ph type="title"/>
          </p:nvPr>
        </p:nvSpPr>
        <p:spPr>
          <a:xfrm>
            <a:off x="1295400" y="457200"/>
            <a:ext cx="7497762"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Risk Table - Example</a:t>
            </a:r>
            <a:endParaRPr/>
          </a:p>
        </p:txBody>
      </p:sp>
      <p:sp>
        <p:nvSpPr>
          <p:cNvPr id="298" name="Google Shape;298;p1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pic>
        <p:nvPicPr>
          <p:cNvPr id="299" name="Google Shape;299;p15"/>
          <p:cNvPicPr preferRelativeResize="0"/>
          <p:nvPr/>
        </p:nvPicPr>
        <p:blipFill rotWithShape="1">
          <a:blip r:embed="rId3">
            <a:alphaModFix/>
          </a:blip>
          <a:srcRect b="0" l="0" r="0" t="0"/>
          <a:stretch/>
        </p:blipFill>
        <p:spPr>
          <a:xfrm>
            <a:off x="1152525" y="1804987"/>
            <a:ext cx="7912100" cy="44434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type="title"/>
          </p:nvPr>
        </p:nvSpPr>
        <p:spPr>
          <a:xfrm>
            <a:off x="1295400" y="838200"/>
            <a:ext cx="7497762"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Risk Exposure </a:t>
            </a:r>
            <a:endParaRPr/>
          </a:p>
        </p:txBody>
      </p:sp>
      <p:sp>
        <p:nvSpPr>
          <p:cNvPr id="305" name="Google Shape;305;p1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306" name="Google Shape;306;p16"/>
          <p:cNvSpPr txBox="1"/>
          <p:nvPr/>
        </p:nvSpPr>
        <p:spPr>
          <a:xfrm>
            <a:off x="1828800" y="1981200"/>
            <a:ext cx="6629400" cy="3335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Palatino"/>
              <a:buNone/>
            </a:pPr>
            <a:r>
              <a:rPr b="0" i="0" lang="en-US" sz="2400" u="none">
                <a:solidFill>
                  <a:schemeClr val="dk1"/>
                </a:solidFill>
                <a:latin typeface="Palatino"/>
                <a:ea typeface="Palatino"/>
                <a:cs typeface="Palatino"/>
                <a:sym typeface="Palatino"/>
              </a:rPr>
              <a:t>The overall </a:t>
            </a:r>
            <a:r>
              <a:rPr b="0" i="1" lang="en-US" sz="2400" u="none">
                <a:solidFill>
                  <a:schemeClr val="folHlink"/>
                </a:solidFill>
                <a:latin typeface="Palatino"/>
                <a:ea typeface="Palatino"/>
                <a:cs typeface="Palatino"/>
                <a:sym typeface="Palatino"/>
              </a:rPr>
              <a:t>risk exposure,</a:t>
            </a:r>
            <a:r>
              <a:rPr b="0" i="0" lang="en-US" sz="2400" u="none">
                <a:solidFill>
                  <a:schemeClr val="folHlink"/>
                </a:solidFill>
                <a:latin typeface="Palatino"/>
                <a:ea typeface="Palatino"/>
                <a:cs typeface="Palatino"/>
                <a:sym typeface="Palatino"/>
              </a:rPr>
              <a:t> RE,</a:t>
            </a:r>
            <a:r>
              <a:rPr b="0" i="0" lang="en-US" sz="2400" u="none">
                <a:solidFill>
                  <a:schemeClr val="dk1"/>
                </a:solidFill>
                <a:latin typeface="Palatino"/>
                <a:ea typeface="Palatino"/>
                <a:cs typeface="Palatino"/>
                <a:sym typeface="Palatino"/>
              </a:rPr>
              <a:t> is determined using the following relationship:</a:t>
            </a:r>
            <a:endParaRPr/>
          </a:p>
          <a:p>
            <a:pPr indent="0" lvl="0" marL="0" marR="0" rtl="0" algn="l">
              <a:lnSpc>
                <a:spcPct val="100000"/>
              </a:lnSpc>
              <a:spcBef>
                <a:spcPts val="600"/>
              </a:spcBef>
              <a:spcAft>
                <a:spcPts val="0"/>
              </a:spcAft>
              <a:buClr>
                <a:schemeClr val="dk1"/>
              </a:buClr>
              <a:buSzPts val="2400"/>
              <a:buFont typeface="Palatino"/>
              <a:buNone/>
            </a:pPr>
            <a:r>
              <a:rPr b="0" i="0" lang="en-US" sz="2400" u="none">
                <a:solidFill>
                  <a:schemeClr val="dk1"/>
                </a:solidFill>
                <a:latin typeface="Palatino"/>
                <a:ea typeface="Palatino"/>
                <a:cs typeface="Palatino"/>
                <a:sym typeface="Palatino"/>
              </a:rPr>
              <a:t>		</a:t>
            </a:r>
            <a:r>
              <a:rPr b="1" i="0" lang="en-US" sz="2400" u="none">
                <a:solidFill>
                  <a:schemeClr val="folHlink"/>
                </a:solidFill>
                <a:latin typeface="Palatino"/>
                <a:ea typeface="Palatino"/>
                <a:cs typeface="Palatino"/>
                <a:sym typeface="Palatino"/>
              </a:rPr>
              <a:t>RE = </a:t>
            </a:r>
            <a:r>
              <a:rPr b="1" i="1" lang="en-US" sz="2400" u="none">
                <a:solidFill>
                  <a:schemeClr val="folHlink"/>
                </a:solidFill>
                <a:latin typeface="Palatino"/>
                <a:ea typeface="Palatino"/>
                <a:cs typeface="Palatino"/>
                <a:sym typeface="Palatino"/>
              </a:rPr>
              <a:t>P</a:t>
            </a:r>
            <a:r>
              <a:rPr b="1" i="0" lang="en-US" sz="2400" u="none">
                <a:solidFill>
                  <a:schemeClr val="folHlink"/>
                </a:solidFill>
                <a:latin typeface="Palatino"/>
                <a:ea typeface="Palatino"/>
                <a:cs typeface="Palatino"/>
                <a:sym typeface="Palatino"/>
              </a:rPr>
              <a:t> x </a:t>
            </a:r>
            <a:r>
              <a:rPr b="1" i="1" lang="en-US" sz="2400" u="none">
                <a:solidFill>
                  <a:schemeClr val="folHlink"/>
                </a:solidFill>
                <a:latin typeface="Palatino"/>
                <a:ea typeface="Palatino"/>
                <a:cs typeface="Palatino"/>
                <a:sym typeface="Palatino"/>
              </a:rPr>
              <a:t>C</a:t>
            </a:r>
            <a:endParaRPr b="1" i="0" sz="2400" u="none">
              <a:solidFill>
                <a:schemeClr val="folHlink"/>
              </a:solidFill>
              <a:latin typeface="Palatino"/>
              <a:ea typeface="Palatino"/>
              <a:cs typeface="Palatino"/>
              <a:sym typeface="Palatino"/>
            </a:endParaRPr>
          </a:p>
          <a:p>
            <a:pPr indent="0" lvl="0" marL="0" marR="0" rtl="0" algn="l">
              <a:lnSpc>
                <a:spcPct val="100000"/>
              </a:lnSpc>
              <a:spcBef>
                <a:spcPts val="900"/>
              </a:spcBef>
              <a:spcAft>
                <a:spcPts val="0"/>
              </a:spcAft>
              <a:buClr>
                <a:schemeClr val="dk1"/>
              </a:buClr>
              <a:buSzPts val="2400"/>
              <a:buFont typeface="Palatino"/>
              <a:buNone/>
            </a:pPr>
            <a:r>
              <a:rPr b="0" i="0" lang="en-US" sz="2400" u="none">
                <a:solidFill>
                  <a:schemeClr val="dk1"/>
                </a:solidFill>
                <a:latin typeface="Palatino"/>
                <a:ea typeface="Palatino"/>
                <a:cs typeface="Palatino"/>
                <a:sym typeface="Palatino"/>
              </a:rPr>
              <a:t>where </a:t>
            </a:r>
            <a:endParaRPr/>
          </a:p>
          <a:p>
            <a:pPr indent="0" lvl="0" marL="0" marR="0" rtl="0" algn="l">
              <a:lnSpc>
                <a:spcPct val="100000"/>
              </a:lnSpc>
              <a:spcBef>
                <a:spcPts val="300"/>
              </a:spcBef>
              <a:spcAft>
                <a:spcPts val="0"/>
              </a:spcAft>
              <a:buClr>
                <a:schemeClr val="folHlink"/>
              </a:buClr>
              <a:buSzPts val="2400"/>
              <a:buFont typeface="Palatino"/>
              <a:buNone/>
            </a:pPr>
            <a:r>
              <a:rPr b="0" i="1" lang="en-US" sz="2400" u="none">
                <a:solidFill>
                  <a:schemeClr val="folHlink"/>
                </a:solidFill>
                <a:latin typeface="Palatino"/>
                <a:ea typeface="Palatino"/>
                <a:cs typeface="Palatino"/>
                <a:sym typeface="Palatino"/>
              </a:rPr>
              <a:t>P</a:t>
            </a:r>
            <a:r>
              <a:rPr b="0" i="0" lang="en-US" sz="2400" u="none">
                <a:solidFill>
                  <a:schemeClr val="dk1"/>
                </a:solidFill>
                <a:latin typeface="Palatino"/>
                <a:ea typeface="Palatino"/>
                <a:cs typeface="Palatino"/>
                <a:sym typeface="Palatino"/>
              </a:rPr>
              <a:t> is the probability of occurrence for a risk, and </a:t>
            </a:r>
            <a:endParaRPr/>
          </a:p>
          <a:p>
            <a:pPr indent="0" lvl="0" marL="0" marR="0" rtl="0" algn="l">
              <a:lnSpc>
                <a:spcPct val="100000"/>
              </a:lnSpc>
              <a:spcBef>
                <a:spcPts val="300"/>
              </a:spcBef>
              <a:spcAft>
                <a:spcPts val="0"/>
              </a:spcAft>
              <a:buClr>
                <a:schemeClr val="folHlink"/>
              </a:buClr>
              <a:buSzPts val="2400"/>
              <a:buFont typeface="Palatino"/>
              <a:buNone/>
            </a:pPr>
            <a:r>
              <a:rPr b="0" i="1" lang="en-US" sz="2400" u="none">
                <a:solidFill>
                  <a:schemeClr val="folHlink"/>
                </a:solidFill>
                <a:latin typeface="Palatino"/>
                <a:ea typeface="Palatino"/>
                <a:cs typeface="Palatino"/>
                <a:sym typeface="Palatino"/>
              </a:rPr>
              <a:t>C</a:t>
            </a:r>
            <a:r>
              <a:rPr b="0" i="0" lang="en-US" sz="2400" u="none">
                <a:solidFill>
                  <a:schemeClr val="dk1"/>
                </a:solidFill>
                <a:latin typeface="Palatino"/>
                <a:ea typeface="Palatino"/>
                <a:cs typeface="Palatino"/>
                <a:sym typeface="Palatino"/>
              </a:rPr>
              <a:t> is the cost to the project should the risk occur.</a:t>
            </a:r>
            <a:endParaRPr/>
          </a:p>
          <a:p>
            <a:pPr indent="0" lvl="0" marL="0" marR="0" rtl="0" algn="l">
              <a:lnSpc>
                <a:spcPct val="100000"/>
              </a:lnSpc>
              <a:spcBef>
                <a:spcPts val="0"/>
              </a:spcBef>
              <a:spcAft>
                <a:spcPts val="0"/>
              </a:spcAft>
              <a:buNone/>
            </a:pPr>
            <a:r>
              <a:t/>
            </a:r>
            <a:endParaRPr b="0" i="0" sz="2400" u="none">
              <a:solidFill>
                <a:schemeClr val="dk1"/>
              </a:solidFill>
              <a:latin typeface="Palatino"/>
              <a:ea typeface="Palatino"/>
              <a:cs typeface="Palatino"/>
              <a:sym typeface="Palati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71600" y="609600"/>
            <a:ext cx="7497762"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Risk Exposure Example</a:t>
            </a:r>
            <a:endParaRPr/>
          </a:p>
        </p:txBody>
      </p:sp>
      <p:sp>
        <p:nvSpPr>
          <p:cNvPr id="312" name="Google Shape;312;p17"/>
          <p:cNvSpPr txBox="1"/>
          <p:nvPr>
            <p:ph idx="1" type="body"/>
          </p:nvPr>
        </p:nvSpPr>
        <p:spPr>
          <a:xfrm>
            <a:off x="1435100" y="1676400"/>
            <a:ext cx="7499350" cy="4800600"/>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Risk identification.</a:t>
            </a:r>
            <a:r>
              <a:rPr b="0" i="0" lang="en-US" sz="2000" u="none" cap="none" strike="noStrike">
                <a:solidFill>
                  <a:schemeClr val="dk1"/>
                </a:solidFill>
                <a:latin typeface="Calibri"/>
                <a:ea typeface="Calibri"/>
                <a:cs typeface="Calibri"/>
                <a:sym typeface="Calibri"/>
              </a:rPr>
              <a:t>  Only 70 percent of the software components scheduled for reuse will, in fact, be integrated into the application. The remaining functionality will have to be custom developed.</a:t>
            </a:r>
            <a:endParaRPr/>
          </a:p>
          <a:p>
            <a:pPr indent="-171450" lvl="0" marL="171450" marR="0" rtl="0" algn="just">
              <a:lnSpc>
                <a:spcPct val="90000"/>
              </a:lnSpc>
              <a:spcBef>
                <a:spcPts val="3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Risk probability.</a:t>
            </a:r>
            <a:r>
              <a:rPr b="0" i="0" lang="en-US" sz="2000" u="none" cap="none" strike="noStrike">
                <a:solidFill>
                  <a:schemeClr val="dk1"/>
                </a:solidFill>
                <a:latin typeface="Calibri"/>
                <a:ea typeface="Calibri"/>
                <a:cs typeface="Calibri"/>
                <a:sym typeface="Calibri"/>
              </a:rPr>
              <a:t>  80% (likely).</a:t>
            </a:r>
            <a:endParaRPr/>
          </a:p>
          <a:p>
            <a:pPr indent="-171450" lvl="0" marL="171450" marR="0" rtl="0" algn="just">
              <a:lnSpc>
                <a:spcPct val="90000"/>
              </a:lnSpc>
              <a:spcBef>
                <a:spcPts val="3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Risk impact.</a:t>
            </a:r>
            <a:r>
              <a:rPr b="0" i="0" lang="en-US" sz="2000" u="none" cap="none" strike="noStrike">
                <a:solidFill>
                  <a:schemeClr val="dk1"/>
                </a:solidFill>
                <a:latin typeface="Calibri"/>
                <a:ea typeface="Calibri"/>
                <a:cs typeface="Calibri"/>
                <a:sym typeface="Calibri"/>
              </a:rPr>
              <a:t>  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x 100 x 14 = $25,200.</a:t>
            </a:r>
            <a:endParaRPr/>
          </a:p>
          <a:p>
            <a:pPr indent="-171450" lvl="0" marL="171450" marR="0" rtl="0" algn="just">
              <a:lnSpc>
                <a:spcPct val="90000"/>
              </a:lnSpc>
              <a:spcBef>
                <a:spcPts val="700"/>
              </a:spcBef>
              <a:spcAft>
                <a:spcPts val="0"/>
              </a:spcAft>
              <a:buClr>
                <a:schemeClr val="folHlink"/>
              </a:buClr>
              <a:buSzPts val="2000"/>
              <a:buFont typeface="Arial"/>
              <a:buChar char="•"/>
            </a:pPr>
            <a:r>
              <a:rPr b="1" i="0" lang="en-US" sz="2000" u="none" cap="none" strike="noStrike">
                <a:solidFill>
                  <a:schemeClr val="folHlink"/>
                </a:solidFill>
                <a:latin typeface="Calibri"/>
                <a:ea typeface="Calibri"/>
                <a:cs typeface="Calibri"/>
                <a:sym typeface="Calibri"/>
              </a:rPr>
              <a:t>Risk exposure. </a:t>
            </a:r>
            <a:r>
              <a:rPr b="0" i="0" lang="en-US" sz="2000" u="none" cap="none" strike="noStrike">
                <a:solidFill>
                  <a:schemeClr val="folHlink"/>
                </a:solidFill>
                <a:latin typeface="Calibri"/>
                <a:ea typeface="Calibri"/>
                <a:cs typeface="Calibri"/>
                <a:sym typeface="Calibri"/>
              </a:rPr>
              <a:t> RE = 0.80 x 25,200 =~ $20,200.</a:t>
            </a:r>
            <a:endParaRPr/>
          </a:p>
        </p:txBody>
      </p:sp>
      <p:sp>
        <p:nvSpPr>
          <p:cNvPr id="313" name="Google Shape;313;p17"/>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1219200" y="990600"/>
            <a:ext cx="6477000" cy="565150"/>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Recording Risk Information</a:t>
            </a:r>
            <a:endParaRPr/>
          </a:p>
        </p:txBody>
      </p:sp>
      <p:sp>
        <p:nvSpPr>
          <p:cNvPr id="319" name="Google Shape;319;p18"/>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320" name="Google Shape;320;p18"/>
          <p:cNvSpPr/>
          <p:nvPr/>
        </p:nvSpPr>
        <p:spPr>
          <a:xfrm>
            <a:off x="2516187" y="1870075"/>
            <a:ext cx="5945187" cy="4030662"/>
          </a:xfrm>
          <a:custGeom>
            <a:rect b="b" l="l" r="r" t="t"/>
            <a:pathLst>
              <a:path extrusionOk="0" h="2257" w="3745">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cap="rnd" cmpd="sng" w="254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1" name="Google Shape;321;p18"/>
          <p:cNvSpPr/>
          <p:nvPr/>
        </p:nvSpPr>
        <p:spPr>
          <a:xfrm>
            <a:off x="2363787" y="1955800"/>
            <a:ext cx="5945187" cy="4030662"/>
          </a:xfrm>
          <a:custGeom>
            <a:rect b="b" l="l" r="r" t="t"/>
            <a:pathLst>
              <a:path extrusionOk="0" h="2257" w="3745">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cap="rnd" cmpd="sng" w="254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2" name="Google Shape;322;p18"/>
          <p:cNvSpPr/>
          <p:nvPr/>
        </p:nvSpPr>
        <p:spPr>
          <a:xfrm>
            <a:off x="2211387" y="2041525"/>
            <a:ext cx="5945187" cy="4030662"/>
          </a:xfrm>
          <a:custGeom>
            <a:rect b="b" l="l" r="r" t="t"/>
            <a:pathLst>
              <a:path extrusionOk="0" h="2257" w="3745">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cap="rnd" cmpd="sng" w="254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3" name="Google Shape;323;p18"/>
          <p:cNvSpPr/>
          <p:nvPr/>
        </p:nvSpPr>
        <p:spPr>
          <a:xfrm>
            <a:off x="2058987" y="2127250"/>
            <a:ext cx="5945187" cy="4030662"/>
          </a:xfrm>
          <a:custGeom>
            <a:rect b="b" l="l" r="r" t="t"/>
            <a:pathLst>
              <a:path extrusionOk="0" h="2257" w="3745">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cap="rnd" cmpd="sng" w="254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4" name="Google Shape;324;p18"/>
          <p:cNvSpPr/>
          <p:nvPr/>
        </p:nvSpPr>
        <p:spPr>
          <a:xfrm>
            <a:off x="1906587" y="2212975"/>
            <a:ext cx="5945187" cy="4030662"/>
          </a:xfrm>
          <a:custGeom>
            <a:rect b="b" l="l" r="r" t="t"/>
            <a:pathLst>
              <a:path extrusionOk="0" h="2257" w="3745">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lt1"/>
          </a:solidFill>
          <a:ln cap="rnd" cmpd="sng" w="25400">
            <a:solidFill>
              <a:schemeClr val="hlink"/>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5" name="Google Shape;325;p18"/>
          <p:cNvSpPr txBox="1"/>
          <p:nvPr/>
        </p:nvSpPr>
        <p:spPr>
          <a:xfrm>
            <a:off x="1981200" y="2514600"/>
            <a:ext cx="5715000" cy="360203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Project:</a:t>
            </a:r>
            <a:r>
              <a:rPr b="1" i="0" lang="en-US" sz="1400" u="none">
                <a:solidFill>
                  <a:schemeClr val="dk1"/>
                </a:solidFill>
                <a:latin typeface="Arial"/>
                <a:ea typeface="Arial"/>
                <a:cs typeface="Arial"/>
                <a:sym typeface="Arial"/>
              </a:rPr>
              <a:t>  Embedded software for XYZ system</a:t>
            </a:r>
            <a:endParaRPr/>
          </a:p>
          <a:p>
            <a:pPr indent="0" lvl="0" marL="0" marR="0" rtl="0" algn="l">
              <a:lnSpc>
                <a:spcPct val="9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Risk type:</a:t>
            </a:r>
            <a:r>
              <a:rPr b="1" i="0" lang="en-US" sz="1400" u="none">
                <a:solidFill>
                  <a:schemeClr val="dk1"/>
                </a:solidFill>
                <a:latin typeface="Arial"/>
                <a:ea typeface="Arial"/>
                <a:cs typeface="Arial"/>
                <a:sym typeface="Arial"/>
              </a:rPr>
              <a:t> schedule risk</a:t>
            </a:r>
            <a:endParaRPr/>
          </a:p>
          <a:p>
            <a:pPr indent="0" lvl="0" marL="0" marR="0" rtl="0" algn="l">
              <a:lnSpc>
                <a:spcPct val="9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Priority (1 low ... 5 critical):</a:t>
            </a:r>
            <a:r>
              <a:rPr b="1" i="0" lang="en-US" sz="1400" u="none">
                <a:solidFill>
                  <a:schemeClr val="dk1"/>
                </a:solidFill>
                <a:latin typeface="Arial"/>
                <a:ea typeface="Arial"/>
                <a:cs typeface="Arial"/>
                <a:sym typeface="Arial"/>
              </a:rPr>
              <a:t>  4</a:t>
            </a:r>
            <a:endParaRPr/>
          </a:p>
          <a:p>
            <a:pPr indent="0" lvl="0" marL="0" marR="0" rtl="0" algn="l">
              <a:lnSpc>
                <a:spcPct val="9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Risk factor:</a:t>
            </a:r>
            <a:r>
              <a:rPr b="1" i="0" lang="en-US" sz="1400" u="none">
                <a:solidFill>
                  <a:schemeClr val="dk1"/>
                </a:solidFill>
                <a:latin typeface="Arial"/>
                <a:ea typeface="Arial"/>
                <a:cs typeface="Arial"/>
                <a:sym typeface="Arial"/>
              </a:rPr>
              <a:t>  Project completion will depend on tests which require hardware component under development. Hardware component  delivery may be delayed.</a:t>
            </a:r>
            <a:endParaRPr/>
          </a:p>
          <a:p>
            <a:pPr indent="0" lvl="0" marL="0" marR="0" rtl="0" algn="l">
              <a:lnSpc>
                <a:spcPct val="9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Probability:</a:t>
            </a:r>
            <a:r>
              <a:rPr b="1" i="0" lang="en-US" sz="1400" u="none">
                <a:solidFill>
                  <a:schemeClr val="dk1"/>
                </a:solidFill>
                <a:latin typeface="Arial"/>
                <a:ea typeface="Arial"/>
                <a:cs typeface="Arial"/>
                <a:sym typeface="Arial"/>
              </a:rPr>
              <a:t>  60 %</a:t>
            </a:r>
            <a:endParaRPr/>
          </a:p>
          <a:p>
            <a:pPr indent="0" lvl="0" marL="0" marR="0" rtl="0" algn="l">
              <a:lnSpc>
                <a:spcPct val="9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Impact: </a:t>
            </a:r>
            <a:r>
              <a:rPr b="1" i="0" lang="en-US" sz="1400" u="none">
                <a:solidFill>
                  <a:schemeClr val="dk1"/>
                </a:solidFill>
                <a:latin typeface="Arial"/>
                <a:ea typeface="Arial"/>
                <a:cs typeface="Arial"/>
                <a:sym typeface="Arial"/>
              </a:rPr>
              <a:t> Project completion will be delayed for each day that </a:t>
            </a:r>
            <a:endParaRPr/>
          </a:p>
          <a:p>
            <a:pPr indent="0" lvl="0" marL="0" marR="0" rtl="0" algn="l">
              <a:lnSpc>
                <a:spcPct val="9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hardware is unavailable for use in software testing</a:t>
            </a:r>
            <a:endParaRPr/>
          </a:p>
          <a:p>
            <a:pPr indent="0" lvl="0" marL="0" marR="0" rtl="0" algn="l">
              <a:lnSpc>
                <a:spcPct val="9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Monitoring approach:</a:t>
            </a:r>
            <a:r>
              <a:rPr b="1" i="0" lang="en-US" sz="1400" u="none">
                <a:solidFill>
                  <a:schemeClr val="dk1"/>
                </a:solidFill>
                <a:latin typeface="Arial"/>
                <a:ea typeface="Arial"/>
                <a:cs typeface="Arial"/>
                <a:sym typeface="Arial"/>
              </a:rPr>
              <a:t>  </a:t>
            </a:r>
            <a:endParaRPr/>
          </a:p>
          <a:p>
            <a:pPr indent="0" lvl="0" marL="0" marR="0" rtl="0" algn="l">
              <a:lnSpc>
                <a:spcPct val="9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Scheduled milestone reviews with hardware group</a:t>
            </a:r>
            <a:endParaRPr/>
          </a:p>
          <a:p>
            <a:pPr indent="0" lvl="0" marL="0" marR="0" rtl="0" algn="l">
              <a:lnSpc>
                <a:spcPct val="9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Contingency plan:</a:t>
            </a:r>
            <a:endParaRPr/>
          </a:p>
          <a:p>
            <a:pPr indent="0" lvl="0" marL="0" marR="0" rtl="0" algn="l">
              <a:lnSpc>
                <a:spcPct val="9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Modification of testing strategy to accommodate delay using</a:t>
            </a:r>
            <a:endParaRPr/>
          </a:p>
          <a:p>
            <a:pPr indent="0" lvl="0" marL="0" marR="0" rtl="0" algn="l">
              <a:lnSpc>
                <a:spcPct val="9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software simulation</a:t>
            </a:r>
            <a:endParaRPr/>
          </a:p>
          <a:p>
            <a:pPr indent="0" lvl="0" marL="0" marR="0" rtl="0" algn="l">
              <a:lnSpc>
                <a:spcPct val="9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Estimated resources:</a:t>
            </a:r>
            <a:r>
              <a:rPr b="1" i="0" lang="en-US" sz="1400" u="none">
                <a:solidFill>
                  <a:schemeClr val="dk1"/>
                </a:solidFill>
                <a:latin typeface="Arial"/>
                <a:ea typeface="Arial"/>
                <a:cs typeface="Arial"/>
                <a:sym typeface="Arial"/>
              </a:rPr>
              <a:t> 6 additional person months beginning in July</a:t>
            </a:r>
            <a:endParaRPr/>
          </a:p>
          <a:p>
            <a:pPr indent="0" lvl="0" marL="0" marR="0" rtl="0" algn="l">
              <a:lnSpc>
                <a:spcPct val="90000"/>
              </a:lnSpc>
              <a:spcBef>
                <a:spcPts val="0"/>
              </a:spcBef>
              <a:spcAft>
                <a:spcPts val="0"/>
              </a:spcAft>
              <a:buClr>
                <a:schemeClr val="dk1"/>
              </a:buClr>
              <a:buSzPts val="1400"/>
              <a:buFont typeface="Arial"/>
              <a:buNone/>
            </a:pPr>
            <a:r>
              <a:t/>
            </a:r>
            <a:endParaRPr b="1" i="0" sz="1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ph type="title"/>
          </p:nvPr>
        </p:nvSpPr>
        <p:spPr>
          <a:xfrm>
            <a:off x="623887" y="1709737"/>
            <a:ext cx="78867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END</a:t>
            </a:r>
            <a:endParaRPr/>
          </a:p>
        </p:txBody>
      </p:sp>
      <p:sp>
        <p:nvSpPr>
          <p:cNvPr id="331" name="Google Shape;331;p19"/>
          <p:cNvSpPr txBox="1"/>
          <p:nvPr>
            <p:ph idx="1" type="body"/>
          </p:nvPr>
        </p:nvSpPr>
        <p:spPr>
          <a:xfrm>
            <a:off x="623887" y="4589462"/>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1800"/>
              <a:buNone/>
            </a:pPr>
            <a:r>
              <a:t/>
            </a:r>
            <a:endParaRPr sz="1800">
              <a:solidFill>
                <a:srgbClr val="888888"/>
              </a:solidFill>
            </a:endParaRPr>
          </a:p>
        </p:txBody>
      </p:sp>
      <p:sp>
        <p:nvSpPr>
          <p:cNvPr id="332" name="Google Shape;332;p19"/>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2039937" y="1295400"/>
            <a:ext cx="5349875" cy="301625"/>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000"/>
              <a:buFont typeface="Calibri"/>
              <a:buNone/>
            </a:pPr>
            <a:r>
              <a:rPr b="0" i="0" lang="en-US" sz="3000" u="none">
                <a:solidFill>
                  <a:srgbClr val="3E5370"/>
                </a:solidFill>
                <a:latin typeface="Calibri"/>
                <a:ea typeface="Calibri"/>
                <a:cs typeface="Calibri"/>
                <a:sym typeface="Calibri"/>
              </a:rPr>
              <a:t>Project Risks</a:t>
            </a:r>
            <a:endParaRPr/>
          </a:p>
        </p:txBody>
      </p:sp>
      <p:sp>
        <p:nvSpPr>
          <p:cNvPr id="161" name="Google Shape;161;p2"/>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cap="none" strike="noStrike">
                <a:solidFill>
                  <a:srgbClr val="B5A788"/>
                </a:solidFill>
                <a:latin typeface="Arial"/>
                <a:ea typeface="Arial"/>
                <a:cs typeface="Arial"/>
                <a:sym typeface="Arial"/>
              </a:rPr>
              <a:t>‹#›</a:t>
            </a:fld>
            <a:endParaRPr/>
          </a:p>
        </p:txBody>
      </p:sp>
      <p:sp>
        <p:nvSpPr>
          <p:cNvPr id="162" name="Google Shape;162;p2"/>
          <p:cNvSpPr/>
          <p:nvPr/>
        </p:nvSpPr>
        <p:spPr>
          <a:xfrm>
            <a:off x="2219325" y="2146300"/>
            <a:ext cx="3713162" cy="1878012"/>
          </a:xfrm>
          <a:custGeom>
            <a:rect b="b" l="l" r="r" t="t"/>
            <a:pathLst>
              <a:path extrusionOk="0" h="1199" w="2645">
                <a:moveTo>
                  <a:pt x="2644" y="851"/>
                </a:moveTo>
                <a:lnTo>
                  <a:pt x="2644" y="851"/>
                </a:lnTo>
                <a:lnTo>
                  <a:pt x="2219" y="932"/>
                </a:lnTo>
                <a:lnTo>
                  <a:pt x="2306" y="1013"/>
                </a:lnTo>
                <a:lnTo>
                  <a:pt x="1816" y="1132"/>
                </a:lnTo>
                <a:lnTo>
                  <a:pt x="1441" y="999"/>
                </a:lnTo>
                <a:lnTo>
                  <a:pt x="894" y="1132"/>
                </a:lnTo>
                <a:lnTo>
                  <a:pt x="389" y="1013"/>
                </a:lnTo>
                <a:lnTo>
                  <a:pt x="0" y="1198"/>
                </a:lnTo>
                <a:lnTo>
                  <a:pt x="144" y="703"/>
                </a:lnTo>
                <a:lnTo>
                  <a:pt x="101" y="37"/>
                </a:lnTo>
                <a:lnTo>
                  <a:pt x="829" y="200"/>
                </a:lnTo>
                <a:lnTo>
                  <a:pt x="1607" y="0"/>
                </a:lnTo>
                <a:lnTo>
                  <a:pt x="2255" y="333"/>
                </a:lnTo>
                <a:lnTo>
                  <a:pt x="2176" y="451"/>
                </a:lnTo>
                <a:lnTo>
                  <a:pt x="2349" y="666"/>
                </a:lnTo>
                <a:lnTo>
                  <a:pt x="2255" y="851"/>
                </a:lnTo>
                <a:lnTo>
                  <a:pt x="2630" y="851"/>
                </a:lnTo>
              </a:path>
            </a:pathLst>
          </a:custGeom>
          <a:noFill/>
          <a:ln cap="rnd" cmpd="sng" w="254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3" name="Google Shape;163;p2"/>
          <p:cNvSpPr/>
          <p:nvPr/>
        </p:nvSpPr>
        <p:spPr>
          <a:xfrm>
            <a:off x="2209800" y="2133600"/>
            <a:ext cx="3713162" cy="1879600"/>
          </a:xfrm>
          <a:custGeom>
            <a:rect b="b" l="l" r="r" t="t"/>
            <a:pathLst>
              <a:path extrusionOk="0" h="1200" w="2645">
                <a:moveTo>
                  <a:pt x="2644" y="851"/>
                </a:moveTo>
                <a:lnTo>
                  <a:pt x="2219" y="933"/>
                </a:lnTo>
                <a:lnTo>
                  <a:pt x="2306" y="1014"/>
                </a:lnTo>
                <a:lnTo>
                  <a:pt x="1816" y="1132"/>
                </a:lnTo>
                <a:lnTo>
                  <a:pt x="1441" y="999"/>
                </a:lnTo>
                <a:lnTo>
                  <a:pt x="894" y="1132"/>
                </a:lnTo>
                <a:lnTo>
                  <a:pt x="389" y="1014"/>
                </a:lnTo>
                <a:lnTo>
                  <a:pt x="0" y="1199"/>
                </a:lnTo>
                <a:lnTo>
                  <a:pt x="144" y="703"/>
                </a:lnTo>
                <a:lnTo>
                  <a:pt x="101" y="37"/>
                </a:lnTo>
                <a:lnTo>
                  <a:pt x="829" y="200"/>
                </a:lnTo>
                <a:lnTo>
                  <a:pt x="1607" y="0"/>
                </a:lnTo>
                <a:lnTo>
                  <a:pt x="2255" y="333"/>
                </a:lnTo>
                <a:lnTo>
                  <a:pt x="2176" y="452"/>
                </a:lnTo>
                <a:lnTo>
                  <a:pt x="2349" y="666"/>
                </a:lnTo>
                <a:lnTo>
                  <a:pt x="2255" y="851"/>
                </a:lnTo>
                <a:lnTo>
                  <a:pt x="2630" y="851"/>
                </a:lnTo>
              </a:path>
            </a:pathLst>
          </a:custGeom>
          <a:solidFill>
            <a:srgbClr val="790015"/>
          </a:solidFill>
          <a:ln cap="rnd" cmpd="sng" w="254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4" name="Google Shape;164;p2"/>
          <p:cNvSpPr txBox="1"/>
          <p:nvPr/>
        </p:nvSpPr>
        <p:spPr>
          <a:xfrm>
            <a:off x="4262437" y="5656262"/>
            <a:ext cx="3690937" cy="427037"/>
          </a:xfrm>
          <a:prstGeom prst="rect">
            <a:avLst/>
          </a:prstGeom>
          <a:solidFill>
            <a:srgbClr val="66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5" name="Google Shape;165;p2"/>
          <p:cNvSpPr txBox="1"/>
          <p:nvPr/>
        </p:nvSpPr>
        <p:spPr>
          <a:xfrm>
            <a:off x="4264025" y="5657850"/>
            <a:ext cx="3687762" cy="425450"/>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6" name="Google Shape;166;p2"/>
          <p:cNvSpPr/>
          <p:nvPr/>
        </p:nvSpPr>
        <p:spPr>
          <a:xfrm>
            <a:off x="4273550" y="4730750"/>
            <a:ext cx="3703637" cy="939800"/>
          </a:xfrm>
          <a:custGeom>
            <a:rect b="b" l="l" r="r" t="t"/>
            <a:pathLst>
              <a:path extrusionOk="0" h="600" w="2638">
                <a:moveTo>
                  <a:pt x="0" y="599"/>
                </a:moveTo>
                <a:lnTo>
                  <a:pt x="0" y="599"/>
                </a:lnTo>
                <a:lnTo>
                  <a:pt x="648" y="0"/>
                </a:lnTo>
                <a:lnTo>
                  <a:pt x="2204" y="0"/>
                </a:lnTo>
                <a:lnTo>
                  <a:pt x="2637" y="599"/>
                </a:lnTo>
                <a:lnTo>
                  <a:pt x="0" y="599"/>
                </a:lnTo>
              </a:path>
            </a:pathLst>
          </a:custGeom>
          <a:noFill/>
          <a:ln cap="rnd" cmpd="sng" w="254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7" name="Google Shape;167;p2"/>
          <p:cNvSpPr/>
          <p:nvPr/>
        </p:nvSpPr>
        <p:spPr>
          <a:xfrm>
            <a:off x="4264025" y="4718050"/>
            <a:ext cx="3702050" cy="941387"/>
          </a:xfrm>
          <a:custGeom>
            <a:rect b="b" l="l" r="r" t="t"/>
            <a:pathLst>
              <a:path extrusionOk="0" h="601" w="2637">
                <a:moveTo>
                  <a:pt x="0" y="600"/>
                </a:moveTo>
                <a:lnTo>
                  <a:pt x="648" y="0"/>
                </a:lnTo>
                <a:lnTo>
                  <a:pt x="2204" y="0"/>
                </a:lnTo>
                <a:lnTo>
                  <a:pt x="2636" y="600"/>
                </a:lnTo>
                <a:lnTo>
                  <a:pt x="0" y="600"/>
                </a:lnTo>
              </a:path>
            </a:pathLst>
          </a:custGeom>
          <a:solidFill>
            <a:srgbClr val="EF9100"/>
          </a:solidFill>
          <a:ln cap="rnd" cmpd="sng" w="254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8" name="Google Shape;168;p2"/>
          <p:cNvSpPr/>
          <p:nvPr/>
        </p:nvSpPr>
        <p:spPr>
          <a:xfrm>
            <a:off x="5770562" y="3582987"/>
            <a:ext cx="871537" cy="1147762"/>
          </a:xfrm>
          <a:custGeom>
            <a:rect b="b" l="l" r="r" t="t"/>
            <a:pathLst>
              <a:path extrusionOk="0" h="734" w="621">
                <a:moveTo>
                  <a:pt x="101" y="733"/>
                </a:moveTo>
                <a:lnTo>
                  <a:pt x="101" y="733"/>
                </a:lnTo>
                <a:lnTo>
                  <a:pt x="0" y="0"/>
                </a:lnTo>
                <a:lnTo>
                  <a:pt x="620" y="0"/>
                </a:lnTo>
                <a:lnTo>
                  <a:pt x="533" y="733"/>
                </a:lnTo>
                <a:lnTo>
                  <a:pt x="101" y="733"/>
                </a:lnTo>
              </a:path>
            </a:pathLst>
          </a:custGeom>
          <a:noFill/>
          <a:ln cap="rnd" cmpd="sng" w="254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9" name="Google Shape;169;p2"/>
          <p:cNvSpPr/>
          <p:nvPr/>
        </p:nvSpPr>
        <p:spPr>
          <a:xfrm>
            <a:off x="5761037" y="3571875"/>
            <a:ext cx="869950" cy="1147762"/>
          </a:xfrm>
          <a:custGeom>
            <a:rect b="b" l="l" r="r" t="t"/>
            <a:pathLst>
              <a:path extrusionOk="0" h="733" w="620">
                <a:moveTo>
                  <a:pt x="101" y="732"/>
                </a:moveTo>
                <a:lnTo>
                  <a:pt x="0" y="0"/>
                </a:lnTo>
                <a:lnTo>
                  <a:pt x="619" y="0"/>
                </a:lnTo>
                <a:lnTo>
                  <a:pt x="533" y="732"/>
                </a:lnTo>
                <a:lnTo>
                  <a:pt x="101" y="732"/>
                </a:lnTo>
              </a:path>
            </a:pathLst>
          </a:custGeom>
          <a:solidFill>
            <a:schemeClr val="hlink"/>
          </a:solidFill>
          <a:ln cap="rnd" cmpd="sng" w="254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0" name="Google Shape;170;p2"/>
          <p:cNvSpPr/>
          <p:nvPr/>
        </p:nvSpPr>
        <p:spPr>
          <a:xfrm>
            <a:off x="5678487" y="3605212"/>
            <a:ext cx="508000" cy="1485900"/>
          </a:xfrm>
          <a:custGeom>
            <a:rect b="b" l="l" r="r" t="t"/>
            <a:pathLst>
              <a:path extrusionOk="0" h="948" w="361">
                <a:moveTo>
                  <a:pt x="65" y="0"/>
                </a:moveTo>
                <a:lnTo>
                  <a:pt x="65" y="0"/>
                </a:lnTo>
                <a:lnTo>
                  <a:pt x="0" y="599"/>
                </a:lnTo>
                <a:lnTo>
                  <a:pt x="360" y="947"/>
                </a:lnTo>
              </a:path>
            </a:pathLst>
          </a:custGeom>
          <a:noFill/>
          <a:ln cap="rnd" cmpd="sng" w="254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1" name="Google Shape;171;p2"/>
          <p:cNvSpPr/>
          <p:nvPr/>
        </p:nvSpPr>
        <p:spPr>
          <a:xfrm>
            <a:off x="5668962" y="3595687"/>
            <a:ext cx="506412" cy="1484312"/>
          </a:xfrm>
          <a:custGeom>
            <a:rect b="b" l="l" r="r" t="t"/>
            <a:pathLst>
              <a:path extrusionOk="0" h="948" w="361">
                <a:moveTo>
                  <a:pt x="65" y="0"/>
                </a:moveTo>
                <a:lnTo>
                  <a:pt x="0" y="599"/>
                </a:lnTo>
                <a:lnTo>
                  <a:pt x="360" y="947"/>
                </a:lnTo>
              </a:path>
            </a:pathLst>
          </a:custGeom>
          <a:noFill/>
          <a:ln cap="rnd" cmpd="sng" w="254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2" name="Google Shape;172;p2"/>
          <p:cNvSpPr/>
          <p:nvPr/>
        </p:nvSpPr>
        <p:spPr>
          <a:xfrm>
            <a:off x="6246812" y="3582987"/>
            <a:ext cx="414337" cy="1508125"/>
          </a:xfrm>
          <a:custGeom>
            <a:rect b="b" l="l" r="r" t="t"/>
            <a:pathLst>
              <a:path extrusionOk="0" h="963" w="296">
                <a:moveTo>
                  <a:pt x="281" y="0"/>
                </a:moveTo>
                <a:lnTo>
                  <a:pt x="281" y="0"/>
                </a:lnTo>
                <a:lnTo>
                  <a:pt x="295" y="533"/>
                </a:lnTo>
                <a:lnTo>
                  <a:pt x="0" y="962"/>
                </a:lnTo>
              </a:path>
            </a:pathLst>
          </a:custGeom>
          <a:noFill/>
          <a:ln cap="rnd" cmpd="sng" w="254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3" name="Google Shape;173;p2"/>
          <p:cNvSpPr/>
          <p:nvPr/>
        </p:nvSpPr>
        <p:spPr>
          <a:xfrm>
            <a:off x="6234112" y="3571875"/>
            <a:ext cx="417512" cy="1508125"/>
          </a:xfrm>
          <a:custGeom>
            <a:rect b="b" l="l" r="r" t="t"/>
            <a:pathLst>
              <a:path extrusionOk="0" h="963" w="297">
                <a:moveTo>
                  <a:pt x="281" y="0"/>
                </a:moveTo>
                <a:lnTo>
                  <a:pt x="296" y="533"/>
                </a:lnTo>
                <a:lnTo>
                  <a:pt x="0" y="962"/>
                </a:lnTo>
              </a:path>
            </a:pathLst>
          </a:custGeom>
          <a:noFill/>
          <a:ln cap="rnd" cmpd="sng" w="254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4" name="Google Shape;174;p2"/>
          <p:cNvSpPr/>
          <p:nvPr/>
        </p:nvSpPr>
        <p:spPr>
          <a:xfrm>
            <a:off x="5991225" y="2655887"/>
            <a:ext cx="374650" cy="94773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5" name="Google Shape;175;p2"/>
          <p:cNvSpPr/>
          <p:nvPr/>
        </p:nvSpPr>
        <p:spPr>
          <a:xfrm>
            <a:off x="5992812" y="2655887"/>
            <a:ext cx="371475" cy="946150"/>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6" name="Google Shape;176;p2"/>
          <p:cNvSpPr txBox="1"/>
          <p:nvPr/>
        </p:nvSpPr>
        <p:spPr>
          <a:xfrm>
            <a:off x="2382837" y="2401887"/>
            <a:ext cx="2428875" cy="6985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1"/>
              </a:buClr>
              <a:buSzPts val="1800"/>
              <a:buFont typeface="Helvetica Neue"/>
              <a:buNone/>
            </a:pPr>
            <a:r>
              <a:rPr b="1" i="1" lang="en-US" sz="1800" u="none">
                <a:solidFill>
                  <a:schemeClr val="accent1"/>
                </a:solidFill>
                <a:latin typeface="Helvetica Neue"/>
                <a:ea typeface="Helvetica Neue"/>
                <a:cs typeface="Helvetica Neue"/>
                <a:sym typeface="Helvetica Neue"/>
              </a:rPr>
              <a:t>What can go wrong?</a:t>
            </a:r>
            <a:endParaRPr/>
          </a:p>
          <a:p>
            <a:pPr indent="0" lvl="0" marL="0" marR="0" rtl="0" algn="l">
              <a:lnSpc>
                <a:spcPct val="100000"/>
              </a:lnSpc>
              <a:spcBef>
                <a:spcPts val="0"/>
              </a:spcBef>
              <a:spcAft>
                <a:spcPts val="0"/>
              </a:spcAft>
              <a:buNone/>
            </a:pPr>
            <a:r>
              <a:t/>
            </a:r>
            <a:endParaRPr b="1" i="1" sz="1800" u="none">
              <a:solidFill>
                <a:schemeClr val="accent1"/>
              </a:solidFill>
              <a:latin typeface="Helvetica Neue"/>
              <a:ea typeface="Helvetica Neue"/>
              <a:cs typeface="Helvetica Neue"/>
              <a:sym typeface="Helvetica Neue"/>
            </a:endParaRPr>
          </a:p>
        </p:txBody>
      </p:sp>
      <p:sp>
        <p:nvSpPr>
          <p:cNvPr id="177" name="Google Shape;177;p2"/>
          <p:cNvSpPr txBox="1"/>
          <p:nvPr/>
        </p:nvSpPr>
        <p:spPr>
          <a:xfrm>
            <a:off x="2382837" y="2693987"/>
            <a:ext cx="2670175" cy="6985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1"/>
              </a:buClr>
              <a:buSzPts val="1800"/>
              <a:buFont typeface="Helvetica Neue"/>
              <a:buNone/>
            </a:pPr>
            <a:r>
              <a:rPr b="1" i="1" lang="en-US" sz="1800" u="none">
                <a:solidFill>
                  <a:schemeClr val="accent1"/>
                </a:solidFill>
                <a:latin typeface="Helvetica Neue"/>
                <a:ea typeface="Helvetica Neue"/>
                <a:cs typeface="Helvetica Neue"/>
                <a:sym typeface="Helvetica Neue"/>
              </a:rPr>
              <a:t>What is the likelihood?</a:t>
            </a:r>
            <a:endParaRPr/>
          </a:p>
          <a:p>
            <a:pPr indent="0" lvl="0" marL="0" marR="0" rtl="0" algn="l">
              <a:lnSpc>
                <a:spcPct val="100000"/>
              </a:lnSpc>
              <a:spcBef>
                <a:spcPts val="0"/>
              </a:spcBef>
              <a:spcAft>
                <a:spcPts val="0"/>
              </a:spcAft>
              <a:buNone/>
            </a:pPr>
            <a:r>
              <a:t/>
            </a:r>
            <a:endParaRPr b="1" i="1" sz="1800" u="none">
              <a:solidFill>
                <a:schemeClr val="accent1"/>
              </a:solidFill>
              <a:latin typeface="Helvetica Neue"/>
              <a:ea typeface="Helvetica Neue"/>
              <a:cs typeface="Helvetica Neue"/>
              <a:sym typeface="Helvetica Neue"/>
            </a:endParaRPr>
          </a:p>
        </p:txBody>
      </p:sp>
      <p:sp>
        <p:nvSpPr>
          <p:cNvPr id="178" name="Google Shape;178;p2"/>
          <p:cNvSpPr txBox="1"/>
          <p:nvPr/>
        </p:nvSpPr>
        <p:spPr>
          <a:xfrm>
            <a:off x="2382837" y="2982912"/>
            <a:ext cx="2974975" cy="6985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1"/>
              </a:buClr>
              <a:buSzPts val="1800"/>
              <a:buFont typeface="Helvetica Neue"/>
              <a:buNone/>
            </a:pPr>
            <a:r>
              <a:rPr b="1" i="1" lang="en-US" sz="1800" u="none">
                <a:solidFill>
                  <a:schemeClr val="accent1"/>
                </a:solidFill>
                <a:latin typeface="Helvetica Neue"/>
                <a:ea typeface="Helvetica Neue"/>
                <a:cs typeface="Helvetica Neue"/>
                <a:sym typeface="Helvetica Neue"/>
              </a:rPr>
              <a:t>What will the damage be?</a:t>
            </a:r>
            <a:endParaRPr/>
          </a:p>
          <a:p>
            <a:pPr indent="0" lvl="0" marL="0" marR="0" rtl="0" algn="l">
              <a:lnSpc>
                <a:spcPct val="100000"/>
              </a:lnSpc>
              <a:spcBef>
                <a:spcPts val="0"/>
              </a:spcBef>
              <a:spcAft>
                <a:spcPts val="0"/>
              </a:spcAft>
              <a:buNone/>
            </a:pPr>
            <a:r>
              <a:t/>
            </a:r>
            <a:endParaRPr b="1" i="1" sz="1800" u="none">
              <a:solidFill>
                <a:schemeClr val="accent1"/>
              </a:solidFill>
              <a:latin typeface="Helvetica Neue"/>
              <a:ea typeface="Helvetica Neue"/>
              <a:cs typeface="Helvetica Neue"/>
              <a:sym typeface="Helvetica Neue"/>
            </a:endParaRPr>
          </a:p>
        </p:txBody>
      </p:sp>
      <p:sp>
        <p:nvSpPr>
          <p:cNvPr id="179" name="Google Shape;179;p2"/>
          <p:cNvSpPr txBox="1"/>
          <p:nvPr/>
        </p:nvSpPr>
        <p:spPr>
          <a:xfrm>
            <a:off x="2382837" y="3271837"/>
            <a:ext cx="29368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accent1"/>
              </a:buClr>
              <a:buSzPts val="1800"/>
              <a:buFont typeface="Helvetica Neue"/>
              <a:buNone/>
            </a:pPr>
            <a:r>
              <a:rPr b="1" i="1" lang="en-US" sz="1800" u="none">
                <a:solidFill>
                  <a:schemeClr val="accent1"/>
                </a:solidFill>
                <a:latin typeface="Helvetica Neue"/>
                <a:ea typeface="Helvetica Neue"/>
                <a:cs typeface="Helvetica Neue"/>
                <a:sym typeface="Helvetica Neue"/>
              </a:rPr>
              <a:t>What can we do about it?</a:t>
            </a:r>
            <a:endParaRPr/>
          </a:p>
        </p:txBody>
      </p:sp>
      <p:sp>
        <p:nvSpPr>
          <p:cNvPr id="180" name="Google Shape;180;p2"/>
          <p:cNvSpPr txBox="1"/>
          <p:nvPr/>
        </p:nvSpPr>
        <p:spPr>
          <a:xfrm>
            <a:off x="5465762" y="5341937"/>
            <a:ext cx="1446212" cy="2206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1" name="Google Shape;181;p2"/>
          <p:cNvSpPr txBox="1"/>
          <p:nvPr/>
        </p:nvSpPr>
        <p:spPr>
          <a:xfrm>
            <a:off x="5467350" y="5343525"/>
            <a:ext cx="1443037" cy="219075"/>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2" name="Google Shape;182;p2"/>
          <p:cNvSpPr txBox="1"/>
          <p:nvPr/>
        </p:nvSpPr>
        <p:spPr>
          <a:xfrm>
            <a:off x="1676400" y="6324600"/>
            <a:ext cx="3198812"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 Check : </a:t>
            </a:r>
            <a:r>
              <a:rPr b="0" i="1" lang="en-US" sz="1600" u="sng">
                <a:solidFill>
                  <a:schemeClr val="dk1"/>
                </a:solidFill>
                <a:latin typeface="Arial"/>
                <a:ea typeface="Arial"/>
                <a:cs typeface="Arial"/>
                <a:sym typeface="Arial"/>
                <a:hlinkClick r:id="rId3">
                  <a:extLst>
                    <a:ext uri="{A12FA001-AC4F-418D-AE19-62706E023703}">
                      <ahyp:hlinkClr val="tx"/>
                    </a:ext>
                  </a:extLst>
                </a:hlinkClick>
              </a:rPr>
              <a:t>List </a:t>
            </a:r>
            <a:r>
              <a:rPr b="0" i="1" lang="en-US" sz="1600" u="none">
                <a:solidFill>
                  <a:schemeClr val="dk1"/>
                </a:solidFill>
                <a:latin typeface="Arial"/>
                <a:ea typeface="Arial"/>
                <a:cs typeface="Arial"/>
                <a:sym typeface="Arial"/>
              </a:rPr>
              <a:t>of potential risks.pdf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0"/>
          <p:cNvSpPr txBox="1"/>
          <p:nvPr>
            <p:ph type="title"/>
          </p:nvPr>
        </p:nvSpPr>
        <p:spPr>
          <a:xfrm>
            <a:off x="623887" y="1709737"/>
            <a:ext cx="78867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Extra Reading</a:t>
            </a:r>
            <a:endParaRPr/>
          </a:p>
        </p:txBody>
      </p:sp>
      <p:sp>
        <p:nvSpPr>
          <p:cNvPr id="338" name="Google Shape;338;p20"/>
          <p:cNvSpPr txBox="1"/>
          <p:nvPr>
            <p:ph idx="1" type="body"/>
          </p:nvPr>
        </p:nvSpPr>
        <p:spPr>
          <a:xfrm>
            <a:off x="623887" y="4589462"/>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1800"/>
              <a:buNone/>
            </a:pPr>
            <a:r>
              <a:t/>
            </a:r>
            <a:endParaRPr sz="1800">
              <a:solidFill>
                <a:srgbClr val="888888"/>
              </a:solidFill>
            </a:endParaRPr>
          </a:p>
        </p:txBody>
      </p:sp>
      <p:sp>
        <p:nvSpPr>
          <p:cNvPr id="339" name="Google Shape;339;p20"/>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1"/>
          <p:cNvSpPr txBox="1"/>
          <p:nvPr>
            <p:ph type="title"/>
          </p:nvPr>
        </p:nvSpPr>
        <p:spPr>
          <a:xfrm>
            <a:off x="1219200" y="1143000"/>
            <a:ext cx="6527800" cy="571500"/>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Risk Due to Product Size</a:t>
            </a:r>
            <a:endParaRPr/>
          </a:p>
        </p:txBody>
      </p:sp>
      <p:sp>
        <p:nvSpPr>
          <p:cNvPr id="345" name="Google Shape;345;p21"/>
          <p:cNvSpPr txBox="1"/>
          <p:nvPr/>
        </p:nvSpPr>
        <p:spPr>
          <a:xfrm>
            <a:off x="8686800" y="6381750"/>
            <a:ext cx="4572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346" name="Google Shape;346;p21"/>
          <p:cNvSpPr txBox="1"/>
          <p:nvPr/>
        </p:nvSpPr>
        <p:spPr>
          <a:xfrm>
            <a:off x="2171700" y="2427287"/>
            <a:ext cx="6057900" cy="6445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Estimated size of the product in LOC or FP?</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47" name="Google Shape;347;p21"/>
          <p:cNvSpPr txBox="1"/>
          <p:nvPr/>
        </p:nvSpPr>
        <p:spPr>
          <a:xfrm>
            <a:off x="2197100" y="2717800"/>
            <a:ext cx="180975"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48" name="Google Shape;348;p21"/>
          <p:cNvSpPr txBox="1"/>
          <p:nvPr/>
        </p:nvSpPr>
        <p:spPr>
          <a:xfrm>
            <a:off x="2197100" y="2946400"/>
            <a:ext cx="58372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estimated size of product in number of programs, </a:t>
            </a:r>
            <a:endParaRPr/>
          </a:p>
        </p:txBody>
      </p:sp>
      <p:sp>
        <p:nvSpPr>
          <p:cNvPr id="349" name="Google Shape;349;p21"/>
          <p:cNvSpPr txBox="1"/>
          <p:nvPr/>
        </p:nvSpPr>
        <p:spPr>
          <a:xfrm>
            <a:off x="2197100" y="3175000"/>
            <a:ext cx="2263775"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files, transactions?</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50" name="Google Shape;350;p21"/>
          <p:cNvSpPr txBox="1"/>
          <p:nvPr/>
        </p:nvSpPr>
        <p:spPr>
          <a:xfrm>
            <a:off x="2197100" y="3403600"/>
            <a:ext cx="180975"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51" name="Google Shape;351;p21"/>
          <p:cNvSpPr txBox="1"/>
          <p:nvPr/>
        </p:nvSpPr>
        <p:spPr>
          <a:xfrm>
            <a:off x="2197100" y="3632200"/>
            <a:ext cx="52657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percentage deviation in size of product from </a:t>
            </a:r>
            <a:endParaRPr/>
          </a:p>
        </p:txBody>
      </p:sp>
      <p:sp>
        <p:nvSpPr>
          <p:cNvPr id="352" name="Google Shape;352;p21"/>
          <p:cNvSpPr txBox="1"/>
          <p:nvPr/>
        </p:nvSpPr>
        <p:spPr>
          <a:xfrm>
            <a:off x="2197100" y="3860800"/>
            <a:ext cx="3611562"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average for previous products?</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53" name="Google Shape;353;p21"/>
          <p:cNvSpPr txBox="1"/>
          <p:nvPr/>
        </p:nvSpPr>
        <p:spPr>
          <a:xfrm>
            <a:off x="2197100" y="4089400"/>
            <a:ext cx="180975"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54" name="Google Shape;354;p21"/>
          <p:cNvSpPr txBox="1"/>
          <p:nvPr/>
        </p:nvSpPr>
        <p:spPr>
          <a:xfrm>
            <a:off x="2197100" y="4318000"/>
            <a:ext cx="57102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size of database created or used by the product?</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55" name="Google Shape;355;p21"/>
          <p:cNvSpPr txBox="1"/>
          <p:nvPr/>
        </p:nvSpPr>
        <p:spPr>
          <a:xfrm>
            <a:off x="2197100" y="4546600"/>
            <a:ext cx="180975"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56" name="Google Shape;356;p21"/>
          <p:cNvSpPr txBox="1"/>
          <p:nvPr/>
        </p:nvSpPr>
        <p:spPr>
          <a:xfrm>
            <a:off x="2197100" y="4775200"/>
            <a:ext cx="3917950"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number of users of the product?</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57" name="Google Shape;357;p21"/>
          <p:cNvSpPr txBox="1"/>
          <p:nvPr/>
        </p:nvSpPr>
        <p:spPr>
          <a:xfrm>
            <a:off x="2197100" y="5003800"/>
            <a:ext cx="180975"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58" name="Google Shape;358;p21"/>
          <p:cNvSpPr txBox="1"/>
          <p:nvPr/>
        </p:nvSpPr>
        <p:spPr>
          <a:xfrm>
            <a:off x="2197100" y="5232400"/>
            <a:ext cx="58499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number of projected changes to the requirements </a:t>
            </a:r>
            <a:endParaRPr/>
          </a:p>
        </p:txBody>
      </p:sp>
      <p:sp>
        <p:nvSpPr>
          <p:cNvPr id="359" name="Google Shape;359;p21"/>
          <p:cNvSpPr txBox="1"/>
          <p:nvPr/>
        </p:nvSpPr>
        <p:spPr>
          <a:xfrm>
            <a:off x="2197100" y="5461000"/>
            <a:ext cx="5402262"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for the product? before delivery? after delivery?</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60" name="Google Shape;360;p21"/>
          <p:cNvSpPr txBox="1"/>
          <p:nvPr/>
        </p:nvSpPr>
        <p:spPr>
          <a:xfrm>
            <a:off x="2197100" y="5689600"/>
            <a:ext cx="180975"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61" name="Google Shape;361;p21"/>
          <p:cNvSpPr txBox="1"/>
          <p:nvPr/>
        </p:nvSpPr>
        <p:spPr>
          <a:xfrm>
            <a:off x="2197100" y="5918200"/>
            <a:ext cx="34496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amount of reused software?</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62" name="Google Shape;362;p21"/>
          <p:cNvSpPr txBox="1"/>
          <p:nvPr/>
        </p:nvSpPr>
        <p:spPr>
          <a:xfrm>
            <a:off x="1981200" y="1905000"/>
            <a:ext cx="388937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folHlink"/>
              </a:buClr>
              <a:buSzPts val="2400"/>
              <a:buFont typeface="Helvetica Neue"/>
              <a:buNone/>
            </a:pPr>
            <a:r>
              <a:rPr b="1" i="1" lang="en-US" sz="2400" u="none">
                <a:solidFill>
                  <a:schemeClr val="folHlink"/>
                </a:solidFill>
                <a:latin typeface="Helvetica Neue"/>
                <a:ea typeface="Helvetica Neue"/>
                <a:cs typeface="Helvetica Neue"/>
                <a:sym typeface="Helvetica Neue"/>
              </a:rPr>
              <a:t>Attributes that affect risk:</a:t>
            </a:r>
            <a:endParaRPr/>
          </a:p>
        </p:txBody>
      </p:sp>
      <p:sp>
        <p:nvSpPr>
          <p:cNvPr id="363" name="Google Shape;363;p21"/>
          <p:cNvSpPr txBox="1"/>
          <p:nvPr/>
        </p:nvSpPr>
        <p:spPr>
          <a:xfrm>
            <a:off x="1447800" y="6400800"/>
            <a:ext cx="3706812"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For detail refer annex. : List of Potential Risk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1219200" y="1066800"/>
            <a:ext cx="7581900" cy="655637"/>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Risk Due to Business Impact</a:t>
            </a:r>
            <a:endParaRPr/>
          </a:p>
        </p:txBody>
      </p:sp>
      <p:sp>
        <p:nvSpPr>
          <p:cNvPr id="369" name="Google Shape;369;p22"/>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370" name="Google Shape;370;p22"/>
          <p:cNvSpPr txBox="1"/>
          <p:nvPr/>
        </p:nvSpPr>
        <p:spPr>
          <a:xfrm>
            <a:off x="2006600" y="2376487"/>
            <a:ext cx="51514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affect of this product on company revenue?</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71" name="Google Shape;371;p22"/>
          <p:cNvSpPr txBox="1"/>
          <p:nvPr/>
        </p:nvSpPr>
        <p:spPr>
          <a:xfrm>
            <a:off x="2006600" y="2719387"/>
            <a:ext cx="56594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visibility of this product by senior management?</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72" name="Google Shape;372;p22"/>
          <p:cNvSpPr txBox="1"/>
          <p:nvPr/>
        </p:nvSpPr>
        <p:spPr>
          <a:xfrm>
            <a:off x="2006600" y="3062287"/>
            <a:ext cx="44529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reasonableness of delivery deadline?</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73" name="Google Shape;373;p22"/>
          <p:cNvSpPr txBox="1"/>
          <p:nvPr/>
        </p:nvSpPr>
        <p:spPr>
          <a:xfrm>
            <a:off x="2006600" y="3441700"/>
            <a:ext cx="55832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number of customers who will use this product </a:t>
            </a:r>
            <a:endParaRPr/>
          </a:p>
        </p:txBody>
      </p:sp>
      <p:sp>
        <p:nvSpPr>
          <p:cNvPr id="374" name="Google Shape;374;p22"/>
          <p:cNvSpPr txBox="1"/>
          <p:nvPr/>
        </p:nvSpPr>
        <p:spPr>
          <a:xfrm>
            <a:off x="2006600" y="3836987"/>
            <a:ext cx="33353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interoperability constraints</a:t>
            </a:r>
            <a:endParaRPr/>
          </a:p>
        </p:txBody>
      </p:sp>
      <p:sp>
        <p:nvSpPr>
          <p:cNvPr id="375" name="Google Shape;375;p22"/>
          <p:cNvSpPr txBox="1"/>
          <p:nvPr/>
        </p:nvSpPr>
        <p:spPr>
          <a:xfrm>
            <a:off x="2006600" y="4216400"/>
            <a:ext cx="35004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sophistication of end users?</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76" name="Google Shape;376;p22"/>
          <p:cNvSpPr txBox="1"/>
          <p:nvPr/>
        </p:nvSpPr>
        <p:spPr>
          <a:xfrm>
            <a:off x="2006600" y="4572000"/>
            <a:ext cx="5924550"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amount and quality of product documentation that </a:t>
            </a:r>
            <a:endParaRPr/>
          </a:p>
        </p:txBody>
      </p:sp>
      <p:sp>
        <p:nvSpPr>
          <p:cNvPr id="377" name="Google Shape;377;p22"/>
          <p:cNvSpPr txBox="1"/>
          <p:nvPr/>
        </p:nvSpPr>
        <p:spPr>
          <a:xfrm>
            <a:off x="2006600" y="4813300"/>
            <a:ext cx="5618162"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must be produced and delivered to the customer?</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78" name="Google Shape;378;p22"/>
          <p:cNvSpPr txBox="1"/>
          <p:nvPr/>
        </p:nvSpPr>
        <p:spPr>
          <a:xfrm>
            <a:off x="2006600" y="5208587"/>
            <a:ext cx="31829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governmental constraints</a:t>
            </a:r>
            <a:endParaRPr/>
          </a:p>
        </p:txBody>
      </p:sp>
      <p:sp>
        <p:nvSpPr>
          <p:cNvPr id="379" name="Google Shape;379;p22"/>
          <p:cNvSpPr txBox="1"/>
          <p:nvPr/>
        </p:nvSpPr>
        <p:spPr>
          <a:xfrm>
            <a:off x="2006600" y="4891087"/>
            <a:ext cx="180975"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80" name="Google Shape;380;p22"/>
          <p:cNvSpPr txBox="1"/>
          <p:nvPr/>
        </p:nvSpPr>
        <p:spPr>
          <a:xfrm>
            <a:off x="2006600" y="5564187"/>
            <a:ext cx="42751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costs associated with late delivery?</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81" name="Google Shape;381;p22"/>
          <p:cNvSpPr txBox="1"/>
          <p:nvPr/>
        </p:nvSpPr>
        <p:spPr>
          <a:xfrm>
            <a:off x="2006600" y="5930900"/>
            <a:ext cx="50498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costs associated with a defective product?</a:t>
            </a:r>
            <a:endParaRPr/>
          </a:p>
        </p:txBody>
      </p:sp>
      <p:sp>
        <p:nvSpPr>
          <p:cNvPr id="382" name="Google Shape;382;p22"/>
          <p:cNvSpPr txBox="1"/>
          <p:nvPr/>
        </p:nvSpPr>
        <p:spPr>
          <a:xfrm>
            <a:off x="1828800" y="1828800"/>
            <a:ext cx="388937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folHlink"/>
              </a:buClr>
              <a:buSzPts val="2400"/>
              <a:buFont typeface="Helvetica Neue"/>
              <a:buNone/>
            </a:pPr>
            <a:r>
              <a:rPr b="1" i="1" lang="en-US" sz="2400" u="none">
                <a:solidFill>
                  <a:schemeClr val="folHlink"/>
                </a:solidFill>
                <a:latin typeface="Helvetica Neue"/>
                <a:ea typeface="Helvetica Neue"/>
                <a:cs typeface="Helvetica Neue"/>
                <a:sym typeface="Helvetica Neue"/>
              </a:rPr>
              <a:t>Attributes that affect risk:</a:t>
            </a:r>
            <a:endParaRPr/>
          </a:p>
        </p:txBody>
      </p:sp>
      <p:sp>
        <p:nvSpPr>
          <p:cNvPr id="383" name="Google Shape;383;p22"/>
          <p:cNvSpPr txBox="1"/>
          <p:nvPr/>
        </p:nvSpPr>
        <p:spPr>
          <a:xfrm>
            <a:off x="1295400" y="6367462"/>
            <a:ext cx="4572000"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 detail refer annex. : List of Potential Risk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3"/>
          <p:cNvSpPr txBox="1"/>
          <p:nvPr>
            <p:ph type="title"/>
          </p:nvPr>
        </p:nvSpPr>
        <p:spPr>
          <a:xfrm>
            <a:off x="1219200" y="1066800"/>
            <a:ext cx="6477000" cy="592137"/>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Risks Due to the Customer</a:t>
            </a:r>
            <a:endParaRPr/>
          </a:p>
        </p:txBody>
      </p:sp>
      <p:sp>
        <p:nvSpPr>
          <p:cNvPr id="389" name="Google Shape;389;p23"/>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390" name="Google Shape;390;p23"/>
          <p:cNvSpPr txBox="1"/>
          <p:nvPr/>
        </p:nvSpPr>
        <p:spPr>
          <a:xfrm>
            <a:off x="2057400" y="2451100"/>
            <a:ext cx="56340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Have you worked with the customer in the past?</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91" name="Google Shape;391;p23"/>
          <p:cNvSpPr txBox="1"/>
          <p:nvPr/>
        </p:nvSpPr>
        <p:spPr>
          <a:xfrm>
            <a:off x="2057400" y="2806700"/>
            <a:ext cx="62690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Does the customer have a solid idea of requirements?</a:t>
            </a:r>
            <a:endParaRPr/>
          </a:p>
        </p:txBody>
      </p:sp>
      <p:sp>
        <p:nvSpPr>
          <p:cNvPr id="392" name="Google Shape;392;p23"/>
          <p:cNvSpPr txBox="1"/>
          <p:nvPr/>
        </p:nvSpPr>
        <p:spPr>
          <a:xfrm>
            <a:off x="2057400" y="3175000"/>
            <a:ext cx="58626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Has the customer agreed to spend time with you? </a:t>
            </a:r>
            <a:endParaRPr/>
          </a:p>
        </p:txBody>
      </p:sp>
      <p:sp>
        <p:nvSpPr>
          <p:cNvPr id="393" name="Google Shape;393;p23"/>
          <p:cNvSpPr txBox="1"/>
          <p:nvPr/>
        </p:nvSpPr>
        <p:spPr>
          <a:xfrm>
            <a:off x="2057400" y="3543300"/>
            <a:ext cx="56594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Is the customer willing to participate in reviews?</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94" name="Google Shape;394;p23"/>
          <p:cNvSpPr txBox="1"/>
          <p:nvPr/>
        </p:nvSpPr>
        <p:spPr>
          <a:xfrm>
            <a:off x="2057400" y="4000500"/>
            <a:ext cx="49990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Is the customer technically sophisticated?</a:t>
            </a:r>
            <a:endParaRPr/>
          </a:p>
        </p:txBody>
      </p:sp>
      <p:sp>
        <p:nvSpPr>
          <p:cNvPr id="395" name="Google Shape;395;p23"/>
          <p:cNvSpPr txBox="1"/>
          <p:nvPr/>
        </p:nvSpPr>
        <p:spPr>
          <a:xfrm>
            <a:off x="2057400" y="4484687"/>
            <a:ext cx="57864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Is the customer willing to let your people do their </a:t>
            </a:r>
            <a:endParaRPr/>
          </a:p>
        </p:txBody>
      </p:sp>
      <p:sp>
        <p:nvSpPr>
          <p:cNvPr id="396" name="Google Shape;396;p23"/>
          <p:cNvSpPr txBox="1"/>
          <p:nvPr/>
        </p:nvSpPr>
        <p:spPr>
          <a:xfrm>
            <a:off x="2057400" y="4775200"/>
            <a:ext cx="6138862"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job—that is, will the customer resist looking over your </a:t>
            </a:r>
            <a:endParaRPr/>
          </a:p>
        </p:txBody>
      </p:sp>
      <p:sp>
        <p:nvSpPr>
          <p:cNvPr id="397" name="Google Shape;397;p23"/>
          <p:cNvSpPr txBox="1"/>
          <p:nvPr/>
        </p:nvSpPr>
        <p:spPr>
          <a:xfrm>
            <a:off x="2057400" y="5092700"/>
            <a:ext cx="4830762"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shoulder during technically detailed work?</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398" name="Google Shape;398;p23"/>
          <p:cNvSpPr txBox="1"/>
          <p:nvPr/>
        </p:nvSpPr>
        <p:spPr>
          <a:xfrm>
            <a:off x="2057400" y="5461000"/>
            <a:ext cx="52276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Does the customer understand the software </a:t>
            </a:r>
            <a:endParaRPr/>
          </a:p>
        </p:txBody>
      </p:sp>
      <p:sp>
        <p:nvSpPr>
          <p:cNvPr id="399" name="Google Shape;399;p23"/>
          <p:cNvSpPr txBox="1"/>
          <p:nvPr/>
        </p:nvSpPr>
        <p:spPr>
          <a:xfrm>
            <a:off x="2057400" y="5791200"/>
            <a:ext cx="25558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engineering process?</a:t>
            </a:r>
            <a:endParaRPr/>
          </a:p>
        </p:txBody>
      </p:sp>
      <p:sp>
        <p:nvSpPr>
          <p:cNvPr id="400" name="Google Shape;400;p23"/>
          <p:cNvSpPr txBox="1"/>
          <p:nvPr/>
        </p:nvSpPr>
        <p:spPr>
          <a:xfrm>
            <a:off x="1752600" y="1905000"/>
            <a:ext cx="5160962"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folHlink"/>
              </a:buClr>
              <a:buSzPts val="2400"/>
              <a:buFont typeface="Helvetica Neue"/>
              <a:buNone/>
            </a:pPr>
            <a:r>
              <a:rPr b="1" i="1" lang="en-US" sz="2400" u="none">
                <a:solidFill>
                  <a:schemeClr val="folHlink"/>
                </a:solidFill>
                <a:latin typeface="Helvetica Neue"/>
                <a:ea typeface="Helvetica Neue"/>
                <a:cs typeface="Helvetica Neue"/>
                <a:sym typeface="Helvetica Neue"/>
              </a:rPr>
              <a:t>Questions that must be answered:</a:t>
            </a:r>
            <a:endParaRPr/>
          </a:p>
        </p:txBody>
      </p:sp>
      <p:sp>
        <p:nvSpPr>
          <p:cNvPr id="401" name="Google Shape;401;p23"/>
          <p:cNvSpPr txBox="1"/>
          <p:nvPr/>
        </p:nvSpPr>
        <p:spPr>
          <a:xfrm>
            <a:off x="1295400" y="6367462"/>
            <a:ext cx="4572000"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 detail refer annex. : List of Potential Risk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4"/>
          <p:cNvSpPr txBox="1"/>
          <p:nvPr>
            <p:ph type="title"/>
          </p:nvPr>
        </p:nvSpPr>
        <p:spPr>
          <a:xfrm>
            <a:off x="1219200" y="1066800"/>
            <a:ext cx="7480300" cy="665162"/>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Risks Due to Process Maturity</a:t>
            </a:r>
            <a:endParaRPr/>
          </a:p>
        </p:txBody>
      </p:sp>
      <p:sp>
        <p:nvSpPr>
          <p:cNvPr id="407" name="Google Shape;407;p2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408" name="Google Shape;408;p24"/>
          <p:cNvSpPr txBox="1"/>
          <p:nvPr/>
        </p:nvSpPr>
        <p:spPr>
          <a:xfrm>
            <a:off x="2082800" y="2336800"/>
            <a:ext cx="629602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Have you established a common process framework? </a:t>
            </a:r>
            <a:endParaRPr/>
          </a:p>
        </p:txBody>
      </p:sp>
      <p:sp>
        <p:nvSpPr>
          <p:cNvPr id="409" name="Google Shape;409;p24"/>
          <p:cNvSpPr txBox="1"/>
          <p:nvPr/>
        </p:nvSpPr>
        <p:spPr>
          <a:xfrm>
            <a:off x="2082800" y="2679700"/>
            <a:ext cx="37925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Is it followed by project teams?</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10" name="Google Shape;410;p24"/>
          <p:cNvSpPr txBox="1"/>
          <p:nvPr/>
        </p:nvSpPr>
        <p:spPr>
          <a:xfrm>
            <a:off x="2082800" y="3008312"/>
            <a:ext cx="46307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Do you have management support  for </a:t>
            </a:r>
            <a:endParaRPr/>
          </a:p>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software engineering </a:t>
            </a:r>
            <a:endParaRPr/>
          </a:p>
        </p:txBody>
      </p:sp>
      <p:sp>
        <p:nvSpPr>
          <p:cNvPr id="411" name="Google Shape;411;p24"/>
          <p:cNvSpPr txBox="1"/>
          <p:nvPr/>
        </p:nvSpPr>
        <p:spPr>
          <a:xfrm>
            <a:off x="2082800" y="3619500"/>
            <a:ext cx="51514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Do you have a proactive approach to SQA? </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12" name="Google Shape;412;p24"/>
          <p:cNvSpPr txBox="1"/>
          <p:nvPr/>
        </p:nvSpPr>
        <p:spPr>
          <a:xfrm>
            <a:off x="2082800" y="3949700"/>
            <a:ext cx="49736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Do you conduct formal technical reviews?</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13" name="Google Shape;413;p24"/>
          <p:cNvSpPr txBox="1"/>
          <p:nvPr/>
        </p:nvSpPr>
        <p:spPr>
          <a:xfrm>
            <a:off x="2082800" y="4305300"/>
            <a:ext cx="54054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Are CASE tools used for analysis, design and </a:t>
            </a:r>
            <a:endParaRPr/>
          </a:p>
        </p:txBody>
      </p:sp>
      <p:sp>
        <p:nvSpPr>
          <p:cNvPr id="414" name="Google Shape;414;p24"/>
          <p:cNvSpPr txBox="1"/>
          <p:nvPr/>
        </p:nvSpPr>
        <p:spPr>
          <a:xfrm>
            <a:off x="2082800" y="4586287"/>
            <a:ext cx="1069975"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testing?</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15" name="Google Shape;415;p24"/>
          <p:cNvSpPr txBox="1"/>
          <p:nvPr/>
        </p:nvSpPr>
        <p:spPr>
          <a:xfrm>
            <a:off x="2082800" y="4929187"/>
            <a:ext cx="4986337" cy="6381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Are the tools integrated with one another?</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16" name="Google Shape;416;p24"/>
          <p:cNvSpPr txBox="1"/>
          <p:nvPr/>
        </p:nvSpPr>
        <p:spPr>
          <a:xfrm>
            <a:off x="2082800" y="5334000"/>
            <a:ext cx="5049837"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Have document formats been established?</a:t>
            </a:r>
            <a:endParaRPr/>
          </a:p>
        </p:txBody>
      </p:sp>
      <p:sp>
        <p:nvSpPr>
          <p:cNvPr id="417" name="Google Shape;417;p24"/>
          <p:cNvSpPr txBox="1"/>
          <p:nvPr/>
        </p:nvSpPr>
        <p:spPr>
          <a:xfrm>
            <a:off x="1905000" y="1828800"/>
            <a:ext cx="5160962"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folHlink"/>
              </a:buClr>
              <a:buSzPts val="2400"/>
              <a:buFont typeface="Helvetica Neue"/>
              <a:buNone/>
            </a:pPr>
            <a:r>
              <a:rPr b="1" i="1" lang="en-US" sz="2400" u="none">
                <a:solidFill>
                  <a:schemeClr val="folHlink"/>
                </a:solidFill>
                <a:latin typeface="Helvetica Neue"/>
                <a:ea typeface="Helvetica Neue"/>
                <a:cs typeface="Helvetica Neue"/>
                <a:sym typeface="Helvetica Neue"/>
              </a:rPr>
              <a:t>Questions that must be answered:</a:t>
            </a:r>
            <a:endParaRPr/>
          </a:p>
        </p:txBody>
      </p:sp>
      <p:sp>
        <p:nvSpPr>
          <p:cNvPr id="418" name="Google Shape;418;p24"/>
          <p:cNvSpPr txBox="1"/>
          <p:nvPr/>
        </p:nvSpPr>
        <p:spPr>
          <a:xfrm>
            <a:off x="1295400" y="6367462"/>
            <a:ext cx="4572000"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 detail refer annex. : List of Potential Risk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5"/>
          <p:cNvSpPr txBox="1"/>
          <p:nvPr>
            <p:ph type="title"/>
          </p:nvPr>
        </p:nvSpPr>
        <p:spPr>
          <a:xfrm>
            <a:off x="1219200" y="990600"/>
            <a:ext cx="6477000" cy="700087"/>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Technology Risks</a:t>
            </a:r>
            <a:endParaRPr/>
          </a:p>
        </p:txBody>
      </p:sp>
      <p:sp>
        <p:nvSpPr>
          <p:cNvPr id="424" name="Google Shape;424;p2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425" name="Google Shape;425;p25"/>
          <p:cNvSpPr txBox="1"/>
          <p:nvPr/>
        </p:nvSpPr>
        <p:spPr>
          <a:xfrm>
            <a:off x="944268" y="2458863"/>
            <a:ext cx="6333300" cy="643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Is the technology new to your organization?</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26" name="Google Shape;426;p25"/>
          <p:cNvSpPr txBox="1"/>
          <p:nvPr/>
        </p:nvSpPr>
        <p:spPr>
          <a:xfrm>
            <a:off x="944268" y="2776362"/>
            <a:ext cx="8145300" cy="643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Are new algorithms, I/O technology required?</a:t>
            </a:r>
            <a:endParaRPr/>
          </a:p>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t>
            </a:r>
            <a:endParaRPr/>
          </a:p>
        </p:txBody>
      </p:sp>
      <p:sp>
        <p:nvSpPr>
          <p:cNvPr id="427" name="Google Shape;427;p25"/>
          <p:cNvSpPr txBox="1"/>
          <p:nvPr/>
        </p:nvSpPr>
        <p:spPr>
          <a:xfrm>
            <a:off x="942326" y="2793824"/>
            <a:ext cx="3954000" cy="6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8" name="Google Shape;428;p25"/>
          <p:cNvSpPr txBox="1"/>
          <p:nvPr/>
        </p:nvSpPr>
        <p:spPr>
          <a:xfrm>
            <a:off x="944268" y="3055762"/>
            <a:ext cx="5742900" cy="643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Is new or unproven hardware involved?</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29" name="Google Shape;429;p25"/>
          <p:cNvSpPr txBox="1"/>
          <p:nvPr/>
        </p:nvSpPr>
        <p:spPr>
          <a:xfrm>
            <a:off x="944268" y="3385962"/>
            <a:ext cx="7110000" cy="3669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Does the application interface with new software?</a:t>
            </a:r>
            <a:endParaRPr/>
          </a:p>
        </p:txBody>
      </p:sp>
      <p:sp>
        <p:nvSpPr>
          <p:cNvPr id="430" name="Google Shape;430;p25"/>
          <p:cNvSpPr txBox="1"/>
          <p:nvPr/>
        </p:nvSpPr>
        <p:spPr>
          <a:xfrm>
            <a:off x="944268" y="3728862"/>
            <a:ext cx="5868900" cy="643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Is a specialized user interface required? </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31" name="Google Shape;431;p25"/>
          <p:cNvSpPr txBox="1"/>
          <p:nvPr/>
        </p:nvSpPr>
        <p:spPr>
          <a:xfrm>
            <a:off x="944268" y="4071762"/>
            <a:ext cx="5338800" cy="3669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Is the application radically different?</a:t>
            </a:r>
            <a:endParaRPr/>
          </a:p>
        </p:txBody>
      </p:sp>
      <p:sp>
        <p:nvSpPr>
          <p:cNvPr id="432" name="Google Shape;432;p25"/>
          <p:cNvSpPr txBox="1"/>
          <p:nvPr/>
        </p:nvSpPr>
        <p:spPr>
          <a:xfrm>
            <a:off x="944268" y="4389262"/>
            <a:ext cx="7265400" cy="3669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Are you using new software engineering methods?</a:t>
            </a:r>
            <a:endParaRPr/>
          </a:p>
        </p:txBody>
      </p:sp>
      <p:sp>
        <p:nvSpPr>
          <p:cNvPr id="433" name="Google Shape;433;p25"/>
          <p:cNvSpPr txBox="1"/>
          <p:nvPr/>
        </p:nvSpPr>
        <p:spPr>
          <a:xfrm>
            <a:off x="944268" y="4770262"/>
            <a:ext cx="7591800" cy="3669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Are you using unconventional software development </a:t>
            </a:r>
            <a:endParaRPr/>
          </a:p>
        </p:txBody>
      </p:sp>
      <p:sp>
        <p:nvSpPr>
          <p:cNvPr id="434" name="Google Shape;434;p25"/>
          <p:cNvSpPr txBox="1"/>
          <p:nvPr/>
        </p:nvSpPr>
        <p:spPr>
          <a:xfrm>
            <a:off x="944268" y="5025849"/>
            <a:ext cx="7898700" cy="3669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methods, such as formal methods, AI-based approaches, </a:t>
            </a:r>
            <a:endParaRPr/>
          </a:p>
        </p:txBody>
      </p:sp>
      <p:sp>
        <p:nvSpPr>
          <p:cNvPr id="435" name="Google Shape;435;p25"/>
          <p:cNvSpPr txBox="1"/>
          <p:nvPr/>
        </p:nvSpPr>
        <p:spPr>
          <a:xfrm>
            <a:off x="944268" y="5267149"/>
            <a:ext cx="3688200" cy="643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artificial neural networks?</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36" name="Google Shape;436;p25"/>
          <p:cNvSpPr txBox="1"/>
          <p:nvPr/>
        </p:nvSpPr>
        <p:spPr>
          <a:xfrm>
            <a:off x="944268" y="5622749"/>
            <a:ext cx="6705900" cy="643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Are there significant performance constraints?</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sp>
        <p:nvSpPr>
          <p:cNvPr id="437" name="Google Shape;437;p25"/>
          <p:cNvSpPr txBox="1"/>
          <p:nvPr/>
        </p:nvSpPr>
        <p:spPr>
          <a:xfrm>
            <a:off x="944268" y="5989461"/>
            <a:ext cx="7793700" cy="3669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  Is there doubt the functionality requested is "do-able?"</a:t>
            </a:r>
            <a:endParaRPr/>
          </a:p>
        </p:txBody>
      </p:sp>
      <p:sp>
        <p:nvSpPr>
          <p:cNvPr id="438" name="Google Shape;438;p25"/>
          <p:cNvSpPr txBox="1"/>
          <p:nvPr/>
        </p:nvSpPr>
        <p:spPr>
          <a:xfrm>
            <a:off x="1676400" y="1752600"/>
            <a:ext cx="5160962"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folHlink"/>
              </a:buClr>
              <a:buSzPts val="2400"/>
              <a:buFont typeface="Helvetica Neue"/>
              <a:buNone/>
            </a:pPr>
            <a:r>
              <a:rPr b="1" i="1" lang="en-US" sz="2400" u="none">
                <a:solidFill>
                  <a:schemeClr val="folHlink"/>
                </a:solidFill>
                <a:latin typeface="Helvetica Neue"/>
                <a:ea typeface="Helvetica Neue"/>
                <a:cs typeface="Helvetica Neue"/>
                <a:sym typeface="Helvetica Neue"/>
              </a:rPr>
              <a:t>Questions that must be answered:</a:t>
            </a:r>
            <a:endParaRPr/>
          </a:p>
        </p:txBody>
      </p:sp>
      <p:sp>
        <p:nvSpPr>
          <p:cNvPr id="439" name="Google Shape;439;p25"/>
          <p:cNvSpPr txBox="1"/>
          <p:nvPr/>
        </p:nvSpPr>
        <p:spPr>
          <a:xfrm>
            <a:off x="1295400" y="6443662"/>
            <a:ext cx="4572000"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 detail refer annex. : List of Potential Risk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6"/>
          <p:cNvSpPr txBox="1"/>
          <p:nvPr>
            <p:ph type="title"/>
          </p:nvPr>
        </p:nvSpPr>
        <p:spPr>
          <a:xfrm>
            <a:off x="1219200" y="990600"/>
            <a:ext cx="6477000" cy="688975"/>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Staff/People Risks</a:t>
            </a:r>
            <a:endParaRPr/>
          </a:p>
        </p:txBody>
      </p:sp>
      <p:sp>
        <p:nvSpPr>
          <p:cNvPr id="445" name="Google Shape;445;p2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446" name="Google Shape;446;p26"/>
          <p:cNvSpPr txBox="1"/>
          <p:nvPr/>
        </p:nvSpPr>
        <p:spPr>
          <a:xfrm>
            <a:off x="1382074" y="2736588"/>
            <a:ext cx="5404800" cy="8286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  Are the best people available?</a:t>
            </a:r>
            <a:endParaRPr/>
          </a:p>
          <a:p>
            <a:pPr indent="0" lvl="0" marL="0" marR="0" rtl="0" algn="l">
              <a:lnSpc>
                <a:spcPct val="100000"/>
              </a:lnSpc>
              <a:spcBef>
                <a:spcPts val="0"/>
              </a:spcBef>
              <a:spcAft>
                <a:spcPts val="0"/>
              </a:spcAft>
              <a:buNone/>
            </a:pPr>
            <a:r>
              <a:t/>
            </a:r>
            <a:endParaRPr b="1" i="0" sz="2400" u="none">
              <a:solidFill>
                <a:schemeClr val="dk1"/>
              </a:solidFill>
              <a:latin typeface="Helvetica Neue"/>
              <a:ea typeface="Helvetica Neue"/>
              <a:cs typeface="Helvetica Neue"/>
              <a:sym typeface="Helvetica Neue"/>
            </a:endParaRPr>
          </a:p>
        </p:txBody>
      </p:sp>
      <p:sp>
        <p:nvSpPr>
          <p:cNvPr id="447" name="Google Shape;447;p26"/>
          <p:cNvSpPr txBox="1"/>
          <p:nvPr/>
        </p:nvSpPr>
        <p:spPr>
          <a:xfrm>
            <a:off x="1382074" y="3130288"/>
            <a:ext cx="5631300" cy="8286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  Does staff have the right skills?</a:t>
            </a:r>
            <a:endParaRPr/>
          </a:p>
          <a:p>
            <a:pPr indent="0" lvl="0" marL="0" marR="0" rtl="0" algn="l">
              <a:lnSpc>
                <a:spcPct val="100000"/>
              </a:lnSpc>
              <a:spcBef>
                <a:spcPts val="0"/>
              </a:spcBef>
              <a:spcAft>
                <a:spcPts val="0"/>
              </a:spcAft>
              <a:buNone/>
            </a:pPr>
            <a:r>
              <a:t/>
            </a:r>
            <a:endParaRPr b="1" i="0" sz="2400" u="none">
              <a:solidFill>
                <a:schemeClr val="dk1"/>
              </a:solidFill>
              <a:latin typeface="Helvetica Neue"/>
              <a:ea typeface="Helvetica Neue"/>
              <a:cs typeface="Helvetica Neue"/>
              <a:sym typeface="Helvetica Neue"/>
            </a:endParaRPr>
          </a:p>
        </p:txBody>
      </p:sp>
      <p:sp>
        <p:nvSpPr>
          <p:cNvPr id="448" name="Google Shape;448;p26"/>
          <p:cNvSpPr txBox="1"/>
          <p:nvPr/>
        </p:nvSpPr>
        <p:spPr>
          <a:xfrm>
            <a:off x="1382074" y="3523988"/>
            <a:ext cx="5330400" cy="8286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  Are enough people available?</a:t>
            </a:r>
            <a:endParaRPr/>
          </a:p>
          <a:p>
            <a:pPr indent="0" lvl="0" marL="0" marR="0" rtl="0" algn="l">
              <a:lnSpc>
                <a:spcPct val="100000"/>
              </a:lnSpc>
              <a:spcBef>
                <a:spcPts val="0"/>
              </a:spcBef>
              <a:spcAft>
                <a:spcPts val="0"/>
              </a:spcAft>
              <a:buNone/>
            </a:pPr>
            <a:r>
              <a:t/>
            </a:r>
            <a:endParaRPr b="1" i="0" sz="2400" u="none">
              <a:solidFill>
                <a:schemeClr val="dk1"/>
              </a:solidFill>
              <a:latin typeface="Helvetica Neue"/>
              <a:ea typeface="Helvetica Neue"/>
              <a:cs typeface="Helvetica Neue"/>
              <a:sym typeface="Helvetica Neue"/>
            </a:endParaRPr>
          </a:p>
        </p:txBody>
      </p:sp>
      <p:sp>
        <p:nvSpPr>
          <p:cNvPr id="449" name="Google Shape;449;p26"/>
          <p:cNvSpPr txBox="1"/>
          <p:nvPr/>
        </p:nvSpPr>
        <p:spPr>
          <a:xfrm>
            <a:off x="1382074" y="3892288"/>
            <a:ext cx="6935100" cy="8286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  Are staff committed for entire duration?</a:t>
            </a:r>
            <a:endParaRPr/>
          </a:p>
          <a:p>
            <a:pPr indent="0" lvl="0" marL="0" marR="0" rtl="0" algn="l">
              <a:lnSpc>
                <a:spcPct val="100000"/>
              </a:lnSpc>
              <a:spcBef>
                <a:spcPts val="0"/>
              </a:spcBef>
              <a:spcAft>
                <a:spcPts val="0"/>
              </a:spcAft>
              <a:buNone/>
            </a:pPr>
            <a:r>
              <a:t/>
            </a:r>
            <a:endParaRPr b="1" i="0" sz="2400" u="none">
              <a:solidFill>
                <a:schemeClr val="dk1"/>
              </a:solidFill>
              <a:latin typeface="Helvetica Neue"/>
              <a:ea typeface="Helvetica Neue"/>
              <a:cs typeface="Helvetica Neue"/>
              <a:sym typeface="Helvetica Neue"/>
            </a:endParaRPr>
          </a:p>
        </p:txBody>
      </p:sp>
      <p:sp>
        <p:nvSpPr>
          <p:cNvPr id="450" name="Google Shape;450;p26"/>
          <p:cNvSpPr txBox="1"/>
          <p:nvPr/>
        </p:nvSpPr>
        <p:spPr>
          <a:xfrm>
            <a:off x="1382074" y="4285988"/>
            <a:ext cx="6008700" cy="4593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  Will some people work part time? </a:t>
            </a:r>
            <a:endParaRPr/>
          </a:p>
        </p:txBody>
      </p:sp>
      <p:sp>
        <p:nvSpPr>
          <p:cNvPr id="451" name="Google Shape;451;p26"/>
          <p:cNvSpPr txBox="1"/>
          <p:nvPr/>
        </p:nvSpPr>
        <p:spPr>
          <a:xfrm>
            <a:off x="1382074" y="4705088"/>
            <a:ext cx="6481800" cy="4593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  Do staff have the right expectations?</a:t>
            </a:r>
            <a:endParaRPr/>
          </a:p>
        </p:txBody>
      </p:sp>
      <p:sp>
        <p:nvSpPr>
          <p:cNvPr id="452" name="Google Shape;452;p26"/>
          <p:cNvSpPr txBox="1"/>
          <p:nvPr/>
        </p:nvSpPr>
        <p:spPr>
          <a:xfrm>
            <a:off x="1382074" y="5111488"/>
            <a:ext cx="6919200" cy="8286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  Have staff received necessary training?</a:t>
            </a:r>
            <a:endParaRPr/>
          </a:p>
          <a:p>
            <a:pPr indent="0" lvl="0" marL="0" marR="0" rtl="0" algn="l">
              <a:lnSpc>
                <a:spcPct val="100000"/>
              </a:lnSpc>
              <a:spcBef>
                <a:spcPts val="0"/>
              </a:spcBef>
              <a:spcAft>
                <a:spcPts val="0"/>
              </a:spcAft>
              <a:buNone/>
            </a:pPr>
            <a:r>
              <a:t/>
            </a:r>
            <a:endParaRPr b="1" i="0" sz="2400" u="none">
              <a:solidFill>
                <a:schemeClr val="dk1"/>
              </a:solidFill>
              <a:latin typeface="Helvetica Neue"/>
              <a:ea typeface="Helvetica Neue"/>
              <a:cs typeface="Helvetica Neue"/>
              <a:sym typeface="Helvetica Neue"/>
            </a:endParaRPr>
          </a:p>
        </p:txBody>
      </p:sp>
      <p:sp>
        <p:nvSpPr>
          <p:cNvPr id="453" name="Google Shape;453;p26"/>
          <p:cNvSpPr txBox="1"/>
          <p:nvPr/>
        </p:nvSpPr>
        <p:spPr>
          <a:xfrm>
            <a:off x="1382074" y="5530588"/>
            <a:ext cx="5971500" cy="4593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Helvetica Neue"/>
              <a:buNone/>
            </a:pPr>
            <a:r>
              <a:rPr b="1" i="0" lang="en-US" sz="2400" u="none">
                <a:solidFill>
                  <a:schemeClr val="dk1"/>
                </a:solidFill>
                <a:latin typeface="Helvetica Neue"/>
                <a:ea typeface="Helvetica Neue"/>
                <a:cs typeface="Helvetica Neue"/>
                <a:sym typeface="Helvetica Neue"/>
              </a:rPr>
              <a:t>•  Will turnover among staff be low?</a:t>
            </a:r>
            <a:endParaRPr/>
          </a:p>
        </p:txBody>
      </p:sp>
      <p:sp>
        <p:nvSpPr>
          <p:cNvPr id="454" name="Google Shape;454;p26"/>
          <p:cNvSpPr txBox="1"/>
          <p:nvPr/>
        </p:nvSpPr>
        <p:spPr>
          <a:xfrm>
            <a:off x="1981200" y="1905000"/>
            <a:ext cx="5160962"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folHlink"/>
              </a:buClr>
              <a:buSzPts val="2400"/>
              <a:buFont typeface="Helvetica Neue"/>
              <a:buNone/>
            </a:pPr>
            <a:r>
              <a:rPr b="1" i="1" lang="en-US" sz="2400" u="none">
                <a:solidFill>
                  <a:schemeClr val="folHlink"/>
                </a:solidFill>
                <a:latin typeface="Helvetica Neue"/>
                <a:ea typeface="Helvetica Neue"/>
                <a:cs typeface="Helvetica Neue"/>
                <a:sym typeface="Helvetica Neue"/>
              </a:rPr>
              <a:t>Questions that must be answered:</a:t>
            </a:r>
            <a:endParaRPr/>
          </a:p>
        </p:txBody>
      </p:sp>
      <p:sp>
        <p:nvSpPr>
          <p:cNvPr id="455" name="Google Shape;455;p26"/>
          <p:cNvSpPr txBox="1"/>
          <p:nvPr/>
        </p:nvSpPr>
        <p:spPr>
          <a:xfrm>
            <a:off x="1295400" y="6367462"/>
            <a:ext cx="4572000"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For detail refer annex. : List of Potential Risk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Risk Management - Types</a:t>
            </a:r>
            <a:endParaRPr/>
          </a:p>
        </p:txBody>
      </p:sp>
      <p:sp>
        <p:nvSpPr>
          <p:cNvPr id="188" name="Google Shape;188;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Reactive</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Proactive</a:t>
            </a:r>
            <a:endParaRPr/>
          </a:p>
        </p:txBody>
      </p:sp>
      <p:sp>
        <p:nvSpPr>
          <p:cNvPr id="189" name="Google Shape;189;p3"/>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
          <p:cNvSpPr txBox="1"/>
          <p:nvPr>
            <p:ph type="title"/>
          </p:nvPr>
        </p:nvSpPr>
        <p:spPr>
          <a:xfrm>
            <a:off x="1219200" y="990600"/>
            <a:ext cx="6477000" cy="715962"/>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Reactive Risk Management</a:t>
            </a:r>
            <a:endParaRPr/>
          </a:p>
        </p:txBody>
      </p:sp>
      <p:sp>
        <p:nvSpPr>
          <p:cNvPr id="195" name="Google Shape;195;p4"/>
          <p:cNvSpPr txBox="1"/>
          <p:nvPr>
            <p:ph idx="1" type="body"/>
          </p:nvPr>
        </p:nvSpPr>
        <p:spPr>
          <a:xfrm>
            <a:off x="1905000" y="1981200"/>
            <a:ext cx="6858000" cy="4114800"/>
          </a:xfrm>
          <a:prstGeom prst="rect">
            <a:avLst/>
          </a:prstGeom>
          <a:noFill/>
          <a:ln>
            <a:noFill/>
          </a:ln>
        </p:spPr>
        <p:txBody>
          <a:bodyPr anchorCtr="0" anchor="t" bIns="44450" lIns="90475" spcFirstLastPara="1" rIns="90475" wrap="square" tIns="44450">
            <a:noAutofit/>
          </a:bodyPr>
          <a:lstStyle/>
          <a:p>
            <a:pPr indent="-282575" lvl="0" marL="365125" marR="0" rtl="0" algn="l">
              <a:lnSpc>
                <a:spcPct val="90000"/>
              </a:lnSpc>
              <a:spcBef>
                <a:spcPts val="0"/>
              </a:spcBef>
              <a:spcAft>
                <a:spcPts val="0"/>
              </a:spcAft>
              <a:buClr>
                <a:schemeClr val="dk1"/>
              </a:buClr>
              <a:buSzPts val="2100"/>
              <a:buFont typeface="Noto Sans Symbols"/>
              <a:buChar char="⚫"/>
            </a:pPr>
            <a:r>
              <a:rPr b="0" i="0" lang="en-US" sz="2100" u="none" cap="none" strike="noStrike">
                <a:solidFill>
                  <a:schemeClr val="dk1"/>
                </a:solidFill>
                <a:latin typeface="Calibri"/>
                <a:ea typeface="Calibri"/>
                <a:cs typeface="Calibri"/>
                <a:sym typeface="Calibri"/>
              </a:rPr>
              <a:t>Project team reacts to risks when they occur</a:t>
            </a:r>
            <a:endParaRPr/>
          </a:p>
          <a:p>
            <a:pPr indent="-282575" lvl="0" marL="365125" marR="0" rtl="0" algn="l">
              <a:lnSpc>
                <a:spcPct val="90000"/>
              </a:lnSpc>
              <a:spcBef>
                <a:spcPts val="700"/>
              </a:spcBef>
              <a:spcAft>
                <a:spcPts val="0"/>
              </a:spcAft>
              <a:buClr>
                <a:schemeClr val="dk1"/>
              </a:buClr>
              <a:buSzPts val="2100"/>
              <a:buFont typeface="Noto Sans Symbols"/>
              <a:buChar char="⚫"/>
            </a:pPr>
            <a:r>
              <a:rPr b="0" i="0" lang="en-US" sz="2100" u="none" cap="none" strike="noStrike">
                <a:solidFill>
                  <a:schemeClr val="dk1"/>
                </a:solidFill>
                <a:latin typeface="Calibri"/>
                <a:ea typeface="Calibri"/>
                <a:cs typeface="Calibri"/>
                <a:sym typeface="Calibri"/>
              </a:rPr>
              <a:t>Mitigation—plan for additional resources in anticipation of fire fighting</a:t>
            </a:r>
            <a:endParaRPr/>
          </a:p>
          <a:p>
            <a:pPr indent="-282575" lvl="0" marL="365125" marR="0" rtl="0" algn="l">
              <a:lnSpc>
                <a:spcPct val="90000"/>
              </a:lnSpc>
              <a:spcBef>
                <a:spcPts val="700"/>
              </a:spcBef>
              <a:spcAft>
                <a:spcPts val="0"/>
              </a:spcAft>
              <a:buClr>
                <a:schemeClr val="dk1"/>
              </a:buClr>
              <a:buSzPts val="2100"/>
              <a:buFont typeface="Noto Sans Symbols"/>
              <a:buChar char="⚫"/>
            </a:pPr>
            <a:r>
              <a:rPr b="0" i="0" lang="en-US" sz="2100" u="none" cap="none" strike="noStrike">
                <a:solidFill>
                  <a:schemeClr val="dk1"/>
                </a:solidFill>
                <a:latin typeface="Calibri"/>
                <a:ea typeface="Calibri"/>
                <a:cs typeface="Calibri"/>
                <a:sym typeface="Calibri"/>
              </a:rPr>
              <a:t>Fix on failure—resource are found and applied when the risk strikes</a:t>
            </a:r>
            <a:endParaRPr/>
          </a:p>
          <a:p>
            <a:pPr indent="-282575" lvl="0" marL="365125" marR="0" rtl="0" algn="l">
              <a:lnSpc>
                <a:spcPct val="90000"/>
              </a:lnSpc>
              <a:spcBef>
                <a:spcPts val="700"/>
              </a:spcBef>
              <a:spcAft>
                <a:spcPts val="0"/>
              </a:spcAft>
              <a:buClr>
                <a:schemeClr val="dk1"/>
              </a:buClr>
              <a:buSzPts val="2100"/>
              <a:buFont typeface="Noto Sans Symbols"/>
              <a:buChar char="⚫"/>
            </a:pPr>
            <a:r>
              <a:rPr b="0" i="0" lang="en-US" sz="2100" u="none" cap="none" strike="noStrike">
                <a:solidFill>
                  <a:schemeClr val="dk1"/>
                </a:solidFill>
                <a:latin typeface="Calibri"/>
                <a:ea typeface="Calibri"/>
                <a:cs typeface="Calibri"/>
                <a:sym typeface="Calibri"/>
              </a:rPr>
              <a:t>Crisis management—failure does not respond to applied resources and project is in jeopardy</a:t>
            </a:r>
            <a:endParaRPr/>
          </a:p>
        </p:txBody>
      </p:sp>
      <p:sp>
        <p:nvSpPr>
          <p:cNvPr id="196" name="Google Shape;196;p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5"/>
          <p:cNvSpPr txBox="1"/>
          <p:nvPr>
            <p:ph type="title"/>
          </p:nvPr>
        </p:nvSpPr>
        <p:spPr>
          <a:xfrm>
            <a:off x="1219200" y="990600"/>
            <a:ext cx="7607300" cy="760412"/>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Proactive Risk Management</a:t>
            </a:r>
            <a:endParaRPr/>
          </a:p>
        </p:txBody>
      </p:sp>
      <p:sp>
        <p:nvSpPr>
          <p:cNvPr id="202" name="Google Shape;202;p5"/>
          <p:cNvSpPr txBox="1"/>
          <p:nvPr>
            <p:ph idx="1" type="body"/>
          </p:nvPr>
        </p:nvSpPr>
        <p:spPr>
          <a:xfrm>
            <a:off x="1870075" y="2195512"/>
            <a:ext cx="6956425" cy="3748087"/>
          </a:xfrm>
          <a:prstGeom prst="rect">
            <a:avLst/>
          </a:prstGeom>
          <a:noFill/>
          <a:ln>
            <a:noFill/>
          </a:ln>
        </p:spPr>
        <p:txBody>
          <a:bodyPr anchorCtr="0" anchor="t" bIns="44450" lIns="90475" spcFirstLastPara="1" rIns="90475" wrap="square" tIns="44450">
            <a:noAutofit/>
          </a:bodyPr>
          <a:lstStyle/>
          <a:p>
            <a:pPr indent="-282575" lvl="0" marL="365125" marR="0" rtl="0" algn="l">
              <a:lnSpc>
                <a:spcPct val="90000"/>
              </a:lnSpc>
              <a:spcBef>
                <a:spcPts val="0"/>
              </a:spcBef>
              <a:spcAft>
                <a:spcPts val="0"/>
              </a:spcAft>
              <a:buClr>
                <a:schemeClr val="dk1"/>
              </a:buClr>
              <a:buSzPts val="2100"/>
              <a:buFont typeface="Noto Sans Symbols"/>
              <a:buChar char="⚫"/>
            </a:pPr>
            <a:r>
              <a:rPr b="0" i="0" lang="en-US" sz="2100" u="none" cap="none" strike="noStrike">
                <a:solidFill>
                  <a:schemeClr val="dk1"/>
                </a:solidFill>
                <a:latin typeface="Calibri"/>
                <a:ea typeface="Calibri"/>
                <a:cs typeface="Calibri"/>
                <a:sym typeface="Calibri"/>
              </a:rPr>
              <a:t>Formal risk analysis is performed</a:t>
            </a:r>
            <a:endParaRPr/>
          </a:p>
          <a:p>
            <a:pPr indent="-282575" lvl="0" marL="365125" marR="0" rtl="0" algn="l">
              <a:lnSpc>
                <a:spcPct val="90000"/>
              </a:lnSpc>
              <a:spcBef>
                <a:spcPts val="700"/>
              </a:spcBef>
              <a:spcAft>
                <a:spcPts val="0"/>
              </a:spcAft>
              <a:buClr>
                <a:schemeClr val="dk1"/>
              </a:buClr>
              <a:buSzPts val="2100"/>
              <a:buFont typeface="Noto Sans Symbols"/>
              <a:buChar char="⚫"/>
            </a:pPr>
            <a:r>
              <a:rPr b="0" i="0" lang="en-US" sz="2100" u="none" cap="none" strike="noStrike">
                <a:solidFill>
                  <a:schemeClr val="dk1"/>
                </a:solidFill>
                <a:latin typeface="Calibri"/>
                <a:ea typeface="Calibri"/>
                <a:cs typeface="Calibri"/>
                <a:sym typeface="Calibri"/>
              </a:rPr>
              <a:t>Organization corrects the root causes of risk</a:t>
            </a:r>
            <a:endParaRPr/>
          </a:p>
          <a:p>
            <a:pPr indent="-236537" lvl="1" marL="639762" marR="0" rtl="0" algn="l">
              <a:lnSpc>
                <a:spcPct val="90000"/>
              </a:lnSpc>
              <a:spcBef>
                <a:spcPts val="300"/>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TQM concepts and statistical SQA</a:t>
            </a:r>
            <a:endParaRPr/>
          </a:p>
          <a:p>
            <a:pPr indent="-236537" lvl="1" marL="639762" marR="0" rtl="0" algn="l">
              <a:lnSpc>
                <a:spcPct val="90000"/>
              </a:lnSpc>
              <a:spcBef>
                <a:spcPts val="300"/>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Examining risk sources that lie beyond the bounds of the software</a:t>
            </a:r>
            <a:endParaRPr/>
          </a:p>
          <a:p>
            <a:pPr indent="-236537" lvl="1" marL="639762" marR="0" rtl="0" algn="l">
              <a:lnSpc>
                <a:spcPct val="90000"/>
              </a:lnSpc>
              <a:spcBef>
                <a:spcPts val="300"/>
              </a:spcBef>
              <a:spcAft>
                <a:spcPts val="0"/>
              </a:spcAft>
              <a:buClr>
                <a:schemeClr val="dk1"/>
              </a:buClr>
              <a:buSzPts val="1800"/>
              <a:buFont typeface="Verdana"/>
              <a:buChar char="◦"/>
            </a:pPr>
            <a:r>
              <a:rPr b="0" i="0" lang="en-US" sz="1800" u="none" cap="none" strike="noStrike">
                <a:solidFill>
                  <a:schemeClr val="dk1"/>
                </a:solidFill>
                <a:latin typeface="Calibri"/>
                <a:ea typeface="Calibri"/>
                <a:cs typeface="Calibri"/>
                <a:sym typeface="Calibri"/>
              </a:rPr>
              <a:t>Developing the skill to manage change  </a:t>
            </a:r>
            <a:endParaRPr/>
          </a:p>
        </p:txBody>
      </p:sp>
      <p:sp>
        <p:nvSpPr>
          <p:cNvPr id="203" name="Google Shape;203;p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txBox="1"/>
          <p:nvPr>
            <p:ph type="title"/>
          </p:nvPr>
        </p:nvSpPr>
        <p:spPr>
          <a:xfrm>
            <a:off x="1219200" y="1066800"/>
            <a:ext cx="6705600" cy="6334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Seven Principles</a:t>
            </a:r>
            <a:endParaRPr/>
          </a:p>
        </p:txBody>
      </p:sp>
      <p:sp>
        <p:nvSpPr>
          <p:cNvPr id="209" name="Google Shape;209;p6"/>
          <p:cNvSpPr txBox="1"/>
          <p:nvPr>
            <p:ph idx="1" type="body"/>
          </p:nvPr>
        </p:nvSpPr>
        <p:spPr>
          <a:xfrm>
            <a:off x="1435100" y="1752600"/>
            <a:ext cx="7499350" cy="4800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Maintain a global perspective</a:t>
            </a:r>
            <a:r>
              <a:rPr b="0" i="0" lang="en-US" sz="1800" u="none" cap="none" strike="noStrike">
                <a:solidFill>
                  <a:schemeClr val="dk1"/>
                </a:solidFill>
                <a:latin typeface="Calibri"/>
                <a:ea typeface="Calibri"/>
                <a:cs typeface="Calibri"/>
                <a:sym typeface="Calibri"/>
              </a:rPr>
              <a:t>—view software risks within the context of system and the business problem </a:t>
            </a:r>
            <a:endParaRPr/>
          </a:p>
          <a:p>
            <a:pPr indent="-171450" lvl="0" marL="171450" marR="0" rtl="0" algn="l">
              <a:lnSpc>
                <a:spcPct val="90000"/>
              </a:lnSpc>
              <a:spcBef>
                <a:spcPts val="30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Take a forward-looking view</a:t>
            </a:r>
            <a:r>
              <a:rPr b="0" i="0" lang="en-US" sz="1800" u="none" cap="none" strike="noStrike">
                <a:solidFill>
                  <a:schemeClr val="dk1"/>
                </a:solidFill>
                <a:latin typeface="Calibri"/>
                <a:ea typeface="Calibri"/>
                <a:cs typeface="Calibri"/>
                <a:sym typeface="Calibri"/>
              </a:rPr>
              <a:t>—think about the risks that may arise in the future;  establish contingency plans </a:t>
            </a:r>
            <a:endParaRPr/>
          </a:p>
          <a:p>
            <a:pPr indent="-171450" lvl="0" marL="171450" marR="0" rtl="0" algn="l">
              <a:lnSpc>
                <a:spcPct val="90000"/>
              </a:lnSpc>
              <a:spcBef>
                <a:spcPts val="30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Encourage open communication</a:t>
            </a:r>
            <a:r>
              <a:rPr b="0" i="0" lang="en-US" sz="1800" u="none" cap="none" strike="noStrike">
                <a:solidFill>
                  <a:schemeClr val="dk1"/>
                </a:solidFill>
                <a:latin typeface="Calibri"/>
                <a:ea typeface="Calibri"/>
                <a:cs typeface="Calibri"/>
                <a:sym typeface="Calibri"/>
              </a:rPr>
              <a:t>—if someone states a potential risk, don’t discount it. </a:t>
            </a:r>
            <a:endParaRPr/>
          </a:p>
          <a:p>
            <a:pPr indent="-171450" lvl="0" marL="171450" marR="0" rtl="0" algn="l">
              <a:lnSpc>
                <a:spcPct val="90000"/>
              </a:lnSpc>
              <a:spcBef>
                <a:spcPts val="70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Integrate</a:t>
            </a:r>
            <a:r>
              <a:rPr b="0" i="0" lang="en-US" sz="1800" u="none" cap="none" strike="noStrike">
                <a:solidFill>
                  <a:schemeClr val="dk1"/>
                </a:solidFill>
                <a:latin typeface="Calibri"/>
                <a:ea typeface="Calibri"/>
                <a:cs typeface="Calibri"/>
                <a:sym typeface="Calibri"/>
              </a:rPr>
              <a:t>—a consideration of risk must be integrated into the software process</a:t>
            </a:r>
            <a:endParaRPr/>
          </a:p>
          <a:p>
            <a:pPr indent="-171450" lvl="0" marL="171450" marR="0" rtl="0" algn="l">
              <a:lnSpc>
                <a:spcPct val="90000"/>
              </a:lnSpc>
              <a:spcBef>
                <a:spcPts val="70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Emphasize a continuous process</a:t>
            </a:r>
            <a:r>
              <a:rPr b="0" i="0" lang="en-US" sz="1800" u="none" cap="none" strike="noStrike">
                <a:solidFill>
                  <a:schemeClr val="dk1"/>
                </a:solidFill>
                <a:latin typeface="Calibri"/>
                <a:ea typeface="Calibri"/>
                <a:cs typeface="Calibri"/>
                <a:sym typeface="Calibri"/>
              </a:rPr>
              <a:t>—the team must be vigilant throughout the software process, modifying identified risks as more information is known and adding new ones as better insight is achieved.</a:t>
            </a:r>
            <a:endParaRPr/>
          </a:p>
          <a:p>
            <a:pPr indent="-171450" lvl="0" marL="171450" marR="0" rtl="0" algn="l">
              <a:lnSpc>
                <a:spcPct val="90000"/>
              </a:lnSpc>
              <a:spcBef>
                <a:spcPts val="70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Develop a shared product vision</a:t>
            </a:r>
            <a:r>
              <a:rPr b="0" i="0" lang="en-US" sz="1800" u="none" cap="none" strike="noStrike">
                <a:solidFill>
                  <a:schemeClr val="dk1"/>
                </a:solidFill>
                <a:latin typeface="Calibri"/>
                <a:ea typeface="Calibri"/>
                <a:cs typeface="Calibri"/>
                <a:sym typeface="Calibri"/>
              </a:rPr>
              <a:t>—if all stakeholders share the same vision of the software, it likely that better risk identification and assessment will occur.</a:t>
            </a:r>
            <a:endParaRPr/>
          </a:p>
          <a:p>
            <a:pPr indent="-171450" lvl="0" marL="171450" marR="0" rtl="0" algn="l">
              <a:lnSpc>
                <a:spcPct val="90000"/>
              </a:lnSpc>
              <a:spcBef>
                <a:spcPts val="70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Encourage teamwork</a:t>
            </a:r>
            <a:r>
              <a:rPr b="0" i="0" lang="en-US" sz="1800" u="none" cap="none" strike="noStrike">
                <a:solidFill>
                  <a:schemeClr val="dk1"/>
                </a:solidFill>
                <a:latin typeface="Calibri"/>
                <a:ea typeface="Calibri"/>
                <a:cs typeface="Calibri"/>
                <a:sym typeface="Calibri"/>
              </a:rPr>
              <a:t>—the talents, skills and knowledge of all stakeholder should be pooled</a:t>
            </a:r>
            <a:endParaRPr/>
          </a:p>
        </p:txBody>
      </p:sp>
      <p:sp>
        <p:nvSpPr>
          <p:cNvPr id="210" name="Google Shape;210;p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7"/>
          <p:cNvSpPr txBox="1"/>
          <p:nvPr>
            <p:ph type="title"/>
          </p:nvPr>
        </p:nvSpPr>
        <p:spPr>
          <a:xfrm>
            <a:off x="624000" y="714375"/>
            <a:ext cx="7353300" cy="774600"/>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Risk Management Paradigm</a:t>
            </a:r>
            <a:endParaRPr/>
          </a:p>
        </p:txBody>
      </p:sp>
      <p:sp>
        <p:nvSpPr>
          <p:cNvPr id="216" name="Google Shape;216;p7"/>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
        <p:nvSpPr>
          <p:cNvPr id="217" name="Google Shape;217;p7"/>
          <p:cNvSpPr txBox="1"/>
          <p:nvPr/>
        </p:nvSpPr>
        <p:spPr>
          <a:xfrm>
            <a:off x="3962400" y="3484562"/>
            <a:ext cx="2389187" cy="108743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folHlink"/>
              </a:buClr>
              <a:buSzPts val="7200"/>
              <a:buFont typeface="Helvetica Neue"/>
              <a:buNone/>
            </a:pPr>
            <a:r>
              <a:rPr b="1" i="1" lang="en-US" sz="7200" u="none">
                <a:solidFill>
                  <a:schemeClr val="folHlink"/>
                </a:solidFill>
                <a:latin typeface="Helvetica Neue"/>
                <a:ea typeface="Helvetica Neue"/>
                <a:cs typeface="Helvetica Neue"/>
                <a:sym typeface="Helvetica Neue"/>
              </a:rPr>
              <a:t>RISK</a:t>
            </a:r>
            <a:endParaRPr/>
          </a:p>
        </p:txBody>
      </p:sp>
      <p:sp>
        <p:nvSpPr>
          <p:cNvPr id="218" name="Google Shape;218;p7"/>
          <p:cNvSpPr txBox="1"/>
          <p:nvPr/>
        </p:nvSpPr>
        <p:spPr>
          <a:xfrm>
            <a:off x="6376987" y="3419475"/>
            <a:ext cx="1600200" cy="1071562"/>
          </a:xfrm>
          <a:prstGeom prst="rect">
            <a:avLst/>
          </a:prstGeom>
          <a:solidFill>
            <a:srgbClr val="919191"/>
          </a:solidFill>
          <a:ln>
            <a:noFill/>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9" name="Google Shape;219;p7"/>
          <p:cNvSpPr txBox="1"/>
          <p:nvPr/>
        </p:nvSpPr>
        <p:spPr>
          <a:xfrm>
            <a:off x="4433887" y="1951037"/>
            <a:ext cx="1600200" cy="1071562"/>
          </a:xfrm>
          <a:prstGeom prst="rect">
            <a:avLst/>
          </a:prstGeom>
          <a:solidFill>
            <a:schemeClr val="accent2"/>
          </a:solidFill>
          <a:ln>
            <a:noFill/>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0" name="Google Shape;220;p7"/>
          <p:cNvSpPr txBox="1"/>
          <p:nvPr/>
        </p:nvSpPr>
        <p:spPr>
          <a:xfrm>
            <a:off x="2300287" y="2733675"/>
            <a:ext cx="1600200" cy="1071562"/>
          </a:xfrm>
          <a:prstGeom prst="rect">
            <a:avLst/>
          </a:prstGeom>
          <a:solidFill>
            <a:schemeClr val="accent2"/>
          </a:solidFill>
          <a:ln>
            <a:noFill/>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1" name="Google Shape;221;p7"/>
          <p:cNvSpPr txBox="1"/>
          <p:nvPr/>
        </p:nvSpPr>
        <p:spPr>
          <a:xfrm>
            <a:off x="2287587" y="4476750"/>
            <a:ext cx="1600200" cy="1071562"/>
          </a:xfrm>
          <a:prstGeom prst="rect">
            <a:avLst/>
          </a:prstGeom>
          <a:solidFill>
            <a:srgbClr val="919191"/>
          </a:solidFill>
          <a:ln>
            <a:noFill/>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2" name="Google Shape;222;p7"/>
          <p:cNvSpPr txBox="1"/>
          <p:nvPr/>
        </p:nvSpPr>
        <p:spPr>
          <a:xfrm>
            <a:off x="4764087" y="5116512"/>
            <a:ext cx="1600200" cy="1071562"/>
          </a:xfrm>
          <a:prstGeom prst="rect">
            <a:avLst/>
          </a:prstGeom>
          <a:solidFill>
            <a:srgbClr val="919191"/>
          </a:solidFill>
          <a:ln>
            <a:noFill/>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3" name="Google Shape;223;p7"/>
          <p:cNvSpPr/>
          <p:nvPr/>
        </p:nvSpPr>
        <p:spPr>
          <a:xfrm>
            <a:off x="6211887" y="2293937"/>
            <a:ext cx="762000" cy="97155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4" name="Google Shape;224;p7"/>
          <p:cNvSpPr/>
          <p:nvPr/>
        </p:nvSpPr>
        <p:spPr>
          <a:xfrm>
            <a:off x="6465887" y="4619625"/>
            <a:ext cx="635000" cy="1000125"/>
          </a:xfrm>
          <a:custGeom>
            <a:rect b="b" l="l" r="r" t="t"/>
            <a:pathLst>
              <a:path extrusionOk="0" fill="none" h="21600" w="21600">
                <a:moveTo>
                  <a:pt x="21600" y="0"/>
                </a:moveTo>
                <a:cubicBezTo>
                  <a:pt x="21600" y="11929"/>
                  <a:pt x="11929" y="21599"/>
                  <a:pt x="0" y="21600"/>
                </a:cubicBezTo>
              </a:path>
              <a:path extrusionOk="0" h="21600" w="21600">
                <a:moveTo>
                  <a:pt x="21600" y="0"/>
                </a:moveTo>
                <a:cubicBezTo>
                  <a:pt x="21600" y="11929"/>
                  <a:pt x="11929" y="21599"/>
                  <a:pt x="0" y="21600"/>
                </a:cubicBezTo>
                <a:lnTo>
                  <a:pt x="0" y="0"/>
                </a:lnTo>
                <a:lnTo>
                  <a:pt x="21600" y="0"/>
                </a:lnTo>
                <a:close/>
              </a:path>
            </a:pathLst>
          </a:custGeom>
          <a:noFill/>
          <a:ln cap="rnd"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5" name="Google Shape;225;p7"/>
          <p:cNvSpPr/>
          <p:nvPr/>
        </p:nvSpPr>
        <p:spPr>
          <a:xfrm>
            <a:off x="3406775" y="5591175"/>
            <a:ext cx="1257300" cy="571500"/>
          </a:xfrm>
          <a:custGeom>
            <a:rect b="b" l="l" r="r" t="t"/>
            <a:pathLst>
              <a:path extrusionOk="0" fill="none" h="21600" w="21600">
                <a:moveTo>
                  <a:pt x="21600" y="21600"/>
                </a:moveTo>
                <a:cubicBezTo>
                  <a:pt x="9670" y="21600"/>
                  <a:pt x="0" y="11929"/>
                  <a:pt x="0" y="0"/>
                </a:cubicBezTo>
              </a:path>
              <a:path extrusionOk="0" h="21600" w="21600">
                <a:moveTo>
                  <a:pt x="21600" y="21600"/>
                </a:moveTo>
                <a:cubicBezTo>
                  <a:pt x="9670" y="21600"/>
                  <a:pt x="0" y="11929"/>
                  <a:pt x="0" y="0"/>
                </a:cubicBezTo>
                <a:lnTo>
                  <a:pt x="21600" y="0"/>
                </a:lnTo>
                <a:lnTo>
                  <a:pt x="21600" y="21600"/>
                </a:lnTo>
                <a:close/>
              </a:path>
            </a:pathLst>
          </a:custGeom>
          <a:noFill/>
          <a:ln cap="rnd"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6" name="Google Shape;226;p7"/>
          <p:cNvSpPr/>
          <p:nvPr/>
        </p:nvSpPr>
        <p:spPr>
          <a:xfrm>
            <a:off x="3152775" y="2093912"/>
            <a:ext cx="1143000" cy="542925"/>
          </a:xfrm>
          <a:custGeom>
            <a:rect b="b" l="l" r="r" t="t"/>
            <a:pathLst>
              <a:path extrusionOk="0" fill="none" h="21599" w="21600">
                <a:moveTo>
                  <a:pt x="0" y="21599"/>
                </a:moveTo>
                <a:cubicBezTo>
                  <a:pt x="0" y="9680"/>
                  <a:pt x="9652" y="15"/>
                  <a:pt x="21570" y="-1"/>
                </a:cubicBezTo>
              </a:path>
              <a:path extrusionOk="0" h="21599" w="21600">
                <a:moveTo>
                  <a:pt x="0" y="21599"/>
                </a:moveTo>
                <a:cubicBezTo>
                  <a:pt x="0" y="9680"/>
                  <a:pt x="9652" y="15"/>
                  <a:pt x="21570" y="-1"/>
                </a:cubicBezTo>
                <a:lnTo>
                  <a:pt x="21600" y="21599"/>
                </a:lnTo>
                <a:lnTo>
                  <a:pt x="0" y="21599"/>
                </a:lnTo>
                <a:close/>
              </a:path>
            </a:pathLst>
          </a:custGeom>
          <a:noFill/>
          <a:ln cap="rnd"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27" name="Google Shape;227;p7"/>
          <p:cNvCxnSpPr/>
          <p:nvPr/>
        </p:nvCxnSpPr>
        <p:spPr>
          <a:xfrm rot="10800000">
            <a:off x="3036887" y="3833812"/>
            <a:ext cx="63500" cy="557212"/>
          </a:xfrm>
          <a:prstGeom prst="straightConnector1">
            <a:avLst/>
          </a:prstGeom>
          <a:noFill/>
          <a:ln cap="flat" cmpd="sng" w="50800">
            <a:solidFill>
              <a:schemeClr val="dk2"/>
            </a:solidFill>
            <a:prstDash val="solid"/>
            <a:miter lim="800000"/>
            <a:headEnd len="med" w="med" type="none"/>
            <a:tailEnd len="med" w="med" type="triangle"/>
          </a:ln>
        </p:spPr>
      </p:cxnSp>
      <p:sp>
        <p:nvSpPr>
          <p:cNvPr id="228" name="Google Shape;228;p7"/>
          <p:cNvSpPr txBox="1"/>
          <p:nvPr/>
        </p:nvSpPr>
        <p:spPr>
          <a:xfrm>
            <a:off x="4648200" y="2209800"/>
            <a:ext cx="1445400" cy="42240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control</a:t>
            </a:r>
            <a:endParaRPr/>
          </a:p>
        </p:txBody>
      </p:sp>
      <p:sp>
        <p:nvSpPr>
          <p:cNvPr id="229" name="Google Shape;229;p7"/>
          <p:cNvSpPr txBox="1"/>
          <p:nvPr/>
        </p:nvSpPr>
        <p:spPr>
          <a:xfrm>
            <a:off x="6591300" y="3736975"/>
            <a:ext cx="1386000" cy="42240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identify</a:t>
            </a:r>
            <a:endParaRPr/>
          </a:p>
        </p:txBody>
      </p:sp>
      <p:sp>
        <p:nvSpPr>
          <p:cNvPr id="230" name="Google Shape;230;p7"/>
          <p:cNvSpPr txBox="1"/>
          <p:nvPr/>
        </p:nvSpPr>
        <p:spPr>
          <a:xfrm>
            <a:off x="4876800" y="5375275"/>
            <a:ext cx="1500300" cy="422400"/>
          </a:xfrm>
          <a:prstGeom prst="rect">
            <a:avLst/>
          </a:prstGeom>
          <a:solidFill>
            <a:srgbClr val="919191"/>
          </a:solid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analyze</a:t>
            </a:r>
            <a:endParaRPr/>
          </a:p>
        </p:txBody>
      </p:sp>
      <p:sp>
        <p:nvSpPr>
          <p:cNvPr id="231" name="Google Shape;231;p7"/>
          <p:cNvSpPr txBox="1"/>
          <p:nvPr/>
        </p:nvSpPr>
        <p:spPr>
          <a:xfrm>
            <a:off x="2705100" y="4808525"/>
            <a:ext cx="1074600" cy="42240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plan</a:t>
            </a:r>
            <a:endParaRPr/>
          </a:p>
        </p:txBody>
      </p:sp>
      <p:sp>
        <p:nvSpPr>
          <p:cNvPr id="232" name="Google Shape;232;p7"/>
          <p:cNvSpPr txBox="1"/>
          <p:nvPr/>
        </p:nvSpPr>
        <p:spPr>
          <a:xfrm>
            <a:off x="2616200" y="3051175"/>
            <a:ext cx="1386000" cy="42240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track</a:t>
            </a:r>
            <a:endParaRPr/>
          </a:p>
        </p:txBody>
      </p:sp>
      <p:cxnSp>
        <p:nvCxnSpPr>
          <p:cNvPr id="233" name="Google Shape;233;p7"/>
          <p:cNvCxnSpPr/>
          <p:nvPr/>
        </p:nvCxnSpPr>
        <p:spPr>
          <a:xfrm>
            <a:off x="7543800" y="2590800"/>
            <a:ext cx="0" cy="685800"/>
          </a:xfrm>
          <a:prstGeom prst="straightConnector1">
            <a:avLst/>
          </a:prstGeom>
          <a:noFill/>
          <a:ln cap="flat" cmpd="sng" w="57150">
            <a:solidFill>
              <a:schemeClr val="dk2"/>
            </a:solidFill>
            <a:prstDash val="solid"/>
            <a:miter lim="800000"/>
            <a:headEnd len="med" w="med" type="none"/>
            <a:tailEnd len="med" w="med" type="triangle"/>
          </a:ln>
        </p:spPr>
      </p:cxnSp>
      <p:sp>
        <p:nvSpPr>
          <p:cNvPr id="234" name="Google Shape;234;p7"/>
          <p:cNvSpPr/>
          <p:nvPr/>
        </p:nvSpPr>
        <p:spPr>
          <a:xfrm>
            <a:off x="7467600" y="2514600"/>
            <a:ext cx="152400" cy="152400"/>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8"/>
          <p:cNvSpPr txBox="1"/>
          <p:nvPr>
            <p:ph type="title"/>
          </p:nvPr>
        </p:nvSpPr>
        <p:spPr>
          <a:xfrm>
            <a:off x="1219200" y="1066800"/>
            <a:ext cx="6705600" cy="6334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Risk Identification</a:t>
            </a:r>
            <a:endParaRPr/>
          </a:p>
        </p:txBody>
      </p:sp>
      <p:sp>
        <p:nvSpPr>
          <p:cNvPr id="240" name="Google Shape;240;p8"/>
          <p:cNvSpPr txBox="1"/>
          <p:nvPr>
            <p:ph idx="1" type="body"/>
          </p:nvPr>
        </p:nvSpPr>
        <p:spPr>
          <a:xfrm>
            <a:off x="1524000" y="1752600"/>
            <a:ext cx="6934200" cy="4724400"/>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80000"/>
              </a:lnSpc>
              <a:spcBef>
                <a:spcPts val="0"/>
              </a:spcBef>
              <a:spcAft>
                <a:spcPts val="0"/>
              </a:spcAft>
              <a:buClr>
                <a:schemeClr val="dk1"/>
              </a:buClr>
              <a:buSzPts val="1800"/>
              <a:buFont typeface="Arial"/>
              <a:buChar char="•"/>
            </a:pPr>
            <a:r>
              <a:rPr b="1" i="1" lang="en-US" sz="1800" u="none" cap="none" strike="noStrike">
                <a:solidFill>
                  <a:schemeClr val="dk1"/>
                </a:solidFill>
                <a:latin typeface="Calibri"/>
                <a:ea typeface="Calibri"/>
                <a:cs typeface="Calibri"/>
                <a:sym typeface="Calibri"/>
              </a:rPr>
              <a:t>Product size - </a:t>
            </a:r>
            <a:r>
              <a:rPr b="0" i="0" lang="en-US" sz="1800" u="none" cap="none" strike="noStrike">
                <a:solidFill>
                  <a:schemeClr val="dk1"/>
                </a:solidFill>
                <a:latin typeface="Calibri"/>
                <a:ea typeface="Calibri"/>
                <a:cs typeface="Calibri"/>
                <a:sym typeface="Calibri"/>
              </a:rPr>
              <a:t>risks associated with the overall size of the software to be built or modified.</a:t>
            </a:r>
            <a:endParaRPr/>
          </a:p>
          <a:p>
            <a:pPr indent="-171450" lvl="0" marL="171450" marR="0" rtl="0" algn="just">
              <a:lnSpc>
                <a:spcPct val="80000"/>
              </a:lnSpc>
              <a:spcBef>
                <a:spcPts val="300"/>
              </a:spcBef>
              <a:spcAft>
                <a:spcPts val="0"/>
              </a:spcAft>
              <a:buClr>
                <a:schemeClr val="dk1"/>
              </a:buClr>
              <a:buSzPts val="1800"/>
              <a:buFont typeface="Arial"/>
              <a:buChar char="•"/>
            </a:pPr>
            <a:r>
              <a:rPr b="1" i="1" lang="en-US" sz="1800" u="none" cap="none" strike="noStrike">
                <a:solidFill>
                  <a:schemeClr val="dk1"/>
                </a:solidFill>
                <a:latin typeface="Calibri"/>
                <a:ea typeface="Calibri"/>
                <a:cs typeface="Calibri"/>
                <a:sym typeface="Calibri"/>
              </a:rPr>
              <a:t>Business</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impact - </a:t>
            </a:r>
            <a:r>
              <a:rPr b="0" i="1" lang="en-US" sz="1800" u="none" cap="none" strike="noStrike">
                <a:solidFill>
                  <a:schemeClr val="dk1"/>
                </a:solidFill>
                <a:latin typeface="Calibri"/>
                <a:ea typeface="Calibri"/>
                <a:cs typeface="Calibri"/>
                <a:sym typeface="Calibri"/>
              </a:rPr>
              <a:t>risks</a:t>
            </a:r>
            <a:r>
              <a:rPr b="0" i="0" lang="en-US" sz="1800" u="none" cap="none" strike="noStrike">
                <a:solidFill>
                  <a:schemeClr val="dk1"/>
                </a:solidFill>
                <a:latin typeface="Calibri"/>
                <a:ea typeface="Calibri"/>
                <a:cs typeface="Calibri"/>
                <a:sym typeface="Calibri"/>
              </a:rPr>
              <a:t> associated with constraints imposed by management or the marketplace.</a:t>
            </a:r>
            <a:endParaRPr/>
          </a:p>
          <a:p>
            <a:pPr indent="-171450" lvl="0" marL="171450" marR="0" rtl="0" algn="just">
              <a:lnSpc>
                <a:spcPct val="80000"/>
              </a:lnSpc>
              <a:spcBef>
                <a:spcPts val="700"/>
              </a:spcBef>
              <a:spcAft>
                <a:spcPts val="0"/>
              </a:spcAft>
              <a:buClr>
                <a:schemeClr val="dk1"/>
              </a:buClr>
              <a:buSzPts val="1800"/>
              <a:buFont typeface="Arial"/>
              <a:buChar char="•"/>
            </a:pPr>
            <a:r>
              <a:rPr b="1" i="1" lang="en-US" sz="1800" u="none" cap="none" strike="noStrike">
                <a:solidFill>
                  <a:schemeClr val="dk1"/>
                </a:solidFill>
                <a:latin typeface="Calibri"/>
                <a:ea typeface="Calibri"/>
                <a:cs typeface="Calibri"/>
                <a:sym typeface="Calibri"/>
              </a:rPr>
              <a:t>Customer</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characteristics - </a:t>
            </a:r>
            <a:r>
              <a:rPr b="0" i="1" lang="en-US" sz="1800" u="none" cap="none" strike="noStrike">
                <a:solidFill>
                  <a:schemeClr val="dk1"/>
                </a:solidFill>
                <a:latin typeface="Calibri"/>
                <a:ea typeface="Calibri"/>
                <a:cs typeface="Calibri"/>
                <a:sym typeface="Calibri"/>
              </a:rPr>
              <a:t>risks</a:t>
            </a:r>
            <a:r>
              <a:rPr b="0" i="0" lang="en-US" sz="1800" u="none" cap="none" strike="noStrike">
                <a:solidFill>
                  <a:schemeClr val="dk1"/>
                </a:solidFill>
                <a:latin typeface="Calibri"/>
                <a:ea typeface="Calibri"/>
                <a:cs typeface="Calibri"/>
                <a:sym typeface="Calibri"/>
              </a:rPr>
              <a:t> associated with the sophistication of the customer and the developer's ability to communicate with the customer in a timely manner.</a:t>
            </a:r>
            <a:endParaRPr/>
          </a:p>
          <a:p>
            <a:pPr indent="-171450" lvl="0" marL="171450" marR="0" rtl="0" algn="just">
              <a:lnSpc>
                <a:spcPct val="80000"/>
              </a:lnSpc>
              <a:spcBef>
                <a:spcPts val="700"/>
              </a:spcBef>
              <a:spcAft>
                <a:spcPts val="0"/>
              </a:spcAft>
              <a:buClr>
                <a:schemeClr val="dk1"/>
              </a:buClr>
              <a:buSzPts val="1800"/>
              <a:buFont typeface="Arial"/>
              <a:buChar char="•"/>
            </a:pPr>
            <a:r>
              <a:rPr b="1" i="1" lang="en-US" sz="1800" u="none" cap="none" strike="noStrike">
                <a:solidFill>
                  <a:schemeClr val="dk1"/>
                </a:solidFill>
                <a:latin typeface="Calibri"/>
                <a:ea typeface="Calibri"/>
                <a:cs typeface="Calibri"/>
                <a:sym typeface="Calibri"/>
              </a:rPr>
              <a:t>Process</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definition - </a:t>
            </a:r>
            <a:r>
              <a:rPr b="0" i="1" lang="en-US" sz="1800" u="none" cap="none" strike="noStrike">
                <a:solidFill>
                  <a:schemeClr val="dk1"/>
                </a:solidFill>
                <a:latin typeface="Calibri"/>
                <a:ea typeface="Calibri"/>
                <a:cs typeface="Calibri"/>
                <a:sym typeface="Calibri"/>
              </a:rPr>
              <a:t>risks</a:t>
            </a:r>
            <a:r>
              <a:rPr b="0" i="0" lang="en-US" sz="1800" u="none" cap="none" strike="noStrike">
                <a:solidFill>
                  <a:schemeClr val="dk1"/>
                </a:solidFill>
                <a:latin typeface="Calibri"/>
                <a:ea typeface="Calibri"/>
                <a:cs typeface="Calibri"/>
                <a:sym typeface="Calibri"/>
              </a:rPr>
              <a:t> associated with the degree to which the software process has been defined and is followed by the development organization.</a:t>
            </a:r>
            <a:endParaRPr/>
          </a:p>
          <a:p>
            <a:pPr indent="-171450" lvl="0" marL="171450" marR="0" rtl="0" algn="just">
              <a:lnSpc>
                <a:spcPct val="80000"/>
              </a:lnSpc>
              <a:spcBef>
                <a:spcPts val="700"/>
              </a:spcBef>
              <a:spcAft>
                <a:spcPts val="0"/>
              </a:spcAft>
              <a:buClr>
                <a:schemeClr val="dk1"/>
              </a:buClr>
              <a:buSzPts val="1800"/>
              <a:buFont typeface="Arial"/>
              <a:buChar char="•"/>
            </a:pPr>
            <a:r>
              <a:rPr b="1" i="1" lang="en-US" sz="1800" u="none" cap="none" strike="noStrike">
                <a:solidFill>
                  <a:schemeClr val="dk1"/>
                </a:solidFill>
                <a:latin typeface="Calibri"/>
                <a:ea typeface="Calibri"/>
                <a:cs typeface="Calibri"/>
                <a:sym typeface="Calibri"/>
              </a:rPr>
              <a:t>Development</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environment - </a:t>
            </a:r>
            <a:r>
              <a:rPr b="0" i="1" lang="en-US" sz="1800" u="none" cap="none" strike="noStrike">
                <a:solidFill>
                  <a:schemeClr val="dk1"/>
                </a:solidFill>
                <a:latin typeface="Calibri"/>
                <a:ea typeface="Calibri"/>
                <a:cs typeface="Calibri"/>
                <a:sym typeface="Calibri"/>
              </a:rPr>
              <a:t>risks</a:t>
            </a:r>
            <a:r>
              <a:rPr b="0" i="0" lang="en-US" sz="1800" u="none" cap="none" strike="noStrike">
                <a:solidFill>
                  <a:schemeClr val="dk1"/>
                </a:solidFill>
                <a:latin typeface="Calibri"/>
                <a:ea typeface="Calibri"/>
                <a:cs typeface="Calibri"/>
                <a:sym typeface="Calibri"/>
              </a:rPr>
              <a:t> associated with the availability and quality of the tools to be used to build the product.</a:t>
            </a:r>
            <a:endParaRPr/>
          </a:p>
          <a:p>
            <a:pPr indent="-171450" lvl="0" marL="171450" marR="0" rtl="0" algn="just">
              <a:lnSpc>
                <a:spcPct val="80000"/>
              </a:lnSpc>
              <a:spcBef>
                <a:spcPts val="700"/>
              </a:spcBef>
              <a:spcAft>
                <a:spcPts val="0"/>
              </a:spcAft>
              <a:buClr>
                <a:schemeClr val="dk1"/>
              </a:buClr>
              <a:buSzPts val="1800"/>
              <a:buFont typeface="Arial"/>
              <a:buChar char="•"/>
            </a:pPr>
            <a:r>
              <a:rPr b="1" i="1" lang="en-US" sz="1800" u="none" cap="none" strike="noStrike">
                <a:solidFill>
                  <a:schemeClr val="dk1"/>
                </a:solidFill>
                <a:latin typeface="Calibri"/>
                <a:ea typeface="Calibri"/>
                <a:cs typeface="Calibri"/>
                <a:sym typeface="Calibri"/>
              </a:rPr>
              <a:t>Technology</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to</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be</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built / used - </a:t>
            </a:r>
            <a:r>
              <a:rPr b="0" i="1" lang="en-US" sz="1800" u="none" cap="none" strike="noStrike">
                <a:solidFill>
                  <a:schemeClr val="dk1"/>
                </a:solidFill>
                <a:latin typeface="Calibri"/>
                <a:ea typeface="Calibri"/>
                <a:cs typeface="Calibri"/>
                <a:sym typeface="Calibri"/>
              </a:rPr>
              <a:t>risks</a:t>
            </a:r>
            <a:r>
              <a:rPr b="0" i="0" lang="en-US" sz="1800" u="none" cap="none" strike="noStrike">
                <a:solidFill>
                  <a:schemeClr val="dk1"/>
                </a:solidFill>
                <a:latin typeface="Calibri"/>
                <a:ea typeface="Calibri"/>
                <a:cs typeface="Calibri"/>
                <a:sym typeface="Calibri"/>
              </a:rPr>
              <a:t> associated with the complexity of the system to be built and the "newness" of the technology that is packaged by the system.</a:t>
            </a:r>
            <a:endParaRPr/>
          </a:p>
          <a:p>
            <a:pPr indent="-171450" lvl="0" marL="171450" marR="0" rtl="0" algn="just">
              <a:lnSpc>
                <a:spcPct val="80000"/>
              </a:lnSpc>
              <a:spcBef>
                <a:spcPts val="700"/>
              </a:spcBef>
              <a:spcAft>
                <a:spcPts val="0"/>
              </a:spcAft>
              <a:buClr>
                <a:schemeClr val="dk1"/>
              </a:buClr>
              <a:buSzPts val="1800"/>
              <a:buFont typeface="Arial"/>
              <a:buChar char="•"/>
            </a:pPr>
            <a:r>
              <a:rPr b="1" i="1" lang="en-US" sz="1800" u="none" cap="none" strike="noStrike">
                <a:solidFill>
                  <a:schemeClr val="dk1"/>
                </a:solidFill>
                <a:latin typeface="Calibri"/>
                <a:ea typeface="Calibri"/>
                <a:cs typeface="Calibri"/>
                <a:sym typeface="Calibri"/>
              </a:rPr>
              <a:t>Staff</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size</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and</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experience - </a:t>
            </a:r>
            <a:r>
              <a:rPr b="0" i="1" lang="en-US" sz="1800" u="none" cap="none" strike="noStrike">
                <a:solidFill>
                  <a:schemeClr val="dk1"/>
                </a:solidFill>
                <a:latin typeface="Calibri"/>
                <a:ea typeface="Calibri"/>
                <a:cs typeface="Calibri"/>
                <a:sym typeface="Calibri"/>
              </a:rPr>
              <a:t>risks</a:t>
            </a:r>
            <a:r>
              <a:rPr b="0" i="0" lang="en-US" sz="1800" u="none" cap="none" strike="noStrike">
                <a:solidFill>
                  <a:schemeClr val="dk1"/>
                </a:solidFill>
                <a:latin typeface="Calibri"/>
                <a:ea typeface="Calibri"/>
                <a:cs typeface="Calibri"/>
                <a:sym typeface="Calibri"/>
              </a:rPr>
              <a:t> associated with the overall technical and project experience of the software engineers who will do the work.</a:t>
            </a:r>
            <a:endParaRPr/>
          </a:p>
        </p:txBody>
      </p:sp>
      <p:sp>
        <p:nvSpPr>
          <p:cNvPr id="241" name="Google Shape;241;p8"/>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9"/>
          <p:cNvSpPr txBox="1"/>
          <p:nvPr>
            <p:ph type="title"/>
          </p:nvPr>
        </p:nvSpPr>
        <p:spPr>
          <a:xfrm>
            <a:off x="1219200" y="1066800"/>
            <a:ext cx="6705600" cy="6334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5370"/>
              </a:buClr>
              <a:buSzPts val="3300"/>
              <a:buFont typeface="Calibri"/>
              <a:buNone/>
            </a:pPr>
            <a:r>
              <a:rPr b="0" i="0" lang="en-US" sz="3300" u="none">
                <a:solidFill>
                  <a:srgbClr val="3E5370"/>
                </a:solidFill>
                <a:latin typeface="Calibri"/>
                <a:ea typeface="Calibri"/>
                <a:cs typeface="Calibri"/>
                <a:sym typeface="Calibri"/>
              </a:rPr>
              <a:t>Assessing Project Risk-I</a:t>
            </a:r>
            <a:endParaRPr/>
          </a:p>
        </p:txBody>
      </p:sp>
      <p:sp>
        <p:nvSpPr>
          <p:cNvPr id="247" name="Google Shape;247;p9"/>
          <p:cNvSpPr txBox="1"/>
          <p:nvPr>
            <p:ph idx="1" type="body"/>
          </p:nvPr>
        </p:nvSpPr>
        <p:spPr>
          <a:xfrm>
            <a:off x="1123950" y="1828800"/>
            <a:ext cx="7867650" cy="4800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Following questions should be answered for assessing project risks.</a:t>
            </a:r>
            <a:endParaRPr/>
          </a:p>
          <a:p>
            <a:pPr indent="-171450" lvl="0" marL="171450" marR="0" rtl="0" algn="ctr">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(Derived from a survey of experienced software managers from different part of the world, and are in increasing order of importance)</a:t>
            </a:r>
            <a:endParaRPr/>
          </a:p>
          <a:p>
            <a:pPr indent="-457200" lvl="1" marL="860425" marR="0" rtl="0" algn="l">
              <a:lnSpc>
                <a:spcPct val="90000"/>
              </a:lnSpc>
              <a:spcBef>
                <a:spcPts val="300"/>
              </a:spcBef>
              <a:spcAft>
                <a:spcPts val="0"/>
              </a:spcAft>
              <a:buClr>
                <a:schemeClr val="dk1"/>
              </a:buClr>
              <a:buSzPts val="2400"/>
              <a:buFont typeface="Gill Sans"/>
              <a:buAutoNum type="arabicPeriod"/>
            </a:pPr>
            <a:r>
              <a:rPr b="0" i="0" lang="en-US" sz="2400" u="none" cap="none" strike="noStrike">
                <a:solidFill>
                  <a:schemeClr val="dk1"/>
                </a:solidFill>
                <a:latin typeface="Calibri"/>
                <a:ea typeface="Calibri"/>
                <a:cs typeface="Calibri"/>
                <a:sym typeface="Calibri"/>
              </a:rPr>
              <a:t>Have top software and customer managers formally committed to support the project?</a:t>
            </a:r>
            <a:endParaRPr/>
          </a:p>
          <a:p>
            <a:pPr indent="-457200" lvl="1" marL="860425" marR="0" rtl="0" algn="l">
              <a:lnSpc>
                <a:spcPct val="90000"/>
              </a:lnSpc>
              <a:spcBef>
                <a:spcPts val="300"/>
              </a:spcBef>
              <a:spcAft>
                <a:spcPts val="0"/>
              </a:spcAft>
              <a:buClr>
                <a:schemeClr val="dk1"/>
              </a:buClr>
              <a:buSzPts val="2400"/>
              <a:buFont typeface="Gill Sans"/>
              <a:buAutoNum type="arabicPeriod"/>
            </a:pPr>
            <a:r>
              <a:rPr b="0" i="0" lang="en-US" sz="2400" u="none" cap="none" strike="noStrike">
                <a:solidFill>
                  <a:schemeClr val="dk1"/>
                </a:solidFill>
                <a:latin typeface="Calibri"/>
                <a:ea typeface="Calibri"/>
                <a:cs typeface="Calibri"/>
                <a:sym typeface="Calibri"/>
              </a:rPr>
              <a:t>Are end-users enthusiastically committed to the project and the system/product to be built?</a:t>
            </a:r>
            <a:endParaRPr/>
          </a:p>
          <a:p>
            <a:pPr indent="-457200" lvl="1" marL="860425" marR="0" rtl="0" algn="l">
              <a:lnSpc>
                <a:spcPct val="90000"/>
              </a:lnSpc>
              <a:spcBef>
                <a:spcPts val="300"/>
              </a:spcBef>
              <a:spcAft>
                <a:spcPts val="0"/>
              </a:spcAft>
              <a:buClr>
                <a:schemeClr val="dk1"/>
              </a:buClr>
              <a:buSzPts val="2400"/>
              <a:buFont typeface="Gill Sans"/>
              <a:buAutoNum type="arabicPeriod"/>
            </a:pPr>
            <a:r>
              <a:rPr b="0" i="0" lang="en-US" sz="2400" u="none" cap="none" strike="noStrike">
                <a:solidFill>
                  <a:schemeClr val="dk1"/>
                </a:solidFill>
                <a:latin typeface="Calibri"/>
                <a:ea typeface="Calibri"/>
                <a:cs typeface="Calibri"/>
                <a:sym typeface="Calibri"/>
              </a:rPr>
              <a:t>Are requirements fully understood by the software engineering team and their customers?</a:t>
            </a:r>
            <a:endParaRPr/>
          </a:p>
          <a:p>
            <a:pPr indent="-457200" lvl="1" marL="860425" marR="0" rtl="0" algn="l">
              <a:lnSpc>
                <a:spcPct val="90000"/>
              </a:lnSpc>
              <a:spcBef>
                <a:spcPts val="300"/>
              </a:spcBef>
              <a:spcAft>
                <a:spcPts val="0"/>
              </a:spcAft>
              <a:buClr>
                <a:schemeClr val="dk1"/>
              </a:buClr>
              <a:buSzPts val="2400"/>
              <a:buFont typeface="Gill Sans"/>
              <a:buAutoNum type="arabicPeriod"/>
            </a:pPr>
            <a:r>
              <a:rPr b="0" i="0" lang="en-US" sz="2400" u="none" cap="none" strike="noStrike">
                <a:solidFill>
                  <a:schemeClr val="dk1"/>
                </a:solidFill>
                <a:latin typeface="Calibri"/>
                <a:ea typeface="Calibri"/>
                <a:cs typeface="Calibri"/>
                <a:sym typeface="Calibri"/>
              </a:rPr>
              <a:t>Have customers been involved fully in the definition of requirements?</a:t>
            </a:r>
            <a:endParaRPr/>
          </a:p>
          <a:p>
            <a:pPr indent="-457200" lvl="1" marL="860425" marR="0" rtl="0" algn="l">
              <a:lnSpc>
                <a:spcPct val="90000"/>
              </a:lnSpc>
              <a:spcBef>
                <a:spcPts val="300"/>
              </a:spcBef>
              <a:spcAft>
                <a:spcPts val="0"/>
              </a:spcAft>
              <a:buClr>
                <a:schemeClr val="dk1"/>
              </a:buClr>
              <a:buSzPts val="2400"/>
              <a:buFont typeface="Gill Sans"/>
              <a:buAutoNum type="arabicPeriod"/>
            </a:pPr>
            <a:r>
              <a:rPr b="0" i="0" lang="en-US" sz="2400" u="none" cap="none" strike="noStrike">
                <a:solidFill>
                  <a:schemeClr val="dk1"/>
                </a:solidFill>
                <a:latin typeface="Calibri"/>
                <a:ea typeface="Calibri"/>
                <a:cs typeface="Calibri"/>
                <a:sym typeface="Calibri"/>
              </a:rPr>
              <a:t>Do end-users have realistic expectations?</a:t>
            </a:r>
            <a:endParaRPr/>
          </a:p>
        </p:txBody>
      </p:sp>
      <p:sp>
        <p:nvSpPr>
          <p:cNvPr id="248" name="Google Shape;248;p9"/>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B5A788"/>
              </a:buClr>
              <a:buSzPts val="1200"/>
              <a:buFont typeface="Arial"/>
              <a:buNone/>
            </a:pPr>
            <a:fld id="{00000000-1234-1234-1234-123412341234}" type="slidenum">
              <a:rPr b="0" i="0" lang="en-US" sz="1200" u="none">
                <a:solidFill>
                  <a:srgbClr val="B5A788"/>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6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2008-02-08T18:09:54Z</dcterms:created>
  <dc:creator>Roger Pressman</dc:creator>
</cp:coreProperties>
</file>

<file path=docProps/custom.xml><?xml version="1.0" encoding="utf-8"?>
<Properties xmlns="http://schemas.openxmlformats.org/officeDocument/2006/custom-properties" xmlns:vt="http://schemas.openxmlformats.org/officeDocument/2006/docPropsVTypes"/>
</file>