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858000" cy="9144000"/>
  <p:embeddedFontLst>
    <p:embeddedFont>
      <p:font typeface="Helvetica Neue"/>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7" roundtripDataSignature="AMtx7mg8te7Wz3lFCJdSFdcTSFLWfp8F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HelveticaNeue-regular.fntdata"/><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font" Target="fonts/HelveticaNeue-italic.fntdata"/><Relationship Id="rId10" Type="http://schemas.openxmlformats.org/officeDocument/2006/relationships/slideMaster" Target="slideMasters/slideMaster7.xml"/><Relationship Id="rId54" Type="http://schemas.openxmlformats.org/officeDocument/2006/relationships/font" Target="fonts/HelveticaNeue-bold.fntdata"/><Relationship Id="rId13" Type="http://schemas.openxmlformats.org/officeDocument/2006/relationships/slideMaster" Target="slideMasters/slideMaster10.xml"/><Relationship Id="rId57" Type="http://customschemas.google.com/relationships/presentationmetadata" Target="metadata"/><Relationship Id="rId12" Type="http://schemas.openxmlformats.org/officeDocument/2006/relationships/slideMaster" Target="slideMasters/slideMaster9.xml"/><Relationship Id="rId56" Type="http://schemas.openxmlformats.org/officeDocument/2006/relationships/font" Target="fonts/HelveticaNeue-boldItalic.fntdata"/><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8"/>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38"/>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8"/>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3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7"/>
          <p:cNvSpPr txBox="1"/>
          <p:nvPr>
            <p:ph idx="1" type="body"/>
          </p:nvPr>
        </p:nvSpPr>
        <p:spPr>
          <a:xfrm rot="5400000">
            <a:off x="2426494" y="-213519"/>
            <a:ext cx="4525962"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6" name="Google Shape;166;p5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8" name="Shape 178"/>
        <p:cNvGrpSpPr/>
        <p:nvPr/>
      </p:nvGrpSpPr>
      <p:grpSpPr>
        <a:xfrm>
          <a:off x="0" y="0"/>
          <a:ext cx="0" cy="0"/>
          <a:chOff x="0" y="0"/>
          <a:chExt cx="0" cy="0"/>
        </a:xfrm>
      </p:grpSpPr>
      <p:sp>
        <p:nvSpPr>
          <p:cNvPr id="179" name="Google Shape;179;p59"/>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9"/>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1" name="Google Shape;181;p59"/>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9"/>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59"/>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sp>
        <p:nvSpPr>
          <p:cNvPr id="72" name="Google Shape;72;p4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74" name="Google Shape;74;p45"/>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47"/>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4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4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49"/>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9"/>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49"/>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49"/>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9"/>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4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4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7" name="Shape 117"/>
        <p:cNvGrpSpPr/>
        <p:nvPr/>
      </p:nvGrpSpPr>
      <p:grpSpPr>
        <a:xfrm>
          <a:off x="0" y="0"/>
          <a:ext cx="0" cy="0"/>
          <a:chOff x="0" y="0"/>
          <a:chExt cx="0" cy="0"/>
        </a:xfrm>
      </p:grpSpPr>
      <p:sp>
        <p:nvSpPr>
          <p:cNvPr id="118" name="Google Shape;118;p5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0" name="Shape 130"/>
        <p:cNvGrpSpPr/>
        <p:nvPr/>
      </p:nvGrpSpPr>
      <p:grpSpPr>
        <a:xfrm>
          <a:off x="0" y="0"/>
          <a:ext cx="0" cy="0"/>
          <a:chOff x="0" y="0"/>
          <a:chExt cx="0" cy="0"/>
        </a:xfrm>
      </p:grpSpPr>
      <p:sp>
        <p:nvSpPr>
          <p:cNvPr id="131" name="Google Shape;131;p53"/>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3"/>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53"/>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5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7" name="Shape 147"/>
        <p:cNvGrpSpPr/>
        <p:nvPr/>
      </p:nvGrpSpPr>
      <p:grpSpPr>
        <a:xfrm>
          <a:off x="0" y="0"/>
          <a:ext cx="0" cy="0"/>
          <a:chOff x="0" y="0"/>
          <a:chExt cx="0" cy="0"/>
        </a:xfrm>
      </p:grpSpPr>
      <p:sp>
        <p:nvSpPr>
          <p:cNvPr id="148" name="Google Shape;148;p55"/>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9" name="Google Shape;149;p55"/>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5"/>
          <p:cNvSpPr/>
          <p:nvPr>
            <p:ph idx="2" type="pic"/>
          </p:nvPr>
        </p:nvSpPr>
        <p:spPr>
          <a:xfrm>
            <a:off x="1560576" y="0"/>
            <a:ext cx="7583424" cy="4568952"/>
          </a:xfrm>
          <a:prstGeom prst="rect">
            <a:avLst/>
          </a:prstGeom>
          <a:solidFill>
            <a:srgbClr val="DCE5EE"/>
          </a:solidFill>
          <a:ln>
            <a:noFill/>
          </a:ln>
        </p:spPr>
      </p:sp>
      <p:sp>
        <p:nvSpPr>
          <p:cNvPr id="151" name="Google Shape;151;p55"/>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55"/>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55"/>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9.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9.xml"/><Relationship Id="rId3" Type="http://schemas.openxmlformats.org/officeDocument/2006/relationships/theme" Target="../theme/theme13.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txBox="1"/>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Google Shape;11;p37"/>
          <p:cNvSpPr txBox="1"/>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37"/>
          <p:cNvSpPr txBox="1"/>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4" name="Google Shape;14;p3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3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 name="Google Shape;16;p3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17" name="Google Shape;17;p3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7" name="Shape 137"/>
        <p:cNvGrpSpPr/>
        <p:nvPr/>
      </p:nvGrpSpPr>
      <p:grpSpPr>
        <a:xfrm>
          <a:off x="0" y="0"/>
          <a:ext cx="0" cy="0"/>
          <a:chOff x="0" y="0"/>
          <a:chExt cx="0" cy="0"/>
        </a:xfrm>
      </p:grpSpPr>
      <p:sp>
        <p:nvSpPr>
          <p:cNvPr id="138" name="Google Shape;138;p54"/>
          <p:cNvSpPr txBox="1"/>
          <p:nvPr/>
        </p:nvSpPr>
        <p:spPr>
          <a:xfrm>
            <a:off x="-9525" y="4572000"/>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54"/>
          <p:cNvSpPr txBox="1"/>
          <p:nvPr/>
        </p:nvSpPr>
        <p:spPr>
          <a:xfrm>
            <a:off x="-9525" y="4664075"/>
            <a:ext cx="1463675"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54"/>
          <p:cNvSpPr txBox="1"/>
          <p:nvPr/>
        </p:nvSpPr>
        <p:spPr>
          <a:xfrm>
            <a:off x="1544637" y="4654550"/>
            <a:ext cx="7599362" cy="712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1" name="Google Shape;141;p54"/>
          <p:cNvSpPr txBox="1"/>
          <p:nvPr/>
        </p:nvSpPr>
        <p:spPr>
          <a:xfrm>
            <a:off x="1447800" y="0"/>
            <a:ext cx="100012"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2" name="Google Shape;142;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43" name="Google Shape;143;p54"/>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4" name="Google Shape;144;p54"/>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5" name="Google Shape;145;p54"/>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146" name="Google Shape;146;p54"/>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56"/>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 name="Google Shape;156;p56"/>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Google Shape;157;p56"/>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 name="Google Shape;158;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59" name="Google Shape;159;p5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0" name="Google Shape;160;p5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1" name="Google Shape;161;p5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2" name="Google Shape;162;p5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58"/>
          <p:cNvSpPr txBox="1"/>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1" name="Google Shape;171;p58"/>
          <p:cNvSpPr txBox="1"/>
          <p:nvPr/>
        </p:nvSpPr>
        <p:spPr>
          <a:xfrm>
            <a:off x="6142037"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2" name="Google Shape;172;p58"/>
          <p:cNvSpPr txBox="1"/>
          <p:nvPr/>
        </p:nvSpPr>
        <p:spPr>
          <a:xfrm>
            <a:off x="6142037"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 name="Google Shape;173;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74" name="Google Shape;174;p5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75" name="Google Shape;175;p58"/>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6" name="Google Shape;176;p58"/>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7" name="Google Shape;177;p58"/>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9"/>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39"/>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39"/>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9" name="Google Shape;29;p39"/>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1" name="Google Shape;31;p3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2" name="Google Shape;32;p3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41"/>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41"/>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41"/>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44" name="Google Shape;44;p4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45" name="Google Shape;45;p4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6" name="Google Shape;46;p4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7" name="Google Shape;47;p4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55" name="Google Shape;55;p4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56" name="Google Shape;56;p4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7" name="Google Shape;57;p4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8" name="Google Shape;58;p43"/>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 name="Google Shape;59;p43"/>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43"/>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4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sp>
        <p:nvSpPr>
          <p:cNvPr id="63" name="Google Shape;63;p44"/>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4" name="Google Shape;64;p44"/>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5" name="Google Shape;65;p44"/>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6" name="Google Shape;66;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67" name="Google Shape;67;p44"/>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68" name="Google Shape;68;p44"/>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69" name="Google Shape;69;p44"/>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70" name="Google Shape;70;p44"/>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46"/>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9" name="Google Shape;79;p46"/>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 name="Google Shape;80;p46"/>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 name="Google Shape;81;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82" name="Google Shape;82;p4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83" name="Google Shape;83;p4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4" name="Google Shape;84;p4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85" name="Google Shape;85;p4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48"/>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 name="Google Shape;95;p48"/>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6" name="Google Shape;96;p48"/>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7" name="Google Shape;97;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98" name="Google Shape;98;p4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9" name="Google Shape;99;p4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0" name="Google Shape;100;p48"/>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101" name="Google Shape;101;p4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13" name="Google Shape;113;p50"/>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4" name="Google Shape;114;p5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5" name="Google Shape;115;p5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6" name="Google Shape;116;p5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52"/>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3" name="Google Shape;123;p52"/>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4" name="Google Shape;124;p52"/>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 name="Google Shape;125;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26" name="Google Shape;126;p52"/>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7" name="Google Shape;127;p5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8" name="Google Shape;128;p5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9" name="Google Shape;129;p5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idx="1" type="body"/>
          </p:nvPr>
        </p:nvSpPr>
        <p:spPr>
          <a:xfrm>
            <a:off x="1371600" y="2743200"/>
            <a:ext cx="7123112" cy="1673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640"/>
              <a:buNone/>
            </a:pPr>
            <a:r>
              <a:rPr b="1" i="0" lang="en-US" sz="4400" u="none">
                <a:solidFill>
                  <a:schemeClr val="folHlink"/>
                </a:solidFill>
                <a:latin typeface="Twentieth Century"/>
                <a:ea typeface="Twentieth Century"/>
                <a:cs typeface="Twentieth Century"/>
                <a:sym typeface="Twentieth Century"/>
              </a:rPr>
              <a:t>Software Quality Assurance</a:t>
            </a:r>
            <a:endParaRPr/>
          </a:p>
        </p:txBody>
      </p:sp>
      <p:sp>
        <p:nvSpPr>
          <p:cNvPr id="190" name="Google Shape;190;p1"/>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wentieth Century"/>
              <a:buNone/>
            </a:pPr>
            <a:r>
              <a:rPr b="0" i="0" lang="en-US" sz="4400" u="none">
                <a:solidFill>
                  <a:srgbClr val="FFFFFF"/>
                </a:solidFill>
                <a:latin typeface="Twentieth Century"/>
                <a:ea typeface="Twentieth Century"/>
                <a:cs typeface="Twentieth Century"/>
                <a:sym typeface="Twentieth Century"/>
              </a:rPr>
              <a:t>Unit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Relative cost of correcting an error</a:t>
            </a:r>
            <a:endParaRPr/>
          </a:p>
        </p:txBody>
      </p:sp>
      <p:sp>
        <p:nvSpPr>
          <p:cNvPr id="251" name="Google Shape;251;p1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pic>
        <p:nvPicPr>
          <p:cNvPr descr="C:\Users\Administrator\Desktop\Relative Cost.PNG" id="252" name="Google Shape;252;p10"/>
          <p:cNvPicPr preferRelativeResize="0"/>
          <p:nvPr/>
        </p:nvPicPr>
        <p:blipFill rotWithShape="1">
          <a:blip r:embed="rId3">
            <a:alphaModFix/>
          </a:blip>
          <a:srcRect b="0" l="0" r="0" t="0"/>
          <a:stretch/>
        </p:blipFill>
        <p:spPr>
          <a:xfrm>
            <a:off x="990600" y="1524000"/>
            <a:ext cx="7467600" cy="501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Quality Movement</a:t>
            </a:r>
            <a:endParaRPr/>
          </a:p>
        </p:txBody>
      </p:sp>
      <p:sp>
        <p:nvSpPr>
          <p:cNvPr id="258" name="Google Shape;258;p1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quality movement began in the 1940s with the seminal work of W. Edwards Deming and had its first true test in Japan.</a:t>
            </a:r>
            <a:endParaRPr/>
          </a:p>
          <a:p>
            <a:pPr indent="-319087" lvl="0" marL="319087" marR="0" rtl="0" algn="just">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Using Deming’s ideas as a cornerstone, the Japanese developed a systematic approach to the elimination of the root causes of product defects.</a:t>
            </a:r>
            <a:endParaRPr/>
          </a:p>
          <a:p>
            <a:pPr indent="-319087" lvl="0" marL="319087" marR="0" rtl="0" algn="just">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Throughout the 1970s and 1980s, their work migrated to the western world and was given name as “Total Quality Management” (TQM).</a:t>
            </a:r>
            <a:endParaRPr/>
          </a:p>
        </p:txBody>
      </p:sp>
      <p:sp>
        <p:nvSpPr>
          <p:cNvPr id="259" name="Google Shape;259;p11"/>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TQM - Steps</a:t>
            </a:r>
            <a:endParaRPr/>
          </a:p>
        </p:txBody>
      </p:sp>
      <p:sp>
        <p:nvSpPr>
          <p:cNvPr id="265" name="Google Shape;265;p1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920"/>
              <a:buFont typeface="Noto Sans Symbols"/>
              <a:buChar char="◻"/>
            </a:pPr>
            <a:r>
              <a:rPr b="0" i="0" lang="en-US" sz="3200" u="none">
                <a:solidFill>
                  <a:srgbClr val="FF0000"/>
                </a:solidFill>
                <a:latin typeface="Twentieth Century"/>
                <a:ea typeface="Twentieth Century"/>
                <a:cs typeface="Twentieth Century"/>
                <a:sym typeface="Twentieth Century"/>
              </a:rPr>
              <a:t>Kaizen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Refers to a system of continuous process improvement.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The goal is to develop a process that is visible, repeatable, and measurable. </a:t>
            </a:r>
            <a:endParaRPr/>
          </a:p>
          <a:p>
            <a:pPr indent="-319087" lvl="0" marL="319087" marR="0" rtl="0" algn="l">
              <a:lnSpc>
                <a:spcPct val="100000"/>
              </a:lnSpc>
              <a:spcBef>
                <a:spcPts val="700"/>
              </a:spcBef>
              <a:spcAft>
                <a:spcPts val="0"/>
              </a:spcAft>
              <a:buClr>
                <a:schemeClr val="accent2"/>
              </a:buClr>
              <a:buSzPts val="1920"/>
              <a:buFont typeface="Noto Sans Symbols"/>
              <a:buChar char="◻"/>
            </a:pPr>
            <a:r>
              <a:rPr b="0" i="0" lang="en-US" sz="3200" u="none">
                <a:solidFill>
                  <a:srgbClr val="FF0000"/>
                </a:solidFill>
                <a:latin typeface="Twentieth Century"/>
                <a:ea typeface="Twentieth Century"/>
                <a:cs typeface="Twentieth Century"/>
                <a:sym typeface="Twentieth Century"/>
              </a:rPr>
              <a:t>Atarimae</a:t>
            </a:r>
            <a:r>
              <a:rPr b="0" i="0" lang="en-US" sz="3200" u="none">
                <a:solidFill>
                  <a:schemeClr val="dk1"/>
                </a:solidFill>
                <a:latin typeface="Twentieth Century"/>
                <a:ea typeface="Twentieth Century"/>
                <a:cs typeface="Twentieth Century"/>
                <a:sym typeface="Twentieth Century"/>
              </a:rPr>
              <a:t> </a:t>
            </a:r>
            <a:r>
              <a:rPr b="0" i="0" lang="en-US" sz="3200" u="none">
                <a:solidFill>
                  <a:srgbClr val="FF0000"/>
                </a:solidFill>
                <a:latin typeface="Twentieth Century"/>
                <a:ea typeface="Twentieth Century"/>
                <a:cs typeface="Twentieth Century"/>
                <a:sym typeface="Twentieth Century"/>
              </a:rPr>
              <a:t>Hinshitsu</a:t>
            </a:r>
            <a:r>
              <a:rPr b="0" i="0" lang="en-US" sz="3200" u="none">
                <a:solidFill>
                  <a:schemeClr val="dk1"/>
                </a:solidFill>
                <a:latin typeface="Twentieth Century"/>
                <a:ea typeface="Twentieth Century"/>
                <a:cs typeface="Twentieth Century"/>
                <a:sym typeface="Twentieth Century"/>
              </a:rPr>
              <a:t>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Invoked only after kaizen has been achieved,</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Examines intangibles that affect the process and works to optimize their impact on the process.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It would lead management to suggest changes in the way reorganization occurs.</a:t>
            </a:r>
            <a:endParaRPr/>
          </a:p>
        </p:txBody>
      </p:sp>
      <p:sp>
        <p:nvSpPr>
          <p:cNvPr id="266" name="Google Shape;266;p1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TQM - Steps</a:t>
            </a:r>
            <a:endParaRPr/>
          </a:p>
        </p:txBody>
      </p:sp>
      <p:sp>
        <p:nvSpPr>
          <p:cNvPr id="272" name="Google Shape;272;p1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920"/>
              <a:buFont typeface="Noto Sans Symbols"/>
              <a:buChar char="◻"/>
            </a:pPr>
            <a:r>
              <a:rPr b="0" i="0" lang="en-US" sz="3200" u="none">
                <a:solidFill>
                  <a:srgbClr val="FF0000"/>
                </a:solidFill>
                <a:latin typeface="Twentieth Century"/>
                <a:ea typeface="Twentieth Century"/>
                <a:cs typeface="Twentieth Century"/>
                <a:sym typeface="Twentieth Century"/>
              </a:rPr>
              <a:t>Kansei</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Concentrates on the user of the product</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By examining the way the user applies the product </a:t>
            </a:r>
            <a:r>
              <a:rPr b="0" i="1" lang="en-US" sz="2400" u="none" cap="none" strike="noStrike">
                <a:solidFill>
                  <a:schemeClr val="dk1"/>
                </a:solidFill>
                <a:latin typeface="Twentieth Century"/>
                <a:ea typeface="Twentieth Century"/>
                <a:cs typeface="Twentieth Century"/>
                <a:sym typeface="Twentieth Century"/>
              </a:rPr>
              <a:t>kansei</a:t>
            </a:r>
            <a:r>
              <a:rPr b="0" i="0" lang="en-US" sz="2400" u="none" cap="none" strike="noStrike">
                <a:solidFill>
                  <a:schemeClr val="dk1"/>
                </a:solidFill>
                <a:latin typeface="Twentieth Century"/>
                <a:ea typeface="Twentieth Century"/>
                <a:cs typeface="Twentieth Century"/>
                <a:sym typeface="Twentieth Century"/>
              </a:rPr>
              <a:t> leads to improvement in the product itself and, potentially, to the process that created it.</a:t>
            </a:r>
            <a:endParaRPr/>
          </a:p>
          <a:p>
            <a:pPr indent="-319087" lvl="0" marL="319087" marR="0" rtl="0" algn="l">
              <a:lnSpc>
                <a:spcPct val="100000"/>
              </a:lnSpc>
              <a:spcBef>
                <a:spcPts val="700"/>
              </a:spcBef>
              <a:spcAft>
                <a:spcPts val="0"/>
              </a:spcAft>
              <a:buClr>
                <a:schemeClr val="accent2"/>
              </a:buClr>
              <a:buSzPts val="1920"/>
              <a:buFont typeface="Noto Sans Symbols"/>
              <a:buChar char="◻"/>
            </a:pPr>
            <a:r>
              <a:rPr b="0" i="0" lang="en-US" sz="3200" u="none">
                <a:solidFill>
                  <a:srgbClr val="FF0000"/>
                </a:solidFill>
                <a:latin typeface="Twentieth Century"/>
                <a:ea typeface="Twentieth Century"/>
                <a:cs typeface="Twentieth Century"/>
                <a:sym typeface="Twentieth Century"/>
              </a:rPr>
              <a:t>Miryokuteki</a:t>
            </a:r>
            <a:r>
              <a:rPr b="0" i="0" lang="en-US" sz="3200" u="none">
                <a:solidFill>
                  <a:schemeClr val="dk1"/>
                </a:solidFill>
                <a:latin typeface="Twentieth Century"/>
                <a:ea typeface="Twentieth Century"/>
                <a:cs typeface="Twentieth Century"/>
                <a:sym typeface="Twentieth Century"/>
              </a:rPr>
              <a:t> </a:t>
            </a:r>
            <a:r>
              <a:rPr b="0" i="0" lang="en-US" sz="3200" u="none">
                <a:solidFill>
                  <a:srgbClr val="FF0000"/>
                </a:solidFill>
                <a:latin typeface="Twentieth Century"/>
                <a:ea typeface="Twentieth Century"/>
                <a:cs typeface="Twentieth Century"/>
                <a:sym typeface="Twentieth Century"/>
              </a:rPr>
              <a:t>Hinshitsu</a:t>
            </a:r>
            <a:r>
              <a:rPr b="0" i="0" lang="en-US" sz="3200" u="none">
                <a:solidFill>
                  <a:schemeClr val="dk1"/>
                </a:solidFill>
                <a:latin typeface="Twentieth Century"/>
                <a:ea typeface="Twentieth Century"/>
                <a:cs typeface="Twentieth Century"/>
                <a:sym typeface="Twentieth Century"/>
              </a:rPr>
              <a:t>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Broadens management concern beyond the immediate product.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This is a business-oriented step that looks for opportunity in related areas identified by observing the use of the product in the marketplace.</a:t>
            </a:r>
            <a:endParaRPr/>
          </a:p>
        </p:txBody>
      </p:sp>
      <p:sp>
        <p:nvSpPr>
          <p:cNvPr id="273" name="Google Shape;273;p1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1" lang="en-US" sz="4400" u="none">
                <a:solidFill>
                  <a:schemeClr val="dk2"/>
                </a:solidFill>
                <a:latin typeface="Twentieth Century"/>
                <a:ea typeface="Twentieth Century"/>
                <a:cs typeface="Twentieth Century"/>
                <a:sym typeface="Twentieth Century"/>
              </a:rPr>
              <a:t>Software Quality</a:t>
            </a:r>
            <a:endParaRPr/>
          </a:p>
        </p:txBody>
      </p:sp>
      <p:sp>
        <p:nvSpPr>
          <p:cNvPr id="279" name="Google Shape;279;p1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73048" lvl="1" marL="639762" marR="0" rtl="0" algn="just">
              <a:lnSpc>
                <a:spcPct val="100000"/>
              </a:lnSpc>
              <a:spcBef>
                <a:spcPts val="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Software quality is </a:t>
            </a:r>
            <a:r>
              <a:rPr b="0" i="0" lang="en-US" sz="2800" u="none" cap="none" strike="noStrike">
                <a:solidFill>
                  <a:srgbClr val="FF0000"/>
                </a:solidFill>
                <a:latin typeface="Twentieth Century"/>
                <a:ea typeface="Twentieth Century"/>
                <a:cs typeface="Twentieth Century"/>
                <a:sym typeface="Twentieth Century"/>
              </a:rPr>
              <a:t>NOT</a:t>
            </a:r>
            <a:r>
              <a:rPr b="0" i="0" lang="en-US" sz="2800" u="none" cap="none" strike="noStrike">
                <a:solidFill>
                  <a:schemeClr val="dk1"/>
                </a:solidFill>
                <a:latin typeface="Twentieth Century"/>
                <a:ea typeface="Twentieth Century"/>
                <a:cs typeface="Twentieth Century"/>
                <a:sym typeface="Twentieth Century"/>
              </a:rPr>
              <a:t> something to </a:t>
            </a:r>
            <a:r>
              <a:rPr b="0" i="0" lang="en-US" sz="2800" u="none" cap="none" strike="noStrike">
                <a:solidFill>
                  <a:srgbClr val="FF0000"/>
                </a:solidFill>
                <a:latin typeface="Twentieth Century"/>
                <a:ea typeface="Twentieth Century"/>
                <a:cs typeface="Twentieth Century"/>
                <a:sym typeface="Twentieth Century"/>
              </a:rPr>
              <a:t>begin</a:t>
            </a:r>
            <a:r>
              <a:rPr b="0" i="0" lang="en-US" sz="2800" u="none" cap="none" strike="noStrike">
                <a:solidFill>
                  <a:schemeClr val="dk1"/>
                </a:solidFill>
                <a:latin typeface="Twentieth Century"/>
                <a:ea typeface="Twentieth Century"/>
                <a:cs typeface="Twentieth Century"/>
                <a:sym typeface="Twentieth Century"/>
              </a:rPr>
              <a:t> worrying about </a:t>
            </a:r>
            <a:r>
              <a:rPr b="0" i="0" lang="en-US" sz="2800" u="none" cap="none" strike="noStrike">
                <a:solidFill>
                  <a:srgbClr val="FF0000"/>
                </a:solidFill>
                <a:latin typeface="Twentieth Century"/>
                <a:ea typeface="Twentieth Century"/>
                <a:cs typeface="Twentieth Century"/>
                <a:sym typeface="Twentieth Century"/>
              </a:rPr>
              <a:t>after</a:t>
            </a:r>
            <a:r>
              <a:rPr b="0" i="0" lang="en-US" sz="2800" u="none" cap="none" strike="noStrike">
                <a:solidFill>
                  <a:schemeClr val="dk1"/>
                </a:solidFill>
                <a:latin typeface="Twentieth Century"/>
                <a:ea typeface="Twentieth Century"/>
                <a:cs typeface="Twentieth Century"/>
                <a:sym typeface="Twentieth Century"/>
              </a:rPr>
              <a:t> </a:t>
            </a:r>
            <a:r>
              <a:rPr b="0" i="0" lang="en-US" sz="2800" u="none" cap="none" strike="noStrike">
                <a:solidFill>
                  <a:srgbClr val="FF0000"/>
                </a:solidFill>
                <a:latin typeface="Twentieth Century"/>
                <a:ea typeface="Twentieth Century"/>
                <a:cs typeface="Twentieth Century"/>
                <a:sym typeface="Twentieth Century"/>
              </a:rPr>
              <a:t>code</a:t>
            </a:r>
            <a:r>
              <a:rPr b="0" i="0" lang="en-US" sz="2800" u="none" cap="none" strike="noStrike">
                <a:solidFill>
                  <a:schemeClr val="dk1"/>
                </a:solidFill>
                <a:latin typeface="Twentieth Century"/>
                <a:ea typeface="Twentieth Century"/>
                <a:cs typeface="Twentieth Century"/>
                <a:sym typeface="Twentieth Century"/>
              </a:rPr>
              <a:t> has been generated.</a:t>
            </a:r>
            <a:endParaRPr/>
          </a:p>
          <a:p>
            <a:pPr indent="-273048" lvl="1" marL="639762" marR="0" rtl="0" algn="just">
              <a:lnSpc>
                <a:spcPct val="100000"/>
              </a:lnSpc>
              <a:spcBef>
                <a:spcPts val="500"/>
              </a:spcBef>
              <a:spcAft>
                <a:spcPts val="0"/>
              </a:spcAft>
              <a:buClr>
                <a:schemeClr val="accent1"/>
              </a:buClr>
              <a:buSzPts val="1960"/>
              <a:buFont typeface="Noto Sans Symbols"/>
              <a:buChar char="🞑"/>
            </a:pPr>
            <a:r>
              <a:rPr b="0" i="0" lang="en-US" sz="2800" u="none" cap="none" strike="noStrike">
                <a:solidFill>
                  <a:srgbClr val="FF0000"/>
                </a:solidFill>
                <a:latin typeface="Twentieth Century"/>
                <a:ea typeface="Twentieth Century"/>
                <a:cs typeface="Twentieth Century"/>
                <a:sym typeface="Twentieth Century"/>
              </a:rPr>
              <a:t>Instead</a:t>
            </a:r>
            <a:r>
              <a:rPr b="0" i="0" lang="en-US" sz="2800" u="none" cap="none" strike="noStrike">
                <a:solidFill>
                  <a:schemeClr val="dk1"/>
                </a:solidFill>
                <a:latin typeface="Twentieth Century"/>
                <a:ea typeface="Twentieth Century"/>
                <a:cs typeface="Twentieth Century"/>
                <a:sym typeface="Twentieth Century"/>
              </a:rPr>
              <a:t>, it is an </a:t>
            </a:r>
            <a:r>
              <a:rPr b="0" i="0" lang="en-US" sz="2800" u="none" cap="none" strike="noStrike">
                <a:solidFill>
                  <a:srgbClr val="FF0000"/>
                </a:solidFill>
                <a:latin typeface="Twentieth Century"/>
                <a:ea typeface="Twentieth Century"/>
                <a:cs typeface="Twentieth Century"/>
                <a:sym typeface="Twentieth Century"/>
              </a:rPr>
              <a:t>umbrella</a:t>
            </a:r>
            <a:r>
              <a:rPr b="0" i="0" lang="en-US" sz="2800" u="none" cap="none" strike="noStrike">
                <a:solidFill>
                  <a:schemeClr val="dk1"/>
                </a:solidFill>
                <a:latin typeface="Twentieth Century"/>
                <a:ea typeface="Twentieth Century"/>
                <a:cs typeface="Twentieth Century"/>
                <a:sym typeface="Twentieth Century"/>
              </a:rPr>
              <a:t> </a:t>
            </a:r>
            <a:r>
              <a:rPr b="0" i="0" lang="en-US" sz="2800" u="none" cap="none" strike="noStrike">
                <a:solidFill>
                  <a:srgbClr val="FF0000"/>
                </a:solidFill>
                <a:latin typeface="Twentieth Century"/>
                <a:ea typeface="Twentieth Century"/>
                <a:cs typeface="Twentieth Century"/>
                <a:sym typeface="Twentieth Century"/>
              </a:rPr>
              <a:t>activity</a:t>
            </a:r>
            <a:r>
              <a:rPr b="0" i="0" lang="en-US" sz="2800" u="none" cap="none" strike="noStrike">
                <a:solidFill>
                  <a:schemeClr val="dk1"/>
                </a:solidFill>
                <a:latin typeface="Twentieth Century"/>
                <a:ea typeface="Twentieth Century"/>
                <a:cs typeface="Twentieth Century"/>
                <a:sym typeface="Twentieth Century"/>
              </a:rPr>
              <a:t> that must be applied throughout the software process.</a:t>
            </a:r>
            <a:endParaRPr/>
          </a:p>
        </p:txBody>
      </p:sp>
      <p:sp>
        <p:nvSpPr>
          <p:cNvPr id="280" name="Google Shape;280;p1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1" lang="en-US" sz="4400" u="none">
                <a:solidFill>
                  <a:schemeClr val="dk2"/>
                </a:solidFill>
                <a:latin typeface="Twentieth Century"/>
                <a:ea typeface="Twentieth Century"/>
                <a:cs typeface="Twentieth Century"/>
                <a:sym typeface="Twentieth Century"/>
              </a:rPr>
              <a:t>Software Quality</a:t>
            </a:r>
            <a:endParaRPr/>
          </a:p>
        </p:txBody>
      </p:sp>
      <p:sp>
        <p:nvSpPr>
          <p:cNvPr id="286" name="Google Shape;286;p1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2160"/>
              <a:buFont typeface="Noto Sans Symbols"/>
              <a:buChar char="◻"/>
            </a:pPr>
            <a:r>
              <a:rPr b="0" i="0" lang="en-US" sz="3600" u="none">
                <a:solidFill>
                  <a:srgbClr val="FF0000"/>
                </a:solidFill>
                <a:latin typeface="Twentieth Century"/>
                <a:ea typeface="Twentieth Century"/>
                <a:cs typeface="Twentieth Century"/>
                <a:sym typeface="Twentieth Century"/>
              </a:rPr>
              <a:t>Definition</a:t>
            </a:r>
            <a:endParaRPr/>
          </a:p>
          <a:p>
            <a:pPr indent="-319087" lvl="0" marL="319087" marR="0" rtl="0" algn="l">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	</a:t>
            </a:r>
            <a:endParaRPr/>
          </a:p>
          <a:p>
            <a:pPr indent="-319087" lvl="0" marL="319087" marR="0" rtl="0" algn="just">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	</a:t>
            </a:r>
            <a:r>
              <a:rPr b="0" i="0" lang="en-US" sz="2900" u="none">
                <a:solidFill>
                  <a:srgbClr val="FF0000"/>
                </a:solidFill>
                <a:latin typeface="Twentieth Century"/>
                <a:ea typeface="Twentieth Century"/>
                <a:cs typeface="Twentieth Century"/>
                <a:sym typeface="Twentieth Century"/>
              </a:rPr>
              <a:t>“</a:t>
            </a:r>
            <a:r>
              <a:rPr b="0" i="0" lang="en-US" sz="2900" u="none">
                <a:solidFill>
                  <a:schemeClr val="dk1"/>
                </a:solidFill>
                <a:latin typeface="Twentieth Century"/>
                <a:ea typeface="Twentieth Century"/>
                <a:cs typeface="Twentieth Century"/>
                <a:sym typeface="Twentieth Century"/>
              </a:rPr>
              <a:t> </a:t>
            </a:r>
            <a:r>
              <a:rPr b="0" i="0" lang="en-US" sz="3200" u="none">
                <a:solidFill>
                  <a:schemeClr val="dk1"/>
                </a:solidFill>
                <a:latin typeface="Twentieth Century"/>
                <a:ea typeface="Twentieth Century"/>
                <a:cs typeface="Twentieth Century"/>
                <a:sym typeface="Twentieth Century"/>
              </a:rPr>
              <a:t>Conformance to explicitly stated functional and performance requirements, explicitly documented development standards, and implicit characteristics that are expected of all professionally developed software.</a:t>
            </a:r>
            <a:r>
              <a:rPr b="0" i="0" lang="en-US" sz="2900" u="none">
                <a:solidFill>
                  <a:schemeClr val="dk1"/>
                </a:solidFill>
                <a:latin typeface="Twentieth Century"/>
                <a:ea typeface="Twentieth Century"/>
                <a:cs typeface="Twentieth Century"/>
                <a:sym typeface="Twentieth Century"/>
              </a:rPr>
              <a:t> </a:t>
            </a:r>
            <a:r>
              <a:rPr b="0" i="0" lang="en-US" sz="2900" u="none">
                <a:solidFill>
                  <a:srgbClr val="FF0000"/>
                </a:solidFill>
                <a:latin typeface="Twentieth Century"/>
                <a:ea typeface="Twentieth Century"/>
                <a:cs typeface="Twentieth Century"/>
                <a:sym typeface="Twentieth Century"/>
              </a:rPr>
              <a:t>”</a:t>
            </a:r>
            <a:endParaRPr/>
          </a:p>
        </p:txBody>
      </p:sp>
      <p:sp>
        <p:nvSpPr>
          <p:cNvPr id="287" name="Google Shape;287;p1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Deductions from Definition</a:t>
            </a:r>
            <a:endParaRPr/>
          </a:p>
        </p:txBody>
      </p:sp>
      <p:sp>
        <p:nvSpPr>
          <p:cNvPr id="293" name="Google Shape;293;p1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Software requirements are the foundation from which quality is measured. Lack of conformance to requirements is lack of quality.</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Specified standards define a set of development criteria that guide the manner in which software is engineered. If the criteria are not followed, lack of quality will almost surely result.</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A set of implicit requirements often goes unmentioned (e.g., the desire for ease of use and good maintainability). If software conforms to its explicit requirements but fails to meet implicit requirements, software quality is suspect.</a:t>
            </a:r>
            <a:endParaRPr/>
          </a:p>
        </p:txBody>
      </p:sp>
      <p:sp>
        <p:nvSpPr>
          <p:cNvPr id="294" name="Google Shape;294;p1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SQA Activities</a:t>
            </a:r>
            <a:endParaRPr/>
          </a:p>
        </p:txBody>
      </p:sp>
      <p:sp>
        <p:nvSpPr>
          <p:cNvPr id="300" name="Google Shape;300;p1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Software quality assurance is composed of a variety of tasks associated with two different constituencies</a:t>
            </a:r>
            <a:endParaRPr/>
          </a:p>
          <a:p>
            <a:pPr indent="-514349" lvl="1" marL="881062"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rgbClr val="FF0000"/>
                </a:solidFill>
                <a:latin typeface="Twentieth Century"/>
                <a:ea typeface="Twentieth Century"/>
                <a:cs typeface="Twentieth Century"/>
                <a:sym typeface="Twentieth Century"/>
              </a:rPr>
              <a:t>Software Engineers </a:t>
            </a:r>
            <a:endParaRPr/>
          </a:p>
          <a:p>
            <a:pPr indent="-514350" lvl="2" marL="1155700" marR="0" rtl="0" algn="l">
              <a:lnSpc>
                <a:spcPct val="100000"/>
              </a:lnSpc>
              <a:spcBef>
                <a:spcPts val="500"/>
              </a:spcBef>
              <a:spcAft>
                <a:spcPts val="0"/>
              </a:spcAft>
              <a:buClr>
                <a:schemeClr val="accent2"/>
              </a:buClr>
              <a:buSzPts val="18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Who do technical work </a:t>
            </a:r>
            <a:endParaRPr/>
          </a:p>
          <a:p>
            <a:pPr indent="-514349" lvl="1" marL="881062"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rgbClr val="FF0000"/>
                </a:solidFill>
                <a:latin typeface="Twentieth Century"/>
                <a:ea typeface="Twentieth Century"/>
                <a:cs typeface="Twentieth Century"/>
                <a:sym typeface="Twentieth Century"/>
              </a:rPr>
              <a:t>SQA Group </a:t>
            </a:r>
            <a:endParaRPr/>
          </a:p>
          <a:p>
            <a:pPr indent="-514350" lvl="2" marL="1155700" marR="0" rtl="0" algn="l">
              <a:lnSpc>
                <a:spcPct val="100000"/>
              </a:lnSpc>
              <a:spcBef>
                <a:spcPts val="500"/>
              </a:spcBef>
              <a:spcAft>
                <a:spcPts val="0"/>
              </a:spcAft>
              <a:buClr>
                <a:schemeClr val="accent2"/>
              </a:buClr>
              <a:buSzPts val="18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That has responsibility for quality assurance planning, oversight, record keeping, analysis, and reporting.</a:t>
            </a:r>
            <a:endParaRPr/>
          </a:p>
        </p:txBody>
      </p:sp>
      <p:sp>
        <p:nvSpPr>
          <p:cNvPr id="301" name="Google Shape;301;p1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Roles of the SQA Group</a:t>
            </a:r>
            <a:endParaRPr/>
          </a:p>
        </p:txBody>
      </p:sp>
      <p:sp>
        <p:nvSpPr>
          <p:cNvPr id="307" name="Google Shape;307;p18"/>
          <p:cNvSpPr txBox="1"/>
          <p:nvPr>
            <p:ph idx="1" type="body"/>
          </p:nvPr>
        </p:nvSpPr>
        <p:spPr>
          <a:xfrm>
            <a:off x="612775" y="1600200"/>
            <a:ext cx="8150225" cy="4876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accent2"/>
              </a:buClr>
              <a:buSzPts val="1440"/>
              <a:buFont typeface="Twentieth Century"/>
              <a:buAutoNum type="arabicPeriod"/>
            </a:pPr>
            <a:r>
              <a:rPr b="0" i="0" lang="en-US" sz="2400" u="none">
                <a:solidFill>
                  <a:srgbClr val="FF0000"/>
                </a:solidFill>
                <a:latin typeface="Twentieth Century"/>
                <a:ea typeface="Twentieth Century"/>
                <a:cs typeface="Twentieth Century"/>
                <a:sym typeface="Twentieth Century"/>
              </a:rPr>
              <a:t>Prepares an SQA plan for a project. </a:t>
            </a:r>
            <a:endParaRPr/>
          </a:p>
          <a:p>
            <a:pPr indent="-273049" lvl="1" marL="639762" marR="0" rtl="0" algn="l">
              <a:lnSpc>
                <a:spcPct val="90000"/>
              </a:lnSpc>
              <a:spcBef>
                <a:spcPts val="1200"/>
              </a:spcBef>
              <a:spcAft>
                <a:spcPts val="0"/>
              </a:spcAft>
              <a:buClr>
                <a:schemeClr val="accent1"/>
              </a:buClr>
              <a:buSzPts val="14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The plan identifies</a:t>
            </a:r>
            <a:endParaRPr/>
          </a:p>
          <a:p>
            <a:pPr indent="-228600" lvl="2" marL="914400" marR="0" rtl="0" algn="l">
              <a:lnSpc>
                <a:spcPct val="90000"/>
              </a:lnSpc>
              <a:spcBef>
                <a:spcPts val="3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Evaluations to be performed</a:t>
            </a:r>
            <a:endParaRPr/>
          </a:p>
          <a:p>
            <a:pPr indent="-228600" lvl="2" marL="914400" marR="0" rtl="0" algn="l">
              <a:lnSpc>
                <a:spcPct val="9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Audits and reviews to be performed</a:t>
            </a:r>
            <a:endParaRPr/>
          </a:p>
          <a:p>
            <a:pPr indent="-228600" lvl="2" marL="914400" marR="0" rtl="0" algn="l">
              <a:lnSpc>
                <a:spcPct val="9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Standards that are applicable to the project</a:t>
            </a:r>
            <a:endParaRPr/>
          </a:p>
          <a:p>
            <a:pPr indent="-228600" lvl="2" marL="914400" marR="0" rtl="0" algn="l">
              <a:lnSpc>
                <a:spcPct val="9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Procedures for error reporting and tracking</a:t>
            </a:r>
            <a:endParaRPr/>
          </a:p>
          <a:p>
            <a:pPr indent="-228600" lvl="2" marL="914400" marR="0" rtl="0" algn="l">
              <a:lnSpc>
                <a:spcPct val="9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Documents to be produced by the SQA group</a:t>
            </a:r>
            <a:endParaRPr/>
          </a:p>
          <a:p>
            <a:pPr indent="-228600" lvl="2" marL="914400" marR="0" rtl="0" algn="l">
              <a:lnSpc>
                <a:spcPct val="9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Amount of feedback provided to the software project team</a:t>
            </a:r>
            <a:endParaRPr/>
          </a:p>
          <a:p>
            <a:pPr indent="-457200" lvl="0" marL="457200" marR="0" rtl="0" algn="l">
              <a:lnSpc>
                <a:spcPct val="90000"/>
              </a:lnSpc>
              <a:spcBef>
                <a:spcPts val="1200"/>
              </a:spcBef>
              <a:spcAft>
                <a:spcPts val="0"/>
              </a:spcAft>
              <a:buClr>
                <a:schemeClr val="accent2"/>
              </a:buClr>
              <a:buSzPts val="1440"/>
              <a:buFont typeface="Twentieth Century"/>
              <a:buAutoNum type="arabicPeriod"/>
            </a:pPr>
            <a:r>
              <a:rPr b="0" i="0" lang="en-US" sz="2400" u="none">
                <a:solidFill>
                  <a:srgbClr val="FF0000"/>
                </a:solidFill>
                <a:latin typeface="Twentieth Century"/>
                <a:ea typeface="Twentieth Century"/>
                <a:cs typeface="Twentieth Century"/>
                <a:sym typeface="Twentieth Century"/>
              </a:rPr>
              <a:t>Participates in the development of the project’s software process description. </a:t>
            </a:r>
            <a:endParaRPr/>
          </a:p>
          <a:p>
            <a:pPr indent="-273049" lvl="1" marL="639762" marR="0" rtl="0" algn="l">
              <a:lnSpc>
                <a:spcPct val="90000"/>
              </a:lnSpc>
              <a:spcBef>
                <a:spcPts val="600"/>
              </a:spcBef>
              <a:spcAft>
                <a:spcPts val="0"/>
              </a:spcAft>
              <a:buClr>
                <a:schemeClr val="accent1"/>
              </a:buClr>
              <a:buSzPts val="14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 The SQA group reviews the process description for compliance with organizational policy, internal software standards, externally imposed standards (e.g., ISO-9001), and other parts of the software project plan.</a:t>
            </a:r>
            <a:endParaRPr/>
          </a:p>
        </p:txBody>
      </p:sp>
      <p:sp>
        <p:nvSpPr>
          <p:cNvPr id="308" name="Google Shape;308;p1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Roles of the SQA Group</a:t>
            </a:r>
            <a:endParaRPr/>
          </a:p>
        </p:txBody>
      </p:sp>
      <p:sp>
        <p:nvSpPr>
          <p:cNvPr id="314" name="Google Shape;314;p19"/>
          <p:cNvSpPr txBox="1"/>
          <p:nvPr>
            <p:ph idx="1" type="body"/>
          </p:nvPr>
        </p:nvSpPr>
        <p:spPr>
          <a:xfrm>
            <a:off x="612775" y="1600200"/>
            <a:ext cx="8302625" cy="49530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0"/>
              </a:spcBef>
              <a:spcAft>
                <a:spcPts val="0"/>
              </a:spcAft>
              <a:buClr>
                <a:schemeClr val="accent2"/>
              </a:buClr>
              <a:buSzPts val="1200"/>
              <a:buFont typeface="Twentieth Century"/>
              <a:buAutoNum type="arabicPeriod" startAt="3"/>
            </a:pPr>
            <a:r>
              <a:rPr b="0" i="0" lang="en-US" sz="2000" u="none">
                <a:solidFill>
                  <a:srgbClr val="FF0000"/>
                </a:solidFill>
                <a:latin typeface="Twentieth Century"/>
                <a:ea typeface="Twentieth Century"/>
                <a:cs typeface="Twentieth Century"/>
                <a:sym typeface="Twentieth Century"/>
              </a:rPr>
              <a:t>Reviews software engineering activities to verify compliance with the defined software process. </a:t>
            </a:r>
            <a:endParaRPr/>
          </a:p>
          <a:p>
            <a:pPr indent="-273048" lvl="1" marL="639762" marR="0" rtl="0" algn="just">
              <a:lnSpc>
                <a:spcPct val="90000"/>
              </a:lnSpc>
              <a:spcBef>
                <a:spcPts val="600"/>
              </a:spcBef>
              <a:spcAft>
                <a:spcPts val="0"/>
              </a:spcAft>
              <a:buClr>
                <a:schemeClr val="accent1"/>
              </a:buClr>
              <a:buSzPts val="126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 </a:t>
            </a:r>
            <a:r>
              <a:rPr b="0" i="0" lang="en-US" sz="2000" u="none" cap="none" strike="noStrike">
                <a:solidFill>
                  <a:schemeClr val="dk1"/>
                </a:solidFill>
                <a:latin typeface="Twentieth Century"/>
                <a:ea typeface="Twentieth Century"/>
                <a:cs typeface="Twentieth Century"/>
                <a:sym typeface="Twentieth Century"/>
              </a:rPr>
              <a:t>identifies, documents, and tracks deviations from the process and verifies that corrections have been made.</a:t>
            </a:r>
            <a:endParaRPr b="0" i="0" sz="1800" u="none" cap="none" strike="noStrike">
              <a:solidFill>
                <a:schemeClr val="dk1"/>
              </a:solidFill>
              <a:latin typeface="Twentieth Century"/>
              <a:ea typeface="Twentieth Century"/>
              <a:cs typeface="Twentieth Century"/>
              <a:sym typeface="Twentieth Century"/>
            </a:endParaRPr>
          </a:p>
          <a:p>
            <a:pPr indent="-457200" lvl="0" marL="457200" marR="0" rtl="0" algn="just">
              <a:lnSpc>
                <a:spcPct val="90000"/>
              </a:lnSpc>
              <a:spcBef>
                <a:spcPts val="600"/>
              </a:spcBef>
              <a:spcAft>
                <a:spcPts val="0"/>
              </a:spcAft>
              <a:buClr>
                <a:schemeClr val="accent2"/>
              </a:buClr>
              <a:buSzPts val="1200"/>
              <a:buFont typeface="Twentieth Century"/>
              <a:buAutoNum type="arabicPeriod" startAt="3"/>
            </a:pPr>
            <a:r>
              <a:rPr b="0" i="0" lang="en-US" sz="2000" u="none">
                <a:solidFill>
                  <a:srgbClr val="FF0000"/>
                </a:solidFill>
                <a:latin typeface="Twentieth Century"/>
                <a:ea typeface="Twentieth Century"/>
                <a:cs typeface="Twentieth Century"/>
                <a:sym typeface="Twentieth Century"/>
              </a:rPr>
              <a:t>Audits designated software work products to verify compliance with those defined as part of the software process. </a:t>
            </a:r>
            <a:endParaRPr/>
          </a:p>
          <a:p>
            <a:pPr indent="-273049" lvl="1" marL="639762" marR="0" rtl="0" algn="just">
              <a:lnSpc>
                <a:spcPct val="90000"/>
              </a:lnSpc>
              <a:spcBef>
                <a:spcPts val="600"/>
              </a:spcBef>
              <a:spcAft>
                <a:spcPts val="0"/>
              </a:spcAft>
              <a:buClr>
                <a:schemeClr val="accent1"/>
              </a:buClr>
              <a:buSzPts val="14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reviews selected work products; identifies, documents, and tracks deviations; verifies that corrections have been made</a:t>
            </a:r>
            <a:endParaRPr/>
          </a:p>
          <a:p>
            <a:pPr indent="-273049" lvl="1" marL="639762" marR="0" rtl="0" algn="just">
              <a:lnSpc>
                <a:spcPct val="90000"/>
              </a:lnSpc>
              <a:spcBef>
                <a:spcPts val="600"/>
              </a:spcBef>
              <a:spcAft>
                <a:spcPts val="0"/>
              </a:spcAft>
              <a:buClr>
                <a:schemeClr val="accent1"/>
              </a:buClr>
              <a:buSzPts val="14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 periodically reports the results of its work to the project manager.</a:t>
            </a:r>
            <a:endParaRPr/>
          </a:p>
          <a:p>
            <a:pPr indent="-457200" lvl="0" marL="457200" marR="0" rtl="0" algn="just">
              <a:lnSpc>
                <a:spcPct val="90000"/>
              </a:lnSpc>
              <a:spcBef>
                <a:spcPts val="600"/>
              </a:spcBef>
              <a:spcAft>
                <a:spcPts val="0"/>
              </a:spcAft>
              <a:buClr>
                <a:schemeClr val="accent2"/>
              </a:buClr>
              <a:buSzPts val="1200"/>
              <a:buFont typeface="Twentieth Century"/>
              <a:buAutoNum type="arabicPeriod" startAt="3"/>
            </a:pPr>
            <a:r>
              <a:rPr b="0" i="0" lang="en-US" sz="2000" u="none">
                <a:solidFill>
                  <a:srgbClr val="FF0000"/>
                </a:solidFill>
                <a:latin typeface="Twentieth Century"/>
                <a:ea typeface="Twentieth Century"/>
                <a:cs typeface="Twentieth Century"/>
                <a:sym typeface="Twentieth Century"/>
              </a:rPr>
              <a:t>Ensures that deviations in software work and work products are documented and handled according to a documented procedure.</a:t>
            </a:r>
            <a:endParaRPr/>
          </a:p>
          <a:p>
            <a:pPr indent="-457200" lvl="0" marL="457200" marR="0" rtl="0" algn="just">
              <a:lnSpc>
                <a:spcPct val="90000"/>
              </a:lnSpc>
              <a:spcBef>
                <a:spcPts val="600"/>
              </a:spcBef>
              <a:spcAft>
                <a:spcPts val="0"/>
              </a:spcAft>
              <a:buClr>
                <a:schemeClr val="accent2"/>
              </a:buClr>
              <a:buSzPts val="1200"/>
              <a:buFont typeface="Twentieth Century"/>
              <a:buAutoNum type="arabicPeriod" startAt="3"/>
            </a:pPr>
            <a:r>
              <a:rPr b="0" i="0" lang="en-US" sz="2000" u="none">
                <a:solidFill>
                  <a:srgbClr val="FF0000"/>
                </a:solidFill>
                <a:latin typeface="Twentieth Century"/>
                <a:ea typeface="Twentieth Century"/>
                <a:cs typeface="Twentieth Century"/>
                <a:sym typeface="Twentieth Century"/>
              </a:rPr>
              <a:t>Records any noncompliance and reports to senior management.</a:t>
            </a:r>
            <a:endParaRPr/>
          </a:p>
          <a:p>
            <a:pPr indent="-273049" lvl="1" marL="639762" marR="0" rtl="0" algn="just">
              <a:lnSpc>
                <a:spcPct val="90000"/>
              </a:lnSpc>
              <a:spcBef>
                <a:spcPts val="600"/>
              </a:spcBef>
              <a:spcAft>
                <a:spcPts val="0"/>
              </a:spcAft>
              <a:buClr>
                <a:schemeClr val="accent1"/>
              </a:buClr>
              <a:buSzPts val="14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Noncompliance items are tracked until they are resolved.</a:t>
            </a:r>
            <a:endParaRPr/>
          </a:p>
        </p:txBody>
      </p:sp>
      <p:sp>
        <p:nvSpPr>
          <p:cNvPr id="315" name="Google Shape;315;p1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idx="1" type="body"/>
          </p:nvPr>
        </p:nvSpPr>
        <p:spPr>
          <a:xfrm>
            <a:off x="1371600" y="2743200"/>
            <a:ext cx="7123112" cy="1673225"/>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accent2"/>
              </a:buClr>
              <a:buSzPts val="1680"/>
              <a:buFont typeface="Arial"/>
              <a:buChar char="•"/>
            </a:pPr>
            <a:r>
              <a:rPr b="0" i="0" lang="en-US" sz="2800" u="none">
                <a:solidFill>
                  <a:schemeClr val="dk2"/>
                </a:solidFill>
                <a:latin typeface="Twentieth Century"/>
                <a:ea typeface="Twentieth Century"/>
                <a:cs typeface="Twentieth Century"/>
                <a:sym typeface="Twentieth Century"/>
              </a:rPr>
              <a:t>Comment on Quality</a:t>
            </a:r>
            <a:endParaRPr/>
          </a:p>
          <a:p>
            <a:pPr indent="-457200" lvl="0" marL="457200" rtl="0" algn="l">
              <a:lnSpc>
                <a:spcPct val="100000"/>
              </a:lnSpc>
              <a:spcBef>
                <a:spcPts val="700"/>
              </a:spcBef>
              <a:spcAft>
                <a:spcPts val="0"/>
              </a:spcAft>
              <a:buClr>
                <a:schemeClr val="accent2"/>
              </a:buClr>
              <a:buSzPts val="1680"/>
              <a:buFont typeface="Arial"/>
              <a:buChar char="•"/>
            </a:pPr>
            <a:r>
              <a:rPr b="0" i="0" lang="en-US" sz="2800" u="none">
                <a:solidFill>
                  <a:schemeClr val="dk2"/>
                </a:solidFill>
                <a:latin typeface="Twentieth Century"/>
                <a:ea typeface="Twentieth Century"/>
                <a:cs typeface="Twentieth Century"/>
                <a:sym typeface="Twentieth Century"/>
              </a:rPr>
              <a:t>Quality Control</a:t>
            </a:r>
            <a:endParaRPr/>
          </a:p>
          <a:p>
            <a:pPr indent="-457200" lvl="0" marL="457200" rtl="0" algn="l">
              <a:lnSpc>
                <a:spcPct val="100000"/>
              </a:lnSpc>
              <a:spcBef>
                <a:spcPts val="700"/>
              </a:spcBef>
              <a:spcAft>
                <a:spcPts val="0"/>
              </a:spcAft>
              <a:buClr>
                <a:schemeClr val="accent2"/>
              </a:buClr>
              <a:buSzPts val="1680"/>
              <a:buFont typeface="Arial"/>
              <a:buChar char="•"/>
            </a:pPr>
            <a:r>
              <a:rPr b="0" i="0" lang="en-US" sz="2800" u="none">
                <a:solidFill>
                  <a:schemeClr val="dk2"/>
                </a:solidFill>
                <a:latin typeface="Twentieth Century"/>
                <a:ea typeface="Twentieth Century"/>
                <a:cs typeface="Twentieth Century"/>
                <a:sym typeface="Twentieth Century"/>
              </a:rPr>
              <a:t>Quality Assurance</a:t>
            </a:r>
            <a:endParaRPr/>
          </a:p>
          <a:p>
            <a:pPr indent="-457200" lvl="0" marL="457200" rtl="0" algn="l">
              <a:lnSpc>
                <a:spcPct val="100000"/>
              </a:lnSpc>
              <a:spcBef>
                <a:spcPts val="700"/>
              </a:spcBef>
              <a:spcAft>
                <a:spcPts val="0"/>
              </a:spcAft>
              <a:buClr>
                <a:schemeClr val="accent2"/>
              </a:buClr>
              <a:buSzPts val="1680"/>
              <a:buFont typeface="Arial"/>
              <a:buChar char="•"/>
            </a:pPr>
            <a:r>
              <a:rPr b="0" i="0" lang="en-US" sz="2800" u="none">
                <a:solidFill>
                  <a:schemeClr val="dk2"/>
                </a:solidFill>
                <a:latin typeface="Twentieth Century"/>
                <a:ea typeface="Twentieth Century"/>
                <a:cs typeface="Twentieth Century"/>
                <a:sym typeface="Twentieth Century"/>
              </a:rPr>
              <a:t>TQM</a:t>
            </a:r>
            <a:endParaRPr/>
          </a:p>
          <a:p>
            <a:pPr indent="-457200" lvl="0" marL="457200" rtl="0" algn="l">
              <a:lnSpc>
                <a:spcPct val="100000"/>
              </a:lnSpc>
              <a:spcBef>
                <a:spcPts val="700"/>
              </a:spcBef>
              <a:spcAft>
                <a:spcPts val="0"/>
              </a:spcAft>
              <a:buClr>
                <a:schemeClr val="accent2"/>
              </a:buClr>
              <a:buSzPts val="1680"/>
              <a:buFont typeface="Arial"/>
              <a:buChar char="•"/>
            </a:pPr>
            <a:r>
              <a:rPr b="0" i="0" lang="en-US" sz="2800" u="none">
                <a:solidFill>
                  <a:schemeClr val="dk2"/>
                </a:solidFill>
                <a:latin typeface="Twentieth Century"/>
                <a:ea typeface="Twentieth Century"/>
                <a:cs typeface="Twentieth Century"/>
                <a:sym typeface="Twentieth Century"/>
              </a:rPr>
              <a:t>Software Quality</a:t>
            </a:r>
            <a:endParaRPr/>
          </a:p>
        </p:txBody>
      </p:sp>
      <p:sp>
        <p:nvSpPr>
          <p:cNvPr id="196" name="Google Shape;196;p2"/>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wentieth Century"/>
              <a:buNone/>
            </a:pPr>
            <a:r>
              <a:rPr b="0" i="0" lang="en-US" sz="4400" u="none">
                <a:solidFill>
                  <a:srgbClr val="FFFFFF"/>
                </a:solidFill>
                <a:latin typeface="Twentieth Century"/>
                <a:ea typeface="Twentieth Century"/>
                <a:cs typeface="Twentieth Century"/>
                <a:sym typeface="Twentieth Century"/>
              </a:rPr>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SQA Goals</a:t>
            </a:r>
            <a:endParaRPr/>
          </a:p>
        </p:txBody>
      </p:sp>
      <p:sp>
        <p:nvSpPr>
          <p:cNvPr id="321" name="Google Shape;321;p2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Requirements quality</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The correctness, completeness, and consistency of the requirements model will have a strong influence on the quality of all work products that follow.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Design quality</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Every element of the design model should be assessed by the software team to ensure that it exhibits high quality and that the design itself conforms to requirements.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Code quality</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Source code and related work products (e.g., other descriptive information) must conform to local coding standards and exhibit characteristics that will facilitate maintainability.</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Quality control effectiveness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A software team should apply limited resources in a way that has the highest likelihood of achieving a high quality result.</a:t>
            </a:r>
            <a:endParaRPr/>
          </a:p>
        </p:txBody>
      </p:sp>
      <p:sp>
        <p:nvSpPr>
          <p:cNvPr id="322" name="Google Shape;322;p2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100"/>
              <a:buFont typeface="Arial"/>
              <a:buNone/>
            </a:pPr>
            <a:fld id="{00000000-1234-1234-1234-123412341234}" type="slidenum">
              <a:rPr b="1" i="0" lang="en-US" sz="1100" u="non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Software Reviews</a:t>
            </a:r>
            <a:endParaRPr/>
          </a:p>
        </p:txBody>
      </p:sp>
      <p:sp>
        <p:nvSpPr>
          <p:cNvPr id="328" name="Google Shape;328;p21"/>
          <p:cNvSpPr txBox="1"/>
          <p:nvPr>
            <p:ph idx="1" type="body"/>
          </p:nvPr>
        </p:nvSpPr>
        <p:spPr>
          <a:xfrm>
            <a:off x="612775" y="1600200"/>
            <a:ext cx="8226425" cy="4953000"/>
          </a:xfrm>
          <a:prstGeom prst="rect">
            <a:avLst/>
          </a:prstGeom>
          <a:noFill/>
          <a:ln>
            <a:noFill/>
          </a:ln>
        </p:spPr>
        <p:txBody>
          <a:bodyPr anchorCtr="0" anchor="t" bIns="45700" lIns="91425" spcFirstLastPara="1" rIns="91425" wrap="square" tIns="45700">
            <a:noAutofit/>
          </a:bodyPr>
          <a:lstStyle/>
          <a:p>
            <a:pPr indent="-319087" lvl="0" marL="319087" marR="0" rtl="0" algn="ctr">
              <a:lnSpc>
                <a:spcPct val="100000"/>
              </a:lnSpc>
              <a:spcBef>
                <a:spcPts val="0"/>
              </a:spcBef>
              <a:spcAft>
                <a:spcPts val="0"/>
              </a:spcAft>
              <a:buClr>
                <a:schemeClr val="accent2"/>
              </a:buClr>
              <a:buSzPts val="1680"/>
              <a:buFont typeface="Noto Sans Symbols"/>
              <a:buNone/>
            </a:pPr>
            <a:r>
              <a:rPr b="0" i="0" lang="en-US" sz="2800" u="none">
                <a:solidFill>
                  <a:schemeClr val="dk1"/>
                </a:solidFill>
                <a:latin typeface="Twentieth Century"/>
                <a:ea typeface="Twentieth Century"/>
                <a:cs typeface="Twentieth Century"/>
                <a:sym typeface="Twentieth Century"/>
              </a:rPr>
              <a:t>	</a:t>
            </a:r>
            <a:r>
              <a:rPr b="0" i="0" lang="en-US" sz="3200" u="none">
                <a:solidFill>
                  <a:srgbClr val="FF0000"/>
                </a:solidFill>
                <a:latin typeface="Twentieth Century"/>
                <a:ea typeface="Twentieth Century"/>
                <a:cs typeface="Twentieth Century"/>
                <a:sym typeface="Twentieth Century"/>
              </a:rPr>
              <a:t>“</a:t>
            </a:r>
            <a:r>
              <a:rPr b="0" i="0" lang="en-US" sz="3200" u="none">
                <a:solidFill>
                  <a:schemeClr val="dk1"/>
                </a:solidFill>
                <a:latin typeface="Twentieth Century"/>
                <a:ea typeface="Twentieth Century"/>
                <a:cs typeface="Twentieth Century"/>
                <a:sym typeface="Twentieth Century"/>
              </a:rPr>
              <a:t> </a:t>
            </a:r>
            <a:r>
              <a:rPr b="0" i="1" lang="en-US" sz="3200" u="none">
                <a:solidFill>
                  <a:schemeClr val="dk1"/>
                </a:solidFill>
                <a:latin typeface="Twentieth Century"/>
                <a:ea typeface="Twentieth Century"/>
                <a:cs typeface="Twentieth Century"/>
                <a:sym typeface="Twentieth Century"/>
              </a:rPr>
              <a:t>Although people are good at catching some of their own errors, large classes of errors escape the originator more easily than they escape anyone else</a:t>
            </a:r>
            <a:r>
              <a:rPr b="1" i="0" lang="en-US" sz="3200" u="none">
                <a:solidFill>
                  <a:schemeClr val="dk1"/>
                </a:solidFill>
                <a:latin typeface="Twentieth Century"/>
                <a:ea typeface="Twentieth Century"/>
                <a:cs typeface="Twentieth Century"/>
                <a:sym typeface="Twentieth Century"/>
              </a:rPr>
              <a:t>.</a:t>
            </a:r>
            <a:r>
              <a:rPr b="0" i="0" lang="en-US" sz="3200" u="none">
                <a:solidFill>
                  <a:schemeClr val="dk1"/>
                </a:solidFill>
                <a:latin typeface="Twentieth Century"/>
                <a:ea typeface="Twentieth Century"/>
                <a:cs typeface="Twentieth Century"/>
                <a:sym typeface="Twentieth Century"/>
              </a:rPr>
              <a:t> </a:t>
            </a:r>
            <a:r>
              <a:rPr b="0" i="0" lang="en-US" sz="3200" u="none">
                <a:solidFill>
                  <a:srgbClr val="FF0000"/>
                </a:solidFill>
                <a:latin typeface="Twentieth Century"/>
                <a:ea typeface="Twentieth Century"/>
                <a:cs typeface="Twentieth Century"/>
                <a:sym typeface="Twentieth Century"/>
              </a:rPr>
              <a:t>”</a:t>
            </a:r>
            <a:endParaRPr b="0" i="0" sz="2800" u="none">
              <a:solidFill>
                <a:srgbClr val="FF0000"/>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Software reviews are a "filter" for the software engineering process.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Reviews are applied at various points during software development and serve to uncover errors and defects that can then be removed.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Software reviews "purify" the software engineering activities that we have called analysis, design, and coding.</a:t>
            </a:r>
            <a:endParaRPr/>
          </a:p>
        </p:txBody>
      </p:sp>
      <p:sp>
        <p:nvSpPr>
          <p:cNvPr id="329" name="Google Shape;329;p21"/>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Software Review</a:t>
            </a:r>
            <a:endParaRPr/>
          </a:p>
        </p:txBody>
      </p:sp>
      <p:sp>
        <p:nvSpPr>
          <p:cNvPr id="335" name="Google Shape;335;p22"/>
          <p:cNvSpPr txBox="1"/>
          <p:nvPr>
            <p:ph idx="1" type="body"/>
          </p:nvPr>
        </p:nvSpPr>
        <p:spPr>
          <a:xfrm>
            <a:off x="612775" y="1600200"/>
            <a:ext cx="8150225" cy="4953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Any review is a way of using the diversity of a group of people to:</a:t>
            </a:r>
            <a:endParaRPr/>
          </a:p>
          <a:p>
            <a:pPr indent="-514350" lvl="1" marL="835025"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rgbClr val="FF0000"/>
                </a:solidFill>
                <a:latin typeface="Twentieth Century"/>
                <a:ea typeface="Twentieth Century"/>
                <a:cs typeface="Twentieth Century"/>
                <a:sym typeface="Twentieth Century"/>
              </a:rPr>
              <a:t>Point out needed improvements </a:t>
            </a:r>
            <a:r>
              <a:rPr b="0" i="0" lang="en-US" sz="2600" u="none" cap="none" strike="noStrike">
                <a:solidFill>
                  <a:schemeClr val="dk1"/>
                </a:solidFill>
                <a:latin typeface="Twentieth Century"/>
                <a:ea typeface="Twentieth Century"/>
                <a:cs typeface="Twentieth Century"/>
                <a:sym typeface="Twentieth Century"/>
              </a:rPr>
              <a:t>in the product of a single person or team;</a:t>
            </a:r>
            <a:endParaRPr/>
          </a:p>
          <a:p>
            <a:pPr indent="-514350" lvl="1" marL="835025"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rgbClr val="FF0000"/>
                </a:solidFill>
                <a:latin typeface="Twentieth Century"/>
                <a:ea typeface="Twentieth Century"/>
                <a:cs typeface="Twentieth Century"/>
                <a:sym typeface="Twentieth Century"/>
              </a:rPr>
              <a:t>Confirm</a:t>
            </a:r>
            <a:r>
              <a:rPr b="0" i="0" lang="en-US" sz="2600" u="none" cap="none" strike="noStrike">
                <a:solidFill>
                  <a:schemeClr val="dk1"/>
                </a:solidFill>
                <a:latin typeface="Twentieth Century"/>
                <a:ea typeface="Twentieth Century"/>
                <a:cs typeface="Twentieth Century"/>
                <a:sym typeface="Twentieth Century"/>
              </a:rPr>
              <a:t> those </a:t>
            </a:r>
            <a:r>
              <a:rPr b="0" i="0" lang="en-US" sz="2600" u="none" cap="none" strike="noStrike">
                <a:solidFill>
                  <a:srgbClr val="FF0000"/>
                </a:solidFill>
                <a:latin typeface="Twentieth Century"/>
                <a:ea typeface="Twentieth Century"/>
                <a:cs typeface="Twentieth Century"/>
                <a:sym typeface="Twentieth Century"/>
              </a:rPr>
              <a:t>parts</a:t>
            </a:r>
            <a:r>
              <a:rPr b="0" i="0" lang="en-US" sz="2600" u="none" cap="none" strike="noStrike">
                <a:solidFill>
                  <a:schemeClr val="dk1"/>
                </a:solidFill>
                <a:latin typeface="Twentieth Century"/>
                <a:ea typeface="Twentieth Century"/>
                <a:cs typeface="Twentieth Century"/>
                <a:sym typeface="Twentieth Century"/>
              </a:rPr>
              <a:t> of a product in which improvement is either not desired or not needed;</a:t>
            </a:r>
            <a:endParaRPr/>
          </a:p>
          <a:p>
            <a:pPr indent="-514350" lvl="1" marL="835025"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rgbClr val="FF0000"/>
                </a:solidFill>
                <a:latin typeface="Twentieth Century"/>
                <a:ea typeface="Twentieth Century"/>
                <a:cs typeface="Twentieth Century"/>
                <a:sym typeface="Twentieth Century"/>
              </a:rPr>
              <a:t>Achieve</a:t>
            </a:r>
            <a:r>
              <a:rPr b="0" i="0" lang="en-US" sz="2600" u="none" cap="none" strike="noStrike">
                <a:solidFill>
                  <a:schemeClr val="dk1"/>
                </a:solidFill>
                <a:latin typeface="Twentieth Century"/>
                <a:ea typeface="Twentieth Century"/>
                <a:cs typeface="Twentieth Century"/>
                <a:sym typeface="Twentieth Century"/>
              </a:rPr>
              <a:t> technical work of more </a:t>
            </a:r>
            <a:r>
              <a:rPr b="0" i="0" lang="en-US" sz="2600" u="none" cap="none" strike="noStrike">
                <a:solidFill>
                  <a:srgbClr val="FF0000"/>
                </a:solidFill>
                <a:latin typeface="Twentieth Century"/>
                <a:ea typeface="Twentieth Century"/>
                <a:cs typeface="Twentieth Century"/>
                <a:sym typeface="Twentieth Century"/>
              </a:rPr>
              <a:t>uniform</a:t>
            </a:r>
            <a:r>
              <a:rPr b="0" i="0" lang="en-US" sz="2600" u="none" cap="none" strike="noStrike">
                <a:solidFill>
                  <a:schemeClr val="dk1"/>
                </a:solidFill>
                <a:latin typeface="Twentieth Century"/>
                <a:ea typeface="Twentieth Century"/>
                <a:cs typeface="Twentieth Century"/>
                <a:sym typeface="Twentieth Century"/>
              </a:rPr>
              <a:t> (or at least more predictable) </a:t>
            </a:r>
            <a:r>
              <a:rPr b="0" i="0" lang="en-US" sz="2600" u="none" cap="none" strike="noStrike">
                <a:solidFill>
                  <a:srgbClr val="FF0000"/>
                </a:solidFill>
                <a:latin typeface="Twentieth Century"/>
                <a:ea typeface="Twentieth Century"/>
                <a:cs typeface="Twentieth Century"/>
                <a:sym typeface="Twentieth Century"/>
              </a:rPr>
              <a:t>quality</a:t>
            </a:r>
            <a:r>
              <a:rPr b="0" i="0" lang="en-US" sz="2600" u="none" cap="none" strike="noStrike">
                <a:solidFill>
                  <a:schemeClr val="dk1"/>
                </a:solidFill>
                <a:latin typeface="Twentieth Century"/>
                <a:ea typeface="Twentieth Century"/>
                <a:cs typeface="Twentieth Century"/>
                <a:sym typeface="Twentieth Century"/>
              </a:rPr>
              <a:t> than can be achieved without reviews, in order to make technical work more manageable.</a:t>
            </a:r>
            <a:endParaRPr/>
          </a:p>
        </p:txBody>
      </p:sp>
      <p:sp>
        <p:nvSpPr>
          <p:cNvPr id="336" name="Google Shape;336;p2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Formal Technical Reviews</a:t>
            </a:r>
            <a:endParaRPr/>
          </a:p>
        </p:txBody>
      </p:sp>
      <p:sp>
        <p:nvSpPr>
          <p:cNvPr id="342" name="Google Shape;342;p2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 formal presentation of software design to an audience of customers, management, and technical staff.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 formal technical review is the most effective filter from a quality assurance standpoint.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Conducted by software engineers (and others) for software engineers, the FTR is an effective means for improving software quality.</a:t>
            </a:r>
            <a:endParaRPr/>
          </a:p>
        </p:txBody>
      </p:sp>
      <p:sp>
        <p:nvSpPr>
          <p:cNvPr id="343" name="Google Shape;343;p2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Objectives of FTR</a:t>
            </a:r>
            <a:endParaRPr/>
          </a:p>
        </p:txBody>
      </p:sp>
      <p:sp>
        <p:nvSpPr>
          <p:cNvPr id="349" name="Google Shape;349;p24"/>
          <p:cNvSpPr txBox="1"/>
          <p:nvPr>
            <p:ph idx="1" type="body"/>
          </p:nvPr>
        </p:nvSpPr>
        <p:spPr>
          <a:xfrm>
            <a:off x="685800" y="1600200"/>
            <a:ext cx="8153400" cy="4953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2"/>
              </a:buClr>
              <a:buSzPts val="1740"/>
              <a:buFont typeface="Twentieth Century"/>
              <a:buAutoNum type="arabicPeriod"/>
            </a:pPr>
            <a:r>
              <a:rPr b="0" i="0" lang="en-US" sz="2900" u="none">
                <a:solidFill>
                  <a:schemeClr val="dk1"/>
                </a:solidFill>
                <a:latin typeface="Twentieth Century"/>
                <a:ea typeface="Twentieth Century"/>
                <a:cs typeface="Twentieth Century"/>
                <a:sym typeface="Twentieth Century"/>
              </a:rPr>
              <a:t>To uncover errors in function, logic, or implementation for any representation of the software</a:t>
            </a:r>
            <a:endParaRPr/>
          </a:p>
          <a:p>
            <a:pPr indent="-514350" lvl="0" marL="514350" marR="0" rtl="0" algn="l">
              <a:lnSpc>
                <a:spcPct val="100000"/>
              </a:lnSpc>
              <a:spcBef>
                <a:spcPts val="700"/>
              </a:spcBef>
              <a:spcAft>
                <a:spcPts val="0"/>
              </a:spcAft>
              <a:buClr>
                <a:schemeClr val="accent2"/>
              </a:buClr>
              <a:buSzPts val="1740"/>
              <a:buFont typeface="Twentieth Century"/>
              <a:buAutoNum type="arabicPeriod"/>
            </a:pPr>
            <a:r>
              <a:rPr b="0" i="0" lang="en-US" sz="2900" u="none">
                <a:solidFill>
                  <a:schemeClr val="dk1"/>
                </a:solidFill>
                <a:latin typeface="Twentieth Century"/>
                <a:ea typeface="Twentieth Century"/>
                <a:cs typeface="Twentieth Century"/>
                <a:sym typeface="Twentieth Century"/>
              </a:rPr>
              <a:t>To verify that the software under review meets its requirements</a:t>
            </a:r>
            <a:endParaRPr/>
          </a:p>
          <a:p>
            <a:pPr indent="-514350" lvl="0" marL="514350" marR="0" rtl="0" algn="l">
              <a:lnSpc>
                <a:spcPct val="100000"/>
              </a:lnSpc>
              <a:spcBef>
                <a:spcPts val="700"/>
              </a:spcBef>
              <a:spcAft>
                <a:spcPts val="0"/>
              </a:spcAft>
              <a:buClr>
                <a:schemeClr val="accent2"/>
              </a:buClr>
              <a:buSzPts val="1740"/>
              <a:buFont typeface="Twentieth Century"/>
              <a:buAutoNum type="arabicPeriod"/>
            </a:pPr>
            <a:r>
              <a:rPr b="0" i="0" lang="en-US" sz="2900" u="none">
                <a:solidFill>
                  <a:schemeClr val="dk1"/>
                </a:solidFill>
                <a:latin typeface="Twentieth Century"/>
                <a:ea typeface="Twentieth Century"/>
                <a:cs typeface="Twentieth Century"/>
                <a:sym typeface="Twentieth Century"/>
              </a:rPr>
              <a:t>To ensure that the software has been represented according to predefined standards</a:t>
            </a:r>
            <a:endParaRPr/>
          </a:p>
          <a:p>
            <a:pPr indent="-514350" lvl="0" marL="514350" marR="0" rtl="0" algn="l">
              <a:lnSpc>
                <a:spcPct val="100000"/>
              </a:lnSpc>
              <a:spcBef>
                <a:spcPts val="700"/>
              </a:spcBef>
              <a:spcAft>
                <a:spcPts val="0"/>
              </a:spcAft>
              <a:buClr>
                <a:schemeClr val="accent2"/>
              </a:buClr>
              <a:buSzPts val="1740"/>
              <a:buFont typeface="Twentieth Century"/>
              <a:buAutoNum type="arabicPeriod"/>
            </a:pPr>
            <a:r>
              <a:rPr b="0" i="0" lang="en-US" sz="2900" u="none">
                <a:solidFill>
                  <a:schemeClr val="dk1"/>
                </a:solidFill>
                <a:latin typeface="Twentieth Century"/>
                <a:ea typeface="Twentieth Century"/>
                <a:cs typeface="Twentieth Century"/>
                <a:sym typeface="Twentieth Century"/>
              </a:rPr>
              <a:t>To achieve software that is developed in a uniform manner</a:t>
            </a:r>
            <a:endParaRPr/>
          </a:p>
          <a:p>
            <a:pPr indent="-514350" lvl="0" marL="514350" marR="0" rtl="0" algn="l">
              <a:lnSpc>
                <a:spcPct val="100000"/>
              </a:lnSpc>
              <a:spcBef>
                <a:spcPts val="700"/>
              </a:spcBef>
              <a:spcAft>
                <a:spcPts val="0"/>
              </a:spcAft>
              <a:buClr>
                <a:schemeClr val="accent2"/>
              </a:buClr>
              <a:buSzPts val="1740"/>
              <a:buFont typeface="Twentieth Century"/>
              <a:buAutoNum type="arabicPeriod"/>
            </a:pPr>
            <a:r>
              <a:rPr b="0" i="0" lang="en-US" sz="2900" u="none">
                <a:solidFill>
                  <a:schemeClr val="dk1"/>
                </a:solidFill>
                <a:latin typeface="Twentieth Century"/>
                <a:ea typeface="Twentieth Century"/>
                <a:cs typeface="Twentieth Century"/>
                <a:sym typeface="Twentieth Century"/>
              </a:rPr>
              <a:t>To make projects more manageable</a:t>
            </a:r>
            <a:endParaRPr/>
          </a:p>
        </p:txBody>
      </p:sp>
      <p:sp>
        <p:nvSpPr>
          <p:cNvPr id="350" name="Google Shape;350;p2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b="0" i="0" lang="en-US" sz="4000" u="none">
                <a:solidFill>
                  <a:schemeClr val="dk2"/>
                </a:solidFill>
                <a:latin typeface="Twentieth Century"/>
                <a:ea typeface="Twentieth Century"/>
                <a:cs typeface="Twentieth Century"/>
                <a:sym typeface="Twentieth Century"/>
              </a:rPr>
              <a:t>Review Reporting and Record Keeping</a:t>
            </a:r>
            <a:endParaRPr/>
          </a:p>
        </p:txBody>
      </p:sp>
      <p:sp>
        <p:nvSpPr>
          <p:cNvPr id="356" name="Google Shape;356;p2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 review summary report answers three questions:</a:t>
            </a:r>
            <a:endParaRPr/>
          </a:p>
          <a:p>
            <a:pPr indent="-457199" lvl="1" marL="868362"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chemeClr val="dk1"/>
                </a:solidFill>
                <a:latin typeface="Twentieth Century"/>
                <a:ea typeface="Twentieth Century"/>
                <a:cs typeface="Twentieth Century"/>
                <a:sym typeface="Twentieth Century"/>
              </a:rPr>
              <a:t>What was reviewed?</a:t>
            </a:r>
            <a:endParaRPr/>
          </a:p>
          <a:p>
            <a:pPr indent="-457199" lvl="1" marL="868362"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chemeClr val="dk1"/>
                </a:solidFill>
                <a:latin typeface="Twentieth Century"/>
                <a:ea typeface="Twentieth Century"/>
                <a:cs typeface="Twentieth Century"/>
                <a:sym typeface="Twentieth Century"/>
              </a:rPr>
              <a:t>Who reviewed it?</a:t>
            </a:r>
            <a:endParaRPr/>
          </a:p>
          <a:p>
            <a:pPr indent="-457199" lvl="1" marL="868362" marR="0" rtl="0" algn="l">
              <a:lnSpc>
                <a:spcPct val="100000"/>
              </a:lnSpc>
              <a:spcBef>
                <a:spcPts val="500"/>
              </a:spcBef>
              <a:spcAft>
                <a:spcPts val="0"/>
              </a:spcAft>
              <a:buClr>
                <a:schemeClr val="accent1"/>
              </a:buClr>
              <a:buSzPts val="1820"/>
              <a:buFont typeface="Twentieth Century"/>
              <a:buAutoNum type="arabicPeriod"/>
            </a:pPr>
            <a:r>
              <a:rPr b="0" i="0" lang="en-US" sz="2600" u="none" cap="none" strike="noStrike">
                <a:solidFill>
                  <a:schemeClr val="dk1"/>
                </a:solidFill>
                <a:latin typeface="Twentieth Century"/>
                <a:ea typeface="Twentieth Century"/>
                <a:cs typeface="Twentieth Century"/>
                <a:sym typeface="Twentieth Century"/>
              </a:rPr>
              <a:t>What were the findings and conclusions?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Purpose</a:t>
            </a:r>
            <a:endParaRPr/>
          </a:p>
          <a:p>
            <a:pPr indent="-457199" lvl="1" marL="8683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To identify problem areas within the product</a:t>
            </a:r>
            <a:endParaRPr/>
          </a:p>
          <a:p>
            <a:pPr indent="-457199" lvl="1" marL="8683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To serve as an action item checklist that guides the producer as corrections are made.</a:t>
            </a:r>
            <a:endParaRPr/>
          </a:p>
        </p:txBody>
      </p:sp>
      <p:sp>
        <p:nvSpPr>
          <p:cNvPr id="357" name="Google Shape;357;p2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Review Guidelines</a:t>
            </a:r>
            <a:endParaRPr/>
          </a:p>
        </p:txBody>
      </p:sp>
      <p:sp>
        <p:nvSpPr>
          <p:cNvPr id="363" name="Google Shape;363;p26"/>
          <p:cNvSpPr txBox="1"/>
          <p:nvPr>
            <p:ph idx="1" type="body"/>
          </p:nvPr>
        </p:nvSpPr>
        <p:spPr>
          <a:xfrm>
            <a:off x="612775" y="1600200"/>
            <a:ext cx="8378825" cy="4876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Review the product, not the producer.</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Set an agenda and maintain it.</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Limit debate and rebuttal.</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Enunciate problem areas, but don't attempt to solve every problem noted.</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Take written notes.</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Limit the number of participants and insist upon advance preparation.</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Develop a checklist for each product that is likely to be reviewed.</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Allocate resources and schedule time for FTRs.</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Conduct meaningful training for all reviewers.</a:t>
            </a:r>
            <a:endParaRPr/>
          </a:p>
          <a:p>
            <a:pPr indent="-514350" lvl="0" marL="514350" marR="0" rtl="0" algn="l">
              <a:lnSpc>
                <a:spcPct val="100000"/>
              </a:lnSpc>
              <a:spcBef>
                <a:spcPts val="700"/>
              </a:spcBef>
              <a:spcAft>
                <a:spcPts val="0"/>
              </a:spcAft>
              <a:buClr>
                <a:schemeClr val="accent2"/>
              </a:buClr>
              <a:buSzPts val="1320"/>
              <a:buFont typeface="Twentieth Century"/>
              <a:buAutoNum type="arabicPeriod"/>
            </a:pPr>
            <a:r>
              <a:rPr b="0" i="0" lang="en-US" sz="2200" u="none">
                <a:solidFill>
                  <a:schemeClr val="dk1"/>
                </a:solidFill>
                <a:latin typeface="Twentieth Century"/>
                <a:ea typeface="Twentieth Century"/>
                <a:cs typeface="Twentieth Century"/>
                <a:sym typeface="Twentieth Century"/>
              </a:rPr>
              <a:t>Review your early reviews.</a:t>
            </a:r>
            <a:endParaRPr/>
          </a:p>
        </p:txBody>
      </p:sp>
      <p:sp>
        <p:nvSpPr>
          <p:cNvPr id="364" name="Google Shape;364;p2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Statistical SQA</a:t>
            </a:r>
            <a:endParaRPr/>
          </a:p>
        </p:txBody>
      </p:sp>
      <p:sp>
        <p:nvSpPr>
          <p:cNvPr id="370" name="Google Shape;370;p2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1" lang="en-US" sz="2400" u="none">
                <a:solidFill>
                  <a:schemeClr val="dk1"/>
                </a:solidFill>
                <a:latin typeface="Twentieth Century"/>
                <a:ea typeface="Twentieth Century"/>
                <a:cs typeface="Twentieth Century"/>
                <a:sym typeface="Twentieth Century"/>
              </a:rPr>
              <a:t>Statistical quality assurance reflects a growing trend throughout industry to become </a:t>
            </a:r>
            <a:r>
              <a:rPr b="0" i="0" lang="en-US" sz="2400" u="none">
                <a:solidFill>
                  <a:schemeClr val="dk1"/>
                </a:solidFill>
                <a:latin typeface="Twentieth Century"/>
                <a:ea typeface="Twentieth Century"/>
                <a:cs typeface="Twentieth Century"/>
                <a:sym typeface="Twentieth Century"/>
              </a:rPr>
              <a:t>more quantitative about quality.</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It implies the following steps:</a:t>
            </a:r>
            <a:endParaRPr/>
          </a:p>
          <a:p>
            <a:pPr indent="-457200" lvl="1" marL="777875" marR="0" rtl="0" algn="l">
              <a:lnSpc>
                <a:spcPct val="100000"/>
              </a:lnSpc>
              <a:spcBef>
                <a:spcPts val="500"/>
              </a:spcBef>
              <a:spcAft>
                <a:spcPts val="0"/>
              </a:spcAft>
              <a:buClr>
                <a:schemeClr val="accent1"/>
              </a:buClr>
              <a:buSzPts val="1540"/>
              <a:buFont typeface="Twentieth Century"/>
              <a:buAutoNum type="arabicPeriod"/>
            </a:pPr>
            <a:r>
              <a:rPr b="0" i="0" lang="en-US" sz="2200" u="none" cap="none" strike="noStrike">
                <a:solidFill>
                  <a:schemeClr val="dk1"/>
                </a:solidFill>
                <a:latin typeface="Twentieth Century"/>
                <a:ea typeface="Twentieth Century"/>
                <a:cs typeface="Twentieth Century"/>
                <a:sym typeface="Twentieth Century"/>
              </a:rPr>
              <a:t>Information about software defects is collected and categorized.</a:t>
            </a:r>
            <a:endParaRPr/>
          </a:p>
          <a:p>
            <a:pPr indent="-457200" lvl="1" marL="777875" marR="0" rtl="0" algn="l">
              <a:lnSpc>
                <a:spcPct val="100000"/>
              </a:lnSpc>
              <a:spcBef>
                <a:spcPts val="500"/>
              </a:spcBef>
              <a:spcAft>
                <a:spcPts val="0"/>
              </a:spcAft>
              <a:buClr>
                <a:schemeClr val="accent1"/>
              </a:buClr>
              <a:buSzPts val="1540"/>
              <a:buFont typeface="Twentieth Century"/>
              <a:buAutoNum type="arabicPeriod"/>
            </a:pPr>
            <a:r>
              <a:rPr b="0" i="0" lang="en-US" sz="2200" u="none" cap="none" strike="noStrike">
                <a:solidFill>
                  <a:schemeClr val="dk1"/>
                </a:solidFill>
                <a:latin typeface="Twentieth Century"/>
                <a:ea typeface="Twentieth Century"/>
                <a:cs typeface="Twentieth Century"/>
                <a:sym typeface="Twentieth Century"/>
              </a:rPr>
              <a:t>An attempt is made to trace each defect to its underlying cause (e.g., nonconformance to specifications, design error, violation of standards, poor communication with the customer).</a:t>
            </a:r>
            <a:endParaRPr/>
          </a:p>
          <a:p>
            <a:pPr indent="-457200" lvl="1" marL="777875" marR="0" rtl="0" algn="l">
              <a:lnSpc>
                <a:spcPct val="100000"/>
              </a:lnSpc>
              <a:spcBef>
                <a:spcPts val="500"/>
              </a:spcBef>
              <a:spcAft>
                <a:spcPts val="0"/>
              </a:spcAft>
              <a:buClr>
                <a:schemeClr val="accent1"/>
              </a:buClr>
              <a:buSzPts val="1540"/>
              <a:buFont typeface="Twentieth Century"/>
              <a:buAutoNum type="arabicPeriod"/>
            </a:pPr>
            <a:r>
              <a:rPr b="0" i="0" lang="en-US" sz="2200" u="none" cap="none" strike="noStrike">
                <a:solidFill>
                  <a:schemeClr val="dk1"/>
                </a:solidFill>
                <a:latin typeface="Twentieth Century"/>
                <a:ea typeface="Twentieth Century"/>
                <a:cs typeface="Twentieth Century"/>
                <a:sym typeface="Twentieth Century"/>
              </a:rPr>
              <a:t>Using the Pareto principle (80 percent of the defects can be traced to 20 percent of all possible causes), isolate the 20 percent (the "vital few").</a:t>
            </a:r>
            <a:endParaRPr/>
          </a:p>
          <a:p>
            <a:pPr indent="-457200" lvl="1" marL="777875" marR="0" rtl="0" algn="l">
              <a:lnSpc>
                <a:spcPct val="100000"/>
              </a:lnSpc>
              <a:spcBef>
                <a:spcPts val="500"/>
              </a:spcBef>
              <a:spcAft>
                <a:spcPts val="0"/>
              </a:spcAft>
              <a:buClr>
                <a:schemeClr val="accent1"/>
              </a:buClr>
              <a:buSzPts val="1540"/>
              <a:buFont typeface="Twentieth Century"/>
              <a:buAutoNum type="arabicPeriod"/>
            </a:pPr>
            <a:r>
              <a:rPr b="0" i="0" lang="en-US" sz="2200" u="none" cap="none" strike="noStrike">
                <a:solidFill>
                  <a:schemeClr val="dk1"/>
                </a:solidFill>
                <a:latin typeface="Twentieth Century"/>
                <a:ea typeface="Twentieth Century"/>
                <a:cs typeface="Twentieth Century"/>
                <a:sym typeface="Twentieth Century"/>
              </a:rPr>
              <a:t>Once the vital few causes have been identified, move to correct the problems that have caused the defects.</a:t>
            </a:r>
            <a:endParaRPr/>
          </a:p>
        </p:txBody>
      </p:sp>
      <p:sp>
        <p:nvSpPr>
          <p:cNvPr id="371" name="Google Shape;371;p2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609600" y="228600"/>
            <a:ext cx="8153400" cy="9906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Statistical SQA</a:t>
            </a:r>
            <a:endParaRPr/>
          </a:p>
        </p:txBody>
      </p:sp>
      <p:sp>
        <p:nvSpPr>
          <p:cNvPr id="377" name="Google Shape;377;p2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
        <p:nvSpPr>
          <p:cNvPr id="378" name="Google Shape;378;p28"/>
          <p:cNvSpPr/>
          <p:nvPr/>
        </p:nvSpPr>
        <p:spPr>
          <a:xfrm>
            <a:off x="2909887" y="2927350"/>
            <a:ext cx="1828800" cy="2171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9" name="Google Shape;379;p28"/>
          <p:cNvSpPr txBox="1"/>
          <p:nvPr/>
        </p:nvSpPr>
        <p:spPr>
          <a:xfrm>
            <a:off x="1792287" y="2055812"/>
            <a:ext cx="2006600" cy="1543050"/>
          </a:xfrm>
          <a:prstGeom prst="rect">
            <a:avLst/>
          </a:prstGeom>
          <a:solidFill>
            <a:srgbClr val="3365FB"/>
          </a:solidFill>
          <a:ln>
            <a:noFill/>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 name="Google Shape;380;p28"/>
          <p:cNvSpPr txBox="1"/>
          <p:nvPr/>
        </p:nvSpPr>
        <p:spPr>
          <a:xfrm>
            <a:off x="1981200" y="2132012"/>
            <a:ext cx="1671637" cy="8191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Helvetica Neue"/>
              <a:buNone/>
            </a:pPr>
            <a:r>
              <a:rPr b="1" i="0" lang="en-US" sz="2400" u="none">
                <a:solidFill>
                  <a:schemeClr val="lt1"/>
                </a:solidFill>
                <a:latin typeface="Helvetica Neue"/>
                <a:ea typeface="Helvetica Neue"/>
                <a:cs typeface="Helvetica Neue"/>
                <a:sym typeface="Helvetica Neue"/>
              </a:rPr>
              <a:t>Product</a:t>
            </a:r>
            <a:endParaRPr/>
          </a:p>
          <a:p>
            <a:pPr indent="0" lvl="0" marL="0" marR="0" rtl="0" algn="l">
              <a:lnSpc>
                <a:spcPct val="100000"/>
              </a:lnSpc>
              <a:spcBef>
                <a:spcPts val="0"/>
              </a:spcBef>
              <a:spcAft>
                <a:spcPts val="0"/>
              </a:spcAft>
              <a:buClr>
                <a:schemeClr val="lt1"/>
              </a:buClr>
              <a:buSzPts val="2400"/>
              <a:buFont typeface="Helvetica Neue"/>
              <a:buNone/>
            </a:pPr>
            <a:r>
              <a:rPr b="1" i="0" lang="en-US" sz="2400" u="none">
                <a:solidFill>
                  <a:schemeClr val="lt1"/>
                </a:solidFill>
                <a:latin typeface="Helvetica Neue"/>
                <a:ea typeface="Helvetica Neue"/>
                <a:cs typeface="Helvetica Neue"/>
                <a:sym typeface="Helvetica Neue"/>
              </a:rPr>
              <a:t>&amp; Process</a:t>
            </a:r>
            <a:endParaRPr/>
          </a:p>
        </p:txBody>
      </p:sp>
      <p:sp>
        <p:nvSpPr>
          <p:cNvPr id="381" name="Google Shape;381;p28"/>
          <p:cNvSpPr/>
          <p:nvPr/>
        </p:nvSpPr>
        <p:spPr>
          <a:xfrm>
            <a:off x="2770187" y="2927350"/>
            <a:ext cx="1803400" cy="2143125"/>
          </a:xfrm>
          <a:prstGeom prst="ellipse">
            <a:avLst/>
          </a:prstGeom>
          <a:solidFill>
            <a:srgbClr val="AD278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 name="Google Shape;382;p28"/>
          <p:cNvSpPr txBox="1"/>
          <p:nvPr/>
        </p:nvSpPr>
        <p:spPr>
          <a:xfrm>
            <a:off x="3176587" y="3617912"/>
            <a:ext cx="3154362"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3600"/>
              <a:buFont typeface="Helvetica Neue"/>
              <a:buNone/>
            </a:pPr>
            <a:r>
              <a:rPr b="1" i="0" lang="en-US" sz="3600" u="none">
                <a:solidFill>
                  <a:schemeClr val="dk1"/>
                </a:solidFill>
                <a:latin typeface="Helvetica Neue"/>
                <a:ea typeface="Helvetica Neue"/>
                <a:cs typeface="Helvetica Neue"/>
                <a:sym typeface="Helvetica Neue"/>
              </a:rPr>
              <a:t>measurement</a:t>
            </a:r>
            <a:endParaRPr/>
          </a:p>
        </p:txBody>
      </p:sp>
      <p:sp>
        <p:nvSpPr>
          <p:cNvPr id="383" name="Google Shape;383;p28"/>
          <p:cNvSpPr txBox="1"/>
          <p:nvPr/>
        </p:nvSpPr>
        <p:spPr>
          <a:xfrm>
            <a:off x="3997325" y="4975225"/>
            <a:ext cx="422751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1" lang="en-US" sz="2400" u="none">
                <a:solidFill>
                  <a:schemeClr val="dk1"/>
                </a:solidFill>
                <a:latin typeface="Helvetica Neue"/>
                <a:ea typeface="Helvetica Neue"/>
                <a:cs typeface="Helvetica Neue"/>
                <a:sym typeface="Helvetica Neue"/>
              </a:rPr>
              <a:t>... an understanding of how </a:t>
            </a:r>
            <a:endParaRPr/>
          </a:p>
        </p:txBody>
      </p:sp>
      <p:sp>
        <p:nvSpPr>
          <p:cNvPr id="384" name="Google Shape;384;p28"/>
          <p:cNvSpPr txBox="1"/>
          <p:nvPr/>
        </p:nvSpPr>
        <p:spPr>
          <a:xfrm>
            <a:off x="4044950" y="5346700"/>
            <a:ext cx="3144837"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1" lang="en-US" sz="2400" u="none">
                <a:solidFill>
                  <a:schemeClr val="dk1"/>
                </a:solidFill>
                <a:latin typeface="Helvetica Neue"/>
                <a:ea typeface="Helvetica Neue"/>
                <a:cs typeface="Helvetica Neue"/>
                <a:sym typeface="Helvetica Neue"/>
              </a:rPr>
              <a:t>to improve quality ...</a:t>
            </a:r>
            <a:endParaRPr/>
          </a:p>
        </p:txBody>
      </p:sp>
      <p:sp>
        <p:nvSpPr>
          <p:cNvPr id="385" name="Google Shape;385;p28"/>
          <p:cNvSpPr/>
          <p:nvPr/>
        </p:nvSpPr>
        <p:spPr>
          <a:xfrm>
            <a:off x="6072187" y="3614737"/>
            <a:ext cx="889000" cy="131445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508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6" name="Google Shape;386;p28"/>
          <p:cNvSpPr txBox="1"/>
          <p:nvPr/>
        </p:nvSpPr>
        <p:spPr>
          <a:xfrm>
            <a:off x="4419600" y="2209800"/>
            <a:ext cx="4044950" cy="8350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Palatino"/>
              <a:buNone/>
            </a:pPr>
            <a:r>
              <a:rPr b="1" i="0" lang="en-US" sz="1800" u="none">
                <a:solidFill>
                  <a:schemeClr val="dk1"/>
                </a:solidFill>
                <a:latin typeface="Palatino"/>
                <a:ea typeface="Palatino"/>
                <a:cs typeface="Palatino"/>
                <a:sym typeface="Palatino"/>
              </a:rPr>
              <a:t>Collect information on all defects</a:t>
            </a:r>
            <a:endParaRPr/>
          </a:p>
          <a:p>
            <a:pPr indent="0" lvl="0" marL="0" marR="0" rtl="0" algn="l">
              <a:lnSpc>
                <a:spcPct val="90000"/>
              </a:lnSpc>
              <a:spcBef>
                <a:spcPts val="0"/>
              </a:spcBef>
              <a:spcAft>
                <a:spcPts val="0"/>
              </a:spcAft>
              <a:buClr>
                <a:schemeClr val="dk1"/>
              </a:buClr>
              <a:buSzPts val="1800"/>
              <a:buFont typeface="Palatino"/>
              <a:buNone/>
            </a:pPr>
            <a:r>
              <a:rPr b="1" i="0" lang="en-US" sz="1800" u="none">
                <a:solidFill>
                  <a:schemeClr val="dk1"/>
                </a:solidFill>
                <a:latin typeface="Palatino"/>
                <a:ea typeface="Palatino"/>
                <a:cs typeface="Palatino"/>
                <a:sym typeface="Palatino"/>
              </a:rPr>
              <a:t>Find the causes of the defects</a:t>
            </a:r>
            <a:endParaRPr/>
          </a:p>
          <a:p>
            <a:pPr indent="0" lvl="0" marL="0" marR="0" rtl="0" algn="l">
              <a:lnSpc>
                <a:spcPct val="90000"/>
              </a:lnSpc>
              <a:spcBef>
                <a:spcPts val="0"/>
              </a:spcBef>
              <a:spcAft>
                <a:spcPts val="0"/>
              </a:spcAft>
              <a:buClr>
                <a:schemeClr val="dk1"/>
              </a:buClr>
              <a:buSzPts val="1800"/>
              <a:buFont typeface="Palatino"/>
              <a:buNone/>
            </a:pPr>
            <a:r>
              <a:rPr b="1" i="0" lang="en-US" sz="1800" u="none">
                <a:solidFill>
                  <a:schemeClr val="dk1"/>
                </a:solidFill>
                <a:latin typeface="Palatino"/>
                <a:ea typeface="Palatino"/>
                <a:cs typeface="Palatino"/>
                <a:sym typeface="Palatino"/>
              </a:rPr>
              <a:t>Move to provide fixes for the process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Software Reliability</a:t>
            </a:r>
            <a:endParaRPr/>
          </a:p>
        </p:txBody>
      </p:sp>
      <p:sp>
        <p:nvSpPr>
          <p:cNvPr id="392" name="Google Shape;392;p2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Defined in statistical terms as</a:t>
            </a:r>
            <a:endParaRPr/>
          </a:p>
          <a:p>
            <a:pPr indent="-319087" lvl="0" marL="319087" marR="0" rtl="0" algn="ctr">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	</a:t>
            </a:r>
            <a:r>
              <a:rPr b="0" i="0" lang="en-US" sz="2900" u="none">
                <a:solidFill>
                  <a:srgbClr val="FF0000"/>
                </a:solidFill>
                <a:latin typeface="Twentieth Century"/>
                <a:ea typeface="Twentieth Century"/>
                <a:cs typeface="Twentieth Century"/>
                <a:sym typeface="Twentieth Century"/>
              </a:rPr>
              <a:t>“</a:t>
            </a:r>
            <a:r>
              <a:rPr b="0" i="0" lang="en-US" sz="2900" u="none">
                <a:solidFill>
                  <a:schemeClr val="dk1"/>
                </a:solidFill>
                <a:latin typeface="Twentieth Century"/>
                <a:ea typeface="Twentieth Century"/>
                <a:cs typeface="Twentieth Century"/>
                <a:sym typeface="Twentieth Century"/>
              </a:rPr>
              <a:t> </a:t>
            </a:r>
            <a:r>
              <a:rPr b="0" i="1" lang="en-US" sz="2000" u="none">
                <a:solidFill>
                  <a:schemeClr val="dk1"/>
                </a:solidFill>
                <a:latin typeface="Verdana"/>
                <a:ea typeface="Verdana"/>
                <a:cs typeface="Verdana"/>
                <a:sym typeface="Verdana"/>
              </a:rPr>
              <a:t>The probability of </a:t>
            </a:r>
            <a:r>
              <a:rPr b="0" i="1" lang="en-US" sz="2000" u="none">
                <a:solidFill>
                  <a:srgbClr val="FF0000"/>
                </a:solidFill>
                <a:latin typeface="Verdana"/>
                <a:ea typeface="Verdana"/>
                <a:cs typeface="Verdana"/>
                <a:sym typeface="Verdana"/>
              </a:rPr>
              <a:t>failure-free</a:t>
            </a:r>
            <a:r>
              <a:rPr b="0" i="1" lang="en-US" sz="2000" u="none">
                <a:solidFill>
                  <a:schemeClr val="dk1"/>
                </a:solidFill>
                <a:latin typeface="Verdana"/>
                <a:ea typeface="Verdana"/>
                <a:cs typeface="Verdana"/>
                <a:sym typeface="Verdana"/>
              </a:rPr>
              <a:t> operation of a computer program in a specified environment for a specified time</a:t>
            </a:r>
            <a:r>
              <a:rPr b="0" i="1" lang="en-US" sz="2800" u="none">
                <a:solidFill>
                  <a:schemeClr val="dk1"/>
                </a:solidFill>
                <a:latin typeface="Twentieth Century"/>
                <a:ea typeface="Twentieth Century"/>
                <a:cs typeface="Twentieth Century"/>
                <a:sym typeface="Twentieth Century"/>
              </a:rPr>
              <a:t> </a:t>
            </a:r>
            <a:r>
              <a:rPr b="0" i="0" lang="en-US" sz="2900" u="none">
                <a:solidFill>
                  <a:srgbClr val="FF0000"/>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Reliability of a computer program is very important element of its overall quality.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a program repeatedly and frequently fails to perform, it matters little whether other software quality factors are acceptable.</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
        <p:nvSpPr>
          <p:cNvPr id="393" name="Google Shape;393;p2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Comment on Quality</a:t>
            </a:r>
            <a:endParaRPr/>
          </a:p>
        </p:txBody>
      </p:sp>
      <p:sp>
        <p:nvSpPr>
          <p:cNvPr id="202" name="Google Shape;202;p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None/>
            </a:pPr>
            <a:r>
              <a:rPr b="0" i="0" lang="en-US" sz="2400" u="none" cap="none" strike="noStrike">
                <a:solidFill>
                  <a:schemeClr val="dk1"/>
                </a:solidFill>
                <a:latin typeface="Twentieth Century"/>
                <a:ea typeface="Twentieth Century"/>
                <a:cs typeface="Twentieth Century"/>
                <a:sym typeface="Twentieth Century"/>
              </a:rPr>
              <a:t>Phil Crosby once said:</a:t>
            </a:r>
            <a:endParaRPr/>
          </a:p>
          <a:p>
            <a:pPr indent="-319087" lvl="0" marL="319087" marR="0" rtl="0" algn="l">
              <a:lnSpc>
                <a:spcPct val="100000"/>
              </a:lnSpc>
              <a:spcBef>
                <a:spcPts val="600"/>
              </a:spcBef>
              <a:spcAft>
                <a:spcPts val="0"/>
              </a:spcAft>
              <a:buClr>
                <a:schemeClr val="accent2"/>
              </a:buClr>
              <a:buSzPts val="1380"/>
              <a:buFont typeface="Noto Sans Symbols"/>
              <a:buChar char="◻"/>
            </a:pPr>
            <a:r>
              <a:rPr b="0" i="0" lang="en-US" sz="2300" u="none" cap="none" strike="noStrike">
                <a:solidFill>
                  <a:schemeClr val="dk1"/>
                </a:solidFill>
                <a:latin typeface="Palatino"/>
                <a:ea typeface="Palatino"/>
                <a:cs typeface="Palatino"/>
                <a:sym typeface="Palatino"/>
              </a:rPr>
              <a:t>The problem of quality management is not what people don't know about it. The problem is what they think they do know . . .  Quality is something</a:t>
            </a:r>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rgbClr val="FF0000"/>
                </a:solidFill>
                <a:latin typeface="Palatino"/>
                <a:ea typeface="Palatino"/>
                <a:cs typeface="Palatino"/>
                <a:sym typeface="Palatino"/>
              </a:rPr>
              <a:t>Everybody needs it.</a:t>
            </a:r>
            <a:endParaRPr b="0" i="0" sz="2000" u="none" cap="none" strike="noStrike">
              <a:solidFill>
                <a:srgbClr val="FF0000"/>
              </a:solidFill>
              <a:latin typeface="Palatino"/>
              <a:ea typeface="Palatino"/>
              <a:cs typeface="Palatino"/>
              <a:sym typeface="Palatino"/>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rgbClr val="FF0000"/>
                </a:solidFill>
                <a:latin typeface="Palatino"/>
                <a:ea typeface="Palatino"/>
                <a:cs typeface="Palatino"/>
                <a:sym typeface="Palatino"/>
              </a:rPr>
              <a:t>Everyone feels they understand it.</a:t>
            </a:r>
            <a:r>
              <a:rPr b="0" i="0" lang="en-US" sz="2000" u="none" cap="none" strike="noStrike">
                <a:solidFill>
                  <a:srgbClr val="FF0000"/>
                </a:solidFill>
                <a:latin typeface="Palatino"/>
                <a:ea typeface="Palatino"/>
                <a:cs typeface="Palatino"/>
                <a:sym typeface="Palatino"/>
              </a:rPr>
              <a:t> </a:t>
            </a:r>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rgbClr val="FF0000"/>
                </a:solidFill>
                <a:latin typeface="Palatino"/>
                <a:ea typeface="Palatino"/>
                <a:cs typeface="Palatino"/>
                <a:sym typeface="Palatino"/>
              </a:rPr>
              <a:t>Everyone thinks execution is only a matter of following natural inclinations.</a:t>
            </a:r>
            <a:r>
              <a:rPr b="0" i="0" lang="en-US" sz="2000" u="none" cap="none" strike="noStrike">
                <a:solidFill>
                  <a:srgbClr val="FF0000"/>
                </a:solidFill>
                <a:latin typeface="Palatino"/>
                <a:ea typeface="Palatino"/>
                <a:cs typeface="Palatino"/>
                <a:sym typeface="Palatino"/>
              </a:rPr>
              <a:t> </a:t>
            </a:r>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rgbClr val="FF0000"/>
                </a:solidFill>
                <a:latin typeface="Palatino"/>
                <a:ea typeface="Palatino"/>
                <a:cs typeface="Palatino"/>
                <a:sym typeface="Palatino"/>
              </a:rPr>
              <a:t>And, of course, most people feel that problems in these areas are caused by other people.</a:t>
            </a:r>
            <a:r>
              <a:rPr b="0" i="0" lang="en-US" sz="2000" u="none" cap="none" strike="noStrike">
                <a:solidFill>
                  <a:srgbClr val="FF0000"/>
                </a:solidFill>
                <a:latin typeface="Palatino"/>
                <a:ea typeface="Palatino"/>
                <a:cs typeface="Palatino"/>
                <a:sym typeface="Palatino"/>
              </a:rPr>
              <a:t> </a:t>
            </a:r>
            <a:endParaRPr/>
          </a:p>
          <a:p>
            <a:pPr indent="-228600" lvl="2" marL="914400" marR="0" rtl="0" algn="l">
              <a:lnSpc>
                <a:spcPct val="100000"/>
              </a:lnSpc>
              <a:spcBef>
                <a:spcPts val="600"/>
              </a:spcBef>
              <a:spcAft>
                <a:spcPts val="0"/>
              </a:spcAft>
              <a:buClr>
                <a:schemeClr val="accent2"/>
              </a:buClr>
              <a:buSzPts val="1275"/>
              <a:buFont typeface="Noto Sans Symbols"/>
              <a:buChar char="■"/>
            </a:pPr>
            <a:r>
              <a:rPr b="0" i="0" lang="en-US" sz="1700" u="none" cap="none" strike="noStrike">
                <a:solidFill>
                  <a:srgbClr val="FF0000"/>
                </a:solidFill>
                <a:latin typeface="Palatino"/>
                <a:ea typeface="Palatino"/>
                <a:cs typeface="Palatino"/>
                <a:sym typeface="Palatino"/>
              </a:rPr>
              <a:t>Clients blame developers.</a:t>
            </a:r>
            <a:endParaRPr/>
          </a:p>
          <a:p>
            <a:pPr indent="-228600" lvl="2" marL="914400" marR="0" rtl="0" algn="l">
              <a:lnSpc>
                <a:spcPct val="100000"/>
              </a:lnSpc>
              <a:spcBef>
                <a:spcPts val="600"/>
              </a:spcBef>
              <a:spcAft>
                <a:spcPts val="0"/>
              </a:spcAft>
              <a:buClr>
                <a:schemeClr val="accent2"/>
              </a:buClr>
              <a:buSzPts val="1275"/>
              <a:buFont typeface="Noto Sans Symbols"/>
              <a:buChar char="■"/>
            </a:pPr>
            <a:r>
              <a:rPr b="0" i="0" lang="en-US" sz="1700" u="none" cap="none" strike="noStrike">
                <a:solidFill>
                  <a:srgbClr val="FF0000"/>
                </a:solidFill>
                <a:latin typeface="Palatino"/>
                <a:ea typeface="Palatino"/>
                <a:cs typeface="Palatino"/>
                <a:sym typeface="Palatino"/>
              </a:rPr>
              <a:t>Developers blaming clients and other stakeholders.</a:t>
            </a:r>
            <a:endParaRPr/>
          </a:p>
        </p:txBody>
      </p:sp>
      <p:sp>
        <p:nvSpPr>
          <p:cNvPr id="203" name="Google Shape;203;p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Pivot question : What is Failure?</a:t>
            </a:r>
            <a:endParaRPr/>
          </a:p>
        </p:txBody>
      </p:sp>
      <p:sp>
        <p:nvSpPr>
          <p:cNvPr id="399" name="Google Shape;399;p3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In the context of any discussion of software quality and reliability, </a:t>
            </a:r>
            <a:r>
              <a:rPr b="0" i="0" lang="en-US" sz="2900" u="none">
                <a:solidFill>
                  <a:srgbClr val="FF0000"/>
                </a:solidFill>
                <a:latin typeface="Twentieth Century"/>
                <a:ea typeface="Twentieth Century"/>
                <a:cs typeface="Twentieth Century"/>
                <a:sym typeface="Twentieth Century"/>
              </a:rPr>
              <a:t>failure is nonconformance to software requirements.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Failures can be only annoying or catastrophic.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One failure can be corrected within seconds while another requires weeks or even months to correct.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Complicating the issue further, the correction of one failure may result in the introduction of other errors that ultimately result in other failures.</a:t>
            </a:r>
            <a:endParaRPr/>
          </a:p>
        </p:txBody>
      </p:sp>
      <p:sp>
        <p:nvSpPr>
          <p:cNvPr id="400" name="Google Shape;400;p3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nvSpPr>
        <p:spPr>
          <a:xfrm>
            <a:off x="2971800" y="2590800"/>
            <a:ext cx="3581400" cy="3810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6" name="Google Shape;406;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Measures of Reliability and Availability</a:t>
            </a:r>
            <a:endParaRPr/>
          </a:p>
        </p:txBody>
      </p:sp>
      <p:sp>
        <p:nvSpPr>
          <p:cNvPr id="407" name="Google Shape;407;p3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folHlink"/>
                </a:solidFill>
                <a:latin typeface="Twentieth Century"/>
                <a:ea typeface="Twentieth Century"/>
                <a:cs typeface="Twentieth Century"/>
                <a:sym typeface="Twentieth Century"/>
              </a:rPr>
              <a:t>A simple measure of reliability is </a:t>
            </a:r>
            <a:r>
              <a:rPr b="0" i="0" lang="en-US" sz="2900" u="none">
                <a:solidFill>
                  <a:srgbClr val="FF0000"/>
                </a:solidFill>
                <a:latin typeface="Twentieth Century"/>
                <a:ea typeface="Twentieth Century"/>
                <a:cs typeface="Twentieth Century"/>
                <a:sym typeface="Twentieth Century"/>
              </a:rPr>
              <a:t>mean-time-between-failure (MTBF)</a:t>
            </a:r>
            <a:r>
              <a:rPr b="0" i="0" lang="en-US" sz="2900" u="none">
                <a:solidFill>
                  <a:schemeClr val="folHlink"/>
                </a:solidFill>
                <a:latin typeface="Twentieth Century"/>
                <a:ea typeface="Twentieth Century"/>
                <a:cs typeface="Twentieth Century"/>
                <a:sym typeface="Twentieth Century"/>
              </a:rPr>
              <a:t>, where </a:t>
            </a:r>
            <a:endParaRPr/>
          </a:p>
          <a:p>
            <a:pPr indent="-319087" lvl="0" marL="319087" marR="0" rtl="0" algn="ctr">
              <a:lnSpc>
                <a:spcPct val="100000"/>
              </a:lnSpc>
              <a:spcBef>
                <a:spcPts val="300"/>
              </a:spcBef>
              <a:spcAft>
                <a:spcPts val="0"/>
              </a:spcAft>
              <a:buClr>
                <a:schemeClr val="accent2"/>
              </a:buClr>
              <a:buSzPts val="1740"/>
              <a:buFont typeface="Noto Sans Symbols"/>
              <a:buNone/>
            </a:pPr>
            <a:r>
              <a:rPr b="0" i="0" lang="en-US" sz="2900" u="none">
                <a:solidFill>
                  <a:srgbClr val="FF0000"/>
                </a:solidFill>
                <a:latin typeface="Twentieth Century"/>
                <a:ea typeface="Twentieth Century"/>
                <a:cs typeface="Twentieth Century"/>
                <a:sym typeface="Twentieth Century"/>
              </a:rPr>
              <a:t> MTBF = MTTF + MTTR</a:t>
            </a:r>
            <a:endParaRPr/>
          </a:p>
          <a:p>
            <a:pPr indent="-319087" lvl="0" marL="319087" marR="0" rtl="0" algn="l">
              <a:lnSpc>
                <a:spcPct val="100000"/>
              </a:lnSpc>
              <a:spcBef>
                <a:spcPts val="300"/>
              </a:spcBef>
              <a:spcAft>
                <a:spcPts val="0"/>
              </a:spcAft>
              <a:buClr>
                <a:schemeClr val="accent2"/>
              </a:buClr>
              <a:buSzPts val="1740"/>
              <a:buFont typeface="Noto Sans Symbols"/>
              <a:buChar char="◻"/>
            </a:pPr>
            <a:r>
              <a:rPr b="0" i="0" lang="en-US" sz="2900" u="none">
                <a:solidFill>
                  <a:schemeClr val="folHlink"/>
                </a:solidFill>
                <a:latin typeface="Twentieth Century"/>
                <a:ea typeface="Twentieth Century"/>
                <a:cs typeface="Twentieth Century"/>
                <a:sym typeface="Twentieth Century"/>
              </a:rPr>
              <a:t>The acronyms MTTF and MTTR are </a:t>
            </a:r>
            <a:r>
              <a:rPr b="0" i="0" lang="en-US" sz="2900" u="none">
                <a:solidFill>
                  <a:srgbClr val="FF0000"/>
                </a:solidFill>
                <a:latin typeface="Twentieth Century"/>
                <a:ea typeface="Twentieth Century"/>
                <a:cs typeface="Twentieth Century"/>
                <a:sym typeface="Twentieth Century"/>
              </a:rPr>
              <a:t>mean-time-to-failure</a:t>
            </a:r>
            <a:r>
              <a:rPr b="0" i="0" lang="en-US" sz="2900" u="none">
                <a:solidFill>
                  <a:schemeClr val="folHlink"/>
                </a:solidFill>
                <a:latin typeface="Twentieth Century"/>
                <a:ea typeface="Twentieth Century"/>
                <a:cs typeface="Twentieth Century"/>
                <a:sym typeface="Twentieth Century"/>
              </a:rPr>
              <a:t> and </a:t>
            </a:r>
            <a:r>
              <a:rPr b="0" i="0" lang="en-US" sz="2900" u="none">
                <a:solidFill>
                  <a:srgbClr val="FF0000"/>
                </a:solidFill>
                <a:latin typeface="Twentieth Century"/>
                <a:ea typeface="Twentieth Century"/>
                <a:cs typeface="Twentieth Century"/>
                <a:sym typeface="Twentieth Century"/>
              </a:rPr>
              <a:t>mean-time-to-repair</a:t>
            </a:r>
            <a:r>
              <a:rPr b="0" i="0" lang="en-US" sz="2900" u="none">
                <a:solidFill>
                  <a:schemeClr val="folHlink"/>
                </a:solidFill>
                <a:latin typeface="Twentieth Century"/>
                <a:ea typeface="Twentieth Century"/>
                <a:cs typeface="Twentieth Century"/>
                <a:sym typeface="Twentieth Century"/>
              </a:rPr>
              <a:t>, respectively.</a:t>
            </a:r>
            <a:endParaRPr/>
          </a:p>
          <a:p>
            <a:pPr indent="-319087" lvl="0" marL="319087" marR="0" rtl="0" algn="l">
              <a:lnSpc>
                <a:spcPct val="100000"/>
              </a:lnSpc>
              <a:spcBef>
                <a:spcPts val="300"/>
              </a:spcBef>
              <a:spcAft>
                <a:spcPts val="0"/>
              </a:spcAft>
              <a:buClr>
                <a:schemeClr val="accent2"/>
              </a:buClr>
              <a:buSzPts val="1740"/>
              <a:buFont typeface="Noto Sans Symbols"/>
              <a:buChar char="◻"/>
            </a:pPr>
            <a:r>
              <a:rPr b="0" i="0" lang="en-US" sz="2900" u="none">
                <a:solidFill>
                  <a:schemeClr val="folHlink"/>
                </a:solidFill>
                <a:latin typeface="Twentieth Century"/>
                <a:ea typeface="Twentieth Century"/>
                <a:cs typeface="Twentieth Century"/>
                <a:sym typeface="Twentieth Century"/>
              </a:rPr>
              <a:t>Software availability is the probability that a program is operating according to requirements at a given point in time and is defined as</a:t>
            </a:r>
            <a:endParaRPr/>
          </a:p>
          <a:p>
            <a:pPr indent="-319087" lvl="0" marL="319087" marR="0" rtl="0" algn="ctr">
              <a:lnSpc>
                <a:spcPct val="100000"/>
              </a:lnSpc>
              <a:spcBef>
                <a:spcPts val="300"/>
              </a:spcBef>
              <a:spcAft>
                <a:spcPts val="0"/>
              </a:spcAft>
              <a:buClr>
                <a:schemeClr val="accent2"/>
              </a:buClr>
              <a:buSzPts val="1740"/>
              <a:buFont typeface="Noto Sans Symbols"/>
              <a:buNone/>
            </a:pPr>
            <a:r>
              <a:rPr b="0" i="0" lang="en-US" sz="2900" u="none">
                <a:solidFill>
                  <a:srgbClr val="FF0000"/>
                </a:solidFill>
                <a:latin typeface="Twentieth Century"/>
                <a:ea typeface="Twentieth Century"/>
                <a:cs typeface="Twentieth Century"/>
                <a:sym typeface="Twentieth Century"/>
              </a:rPr>
              <a:t>Availability = [MTTF/(MTTF + MTTR)] x 100% </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rgbClr val="FF0000"/>
              </a:solidFill>
              <a:latin typeface="Twentieth Century"/>
              <a:ea typeface="Twentieth Century"/>
              <a:cs typeface="Twentieth Century"/>
              <a:sym typeface="Twentieth Century"/>
            </a:endParaRPr>
          </a:p>
        </p:txBody>
      </p:sp>
      <p:sp>
        <p:nvSpPr>
          <p:cNvPr id="408" name="Google Shape;408;p31"/>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Six-Sigma for Software Engineering</a:t>
            </a:r>
            <a:endParaRPr/>
          </a:p>
        </p:txBody>
      </p:sp>
      <p:sp>
        <p:nvSpPr>
          <p:cNvPr id="414" name="Google Shape;414;p3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The term “six sigma” is derived from six standard deviations—3.4 instances (defects) per million occurrences—implying an extremely high quality standard. </a:t>
            </a:r>
            <a:endParaRPr/>
          </a:p>
          <a:p>
            <a:pPr indent="-319087" lvl="0" marL="319087" marR="0" rtl="0" algn="l">
              <a:lnSpc>
                <a:spcPct val="100000"/>
              </a:lnSpc>
              <a:spcBef>
                <a:spcPts val="3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The Six Sigma methodology defines following core steps:</a:t>
            </a:r>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chemeClr val="folHlink"/>
                </a:solidFill>
                <a:latin typeface="Twentieth Century"/>
                <a:ea typeface="Twentieth Century"/>
                <a:cs typeface="Twentieth Century"/>
                <a:sym typeface="Twentieth Century"/>
              </a:rPr>
              <a:t>Define</a:t>
            </a:r>
            <a:r>
              <a:rPr b="0" i="0" lang="en-US" sz="2000" u="none" cap="none" strike="noStrike">
                <a:solidFill>
                  <a:schemeClr val="folHlink"/>
                </a:solidFill>
                <a:latin typeface="Twentieth Century"/>
                <a:ea typeface="Twentieth Century"/>
                <a:cs typeface="Twentieth Century"/>
                <a:sym typeface="Twentieth Century"/>
              </a:rPr>
              <a:t> </a:t>
            </a:r>
            <a:r>
              <a:rPr b="0" i="0" lang="en-US" sz="2000" u="none" cap="none" strike="noStrike">
                <a:solidFill>
                  <a:schemeClr val="dk1"/>
                </a:solidFill>
                <a:latin typeface="Twentieth Century"/>
                <a:ea typeface="Twentieth Century"/>
                <a:cs typeface="Twentieth Century"/>
                <a:sym typeface="Twentieth Century"/>
              </a:rPr>
              <a:t>customer requirements and deliverables and project goals via well-defined methods of customer communication</a:t>
            </a:r>
            <a:endParaRPr/>
          </a:p>
          <a:p>
            <a:pPr indent="-273049" lvl="1" marL="639762" marR="0" rtl="0" algn="l">
              <a:lnSpc>
                <a:spcPct val="100000"/>
              </a:lnSpc>
              <a:spcBef>
                <a:spcPts val="300"/>
              </a:spcBef>
              <a:spcAft>
                <a:spcPts val="0"/>
              </a:spcAft>
              <a:buClr>
                <a:schemeClr val="accent1"/>
              </a:buClr>
              <a:buSzPts val="1400"/>
              <a:buFont typeface="Noto Sans Symbols"/>
              <a:buChar char="🞑"/>
            </a:pPr>
            <a:r>
              <a:rPr b="0" i="1" lang="en-US" sz="2000" u="none" cap="none" strike="noStrike">
                <a:solidFill>
                  <a:schemeClr val="folHlink"/>
                </a:solidFill>
                <a:latin typeface="Twentieth Century"/>
                <a:ea typeface="Twentieth Century"/>
                <a:cs typeface="Twentieth Century"/>
                <a:sym typeface="Twentieth Century"/>
              </a:rPr>
              <a:t>Measure</a:t>
            </a:r>
            <a:r>
              <a:rPr b="0" i="0" lang="en-US" sz="2000" u="none" cap="none" strike="noStrike">
                <a:solidFill>
                  <a:schemeClr val="dk1"/>
                </a:solidFill>
                <a:latin typeface="Twentieth Century"/>
                <a:ea typeface="Twentieth Century"/>
                <a:cs typeface="Twentieth Century"/>
                <a:sym typeface="Twentieth Century"/>
              </a:rPr>
              <a:t> the existing process and its output to determine current quality performance (collect defect metrics)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1" lang="en-US" sz="2000" u="none" cap="none" strike="noStrike">
                <a:solidFill>
                  <a:schemeClr val="folHlink"/>
                </a:solidFill>
                <a:latin typeface="Twentieth Century"/>
                <a:ea typeface="Twentieth Century"/>
                <a:cs typeface="Twentieth Century"/>
                <a:sym typeface="Twentieth Century"/>
              </a:rPr>
              <a:t>Analyze</a:t>
            </a:r>
            <a:r>
              <a:rPr b="0" i="0" lang="en-US" sz="2000" u="none" cap="none" strike="noStrike">
                <a:solidFill>
                  <a:schemeClr val="folHlink"/>
                </a:solidFill>
                <a:latin typeface="Twentieth Century"/>
                <a:ea typeface="Twentieth Century"/>
                <a:cs typeface="Twentieth Century"/>
                <a:sym typeface="Twentieth Century"/>
              </a:rPr>
              <a:t> </a:t>
            </a:r>
            <a:r>
              <a:rPr b="0" i="0" lang="en-US" sz="2000" u="none" cap="none" strike="noStrike">
                <a:solidFill>
                  <a:schemeClr val="dk1"/>
                </a:solidFill>
                <a:latin typeface="Twentieth Century"/>
                <a:ea typeface="Twentieth Century"/>
                <a:cs typeface="Twentieth Century"/>
                <a:sym typeface="Twentieth Century"/>
              </a:rPr>
              <a:t>defect metrics and determine the vital few causes.</a:t>
            </a:r>
            <a:endParaRPr/>
          </a:p>
          <a:p>
            <a:pPr indent="-273049" lvl="1" marL="639762" marR="0" rtl="0" algn="l">
              <a:lnSpc>
                <a:spcPct val="100000"/>
              </a:lnSpc>
              <a:spcBef>
                <a:spcPts val="600"/>
              </a:spcBef>
              <a:spcAft>
                <a:spcPts val="0"/>
              </a:spcAft>
              <a:buClr>
                <a:schemeClr val="accent1"/>
              </a:buClr>
              <a:buSzPts val="1400"/>
              <a:buFont typeface="Noto Sans Symbols"/>
              <a:buChar char="🞑"/>
            </a:pPr>
            <a:r>
              <a:rPr b="0" i="1" lang="en-US" sz="2000" u="none" cap="none" strike="noStrike">
                <a:solidFill>
                  <a:schemeClr val="folHlink"/>
                </a:solidFill>
                <a:latin typeface="Twentieth Century"/>
                <a:ea typeface="Twentieth Century"/>
                <a:cs typeface="Twentieth Century"/>
                <a:sym typeface="Twentieth Century"/>
              </a:rPr>
              <a:t>Improve</a:t>
            </a:r>
            <a:r>
              <a:rPr b="0" i="0" lang="en-US" sz="2000" u="none" cap="none" strike="noStrike">
                <a:solidFill>
                  <a:schemeClr val="folHlink"/>
                </a:solidFill>
                <a:latin typeface="Twentieth Century"/>
                <a:ea typeface="Twentieth Century"/>
                <a:cs typeface="Twentieth Century"/>
                <a:sym typeface="Twentieth Century"/>
              </a:rPr>
              <a:t> </a:t>
            </a:r>
            <a:r>
              <a:rPr b="0" i="0" lang="en-US" sz="2000" u="none" cap="none" strike="noStrike">
                <a:solidFill>
                  <a:schemeClr val="dk1"/>
                </a:solidFill>
                <a:latin typeface="Twentieth Century"/>
                <a:ea typeface="Twentieth Century"/>
                <a:cs typeface="Twentieth Century"/>
                <a:sym typeface="Twentieth Century"/>
              </a:rPr>
              <a:t>the process by eliminating the root causes of defects.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1" lang="en-US" sz="2000" u="none" cap="none" strike="noStrike">
                <a:solidFill>
                  <a:schemeClr val="folHlink"/>
                </a:solidFill>
                <a:latin typeface="Twentieth Century"/>
                <a:ea typeface="Twentieth Century"/>
                <a:cs typeface="Twentieth Century"/>
                <a:sym typeface="Twentieth Century"/>
              </a:rPr>
              <a:t>Control</a:t>
            </a:r>
            <a:r>
              <a:rPr b="0" i="0" lang="en-US" sz="2000" u="none" cap="none" strike="noStrike">
                <a:solidFill>
                  <a:schemeClr val="folHlink"/>
                </a:solidFill>
                <a:latin typeface="Twentieth Century"/>
                <a:ea typeface="Twentieth Century"/>
                <a:cs typeface="Twentieth Century"/>
                <a:sym typeface="Twentieth Century"/>
              </a:rPr>
              <a:t> </a:t>
            </a:r>
            <a:r>
              <a:rPr b="0" i="0" lang="en-US" sz="2000" u="none" cap="none" strike="noStrike">
                <a:solidFill>
                  <a:schemeClr val="dk1"/>
                </a:solidFill>
                <a:latin typeface="Twentieth Century"/>
                <a:ea typeface="Twentieth Century"/>
                <a:cs typeface="Twentieth Century"/>
                <a:sym typeface="Twentieth Century"/>
              </a:rPr>
              <a:t>the process to ensure that future work does not reintroduce the causes of defects.</a:t>
            </a:r>
            <a:endParaRPr/>
          </a:p>
        </p:txBody>
      </p:sp>
      <p:sp>
        <p:nvSpPr>
          <p:cNvPr id="415" name="Google Shape;415;p3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Software Safety</a:t>
            </a:r>
            <a:endParaRPr/>
          </a:p>
        </p:txBody>
      </p:sp>
      <p:sp>
        <p:nvSpPr>
          <p:cNvPr id="421" name="Google Shape;421;p3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1" lang="en-US" sz="2900" u="none">
                <a:solidFill>
                  <a:schemeClr val="folHlink"/>
                </a:solidFill>
                <a:latin typeface="Twentieth Century"/>
                <a:ea typeface="Twentieth Century"/>
                <a:cs typeface="Twentieth Century"/>
                <a:sym typeface="Twentieth Century"/>
              </a:rPr>
              <a:t>Software safety</a:t>
            </a:r>
            <a:r>
              <a:rPr b="0" i="0" lang="en-US" sz="2900" u="none">
                <a:solidFill>
                  <a:schemeClr val="folHlink"/>
                </a:solidFill>
                <a:latin typeface="Twentieth Century"/>
                <a:ea typeface="Twentieth Century"/>
                <a:cs typeface="Twentieth Century"/>
                <a:sym typeface="Twentieth Century"/>
              </a:rPr>
              <a:t> </a:t>
            </a:r>
            <a:r>
              <a:rPr b="0" i="0" lang="en-US" sz="2900" u="none">
                <a:solidFill>
                  <a:schemeClr val="dk1"/>
                </a:solidFill>
                <a:latin typeface="Twentieth Century"/>
                <a:ea typeface="Twentieth Century"/>
                <a:cs typeface="Twentieth Century"/>
                <a:sym typeface="Twentieth Century"/>
              </a:rPr>
              <a:t>is a software quality assurance activity that focuses on the identification and assessment of potential hazards that may affect software negatively and cause an entire system to fail.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hazards can be identified early in the software process, software design features can be specified that will either eliminate or control potential hazards.</a:t>
            </a:r>
            <a:endParaRPr/>
          </a:p>
        </p:txBody>
      </p:sp>
      <p:sp>
        <p:nvSpPr>
          <p:cNvPr id="422" name="Google Shape;422;p3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4"/>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wentieth Century"/>
              <a:buNone/>
            </a:pPr>
            <a:r>
              <a:rPr b="0" i="0" lang="en-US" sz="4400" u="none">
                <a:solidFill>
                  <a:srgbClr val="FFFFFF"/>
                </a:solidFill>
                <a:latin typeface="Twentieth Century"/>
                <a:ea typeface="Twentieth Century"/>
                <a:cs typeface="Twentieth Century"/>
                <a:sym typeface="Twentieth Century"/>
              </a:rPr>
              <a:t>END</a:t>
            </a:r>
            <a:endParaRPr/>
          </a:p>
        </p:txBody>
      </p:sp>
      <p:sp>
        <p:nvSpPr>
          <p:cNvPr id="428" name="Google Shape;428;p34"/>
          <p:cNvSpPr txBox="1"/>
          <p:nvPr/>
        </p:nvSpPr>
        <p:spPr>
          <a:xfrm>
            <a:off x="0" y="1752600"/>
            <a:ext cx="1295400" cy="701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fld id="{00000000-1234-1234-1234-123412341234}" type="slidenum">
              <a:rPr b="1" i="0" lang="en-US" sz="2400" u="none">
                <a:solidFill>
                  <a:srgbClr val="FFFFFF"/>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ISO 9001:2000 Standard</a:t>
            </a:r>
            <a:endParaRPr/>
          </a:p>
        </p:txBody>
      </p:sp>
      <p:sp>
        <p:nvSpPr>
          <p:cNvPr id="434" name="Google Shape;434;p3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ISO 9001:2000 is the quality assurance standard that applies to software engineering. </a:t>
            </a:r>
            <a:endParaRPr/>
          </a:p>
          <a:p>
            <a:pPr indent="-319087" lvl="0" marL="319087" marR="0" rtl="0" algn="l">
              <a:lnSpc>
                <a:spcPct val="90000"/>
              </a:lnSpc>
              <a:spcBef>
                <a:spcPts val="3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The standard contains 20 requirements that must be present for an effective quality assurance system. </a:t>
            </a:r>
            <a:endParaRPr/>
          </a:p>
          <a:p>
            <a:pPr indent="-319087" lvl="0" marL="319087" marR="0" rtl="0" algn="l">
              <a:lnSpc>
                <a:spcPct val="90000"/>
              </a:lnSpc>
              <a:spcBef>
                <a:spcPts val="3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The requirements delineated by ISO 9001:2000 address topics such as </a:t>
            </a:r>
            <a:endParaRPr/>
          </a:p>
          <a:p>
            <a:pPr indent="-273048" lvl="1" marL="639762" marR="0" rtl="0" algn="l">
              <a:lnSpc>
                <a:spcPct val="90000"/>
              </a:lnSpc>
              <a:spcBef>
                <a:spcPts val="300"/>
              </a:spcBef>
              <a:spcAft>
                <a:spcPts val="0"/>
              </a:spcAft>
              <a:buClr>
                <a:schemeClr val="accent1"/>
              </a:buClr>
              <a:buSzPts val="1260"/>
              <a:buFont typeface="Noto Sans Symbols"/>
              <a:buChar char="🞑"/>
            </a:pPr>
            <a:r>
              <a:rPr b="0" i="0" lang="en-US" sz="1800" u="none" cap="none" strike="noStrike">
                <a:solidFill>
                  <a:schemeClr val="folHlink"/>
                </a:solidFill>
                <a:latin typeface="Twentieth Century"/>
                <a:ea typeface="Twentieth Century"/>
                <a:cs typeface="Twentieth Century"/>
                <a:sym typeface="Twentieth Century"/>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endParaRPr/>
          </a:p>
        </p:txBody>
      </p:sp>
      <p:sp>
        <p:nvSpPr>
          <p:cNvPr id="435" name="Google Shape;435;p3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Elements of SQA</a:t>
            </a:r>
            <a:endParaRPr/>
          </a:p>
        </p:txBody>
      </p:sp>
      <p:sp>
        <p:nvSpPr>
          <p:cNvPr id="441" name="Google Shape;441;p3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Standards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Reviews and Audits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Testing</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Error/defect collection and analysis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Change management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Education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Vendor management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Security management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Safety </a:t>
            </a:r>
            <a:endParaRPr/>
          </a:p>
          <a:p>
            <a:pPr indent="-319087" lvl="0" marL="319087" marR="0" rtl="0" algn="l">
              <a:lnSpc>
                <a:spcPct val="90000"/>
              </a:lnSpc>
              <a:spcBef>
                <a:spcPts val="600"/>
              </a:spcBef>
              <a:spcAft>
                <a:spcPts val="0"/>
              </a:spcAft>
              <a:buClr>
                <a:schemeClr val="accent2"/>
              </a:buClr>
              <a:buSzPts val="1680"/>
              <a:buFont typeface="Noto Sans Symbols"/>
              <a:buChar char="◻"/>
            </a:pPr>
            <a:r>
              <a:rPr b="0" i="0" lang="en-US" sz="2800" u="none">
                <a:solidFill>
                  <a:schemeClr val="dk1"/>
                </a:solidFill>
                <a:latin typeface="Palatino"/>
                <a:ea typeface="Palatino"/>
                <a:cs typeface="Palatino"/>
                <a:sym typeface="Palatino"/>
              </a:rPr>
              <a:t>Risk management </a:t>
            </a:r>
            <a:endParaRPr/>
          </a:p>
        </p:txBody>
      </p:sp>
      <p:sp>
        <p:nvSpPr>
          <p:cNvPr id="442" name="Google Shape;442;p3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Quality</a:t>
            </a:r>
            <a:endParaRPr/>
          </a:p>
        </p:txBody>
      </p:sp>
      <p:sp>
        <p:nvSpPr>
          <p:cNvPr id="209" name="Google Shape;209;p4"/>
          <p:cNvSpPr txBox="1"/>
          <p:nvPr>
            <p:ph idx="1" type="body"/>
          </p:nvPr>
        </p:nvSpPr>
        <p:spPr>
          <a:xfrm>
            <a:off x="612775" y="1600200"/>
            <a:ext cx="8226425" cy="4876800"/>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a:t>
            </a:r>
            <a:r>
              <a:rPr b="0" i="1" lang="en-US" sz="2900" u="none">
                <a:solidFill>
                  <a:schemeClr val="dk1"/>
                </a:solidFill>
                <a:latin typeface="Twentieth Century"/>
                <a:ea typeface="Twentieth Century"/>
                <a:cs typeface="Twentieth Century"/>
                <a:sym typeface="Twentieth Century"/>
              </a:rPr>
              <a:t>American Heritage Dictionary</a:t>
            </a:r>
            <a:r>
              <a:rPr b="0" i="0" lang="en-US" sz="2900" u="none">
                <a:solidFill>
                  <a:schemeClr val="dk1"/>
                </a:solidFill>
                <a:latin typeface="Twentieth Century"/>
                <a:ea typeface="Twentieth Century"/>
                <a:cs typeface="Twentieth Century"/>
                <a:sym typeface="Twentieth Century"/>
              </a:rPr>
              <a:t> defines </a:t>
            </a:r>
            <a:r>
              <a:rPr b="0" i="1" lang="en-US" sz="2900" u="none">
                <a:solidFill>
                  <a:schemeClr val="dk1"/>
                </a:solidFill>
                <a:latin typeface="Twentieth Century"/>
                <a:ea typeface="Twentieth Century"/>
                <a:cs typeface="Twentieth Century"/>
                <a:sym typeface="Twentieth Century"/>
              </a:rPr>
              <a:t>quality</a:t>
            </a:r>
            <a:r>
              <a:rPr b="0" i="0" lang="en-US" sz="2900" u="none">
                <a:solidFill>
                  <a:schemeClr val="dk1"/>
                </a:solidFill>
                <a:latin typeface="Twentieth Century"/>
                <a:ea typeface="Twentieth Century"/>
                <a:cs typeface="Twentieth Century"/>
                <a:sym typeface="Twentieth Century"/>
              </a:rPr>
              <a:t> as </a:t>
            </a:r>
            <a:endParaRPr/>
          </a:p>
          <a:p>
            <a:pPr indent="-273049" lvl="1" marL="639762" rtl="0" algn="l">
              <a:lnSpc>
                <a:spcPct val="100000"/>
              </a:lnSpc>
              <a:spcBef>
                <a:spcPts val="300"/>
              </a:spcBef>
              <a:spcAft>
                <a:spcPts val="0"/>
              </a:spcAft>
              <a:buSzPts val="1820"/>
              <a:buNone/>
            </a:pPr>
            <a:r>
              <a:rPr b="0" i="0" lang="en-US" sz="2600" u="none">
                <a:solidFill>
                  <a:schemeClr val="dk1"/>
                </a:solidFill>
                <a:latin typeface="Twentieth Century"/>
                <a:ea typeface="Twentieth Century"/>
                <a:cs typeface="Twentieth Century"/>
                <a:sym typeface="Twentieth Century"/>
              </a:rPr>
              <a:t>“a characteristic or attribute of something.”  </a:t>
            </a:r>
            <a:endParaRPr/>
          </a:p>
          <a:p>
            <a:pPr indent="-319087" lvl="0" marL="319087" rtl="0" algn="l">
              <a:lnSpc>
                <a:spcPct val="100000"/>
              </a:lnSpc>
              <a:spcBef>
                <a:spcPts val="3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For software, two kinds of quality may be encountered: </a:t>
            </a:r>
            <a:endParaRPr/>
          </a:p>
          <a:p>
            <a:pPr indent="-273049" lvl="1" marL="639762" rtl="0" algn="l">
              <a:lnSpc>
                <a:spcPct val="100000"/>
              </a:lnSpc>
              <a:spcBef>
                <a:spcPts val="300"/>
              </a:spcBef>
              <a:spcAft>
                <a:spcPts val="0"/>
              </a:spcAft>
              <a:buClr>
                <a:schemeClr val="accent1"/>
              </a:buClr>
              <a:buSzPts val="1820"/>
              <a:buFont typeface="Noto Sans Symbols"/>
              <a:buChar char="🞑"/>
            </a:pPr>
            <a:r>
              <a:rPr b="0" i="0" lang="en-US" sz="2600" u="none">
                <a:solidFill>
                  <a:srgbClr val="FF0000"/>
                </a:solidFill>
                <a:latin typeface="Twentieth Century"/>
                <a:ea typeface="Twentieth Century"/>
                <a:cs typeface="Twentieth Century"/>
                <a:sym typeface="Twentieth Century"/>
              </a:rPr>
              <a:t>Quality of design</a:t>
            </a:r>
            <a:r>
              <a:rPr b="0" i="0" lang="en-US" sz="2600" u="none">
                <a:solidFill>
                  <a:schemeClr val="folHlink"/>
                </a:solidFill>
                <a:latin typeface="Twentieth Century"/>
                <a:ea typeface="Twentieth Century"/>
                <a:cs typeface="Twentieth Century"/>
                <a:sym typeface="Twentieth Century"/>
              </a:rPr>
              <a:t> </a:t>
            </a:r>
            <a:r>
              <a:rPr b="0" i="0" lang="en-US" sz="2600" u="none">
                <a:solidFill>
                  <a:schemeClr val="dk1"/>
                </a:solidFill>
                <a:latin typeface="Twentieth Century"/>
                <a:ea typeface="Twentieth Century"/>
                <a:cs typeface="Twentieth Century"/>
                <a:sym typeface="Twentieth Century"/>
              </a:rPr>
              <a:t>refers to the characteristics that designers specify for an item.</a:t>
            </a:r>
            <a:endParaRPr/>
          </a:p>
          <a:p>
            <a:pPr indent="-273049" lvl="1" marL="639762" rtl="0" algn="l">
              <a:lnSpc>
                <a:spcPct val="100000"/>
              </a:lnSpc>
              <a:spcBef>
                <a:spcPts val="500"/>
              </a:spcBef>
              <a:spcAft>
                <a:spcPts val="0"/>
              </a:spcAft>
              <a:buClr>
                <a:schemeClr val="accent1"/>
              </a:buClr>
              <a:buSzPts val="1820"/>
              <a:buFont typeface="Noto Sans Symbols"/>
              <a:buChar char="🞑"/>
            </a:pPr>
            <a:r>
              <a:rPr b="0" i="0" lang="en-US" sz="2600" u="none">
                <a:solidFill>
                  <a:srgbClr val="FF0000"/>
                </a:solidFill>
                <a:latin typeface="Twentieth Century"/>
                <a:ea typeface="Twentieth Century"/>
                <a:cs typeface="Twentieth Century"/>
                <a:sym typeface="Twentieth Century"/>
              </a:rPr>
              <a:t>Quality of conformance </a:t>
            </a:r>
            <a:r>
              <a:rPr b="0" i="0" lang="en-US" sz="2600" u="none">
                <a:solidFill>
                  <a:schemeClr val="dk1"/>
                </a:solidFill>
                <a:latin typeface="Twentieth Century"/>
                <a:ea typeface="Twentieth Century"/>
                <a:cs typeface="Twentieth Century"/>
                <a:sym typeface="Twentieth Century"/>
              </a:rPr>
              <a:t>is the degree to which the design specifications are followed during manufacturing.</a:t>
            </a:r>
            <a:endParaRPr/>
          </a:p>
          <a:p>
            <a:pPr indent="-157479" lvl="1" marL="639762" rtl="0" algn="l">
              <a:lnSpc>
                <a:spcPct val="100000"/>
              </a:lnSpc>
              <a:spcBef>
                <a:spcPts val="500"/>
              </a:spcBef>
              <a:spcAft>
                <a:spcPts val="0"/>
              </a:spcAft>
              <a:buClr>
                <a:schemeClr val="accent1"/>
              </a:buClr>
              <a:buSzPts val="1820"/>
              <a:buFont typeface="Noto Sans Symbols"/>
              <a:buNone/>
            </a:pPr>
            <a:r>
              <a:t/>
            </a:r>
            <a:endParaRPr b="0" i="0" sz="2600" u="none">
              <a:solidFill>
                <a:srgbClr val="FF0000"/>
              </a:solidFill>
              <a:latin typeface="Twentieth Century"/>
              <a:ea typeface="Twentieth Century"/>
              <a:cs typeface="Twentieth Century"/>
              <a:sym typeface="Twentieth Century"/>
            </a:endParaRPr>
          </a:p>
          <a:p>
            <a:pPr indent="-273049" lvl="1" marL="639762" rtl="0" algn="l">
              <a:lnSpc>
                <a:spcPct val="100000"/>
              </a:lnSpc>
              <a:spcBef>
                <a:spcPts val="500"/>
              </a:spcBef>
              <a:spcAft>
                <a:spcPts val="0"/>
              </a:spcAft>
              <a:buSzPts val="1820"/>
              <a:buNone/>
            </a:pPr>
            <a:r>
              <a:rPr b="0" i="0" lang="en-US" sz="2600" u="none">
                <a:solidFill>
                  <a:srgbClr val="FF0000"/>
                </a:solidFill>
                <a:latin typeface="Twentieth Century"/>
                <a:ea typeface="Twentieth Century"/>
                <a:cs typeface="Twentieth Century"/>
                <a:sym typeface="Twentieth Century"/>
              </a:rPr>
              <a:t>User satisfaction</a:t>
            </a:r>
            <a:r>
              <a:rPr b="0" i="0" lang="en-US" sz="2600" u="none">
                <a:solidFill>
                  <a:schemeClr val="dk1"/>
                </a:solidFill>
                <a:latin typeface="Twentieth Century"/>
                <a:ea typeface="Twentieth Century"/>
                <a:cs typeface="Twentieth Century"/>
                <a:sym typeface="Twentieth Century"/>
              </a:rPr>
              <a:t> = </a:t>
            </a:r>
            <a:r>
              <a:rPr b="0" i="0" lang="en-US" sz="2600" u="none">
                <a:solidFill>
                  <a:srgbClr val="FF0000"/>
                </a:solidFill>
                <a:latin typeface="Twentieth Century"/>
                <a:ea typeface="Twentieth Century"/>
                <a:cs typeface="Twentieth Century"/>
                <a:sym typeface="Twentieth Century"/>
              </a:rPr>
              <a:t>compliant product </a:t>
            </a:r>
            <a:r>
              <a:rPr b="0" i="0" lang="en-US" sz="2600" u="none">
                <a:solidFill>
                  <a:schemeClr val="dk1"/>
                </a:solidFill>
                <a:latin typeface="Twentieth Century"/>
                <a:ea typeface="Twentieth Century"/>
                <a:cs typeface="Twentieth Century"/>
                <a:sym typeface="Twentieth Century"/>
              </a:rPr>
              <a:t>+</a:t>
            </a:r>
            <a:r>
              <a:rPr b="0" i="0" lang="en-US" sz="2600" u="none">
                <a:solidFill>
                  <a:srgbClr val="FF0000"/>
                </a:solidFill>
                <a:latin typeface="Twentieth Century"/>
                <a:ea typeface="Twentieth Century"/>
                <a:cs typeface="Twentieth Century"/>
                <a:sym typeface="Twentieth Century"/>
              </a:rPr>
              <a:t> good quality </a:t>
            </a:r>
            <a:r>
              <a:rPr b="0" i="0" lang="en-US" sz="2600" u="none">
                <a:solidFill>
                  <a:schemeClr val="dk1"/>
                </a:solidFill>
                <a:latin typeface="Twentieth Century"/>
                <a:ea typeface="Twentieth Century"/>
                <a:cs typeface="Twentieth Century"/>
                <a:sym typeface="Twentieth Century"/>
              </a:rPr>
              <a:t>+</a:t>
            </a:r>
            <a:r>
              <a:rPr b="0" i="0" lang="en-US" sz="2600" u="none">
                <a:solidFill>
                  <a:srgbClr val="FF0000"/>
                </a:solidFill>
                <a:latin typeface="Twentieth Century"/>
                <a:ea typeface="Twentieth Century"/>
                <a:cs typeface="Twentieth Century"/>
                <a:sym typeface="Twentieth Century"/>
              </a:rPr>
              <a:t> 			 delivery within budget and schedule</a:t>
            </a:r>
            <a:endParaRPr/>
          </a:p>
        </p:txBody>
      </p:sp>
      <p:sp>
        <p:nvSpPr>
          <p:cNvPr id="210" name="Google Shape;210;p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Quality Control</a:t>
            </a:r>
            <a:endParaRPr/>
          </a:p>
        </p:txBody>
      </p:sp>
      <p:sp>
        <p:nvSpPr>
          <p:cNvPr id="216" name="Google Shape;216;p5"/>
          <p:cNvSpPr txBox="1"/>
          <p:nvPr>
            <p:ph idx="1" type="body"/>
          </p:nvPr>
        </p:nvSpPr>
        <p:spPr>
          <a:xfrm>
            <a:off x="612775" y="1600200"/>
            <a:ext cx="8226425" cy="49530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680"/>
              <a:buFont typeface="Noto Sans Symbols"/>
              <a:buChar char="◻"/>
            </a:pPr>
            <a:r>
              <a:rPr b="0" i="1" lang="en-US" sz="2800" u="none" cap="none" strike="noStrike">
                <a:solidFill>
                  <a:schemeClr val="dk1"/>
                </a:solidFill>
                <a:latin typeface="Twentieth Century"/>
                <a:ea typeface="Twentieth Century"/>
                <a:cs typeface="Twentieth Century"/>
                <a:sym typeface="Twentieth Century"/>
              </a:rPr>
              <a:t>Quality control involves the series of </a:t>
            </a:r>
            <a:r>
              <a:rPr b="0" i="1" lang="en-US" sz="2800" u="none" cap="none" strike="noStrike">
                <a:solidFill>
                  <a:srgbClr val="FF0000"/>
                </a:solidFill>
                <a:latin typeface="Twentieth Century"/>
                <a:ea typeface="Twentieth Century"/>
                <a:cs typeface="Twentieth Century"/>
                <a:sym typeface="Twentieth Century"/>
              </a:rPr>
              <a:t>inspections</a:t>
            </a:r>
            <a:r>
              <a:rPr b="0" i="1" lang="en-US" sz="2800" u="none" cap="none" strike="noStrike">
                <a:solidFill>
                  <a:schemeClr val="dk1"/>
                </a:solidFill>
                <a:latin typeface="Twentieth Century"/>
                <a:ea typeface="Twentieth Century"/>
                <a:cs typeface="Twentieth Century"/>
                <a:sym typeface="Twentieth Century"/>
              </a:rPr>
              <a:t>, </a:t>
            </a:r>
            <a:r>
              <a:rPr b="0" i="1" lang="en-US" sz="2800" u="none" cap="none" strike="noStrike">
                <a:solidFill>
                  <a:srgbClr val="FF0000"/>
                </a:solidFill>
                <a:latin typeface="Twentieth Century"/>
                <a:ea typeface="Twentieth Century"/>
                <a:cs typeface="Twentieth Century"/>
                <a:sym typeface="Twentieth Century"/>
              </a:rPr>
              <a:t>reviews</a:t>
            </a:r>
            <a:r>
              <a:rPr b="0" i="1" lang="en-US" sz="2800" u="none" cap="none" strike="noStrike">
                <a:solidFill>
                  <a:schemeClr val="dk1"/>
                </a:solidFill>
                <a:latin typeface="Twentieth Century"/>
                <a:ea typeface="Twentieth Century"/>
                <a:cs typeface="Twentieth Century"/>
                <a:sym typeface="Twentieth Century"/>
              </a:rPr>
              <a:t>, and </a:t>
            </a:r>
            <a:r>
              <a:rPr b="0" i="1" lang="en-US" sz="2800" u="none" cap="none" strike="noStrike">
                <a:solidFill>
                  <a:srgbClr val="FF0000"/>
                </a:solidFill>
                <a:latin typeface="Twentieth Century"/>
                <a:ea typeface="Twentieth Century"/>
                <a:cs typeface="Twentieth Century"/>
                <a:sym typeface="Twentieth Century"/>
              </a:rPr>
              <a:t>tests</a:t>
            </a:r>
            <a:r>
              <a:rPr b="0" i="1" lang="en-US" sz="2800" u="none" cap="none" strike="noStrike">
                <a:solidFill>
                  <a:schemeClr val="dk1"/>
                </a:solidFill>
                <a:latin typeface="Twentieth Century"/>
                <a:ea typeface="Twentieth Century"/>
                <a:cs typeface="Twentieth Century"/>
                <a:sym typeface="Twentieth Century"/>
              </a:rPr>
              <a:t> used </a:t>
            </a:r>
            <a:r>
              <a:rPr b="0" i="1" lang="en-US" sz="2800" u="none" cap="none" strike="noStrike">
                <a:solidFill>
                  <a:srgbClr val="FF0000"/>
                </a:solidFill>
                <a:latin typeface="Twentieth Century"/>
                <a:ea typeface="Twentieth Century"/>
                <a:cs typeface="Twentieth Century"/>
                <a:sym typeface="Twentieth Century"/>
              </a:rPr>
              <a:t>throughout</a:t>
            </a:r>
            <a:r>
              <a:rPr b="0" i="0" lang="en-US" sz="2800" u="none" cap="none" strike="noStrike">
                <a:solidFill>
                  <a:schemeClr val="dk1"/>
                </a:solidFill>
                <a:latin typeface="Twentieth Century"/>
                <a:ea typeface="Twentieth Century"/>
                <a:cs typeface="Twentieth Century"/>
                <a:sym typeface="Twentieth Century"/>
              </a:rPr>
              <a:t> the software process to ensure each work product meets the requirements placed upon it. </a:t>
            </a:r>
            <a:endParaRPr/>
          </a:p>
          <a:p>
            <a:pPr indent="-319087" lvl="0" marL="319087" marR="0" rtl="0" algn="just">
              <a:lnSpc>
                <a:spcPct val="100000"/>
              </a:lnSpc>
              <a:spcBef>
                <a:spcPts val="700"/>
              </a:spcBef>
              <a:spcAft>
                <a:spcPts val="0"/>
              </a:spcAft>
              <a:buClr>
                <a:schemeClr val="accent2"/>
              </a:buClr>
              <a:buSzPts val="1680"/>
              <a:buFont typeface="Noto Sans Symbols"/>
              <a:buChar char="◻"/>
            </a:pPr>
            <a:r>
              <a:rPr b="0" i="0" lang="en-US" sz="2800" u="none" cap="none" strike="noStrike">
                <a:solidFill>
                  <a:srgbClr val="FF0000"/>
                </a:solidFill>
                <a:latin typeface="Twentieth Century"/>
                <a:ea typeface="Twentieth Century"/>
                <a:cs typeface="Twentieth Century"/>
                <a:sym typeface="Twentieth Century"/>
              </a:rPr>
              <a:t>Quality</a:t>
            </a:r>
            <a:r>
              <a:rPr b="0" i="0" lang="en-US" sz="2800" u="none" cap="none" strike="noStrike">
                <a:solidFill>
                  <a:schemeClr val="dk1"/>
                </a:solidFill>
                <a:latin typeface="Twentieth Century"/>
                <a:ea typeface="Twentieth Century"/>
                <a:cs typeface="Twentieth Century"/>
                <a:sym typeface="Twentieth Century"/>
              </a:rPr>
              <a:t> </a:t>
            </a:r>
            <a:r>
              <a:rPr b="0" i="0" lang="en-US" sz="2800" u="none" cap="none" strike="noStrike">
                <a:solidFill>
                  <a:srgbClr val="FF0000"/>
                </a:solidFill>
                <a:latin typeface="Twentieth Century"/>
                <a:ea typeface="Twentieth Century"/>
                <a:cs typeface="Twentieth Century"/>
                <a:sym typeface="Twentieth Century"/>
              </a:rPr>
              <a:t>control</a:t>
            </a:r>
            <a:r>
              <a:rPr b="0" i="0" lang="en-US" sz="2800" u="none" cap="none" strike="noStrike">
                <a:solidFill>
                  <a:schemeClr val="dk1"/>
                </a:solidFill>
                <a:latin typeface="Twentieth Century"/>
                <a:ea typeface="Twentieth Century"/>
                <a:cs typeface="Twentieth Century"/>
                <a:sym typeface="Twentieth Century"/>
              </a:rPr>
              <a:t> includes a </a:t>
            </a:r>
            <a:r>
              <a:rPr b="0" i="0" lang="en-US" sz="2800" u="none" cap="none" strike="noStrike">
                <a:solidFill>
                  <a:srgbClr val="FF0000"/>
                </a:solidFill>
                <a:latin typeface="Twentieth Century"/>
                <a:ea typeface="Twentieth Century"/>
                <a:cs typeface="Twentieth Century"/>
                <a:sym typeface="Twentieth Century"/>
              </a:rPr>
              <a:t>feedback</a:t>
            </a:r>
            <a:r>
              <a:rPr b="0" i="0" lang="en-US" sz="2800" u="none" cap="none" strike="noStrike">
                <a:solidFill>
                  <a:schemeClr val="dk1"/>
                </a:solidFill>
                <a:latin typeface="Twentieth Century"/>
                <a:ea typeface="Twentieth Century"/>
                <a:cs typeface="Twentieth Century"/>
                <a:sym typeface="Twentieth Century"/>
              </a:rPr>
              <a:t> </a:t>
            </a:r>
            <a:r>
              <a:rPr b="0" i="0" lang="en-US" sz="2800" u="none" cap="none" strike="noStrike">
                <a:solidFill>
                  <a:srgbClr val="FF0000"/>
                </a:solidFill>
                <a:latin typeface="Twentieth Century"/>
                <a:ea typeface="Twentieth Century"/>
                <a:cs typeface="Twentieth Century"/>
                <a:sym typeface="Twentieth Century"/>
              </a:rPr>
              <a:t>loop</a:t>
            </a:r>
            <a:r>
              <a:rPr b="0" i="0" lang="en-US" sz="2800" u="none" cap="none" strike="noStrike">
                <a:solidFill>
                  <a:schemeClr val="dk1"/>
                </a:solidFill>
                <a:latin typeface="Twentieth Century"/>
                <a:ea typeface="Twentieth Century"/>
                <a:cs typeface="Twentieth Century"/>
                <a:sym typeface="Twentieth Century"/>
              </a:rPr>
              <a:t> to the process that created the work product. </a:t>
            </a:r>
            <a:endParaRPr/>
          </a:p>
          <a:p>
            <a:pPr indent="-319087" lvl="0" marL="319087" marR="0" rtl="0" algn="just">
              <a:lnSpc>
                <a:spcPct val="10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The combination of </a:t>
            </a:r>
            <a:r>
              <a:rPr b="0" i="0" lang="en-US" sz="2800" u="none" cap="none" strike="noStrike">
                <a:solidFill>
                  <a:srgbClr val="FF0000"/>
                </a:solidFill>
                <a:latin typeface="Twentieth Century"/>
                <a:ea typeface="Twentieth Century"/>
                <a:cs typeface="Twentieth Century"/>
                <a:sym typeface="Twentieth Century"/>
              </a:rPr>
              <a:t>measurement</a:t>
            </a:r>
            <a:r>
              <a:rPr b="0" i="0" lang="en-US" sz="2800" u="none" cap="none" strike="noStrike">
                <a:solidFill>
                  <a:schemeClr val="dk1"/>
                </a:solidFill>
                <a:latin typeface="Twentieth Century"/>
                <a:ea typeface="Twentieth Century"/>
                <a:cs typeface="Twentieth Century"/>
                <a:sym typeface="Twentieth Century"/>
              </a:rPr>
              <a:t> and </a:t>
            </a:r>
            <a:r>
              <a:rPr b="0" i="0" lang="en-US" sz="2800" u="none" cap="none" strike="noStrike">
                <a:solidFill>
                  <a:srgbClr val="FF0000"/>
                </a:solidFill>
                <a:latin typeface="Twentieth Century"/>
                <a:ea typeface="Twentieth Century"/>
                <a:cs typeface="Twentieth Century"/>
                <a:sym typeface="Twentieth Century"/>
              </a:rPr>
              <a:t>feedback</a:t>
            </a:r>
            <a:r>
              <a:rPr b="0" i="0" lang="en-US" sz="2800" u="none" cap="none" strike="noStrike">
                <a:solidFill>
                  <a:schemeClr val="dk1"/>
                </a:solidFill>
                <a:latin typeface="Twentieth Century"/>
                <a:ea typeface="Twentieth Century"/>
                <a:cs typeface="Twentieth Century"/>
                <a:sym typeface="Twentieth Century"/>
              </a:rPr>
              <a:t> allows us to tune the process when the work products created fail to meet their specifications.</a:t>
            </a:r>
            <a:endParaRPr/>
          </a:p>
          <a:p>
            <a:pPr indent="-319087" lvl="0" marL="319087" marR="0" rtl="0" algn="just">
              <a:lnSpc>
                <a:spcPct val="10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This approach views </a:t>
            </a:r>
            <a:r>
              <a:rPr b="0" i="0" lang="en-US" sz="2800" u="none" cap="none" strike="noStrike">
                <a:solidFill>
                  <a:srgbClr val="FF0000"/>
                </a:solidFill>
                <a:latin typeface="Twentieth Century"/>
                <a:ea typeface="Twentieth Century"/>
                <a:cs typeface="Twentieth Century"/>
                <a:sym typeface="Twentieth Century"/>
              </a:rPr>
              <a:t>quality control as part of the manufacturing process</a:t>
            </a:r>
            <a:r>
              <a:rPr b="0" i="0" lang="en-US" sz="2800" u="none" cap="none" strike="noStrike">
                <a:solidFill>
                  <a:schemeClr val="dk1"/>
                </a:solidFill>
                <a:latin typeface="Twentieth Century"/>
                <a:ea typeface="Twentieth Century"/>
                <a:cs typeface="Twentieth Century"/>
                <a:sym typeface="Twentieth Century"/>
              </a:rPr>
              <a:t>.</a:t>
            </a:r>
            <a:endParaRPr/>
          </a:p>
        </p:txBody>
      </p:sp>
      <p:sp>
        <p:nvSpPr>
          <p:cNvPr id="217" name="Google Shape;217;p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Quality Assurance</a:t>
            </a:r>
            <a:endParaRPr/>
          </a:p>
        </p:txBody>
      </p:sp>
      <p:sp>
        <p:nvSpPr>
          <p:cNvPr id="223" name="Google Shape;223;p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740"/>
              <a:buFont typeface="Noto Sans Symbols"/>
              <a:buChar char="◻"/>
            </a:pPr>
            <a:r>
              <a:rPr b="0" i="1" lang="en-US" sz="2900" u="none" cap="none" strike="noStrike">
                <a:solidFill>
                  <a:schemeClr val="dk1"/>
                </a:solidFill>
                <a:latin typeface="Twentieth Century"/>
                <a:ea typeface="Twentieth Century"/>
                <a:cs typeface="Twentieth Century"/>
                <a:sym typeface="Twentieth Century"/>
              </a:rPr>
              <a:t>Quality assurance consists of the auditing and reporting functions of management.</a:t>
            </a:r>
            <a:endParaRPr/>
          </a:p>
          <a:p>
            <a:pPr indent="-319087" lvl="0" marL="319087" marR="0" rtl="0" algn="just">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The goal of quality assurance is to provide management with the data necessary to be informed about product quality, thereby gaining insight and confidence that product quality is meeting its goals.</a:t>
            </a:r>
            <a:endParaRPr/>
          </a:p>
        </p:txBody>
      </p:sp>
      <p:sp>
        <p:nvSpPr>
          <p:cNvPr id="224" name="Google Shape;224;p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Cost of Quality	</a:t>
            </a:r>
            <a:endParaRPr/>
          </a:p>
        </p:txBody>
      </p:sp>
      <p:sp>
        <p:nvSpPr>
          <p:cNvPr id="230" name="Google Shape;230;p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Includes all costs incurred in the pursuit of quality or in performing quality-related activities: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Prevention</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Appraisal</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Failure</a:t>
            </a:r>
            <a:endParaRPr/>
          </a:p>
        </p:txBody>
      </p:sp>
      <p:sp>
        <p:nvSpPr>
          <p:cNvPr id="231" name="Google Shape;231;p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Cost of Quality</a:t>
            </a:r>
            <a:endParaRPr/>
          </a:p>
        </p:txBody>
      </p:sp>
      <p:sp>
        <p:nvSpPr>
          <p:cNvPr id="237" name="Google Shape;237;p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73049" lvl="1" marL="639762" marR="0" rtl="0" algn="l">
              <a:lnSpc>
                <a:spcPct val="100000"/>
              </a:lnSpc>
              <a:spcBef>
                <a:spcPts val="0"/>
              </a:spcBef>
              <a:spcAft>
                <a:spcPts val="0"/>
              </a:spcAft>
              <a:buClr>
                <a:schemeClr val="accent1"/>
              </a:buClr>
              <a:buSzPts val="1820"/>
              <a:buFont typeface="Noto Sans Symbols"/>
              <a:buChar char="🞑"/>
            </a:pPr>
            <a:r>
              <a:rPr b="1" i="0" lang="en-US" sz="2600" u="none" cap="none" strike="noStrike">
                <a:solidFill>
                  <a:schemeClr val="dk1"/>
                </a:solidFill>
                <a:latin typeface="Twentieth Century"/>
                <a:ea typeface="Twentieth Century"/>
                <a:cs typeface="Twentieth Century"/>
                <a:sym typeface="Twentieth Century"/>
              </a:rPr>
              <a:t>Prevention costs </a:t>
            </a:r>
            <a:r>
              <a:rPr b="0" i="0" lang="en-US" sz="2600" u="none" cap="none" strike="noStrike">
                <a:solidFill>
                  <a:schemeClr val="dk1"/>
                </a:solidFill>
                <a:latin typeface="Twentieth Century"/>
                <a:ea typeface="Twentieth Century"/>
                <a:cs typeface="Twentieth Century"/>
                <a:sym typeface="Twentieth Century"/>
              </a:rPr>
              <a:t>include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Quality planning</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Formal technical reviews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Test equipment</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Training</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1" i="0" lang="en-US" sz="2600" u="none" cap="none" strike="noStrike">
                <a:solidFill>
                  <a:schemeClr val="dk1"/>
                </a:solidFill>
                <a:latin typeface="Twentieth Century"/>
                <a:ea typeface="Twentieth Century"/>
                <a:cs typeface="Twentieth Century"/>
                <a:sym typeface="Twentieth Century"/>
              </a:rPr>
              <a:t>Appraisal costs </a:t>
            </a:r>
            <a:r>
              <a:rPr b="0" i="0" lang="en-US" sz="2600" u="none" cap="none" strike="noStrike">
                <a:solidFill>
                  <a:schemeClr val="dk1"/>
                </a:solidFill>
                <a:latin typeface="Twentieth Century"/>
                <a:ea typeface="Twentieth Century"/>
                <a:cs typeface="Twentieth Century"/>
                <a:sym typeface="Twentieth Century"/>
              </a:rPr>
              <a:t>include activities to gain insight into product condition</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In-process And Interprocess Inspection</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Equipment Calibration And Maintenance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Testing	</a:t>
            </a:r>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Twentieth Century"/>
              <a:ea typeface="Twentieth Century"/>
              <a:cs typeface="Twentieth Century"/>
              <a:sym typeface="Twentieth Century"/>
            </a:endParaRPr>
          </a:p>
        </p:txBody>
      </p:sp>
      <p:sp>
        <p:nvSpPr>
          <p:cNvPr id="238" name="Google Shape;238;p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Cost of Quality</a:t>
            </a:r>
            <a:endParaRPr/>
          </a:p>
        </p:txBody>
      </p:sp>
      <p:sp>
        <p:nvSpPr>
          <p:cNvPr id="244" name="Google Shape;244;p9"/>
          <p:cNvSpPr txBox="1"/>
          <p:nvPr>
            <p:ph idx="1" type="body"/>
          </p:nvPr>
        </p:nvSpPr>
        <p:spPr>
          <a:xfrm>
            <a:off x="612775" y="1600200"/>
            <a:ext cx="8302625" cy="5029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1" i="0" lang="en-US" sz="2800" u="none">
                <a:solidFill>
                  <a:schemeClr val="dk1"/>
                </a:solidFill>
                <a:latin typeface="Twentieth Century"/>
                <a:ea typeface="Twentieth Century"/>
                <a:cs typeface="Twentieth Century"/>
                <a:sym typeface="Twentieth Century"/>
              </a:rPr>
              <a:t>Failure costs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rgbClr val="FF0000"/>
                </a:solidFill>
                <a:latin typeface="Twentieth Century"/>
                <a:ea typeface="Twentieth Century"/>
                <a:cs typeface="Twentieth Century"/>
                <a:sym typeface="Twentieth Century"/>
              </a:rPr>
              <a:t>Internal failure </a:t>
            </a:r>
            <a:r>
              <a:rPr b="0" i="0" lang="en-US" sz="2400" u="none" cap="none" strike="noStrike">
                <a:solidFill>
                  <a:schemeClr val="dk1"/>
                </a:solidFill>
                <a:latin typeface="Twentieth Century"/>
                <a:ea typeface="Twentieth Century"/>
                <a:cs typeface="Twentieth Century"/>
                <a:sym typeface="Twentieth Century"/>
              </a:rPr>
              <a:t>costs are incurred when a defect in the product is detected prior to shipment. It includes</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Rework</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Repair</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Failure mode analysis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rgbClr val="FF0000"/>
                </a:solidFill>
                <a:latin typeface="Twentieth Century"/>
                <a:ea typeface="Twentieth Century"/>
                <a:cs typeface="Twentieth Century"/>
                <a:sym typeface="Twentieth Century"/>
              </a:rPr>
              <a:t>External failure </a:t>
            </a:r>
            <a:r>
              <a:rPr b="0" i="0" lang="en-US" sz="2400" u="none" cap="none" strike="noStrike">
                <a:solidFill>
                  <a:schemeClr val="dk1"/>
                </a:solidFill>
                <a:latin typeface="Twentieth Century"/>
                <a:ea typeface="Twentieth Century"/>
                <a:cs typeface="Twentieth Century"/>
                <a:sym typeface="Twentieth Century"/>
              </a:rPr>
              <a:t>costs are associated with defects found after the product has been shipped to the customer. Examples are</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complaint resolution</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product return and replacement</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help line support</a:t>
            </a:r>
            <a:endParaRPr/>
          </a:p>
          <a:p>
            <a:pPr indent="-228600" lvl="2" marL="914400" marR="0" rtl="0" algn="l">
              <a:lnSpc>
                <a:spcPct val="100000"/>
              </a:lnSpc>
              <a:spcBef>
                <a:spcPts val="500"/>
              </a:spcBef>
              <a:spcAft>
                <a:spcPts val="0"/>
              </a:spcAft>
              <a:buClr>
                <a:schemeClr val="accent2"/>
              </a:buClr>
              <a:buSzPts val="15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warranty work</a:t>
            </a:r>
            <a:endParaRPr/>
          </a:p>
        </p:txBody>
      </p:sp>
      <p:sp>
        <p:nvSpPr>
          <p:cNvPr id="245" name="Google Shape;245;p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a:solidFill>
                  <a:srgbClr val="FFFFFF"/>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9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8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2008-02-08T18:09:54Z</dcterms:created>
  <dc:creator>Roger Pressman</dc:creator>
</cp:coreProperties>
</file>