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95e3e054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95e3e054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95e3e054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95e3e054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95e3e054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95e3e054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95e3e054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95e3e054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95e3e054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95e3e054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95e3e054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95e3e054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95e3e054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95e3e054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95e3e054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95e3e054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2950100"/>
            <a:ext cx="8520600" cy="1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Vaibhav Gera - 24M0749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Yash Sarang - 24M2160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Lakhan Pal - 24M2138</a:t>
            </a:r>
            <a:endParaRPr sz="1800"/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311700" y="1060500"/>
            <a:ext cx="8520600" cy="182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Explainable</a:t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Recommendation</a:t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Systems</a:t>
            </a:r>
            <a:endParaRPr b="1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16375" y="449325"/>
            <a:ext cx="8462100" cy="27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 explainable recommendation model provides personalized suggestions while transparently articulating the reasoning behind each recommendation to enhance user trust and understanding.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Explainable recommendation models can be model intrinsic or model agnostic.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Basic techniques for recommendation models are:</a:t>
            </a:r>
            <a:endParaRPr sz="1400"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Collaborative Filtering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Content Based Filtering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Collaborative Filtering is Less Intuitive.</a:t>
            </a:r>
            <a:br>
              <a:rPr lang="en" sz="1400"/>
            </a:br>
            <a:r>
              <a:rPr lang="en" sz="1400"/>
              <a:t>LF / KG based models are similar to Collaborative or CB FIltering in nature.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21637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179575" y="1468525"/>
            <a:ext cx="4653600" cy="19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Advanced </a:t>
            </a:r>
            <a:r>
              <a:rPr lang="en" sz="1400"/>
              <a:t>techniques for recommendation models include:</a:t>
            </a:r>
            <a:endParaRPr sz="1400"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Deep Learning based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Reinforcement Learning based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Latent factors or Knowledge graph based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187125" y="330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Different Kinds of </a:t>
            </a:r>
            <a:r>
              <a:rPr lang="en" sz="2000"/>
              <a:t>Explanations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494250" y="3624400"/>
            <a:ext cx="4848000" cy="17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Relevant User:</a:t>
            </a:r>
            <a:endParaRPr b="1"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Example: "Highly rated by similar users."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Sentence: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Example: "You may like this because others did."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Reasoning Rules: Example: "You liked [X]; [X] is similar to [Y]."</a:t>
            </a:r>
            <a:endParaRPr sz="1400"/>
          </a:p>
        </p:txBody>
      </p:sp>
      <p:sp>
        <p:nvSpPr>
          <p:cNvPr id="70" name="Google Shape;70;p14"/>
          <p:cNvSpPr txBox="1"/>
          <p:nvPr/>
        </p:nvSpPr>
        <p:spPr>
          <a:xfrm>
            <a:off x="270350" y="3791775"/>
            <a:ext cx="30000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Ratings Histogram (User-Based):</a:t>
            </a:r>
            <a:endParaRPr b="1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Visual of ratings by similar users.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Radar Chart: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Compares item features to user preferences.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114250" y="515150"/>
            <a:ext cx="6078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Extract latent variables or "hidden factors" driving market behavior.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Factors are inferred from observable data like user reviews in our case.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LDA topics are learned from the reviews.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Links each dimension of the latent vector with a dimension of the LDA topic distribution vector.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User Item Matrix is then factorized using techniques like </a:t>
            </a:r>
            <a:r>
              <a:rPr b="1"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SVD.</a:t>
            </a:r>
            <a:endParaRPr b="1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goal of SVD is to decompose A into three matrices that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reveal its </a:t>
            </a:r>
            <a:r>
              <a:rPr b="1"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latent factors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167100" y="2233175"/>
            <a:ext cx="72408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Explainability in HFTs Challenge: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Latent factors are abstract and lack direct interpretability.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Solutions for Explainability:</a:t>
            </a:r>
            <a:endParaRPr b="1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Feature Mapping: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Map latent factors to interpretable features (e.g., genres, price, quality).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Factor Labeling: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Manually assign meaning to factors using domain knowledge.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Example-Based Explanation: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Show similar items/users contributing to the recommendation.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Graphical Representation: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Visualize latent dimensions as clusters or ratings distribution.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407900" y="11408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A=UΣVT</a:t>
            </a:r>
            <a:endParaRPr b="1" sz="2000"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114250" y="5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Hidden Factor and Topic model (HFT)</a:t>
            </a:r>
            <a:endParaRPr sz="2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114225" y="10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Collaborative Filtering (CF) Approach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114225" y="674300"/>
            <a:ext cx="8978100" cy="44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1" marL="2286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Approach: Recommends items based on user-user or item-item similarities.</a:t>
            </a:r>
            <a:endParaRPr sz="1200"/>
          </a:p>
          <a:p>
            <a:pPr indent="-304800" lvl="1" marL="2286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Type Used:</a:t>
            </a:r>
            <a:endParaRPr sz="1200"/>
          </a:p>
          <a:p>
            <a:pPr indent="-304800" lvl="2" marL="5715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User-based CF: This implementation identifies similar users (based on their rating patterns) and recommends items that those similar users rated highly.</a:t>
            </a:r>
            <a:endParaRPr sz="1200"/>
          </a:p>
          <a:p>
            <a:pPr indent="-304800" lvl="1" marL="2286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Explainability: The recommendations are explainable by showing which users contributed to the score of a recommendation (e.g., "because similar users rated it highly").</a:t>
            </a:r>
            <a:endParaRPr sz="1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Key Components</a:t>
            </a:r>
            <a:endParaRPr b="1" sz="1200"/>
          </a:p>
          <a:p>
            <a:pPr indent="-304800" lvl="0" marL="457200" rtl="0" algn="just"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Data:</a:t>
            </a:r>
            <a:endParaRPr sz="1200"/>
          </a:p>
          <a:p>
            <a:pPr indent="-304800" lvl="1" marL="62865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input is a user-item matrix (user_item_matrix), </a:t>
            </a:r>
            <a:br>
              <a:rPr lang="en" sz="1200"/>
            </a:br>
            <a:r>
              <a:rPr lang="en" sz="1200"/>
              <a:t>where rows represent users, columns represent items, and values represent ratings.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User Similarity Matrix (user_similarity):</a:t>
            </a:r>
            <a:endParaRPr sz="1200"/>
          </a:p>
          <a:p>
            <a:pPr indent="-304800" lvl="1" marL="62865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Precomputed similarity matrix where user_similarity[i][j] gives the similarity score between user i and user j.</a:t>
            </a:r>
            <a:endParaRPr sz="1200"/>
          </a:p>
          <a:p>
            <a:pPr indent="-304800" lvl="1" marL="62865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This could be computed using methods like cosine similarity, Pearson correlation, or other distance measures.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Recommendation Score Calculation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Ranking and Explanation:</a:t>
            </a:r>
            <a:endParaRPr sz="1200"/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Items are ranked by their computed scores.</a:t>
            </a:r>
            <a:endParaRPr sz="1200"/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Explanations are provided by listing the similar users who influenced the recommendation:</a:t>
            </a:r>
            <a:endParaRPr sz="12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14225" y="16450"/>
            <a:ext cx="357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C</a:t>
            </a:r>
            <a:r>
              <a:rPr lang="en" sz="2400"/>
              <a:t>ontent-based approach</a:t>
            </a:r>
            <a:endParaRPr sz="2400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51600" y="431900"/>
            <a:ext cx="9040800" cy="46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Approach: This type of model recommends items by comparing the content (features) of the items using information such as genres, descriptions, or any other metadata related to the items.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1. TF-IDF Vectorization:</a:t>
            </a:r>
            <a:endParaRPr b="1"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 processing where features are converted into a numerical format using TF-IDF (Term Frequency-Inverse Document Frequency) vectorization. This method transforms text into a meaningful representation of numbers which is used to compare entities(movies in this case) quantitatively. TF-IDF highlights the importance of words (genres, in this case) that are frequent in a document but not across documents.</a:t>
            </a:r>
            <a:br>
              <a:rPr lang="en" sz="1200"/>
            </a:b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2. Cosine Similarity:</a:t>
            </a:r>
            <a:endParaRPr b="1"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Once entities are vectorized into TF-IDF vectors, cosine similarity is calculated between all pairs. </a:t>
            </a:r>
            <a:br>
              <a:rPr lang="en" sz="1200"/>
            </a:br>
            <a:r>
              <a:rPr lang="en" sz="1200"/>
              <a:t>This similarity measure helps determine how similar two movies are based on their genres by calculating the cosine of the angle between their vector representations in high-dimensional space. </a:t>
            </a:r>
            <a:br>
              <a:rPr lang="en" sz="1200"/>
            </a:br>
            <a:r>
              <a:rPr lang="en" sz="1200"/>
              <a:t>A cosine similarity score of 1 means the movies are very similar, while a score of 0 means they are completely different.</a:t>
            </a:r>
            <a:br>
              <a:rPr lang="en" sz="1200"/>
            </a:b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3. Recommendation Function:</a:t>
            </a:r>
            <a:endParaRPr b="1"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recommendation function sorts movies based on their similarity scores relative to a chosen movie and outputs the top movies that are most similar. This function is the core of the recommendation system, allowing users to find movies similar to those they like.</a:t>
            </a:r>
            <a:br>
              <a:rPr lang="en" sz="1200"/>
            </a:br>
            <a:r>
              <a:rPr b="1" lang="en" sz="1200"/>
              <a:t>4. Explanation of Recommendations:</a:t>
            </a:r>
            <a:endParaRPr b="1"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 make the recommendations explainable, the system also includes a mechanism to outline why each movie is recommended. It does this by highlighting the common genres shared with the movie of interest, alongside the similarity scores. This adds a layer of transparency, helping users understand why certain movies are suggested.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13875" y="7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Explainable Hybrid Recommendation System</a:t>
            </a:r>
            <a:endParaRPr sz="240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151925" y="528525"/>
            <a:ext cx="8520600" cy="43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Key Points: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Objective: Recommending movies to users based on a hybrid of: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Collaborative Filtering: Predicts ratings using user-item interaction history.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Content-Based Filtering: Leverages movie genres and tags to calculate similarity.</a:t>
            </a:r>
            <a:br>
              <a:rPr lang="en" sz="1200"/>
            </a:b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Explainability Approaches: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Hybrid Score Breakdown: Highlights contributions of Collaborative and Content-Based Filtering.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Decision Tree Rules: Explains recommendations using interpretable rules based on movie features.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/>
            </a:br>
            <a:r>
              <a:rPr lang="en" sz="1200"/>
              <a:t>A flowchart showing: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User preferences → Collaborative Filtering (SVD) → Hybrid Score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Movie metadata → Content Similarity → Hybrid Score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Training the Tree: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Input: Movie features (genres, tags, etc.) and user feedback (liked/not liked).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Output: Interpretable rules that predict whether a user will like a movie.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Interpretable Output: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Movies with low "Drama" and moderate "Animation" tags are classified as "liked." so movies with these content align with users preferences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7" name="Google Shape;97;p18"/>
          <p:cNvSpPr txBox="1"/>
          <p:nvPr/>
        </p:nvSpPr>
        <p:spPr>
          <a:xfrm>
            <a:off x="5797850" y="2906525"/>
            <a:ext cx="32895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highlight>
                  <a:schemeClr val="lt1"/>
                </a:highlight>
                <a:latin typeface="Average"/>
                <a:ea typeface="Average"/>
                <a:cs typeface="Average"/>
                <a:sym typeface="Average"/>
              </a:rPr>
              <a:t>Example Decision Tree Rules: Fantastic Mr. Fox</a:t>
            </a:r>
            <a:br>
              <a:rPr lang="en" sz="1200">
                <a:solidFill>
                  <a:schemeClr val="accent3"/>
                </a:solidFill>
                <a:highlight>
                  <a:schemeClr val="lt1"/>
                </a:highlight>
                <a:latin typeface="Average"/>
                <a:ea typeface="Average"/>
                <a:cs typeface="Average"/>
                <a:sym typeface="Average"/>
              </a:rPr>
            </a:br>
            <a:r>
              <a:rPr lang="en" sz="1200">
                <a:solidFill>
                  <a:schemeClr val="accent3"/>
                </a:solidFill>
                <a:highlight>
                  <a:schemeClr val="lt1"/>
                </a:highlight>
                <a:latin typeface="Average"/>
                <a:ea typeface="Average"/>
                <a:cs typeface="Average"/>
                <a:sym typeface="Average"/>
              </a:rPr>
              <a:t>|--- drama &lt;= 0.50</a:t>
            </a:r>
            <a:endParaRPr sz="1200">
              <a:solidFill>
                <a:schemeClr val="accent3"/>
              </a:solidFill>
              <a:highlight>
                <a:schemeClr val="lt1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highlight>
                  <a:schemeClr val="lt1"/>
                </a:highlight>
                <a:latin typeface="Average"/>
                <a:ea typeface="Average"/>
                <a:cs typeface="Average"/>
                <a:sym typeface="Average"/>
              </a:rPr>
              <a:t>|   |--- sci &lt;= 1.50</a:t>
            </a:r>
            <a:endParaRPr sz="1200">
              <a:solidFill>
                <a:schemeClr val="accent3"/>
              </a:solidFill>
              <a:highlight>
                <a:schemeClr val="lt1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highlight>
                  <a:schemeClr val="lt1"/>
                </a:highlight>
                <a:latin typeface="Average"/>
                <a:ea typeface="Average"/>
                <a:cs typeface="Average"/>
                <a:sym typeface="Average"/>
              </a:rPr>
              <a:t>|   |   |--- animation &gt; 0.50</a:t>
            </a:r>
            <a:endParaRPr sz="1200">
              <a:solidFill>
                <a:schemeClr val="accent3"/>
              </a:solidFill>
              <a:highlight>
                <a:schemeClr val="lt1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highlight>
                  <a:schemeClr val="lt1"/>
                </a:highlight>
                <a:latin typeface="Average"/>
                <a:ea typeface="Average"/>
                <a:cs typeface="Average"/>
                <a:sym typeface="Average"/>
              </a:rPr>
              <a:t>|   |   |   |--- class: Liked</a:t>
            </a:r>
            <a:endParaRPr sz="1200">
              <a:solidFill>
                <a:schemeClr val="accent3"/>
              </a:solidFill>
              <a:highlight>
                <a:schemeClr val="lt1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highlight>
                <a:schemeClr val="lt1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57150" y="19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Explored Approaches include: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157150" y="90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 Approach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Deep Learning Approach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LLM Integration Approaches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Latent Factors / Knowledge Graphs based approaches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723650" y="324850"/>
            <a:ext cx="56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Outputs - Content Based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925" y="1399691"/>
            <a:ext cx="4187075" cy="374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 rotWithShape="1">
          <a:blip r:embed="rId4">
            <a:alphaModFix/>
          </a:blip>
          <a:srcRect b="0" l="0" r="2931" t="0"/>
          <a:stretch/>
        </p:blipFill>
        <p:spPr>
          <a:xfrm>
            <a:off x="-77275" y="1399700"/>
            <a:ext cx="5034201" cy="26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3866"/>
            <a:ext cx="5065925" cy="789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5924" y="991875"/>
            <a:ext cx="4078076" cy="415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868025"/>
            <a:ext cx="5065924" cy="327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type="title"/>
          </p:nvPr>
        </p:nvSpPr>
        <p:spPr>
          <a:xfrm>
            <a:off x="560950" y="118750"/>
            <a:ext cx="620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Outputs - Collaborative Based Approach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