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35" Type="http://schemas.openxmlformats.org/officeDocument/2006/relationships/font" Target="fonts/Merriweather-bold.fntdata"/><Relationship Id="rId12" Type="http://schemas.openxmlformats.org/officeDocument/2006/relationships/slide" Target="slides/slide7.xml"/><Relationship Id="rId34" Type="http://schemas.openxmlformats.org/officeDocument/2006/relationships/font" Target="fonts/Merriweather-regular.fntdata"/><Relationship Id="rId15" Type="http://schemas.openxmlformats.org/officeDocument/2006/relationships/slide" Target="slides/slide10.xml"/><Relationship Id="rId37" Type="http://schemas.openxmlformats.org/officeDocument/2006/relationships/font" Target="fonts/Merriweather-boldItalic.fntdata"/><Relationship Id="rId14" Type="http://schemas.openxmlformats.org/officeDocument/2006/relationships/slide" Target="slides/slide9.xml"/><Relationship Id="rId36" Type="http://schemas.openxmlformats.org/officeDocument/2006/relationships/font" Target="fonts/Merriweather-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1204b3613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1204b3613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128a9db3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128a9db3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126e2ea77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126e2ea77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016e53f0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016e53f0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114470f3a2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114470f3a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114470f3a2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114470f3a2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114470f3a2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114470f3a2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016e53f0a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016e53f0a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1153124d4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1153124d4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1153124d4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1153124d4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5c43f40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05c43f40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055de3b8d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055de3b8d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46cf9d55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046cf9d55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1a62de27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11a62de27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204b361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204b361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204b3613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204b3613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204b3613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204b3613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204b3613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1204b3613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055de3b8d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055de3b8d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4.png"/><Relationship Id="rId7"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stackoverflow.com/questions/50366160/re-train-model-with-new-classes?rq=3" TargetMode="External"/><Relationship Id="rId4" Type="http://schemas.openxmlformats.org/officeDocument/2006/relationships/hyperlink" Target="https://www.tensorflow.org/hub/tutorials/tf2_image_retraining" TargetMode="External"/><Relationship Id="rId10" Type="http://schemas.openxmlformats.org/officeDocument/2006/relationships/hyperlink" Target="https://github.com/zhoudw-zdw/CIL_Survey/" TargetMode="External"/><Relationship Id="rId9" Type="http://schemas.openxmlformats.org/officeDocument/2006/relationships/hyperlink" Target="https://github.com/chiachii/Learn.NSE-Algorithm/tree/main" TargetMode="External"/><Relationship Id="rId5" Type="http://schemas.openxmlformats.org/officeDocument/2006/relationships/hyperlink" Target="https://scikit-learn.org/stable/auto_examples/datasets/plot_iris_dataset.html" TargetMode="External"/><Relationship Id="rId6" Type="http://schemas.openxmlformats.org/officeDocument/2006/relationships/hyperlink" Target="https://en.wikipedia.org/wiki/MNIST_database" TargetMode="External"/><Relationship Id="rId7" Type="http://schemas.openxmlformats.org/officeDocument/2006/relationships/hyperlink" Target="https://doi.org/10.1186/s40537-016-0043-6" TargetMode="External"/><Relationship Id="rId8" Type="http://schemas.openxmlformats.org/officeDocument/2006/relationships/hyperlink" Target="https://github.com/xialeiliu/Awesome-Incremental-Lear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keras.io/api/datasets/cifar1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idx="1" type="subTitle"/>
          </p:nvPr>
        </p:nvSpPr>
        <p:spPr>
          <a:xfrm>
            <a:off x="229425" y="3434950"/>
            <a:ext cx="3470700" cy="506100"/>
          </a:xfrm>
          <a:prstGeom prst="rect">
            <a:avLst/>
          </a:prstGeom>
        </p:spPr>
        <p:txBody>
          <a:bodyPr anchorCtr="0" anchor="t" bIns="91425" lIns="91425" spcFirstLastPara="1" rIns="91425" wrap="square" tIns="91425">
            <a:normAutofit fontScale="62500" lnSpcReduction="20000"/>
          </a:bodyPr>
          <a:lstStyle/>
          <a:p>
            <a:pPr indent="0" lvl="0" marL="0" rtl="0" algn="just">
              <a:spcBef>
                <a:spcPts val="0"/>
              </a:spcBef>
              <a:spcAft>
                <a:spcPts val="0"/>
              </a:spcAft>
              <a:buNone/>
            </a:pPr>
            <a:r>
              <a:rPr lang="en" sz="4000">
                <a:latin typeface="Merriweather"/>
                <a:ea typeface="Merriweather"/>
                <a:cs typeface="Merriweather"/>
                <a:sym typeface="Merriweather"/>
              </a:rPr>
              <a:t>IE643 Course Project</a:t>
            </a:r>
            <a:endParaRPr>
              <a:latin typeface="Merriweather"/>
              <a:ea typeface="Merriweather"/>
              <a:cs typeface="Merriweather"/>
              <a:sym typeface="Merriweather"/>
            </a:endParaRPr>
          </a:p>
        </p:txBody>
      </p:sp>
      <p:sp>
        <p:nvSpPr>
          <p:cNvPr id="135" name="Google Shape;135;p13"/>
          <p:cNvSpPr txBox="1"/>
          <p:nvPr>
            <p:ph type="ctrTitle"/>
          </p:nvPr>
        </p:nvSpPr>
        <p:spPr>
          <a:xfrm>
            <a:off x="2939500" y="436425"/>
            <a:ext cx="6204600" cy="210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b="1" lang="en" sz="3000">
                <a:latin typeface="Merriweather"/>
                <a:ea typeface="Merriweather"/>
                <a:cs typeface="Merriweather"/>
                <a:sym typeface="Merriweather"/>
              </a:rPr>
              <a:t>Class Expansion in </a:t>
            </a:r>
            <a:br>
              <a:rPr b="1" lang="en" sz="3000">
                <a:latin typeface="Merriweather"/>
                <a:ea typeface="Merriweather"/>
                <a:cs typeface="Merriweather"/>
                <a:sym typeface="Merriweather"/>
              </a:rPr>
            </a:br>
            <a:r>
              <a:rPr b="1" lang="en" sz="3000">
                <a:latin typeface="Merriweather"/>
                <a:ea typeface="Merriweather"/>
                <a:cs typeface="Merriweather"/>
                <a:sym typeface="Merriweather"/>
              </a:rPr>
              <a:t>Pre-trained Models</a:t>
            </a:r>
            <a:endParaRPr b="1" sz="3000">
              <a:latin typeface="Merriweather"/>
              <a:ea typeface="Merriweather"/>
              <a:cs typeface="Merriweather"/>
              <a:sym typeface="Merriweather"/>
            </a:endParaRPr>
          </a:p>
          <a:p>
            <a:pPr indent="0" lvl="0" marL="0" rtl="0" algn="just">
              <a:spcBef>
                <a:spcPts val="0"/>
              </a:spcBef>
              <a:spcAft>
                <a:spcPts val="0"/>
              </a:spcAft>
              <a:buSzPts val="990"/>
              <a:buNone/>
            </a:pPr>
            <a:br>
              <a:rPr lang="en" sz="1800">
                <a:latin typeface="Merriweather"/>
                <a:ea typeface="Merriweather"/>
                <a:cs typeface="Merriweather"/>
                <a:sym typeface="Merriweather"/>
              </a:rPr>
            </a:br>
            <a:r>
              <a:rPr lang="en" sz="1800">
                <a:latin typeface="Merriweather"/>
                <a:ea typeface="Merriweather"/>
                <a:cs typeface="Merriweather"/>
                <a:sym typeface="Merriweather"/>
              </a:rPr>
              <a:t>Updation of a pre-trained model (f</a:t>
            </a:r>
            <a:r>
              <a:rPr lang="en" sz="1800">
                <a:latin typeface="Merriweather"/>
                <a:ea typeface="Merriweather"/>
                <a:cs typeface="Merriweather"/>
                <a:sym typeface="Merriweather"/>
              </a:rPr>
              <a:t>inal-layer based</a:t>
            </a:r>
            <a:r>
              <a:rPr lang="en" sz="1800">
                <a:latin typeface="Merriweather"/>
                <a:ea typeface="Merriweather"/>
                <a:cs typeface="Merriweather"/>
                <a:sym typeface="Merriweather"/>
              </a:rPr>
              <a:t>), </a:t>
            </a:r>
            <a:br>
              <a:rPr lang="en" sz="1800">
                <a:latin typeface="Merriweather"/>
                <a:ea typeface="Merriweather"/>
                <a:cs typeface="Merriweather"/>
                <a:sym typeface="Merriweather"/>
              </a:rPr>
            </a:br>
            <a:r>
              <a:rPr lang="en" sz="1800">
                <a:latin typeface="Merriweather"/>
                <a:ea typeface="Merriweather"/>
                <a:cs typeface="Merriweather"/>
                <a:sym typeface="Merriweather"/>
              </a:rPr>
              <a:t>if new classes come in the target dataset.</a:t>
            </a:r>
            <a:endParaRPr sz="1800">
              <a:latin typeface="Merriweather"/>
              <a:ea typeface="Merriweather"/>
              <a:cs typeface="Merriweather"/>
              <a:sym typeface="Merriweather"/>
            </a:endParaRPr>
          </a:p>
        </p:txBody>
      </p:sp>
      <p:sp>
        <p:nvSpPr>
          <p:cNvPr id="136" name="Google Shape;136;p13"/>
          <p:cNvSpPr txBox="1"/>
          <p:nvPr>
            <p:ph idx="1" type="subTitle"/>
          </p:nvPr>
        </p:nvSpPr>
        <p:spPr>
          <a:xfrm>
            <a:off x="247425" y="3941050"/>
            <a:ext cx="3434700" cy="926100"/>
          </a:xfrm>
          <a:prstGeom prst="rect">
            <a:avLst/>
          </a:prstGeom>
        </p:spPr>
        <p:txBody>
          <a:bodyPr anchorCtr="0" anchor="t" bIns="91425" lIns="91425" spcFirstLastPara="1" rIns="91425" wrap="square" tIns="91425">
            <a:normAutofit fontScale="40000"/>
          </a:bodyPr>
          <a:lstStyle/>
          <a:p>
            <a:pPr indent="0" lvl="0" marL="0" rtl="0" algn="just">
              <a:spcBef>
                <a:spcPts val="0"/>
              </a:spcBef>
              <a:spcAft>
                <a:spcPts val="0"/>
              </a:spcAft>
              <a:buNone/>
            </a:pPr>
            <a:r>
              <a:rPr lang="en" sz="4000">
                <a:latin typeface="Merriweather"/>
                <a:ea typeface="Merriweather"/>
                <a:cs typeface="Merriweather"/>
                <a:sym typeface="Merriweather"/>
              </a:rPr>
              <a:t>By</a:t>
            </a:r>
            <a:endParaRPr sz="4000">
              <a:latin typeface="Merriweather"/>
              <a:ea typeface="Merriweather"/>
              <a:cs typeface="Merriweather"/>
              <a:sym typeface="Merriweather"/>
            </a:endParaRPr>
          </a:p>
          <a:p>
            <a:pPr indent="0" lvl="0" marL="0" rtl="0" algn="just">
              <a:spcBef>
                <a:spcPts val="0"/>
              </a:spcBef>
              <a:spcAft>
                <a:spcPts val="0"/>
              </a:spcAft>
              <a:buNone/>
            </a:pPr>
            <a:r>
              <a:rPr lang="en" sz="4000">
                <a:latin typeface="Merriweather"/>
                <a:ea typeface="Merriweather"/>
                <a:cs typeface="Merriweather"/>
                <a:sym typeface="Merriweather"/>
              </a:rPr>
              <a:t>Team Wabi-Sabi</a:t>
            </a:r>
            <a:endParaRPr sz="4000">
              <a:latin typeface="Merriweather"/>
              <a:ea typeface="Merriweather"/>
              <a:cs typeface="Merriweather"/>
              <a:sym typeface="Merriweather"/>
            </a:endParaRPr>
          </a:p>
          <a:p>
            <a:pPr indent="0" lvl="0" marL="0" rtl="0" algn="just">
              <a:spcBef>
                <a:spcPts val="0"/>
              </a:spcBef>
              <a:spcAft>
                <a:spcPts val="0"/>
              </a:spcAft>
              <a:buNone/>
            </a:pPr>
            <a:r>
              <a:rPr lang="en" sz="4000">
                <a:latin typeface="Merriweather"/>
                <a:ea typeface="Merriweather"/>
                <a:cs typeface="Merriweather"/>
                <a:sym typeface="Merriweather"/>
              </a:rPr>
              <a:t>Yash Sarang 	24M2160 CMInDS </a:t>
            </a:r>
            <a:endParaRPr sz="4000">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txBox="1"/>
          <p:nvPr>
            <p:ph type="title"/>
          </p:nvPr>
        </p:nvSpPr>
        <p:spPr>
          <a:xfrm>
            <a:off x="1297500" y="135050"/>
            <a:ext cx="7038900" cy="55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Merriweather"/>
                <a:ea typeface="Merriweather"/>
                <a:cs typeface="Merriweather"/>
                <a:sym typeface="Merriweather"/>
              </a:rPr>
              <a:t>Data Preprocessing</a:t>
            </a:r>
            <a:endParaRPr sz="2000">
              <a:latin typeface="Merriweather"/>
              <a:ea typeface="Merriweather"/>
              <a:cs typeface="Merriweather"/>
              <a:sym typeface="Merriweather"/>
            </a:endParaRPr>
          </a:p>
        </p:txBody>
      </p:sp>
      <p:sp>
        <p:nvSpPr>
          <p:cNvPr id="204" name="Google Shape;204;p22"/>
          <p:cNvSpPr txBox="1"/>
          <p:nvPr/>
        </p:nvSpPr>
        <p:spPr>
          <a:xfrm>
            <a:off x="1138050" y="689750"/>
            <a:ext cx="77820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To organize and streamline our classification tasks, we partitioned the data into specific subsets as follows:</a:t>
            </a:r>
            <a:endParaRPr sz="10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 Full: Includes all labels from 0 to 9, representing the entire dataset.</a:t>
            </a:r>
            <a:endParaRPr sz="10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 Low: Contains labels 0 to 7.</a:t>
            </a:r>
            <a:endParaRPr sz="10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 High: Contains labels 8 and 9.</a:t>
            </a:r>
            <a:endParaRPr sz="10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sz="10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We created the following variables to represent different data splits:</a:t>
            </a:r>
            <a:endParaRPr sz="10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x train full, 	x test full 		Represent the original full training and testing datasets</a:t>
            </a:r>
            <a:endParaRPr sz="10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x train, 	x val 			Subdivided datasets used for training and validation purposes.</a:t>
            </a:r>
            <a:endParaRPr sz="10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x train low, 	x train high 		Data subsets used specifically for training on Low and High class labels</a:t>
            </a:r>
            <a:endParaRPr sz="10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x test low, 	x test high 		Data subsets used specifically for testing on Low and High class labels</a:t>
            </a:r>
            <a:endParaRPr sz="10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x val low, 	x val high 		Data subsets used specifically for validation on Low and High class labels</a:t>
            </a:r>
            <a:endParaRPr sz="10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sz="10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y train full, 	y test full 		Represent the original full training and testing datasets</a:t>
            </a:r>
            <a:endParaRPr sz="10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y train, 	y val 			Subdivided datasets used for training and validation purposes.</a:t>
            </a:r>
            <a:endParaRPr sz="10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y train low, 	y train high 		Labels for the Low and High subsets within the training dataset.</a:t>
            </a:r>
            <a:endParaRPr sz="10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y test low, 	y test high 		Labels for the Low and High subsets within the testing dataset.</a:t>
            </a:r>
            <a:endParaRPr sz="10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y val low, 	y val high 		Labels for the Low and High subsets within the validation dataset.</a:t>
            </a:r>
            <a:endParaRPr sz="1000">
              <a:solidFill>
                <a:schemeClr val="lt1"/>
              </a:solidFill>
              <a:latin typeface="Merriweather"/>
              <a:ea typeface="Merriweather"/>
              <a:cs typeface="Merriweather"/>
              <a:sym typeface="Merriweather"/>
            </a:endParaRPr>
          </a:p>
          <a:p>
            <a:pPr indent="0" lvl="0" marL="0" rtl="0" algn="l">
              <a:spcBef>
                <a:spcPts val="0"/>
              </a:spcBef>
              <a:spcAft>
                <a:spcPts val="0"/>
              </a:spcAft>
              <a:buNone/>
            </a:pPr>
            <a:br>
              <a:rPr lang="en" sz="1000">
                <a:solidFill>
                  <a:schemeClr val="lt1"/>
                </a:solidFill>
                <a:latin typeface="Merriweather"/>
                <a:ea typeface="Merriweather"/>
                <a:cs typeface="Merriweather"/>
                <a:sym typeface="Merriweather"/>
              </a:rPr>
            </a:br>
            <a:r>
              <a:rPr b="1" lang="en" sz="1200">
                <a:solidFill>
                  <a:schemeClr val="lt1"/>
                </a:solidFill>
                <a:latin typeface="Merriweather"/>
                <a:ea typeface="Merriweather"/>
                <a:cs typeface="Merriweather"/>
                <a:sym typeface="Merriweather"/>
              </a:rPr>
              <a:t>Purpose of Data Splits</a:t>
            </a:r>
            <a:endParaRPr b="1" sz="12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The partitioning into Full, Low, and High subsets allowed us to experiment with class-incremental learning</a:t>
            </a:r>
            <a:endParaRPr sz="10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methods by selectively introducing new labels over time. Specifically, starting with the Low label subset</a:t>
            </a:r>
            <a:endParaRPr sz="10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and incrementally adding the High labels simulates the introduction of novel classes into the model. This</a:t>
            </a:r>
            <a:endParaRPr sz="10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setup is critical for examining model performance under incremental class learning and understanding its</a:t>
            </a:r>
            <a:endParaRPr sz="10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capability to retain learned knowledge without retraining from scratch.</a:t>
            </a:r>
            <a:endParaRPr sz="10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sz="1000">
              <a:solidFill>
                <a:schemeClr val="lt1"/>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idx="1" type="body"/>
          </p:nvPr>
        </p:nvSpPr>
        <p:spPr>
          <a:xfrm>
            <a:off x="1052550" y="697600"/>
            <a:ext cx="3378300" cy="2911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018"/>
              <a:buNone/>
            </a:pPr>
            <a:r>
              <a:rPr b="1" lang="en" sz="1302">
                <a:latin typeface="Merriweather"/>
                <a:ea typeface="Merriweather"/>
                <a:cs typeface="Merriweather"/>
                <a:sym typeface="Merriweather"/>
              </a:rPr>
              <a:t>Hardware configuration:</a:t>
            </a:r>
            <a:endParaRPr b="1" sz="1302">
              <a:latin typeface="Merriweather"/>
              <a:ea typeface="Merriweather"/>
              <a:cs typeface="Merriweather"/>
              <a:sym typeface="Merriweather"/>
            </a:endParaRPr>
          </a:p>
          <a:p>
            <a:pPr indent="0" lvl="0" marL="0" rtl="0" algn="l">
              <a:lnSpc>
                <a:spcPct val="95000"/>
              </a:lnSpc>
              <a:spcBef>
                <a:spcPts val="1200"/>
              </a:spcBef>
              <a:spcAft>
                <a:spcPts val="0"/>
              </a:spcAft>
              <a:buSzPts val="1018"/>
              <a:buNone/>
            </a:pPr>
            <a:r>
              <a:rPr lang="en" sz="1102">
                <a:latin typeface="Merriweather"/>
                <a:ea typeface="Merriweather"/>
                <a:cs typeface="Merriweather"/>
                <a:sym typeface="Merriweather"/>
              </a:rPr>
              <a:t>• Processor: AMD Ryzen 7 7745HX</a:t>
            </a:r>
            <a:endParaRPr sz="1102">
              <a:latin typeface="Merriweather"/>
              <a:ea typeface="Merriweather"/>
              <a:cs typeface="Merriweather"/>
              <a:sym typeface="Merriweather"/>
            </a:endParaRPr>
          </a:p>
          <a:p>
            <a:pPr indent="0" lvl="0" marL="0" rtl="0" algn="l">
              <a:lnSpc>
                <a:spcPct val="95000"/>
              </a:lnSpc>
              <a:spcBef>
                <a:spcPts val="1200"/>
              </a:spcBef>
              <a:spcAft>
                <a:spcPts val="0"/>
              </a:spcAft>
              <a:buSzPts val="1018"/>
              <a:buNone/>
            </a:pPr>
            <a:r>
              <a:rPr lang="en" sz="1102">
                <a:latin typeface="Merriweather"/>
                <a:ea typeface="Merriweather"/>
                <a:cs typeface="Merriweather"/>
                <a:sym typeface="Merriweather"/>
              </a:rPr>
              <a:t>• GPU: NVIDIA GeForce RTX 4060 Laptop GPU</a:t>
            </a:r>
            <a:endParaRPr sz="1102">
              <a:latin typeface="Merriweather"/>
              <a:ea typeface="Merriweather"/>
              <a:cs typeface="Merriweather"/>
              <a:sym typeface="Merriweather"/>
            </a:endParaRPr>
          </a:p>
          <a:p>
            <a:pPr indent="0" lvl="0" marL="0" rtl="0" algn="l">
              <a:lnSpc>
                <a:spcPct val="95000"/>
              </a:lnSpc>
              <a:spcBef>
                <a:spcPts val="1200"/>
              </a:spcBef>
              <a:spcAft>
                <a:spcPts val="0"/>
              </a:spcAft>
              <a:buSzPts val="1018"/>
              <a:buNone/>
            </a:pPr>
            <a:r>
              <a:rPr lang="en" sz="1102">
                <a:latin typeface="Merriweather"/>
                <a:ea typeface="Merriweather"/>
                <a:cs typeface="Merriweather"/>
                <a:sym typeface="Merriweather"/>
              </a:rPr>
              <a:t>• Memory: 16 GB RAM</a:t>
            </a:r>
            <a:endParaRPr sz="1102">
              <a:latin typeface="Merriweather"/>
              <a:ea typeface="Merriweather"/>
              <a:cs typeface="Merriweather"/>
              <a:sym typeface="Merriweather"/>
            </a:endParaRPr>
          </a:p>
          <a:p>
            <a:pPr indent="0" lvl="0" marL="0" rtl="0" algn="l">
              <a:lnSpc>
                <a:spcPct val="95000"/>
              </a:lnSpc>
              <a:spcBef>
                <a:spcPts val="1200"/>
              </a:spcBef>
              <a:spcAft>
                <a:spcPts val="0"/>
              </a:spcAft>
              <a:buSzPts val="1018"/>
              <a:buNone/>
            </a:pPr>
            <a:r>
              <a:rPr lang="en" sz="1102">
                <a:latin typeface="Merriweather"/>
                <a:ea typeface="Merriweather"/>
                <a:cs typeface="Merriweather"/>
                <a:sym typeface="Merriweather"/>
              </a:rPr>
              <a:t>• Operating System: Windows 11 - Version 23H2</a:t>
            </a:r>
            <a:endParaRPr sz="1102">
              <a:latin typeface="Merriweather"/>
              <a:ea typeface="Merriweather"/>
              <a:cs typeface="Merriweather"/>
              <a:sym typeface="Merriweather"/>
            </a:endParaRPr>
          </a:p>
          <a:p>
            <a:pPr indent="0" lvl="0" marL="0" rtl="0" algn="l">
              <a:lnSpc>
                <a:spcPct val="95000"/>
              </a:lnSpc>
              <a:spcBef>
                <a:spcPts val="1200"/>
              </a:spcBef>
              <a:spcAft>
                <a:spcPts val="0"/>
              </a:spcAft>
              <a:buSzPts val="1018"/>
              <a:buNone/>
            </a:pPr>
            <a:r>
              <a:rPr lang="en" sz="1102">
                <a:latin typeface="Merriweather"/>
                <a:ea typeface="Merriweather"/>
                <a:cs typeface="Merriweather"/>
                <a:sym typeface="Merriweather"/>
              </a:rPr>
              <a:t>• Frameworks: PyTorch 2.4.0 for deep learning experiments and CatBoost 0.26 for incremental boosting experiments.</a:t>
            </a:r>
            <a:endParaRPr sz="1102">
              <a:latin typeface="Merriweather"/>
              <a:ea typeface="Merriweather"/>
              <a:cs typeface="Merriweather"/>
              <a:sym typeface="Merriweather"/>
            </a:endParaRPr>
          </a:p>
          <a:p>
            <a:pPr indent="0" lvl="0" marL="0" rtl="0" algn="l">
              <a:lnSpc>
                <a:spcPct val="95000"/>
              </a:lnSpc>
              <a:spcBef>
                <a:spcPts val="1200"/>
              </a:spcBef>
              <a:spcAft>
                <a:spcPts val="1200"/>
              </a:spcAft>
              <a:buSzPts val="1018"/>
              <a:buNone/>
            </a:pPr>
            <a:r>
              <a:rPr lang="en" sz="1102">
                <a:latin typeface="Merriweather"/>
                <a:ea typeface="Merriweather"/>
                <a:cs typeface="Merriweather"/>
                <a:sym typeface="Merriweather"/>
              </a:rPr>
              <a:t>• Environment - Google Colab</a:t>
            </a:r>
            <a:endParaRPr sz="1102">
              <a:latin typeface="Merriweather"/>
              <a:ea typeface="Merriweather"/>
              <a:cs typeface="Merriweather"/>
              <a:sym typeface="Merriweather"/>
            </a:endParaRPr>
          </a:p>
        </p:txBody>
      </p:sp>
      <p:sp>
        <p:nvSpPr>
          <p:cNvPr id="210" name="Google Shape;210;p23"/>
          <p:cNvSpPr txBox="1"/>
          <p:nvPr>
            <p:ph type="title"/>
          </p:nvPr>
        </p:nvSpPr>
        <p:spPr>
          <a:xfrm>
            <a:off x="1052550" y="157900"/>
            <a:ext cx="7038900" cy="53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Merriweather"/>
                <a:ea typeface="Merriweather"/>
                <a:cs typeface="Merriweather"/>
                <a:sym typeface="Merriweather"/>
              </a:rPr>
              <a:t>Experiment Setup</a:t>
            </a:r>
            <a:endParaRPr sz="2000">
              <a:latin typeface="Merriweather"/>
              <a:ea typeface="Merriweather"/>
              <a:cs typeface="Merriweather"/>
              <a:sym typeface="Merriweather"/>
            </a:endParaRPr>
          </a:p>
        </p:txBody>
      </p:sp>
      <p:sp>
        <p:nvSpPr>
          <p:cNvPr id="211" name="Google Shape;211;p23"/>
          <p:cNvSpPr txBox="1"/>
          <p:nvPr/>
        </p:nvSpPr>
        <p:spPr>
          <a:xfrm>
            <a:off x="4343725" y="651950"/>
            <a:ext cx="45348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lt1"/>
                </a:solidFill>
                <a:latin typeface="Merriweather"/>
                <a:ea typeface="Merriweather"/>
                <a:cs typeface="Merriweather"/>
                <a:sym typeface="Merriweather"/>
              </a:rPr>
              <a:t>Optimization Settings and Hyperparameters:</a:t>
            </a:r>
            <a:endParaRPr b="1" sz="13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sz="11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100">
                <a:solidFill>
                  <a:schemeClr val="lt1"/>
                </a:solidFill>
                <a:latin typeface="Merriweather"/>
                <a:ea typeface="Merriweather"/>
                <a:cs typeface="Merriweather"/>
                <a:sym typeface="Merriweather"/>
              </a:rPr>
              <a:t>• Optimization Algorithm:  Adam optimizer for most experiments, due to its adaptive learning rate capabilities, with a learning rate of 0.005 for initial training and fine-tuning steps.</a:t>
            </a:r>
            <a:br>
              <a:rPr lang="en" sz="1100">
                <a:solidFill>
                  <a:schemeClr val="lt1"/>
                </a:solidFill>
                <a:latin typeface="Merriweather"/>
                <a:ea typeface="Merriweather"/>
                <a:cs typeface="Merriweather"/>
                <a:sym typeface="Merriweather"/>
              </a:rPr>
            </a:br>
            <a:endParaRPr sz="11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100">
                <a:solidFill>
                  <a:schemeClr val="lt1"/>
                </a:solidFill>
                <a:latin typeface="Merriweather"/>
                <a:ea typeface="Merriweather"/>
                <a:cs typeface="Merriweather"/>
                <a:sym typeface="Merriweather"/>
              </a:rPr>
              <a:t>• Batch Size: A batch size of 32 was used across experiments, balancing memory usage and computational efficiency.</a:t>
            </a:r>
            <a:br>
              <a:rPr lang="en" sz="1100">
                <a:solidFill>
                  <a:schemeClr val="lt1"/>
                </a:solidFill>
                <a:latin typeface="Merriweather"/>
                <a:ea typeface="Merriweather"/>
                <a:cs typeface="Merriweather"/>
                <a:sym typeface="Merriweather"/>
              </a:rPr>
            </a:br>
            <a:endParaRPr sz="11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100">
                <a:solidFill>
                  <a:schemeClr val="lt1"/>
                </a:solidFill>
                <a:latin typeface="Merriweather"/>
                <a:ea typeface="Merriweather"/>
                <a:cs typeface="Merriweather"/>
                <a:sym typeface="Merriweather"/>
              </a:rPr>
              <a:t>• Transfer Learning Phase Settings: For transfer learning experiments, the final two layers were fine-tuned for 10 epochs before retraining the entire model for 20 additional epochs with a reduced learning rate of 0.0001.</a:t>
            </a:r>
            <a:br>
              <a:rPr lang="en" sz="1100">
                <a:solidFill>
                  <a:schemeClr val="lt1"/>
                </a:solidFill>
                <a:latin typeface="Merriweather"/>
                <a:ea typeface="Merriweather"/>
                <a:cs typeface="Merriweather"/>
                <a:sym typeface="Merriweather"/>
              </a:rPr>
            </a:br>
            <a:endParaRPr sz="11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100">
                <a:solidFill>
                  <a:schemeClr val="lt1"/>
                </a:solidFill>
                <a:latin typeface="Merriweather"/>
                <a:ea typeface="Merriweather"/>
                <a:cs typeface="Merriweather"/>
                <a:sym typeface="Merriweather"/>
              </a:rPr>
              <a:t>• Knowledge Distillation Data Ratio: Knowledge distillation experiments retained 10% of the original data when fine-tuning with new classes to minimize forgetting.</a:t>
            </a:r>
            <a:br>
              <a:rPr lang="en" sz="1100">
                <a:solidFill>
                  <a:schemeClr val="lt1"/>
                </a:solidFill>
                <a:latin typeface="Merriweather"/>
                <a:ea typeface="Merriweather"/>
                <a:cs typeface="Merriweather"/>
                <a:sym typeface="Merriweather"/>
              </a:rPr>
            </a:br>
            <a:endParaRPr sz="11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100">
                <a:solidFill>
                  <a:schemeClr val="lt1"/>
                </a:solidFill>
                <a:latin typeface="Merriweather"/>
                <a:ea typeface="Merriweather"/>
                <a:cs typeface="Merriweather"/>
                <a:sym typeface="Merriweather"/>
              </a:rPr>
              <a:t>Although, these are the final Hyperparameters, we have fixated on, we also have played around a lot with</a:t>
            </a:r>
            <a:endParaRPr sz="11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100">
                <a:solidFill>
                  <a:schemeClr val="lt1"/>
                </a:solidFill>
                <a:latin typeface="Merriweather"/>
                <a:ea typeface="Merriweather"/>
                <a:cs typeface="Merriweather"/>
                <a:sym typeface="Merriweather"/>
              </a:rPr>
              <a:t>them especially with the number of epochs, and various distributions of data or methods of retraining for</a:t>
            </a:r>
            <a:endParaRPr sz="11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100">
                <a:solidFill>
                  <a:schemeClr val="lt1"/>
                </a:solidFill>
                <a:latin typeface="Merriweather"/>
                <a:ea typeface="Merriweather"/>
                <a:cs typeface="Merriweather"/>
                <a:sym typeface="Merriweather"/>
              </a:rPr>
              <a:t>the Flexible Neural Network Approach.</a:t>
            </a:r>
            <a:endParaRPr sz="1100">
              <a:solidFill>
                <a:schemeClr val="lt1"/>
              </a:solidFill>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1127400" y="122550"/>
            <a:ext cx="7038900" cy="570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Merriweather"/>
              <a:buChar char="●"/>
            </a:pPr>
            <a:r>
              <a:rPr lang="en" sz="2000">
                <a:latin typeface="Merriweather"/>
                <a:ea typeface="Merriweather"/>
                <a:cs typeface="Merriweather"/>
                <a:sym typeface="Merriweather"/>
              </a:rPr>
              <a:t>Experiment Results</a:t>
            </a:r>
            <a:endParaRPr sz="2000">
              <a:latin typeface="Merriweather"/>
              <a:ea typeface="Merriweather"/>
              <a:cs typeface="Merriweather"/>
              <a:sym typeface="Merriweather"/>
            </a:endParaRPr>
          </a:p>
        </p:txBody>
      </p:sp>
      <p:sp>
        <p:nvSpPr>
          <p:cNvPr id="217" name="Google Shape;217;p24"/>
          <p:cNvSpPr txBox="1"/>
          <p:nvPr>
            <p:ph idx="1" type="body"/>
          </p:nvPr>
        </p:nvSpPr>
        <p:spPr>
          <a:xfrm>
            <a:off x="1058925" y="601250"/>
            <a:ext cx="7379100" cy="18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440"/>
              <a:buNone/>
            </a:pPr>
            <a:r>
              <a:rPr b="1" lang="en" sz="1000">
                <a:latin typeface="Merriweather"/>
                <a:ea typeface="Merriweather"/>
                <a:cs typeface="Merriweather"/>
                <a:sym typeface="Merriweather"/>
              </a:rPr>
              <a:t>Training Procedure and Algorithm</a:t>
            </a:r>
            <a:endParaRPr b="1" sz="1000">
              <a:latin typeface="Merriweather"/>
              <a:ea typeface="Merriweather"/>
              <a:cs typeface="Merriweather"/>
              <a:sym typeface="Merriweather"/>
            </a:endParaRPr>
          </a:p>
          <a:p>
            <a:pPr indent="0" lvl="0" marL="0" rtl="0" algn="l">
              <a:spcBef>
                <a:spcPts val="1200"/>
              </a:spcBef>
              <a:spcAft>
                <a:spcPts val="0"/>
              </a:spcAft>
              <a:buSzPts val="440"/>
              <a:buNone/>
            </a:pPr>
            <a:r>
              <a:rPr lang="en" sz="1000">
                <a:latin typeface="Merriweather"/>
                <a:ea typeface="Merriweather"/>
                <a:cs typeface="Merriweather"/>
                <a:sym typeface="Merriweather"/>
              </a:rPr>
              <a:t>• Flexible Neural Network Architecture: </a:t>
            </a:r>
            <a:br>
              <a:rPr lang="en" sz="1000">
                <a:latin typeface="Merriweather"/>
                <a:ea typeface="Merriweather"/>
                <a:cs typeface="Merriweather"/>
                <a:sym typeface="Merriweather"/>
              </a:rPr>
            </a:br>
            <a:r>
              <a:rPr lang="en" sz="1000">
                <a:latin typeface="Merriweather"/>
                <a:ea typeface="Merriweather"/>
                <a:cs typeface="Merriweather"/>
                <a:sym typeface="Merriweather"/>
              </a:rPr>
              <a:t>A neural network architecture where the output layer was incrementally expanded to accommodate new classes.</a:t>
            </a:r>
            <a:endParaRPr sz="1000">
              <a:latin typeface="Merriweather"/>
              <a:ea typeface="Merriweather"/>
              <a:cs typeface="Merriweather"/>
              <a:sym typeface="Merriweather"/>
            </a:endParaRPr>
          </a:p>
          <a:p>
            <a:pPr indent="0" lvl="0" marL="0" rtl="0" algn="l">
              <a:spcBef>
                <a:spcPts val="1200"/>
              </a:spcBef>
              <a:spcAft>
                <a:spcPts val="0"/>
              </a:spcAft>
              <a:buSzPts val="440"/>
              <a:buNone/>
            </a:pPr>
            <a:r>
              <a:rPr lang="en" sz="1000">
                <a:latin typeface="Merriweather"/>
                <a:ea typeface="Merriweather"/>
                <a:cs typeface="Merriweather"/>
                <a:sym typeface="Merriweather"/>
              </a:rPr>
              <a:t>Identified initial methods for implementation:</a:t>
            </a:r>
            <a:br>
              <a:rPr lang="en" sz="1000">
                <a:latin typeface="Merriweather"/>
                <a:ea typeface="Merriweather"/>
                <a:cs typeface="Merriweather"/>
                <a:sym typeface="Merriweather"/>
              </a:rPr>
            </a:br>
            <a:r>
              <a:rPr lang="en" sz="1000">
                <a:latin typeface="Merriweather"/>
                <a:ea typeface="Merriweather"/>
                <a:cs typeface="Merriweather"/>
                <a:sym typeface="Merriweather"/>
              </a:rPr>
              <a:t>Basic Benchmarking: Establishing a baseline performance without modifications.</a:t>
            </a:r>
            <a:br>
              <a:rPr lang="en" sz="1000">
                <a:latin typeface="Merriweather"/>
                <a:ea typeface="Merriweather"/>
                <a:cs typeface="Merriweather"/>
                <a:sym typeface="Merriweather"/>
              </a:rPr>
            </a:br>
            <a:r>
              <a:rPr lang="en" sz="1000">
                <a:latin typeface="Merriweather"/>
                <a:ea typeface="Merriweather"/>
                <a:cs typeface="Merriweather"/>
                <a:sym typeface="Merriweather"/>
              </a:rPr>
              <a:t>Naive Change: Testing the direct integration of new classes without any specialized approach.</a:t>
            </a:r>
            <a:br>
              <a:rPr lang="en" sz="1000">
                <a:latin typeface="Merriweather"/>
                <a:ea typeface="Merriweather"/>
                <a:cs typeface="Merriweather"/>
                <a:sym typeface="Merriweather"/>
              </a:rPr>
            </a:br>
            <a:r>
              <a:rPr lang="en" sz="1000">
                <a:latin typeface="Merriweather"/>
                <a:ea typeface="Merriweather"/>
                <a:cs typeface="Merriweather"/>
                <a:sym typeface="Merriweather"/>
              </a:rPr>
              <a:t>Final Layer Retraining: Updating only the final layer to integrate new classes, keeping prior representations fixed.</a:t>
            </a:r>
            <a:br>
              <a:rPr lang="en" sz="1000">
                <a:latin typeface="Merriweather"/>
                <a:ea typeface="Merriweather"/>
                <a:cs typeface="Merriweather"/>
                <a:sym typeface="Merriweather"/>
              </a:rPr>
            </a:br>
            <a:r>
              <a:rPr lang="en" sz="1000">
                <a:latin typeface="Merriweather"/>
                <a:ea typeface="Merriweather"/>
                <a:cs typeface="Merriweather"/>
                <a:sym typeface="Merriweather"/>
              </a:rPr>
              <a:t>Transfer Learning: Leveraging pre-trained features to extend knowledge to new classes with minimal re-training.</a:t>
            </a:r>
            <a:endParaRPr sz="1000">
              <a:latin typeface="Merriweather"/>
              <a:ea typeface="Merriweather"/>
              <a:cs typeface="Merriweather"/>
              <a:sym typeface="Merriweather"/>
            </a:endParaRPr>
          </a:p>
          <a:p>
            <a:pPr indent="0" lvl="0" marL="0" rtl="0" algn="l">
              <a:spcBef>
                <a:spcPts val="1200"/>
              </a:spcBef>
              <a:spcAft>
                <a:spcPts val="1200"/>
              </a:spcAft>
              <a:buSzPts val="440"/>
              <a:buNone/>
            </a:pPr>
            <a:r>
              <a:t/>
            </a:r>
            <a:endParaRPr sz="1000">
              <a:latin typeface="Merriweather"/>
              <a:ea typeface="Merriweather"/>
              <a:cs typeface="Merriweather"/>
              <a:sym typeface="Merriweather"/>
            </a:endParaRPr>
          </a:p>
        </p:txBody>
      </p:sp>
      <p:pic>
        <p:nvPicPr>
          <p:cNvPr id="218" name="Google Shape;218;p24"/>
          <p:cNvPicPr preferRelativeResize="0"/>
          <p:nvPr/>
        </p:nvPicPr>
        <p:blipFill>
          <a:blip r:embed="rId3">
            <a:alphaModFix/>
          </a:blip>
          <a:stretch>
            <a:fillRect/>
          </a:stretch>
        </p:blipFill>
        <p:spPr>
          <a:xfrm>
            <a:off x="152400" y="2454950"/>
            <a:ext cx="8839202" cy="1697404"/>
          </a:xfrm>
          <a:prstGeom prst="rect">
            <a:avLst/>
          </a:prstGeom>
          <a:noFill/>
          <a:ln>
            <a:noFill/>
          </a:ln>
        </p:spPr>
      </p:pic>
      <p:sp>
        <p:nvSpPr>
          <p:cNvPr id="219" name="Google Shape;219;p24"/>
          <p:cNvSpPr txBox="1"/>
          <p:nvPr/>
        </p:nvSpPr>
        <p:spPr>
          <a:xfrm>
            <a:off x="176475" y="4152350"/>
            <a:ext cx="9144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Above figure </a:t>
            </a:r>
            <a:r>
              <a:rPr lang="en" sz="1000">
                <a:solidFill>
                  <a:schemeClr val="lt1"/>
                </a:solidFill>
                <a:latin typeface="Merriweather"/>
                <a:ea typeface="Merriweather"/>
                <a:cs typeface="Merriweather"/>
                <a:sym typeface="Merriweather"/>
              </a:rPr>
              <a:t>shows the outputs of all the various experiments tried on the Flexible Network Architecture.</a:t>
            </a:r>
            <a:endParaRPr sz="10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It encompasses all various types of training experiments of changing the model sizes, and trying to implement incremental learning on them.</a:t>
            </a:r>
            <a:endParaRPr sz="1000">
              <a:solidFill>
                <a:schemeClr val="lt1"/>
              </a:solidFill>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ph idx="1" type="body"/>
          </p:nvPr>
        </p:nvSpPr>
        <p:spPr>
          <a:xfrm>
            <a:off x="1048175" y="971575"/>
            <a:ext cx="6910800" cy="568200"/>
          </a:xfrm>
          <a:prstGeom prst="rect">
            <a:avLst/>
          </a:prstGeom>
        </p:spPr>
        <p:txBody>
          <a:bodyPr anchorCtr="0" anchor="t" bIns="91425" lIns="91425" spcFirstLastPara="1" rIns="91425" wrap="square" tIns="91425">
            <a:normAutofit/>
          </a:bodyPr>
          <a:lstStyle/>
          <a:p>
            <a:pPr indent="-292100" lvl="0" marL="457200" rtl="0" algn="l">
              <a:spcBef>
                <a:spcPts val="1200"/>
              </a:spcBef>
              <a:spcAft>
                <a:spcPts val="0"/>
              </a:spcAft>
              <a:buClr>
                <a:schemeClr val="lt1"/>
              </a:buClr>
              <a:buSzPts val="1000"/>
              <a:buFont typeface="Arial"/>
              <a:buChar char="●"/>
            </a:pPr>
            <a:r>
              <a:rPr lang="en" sz="1000">
                <a:latin typeface="Merriweather"/>
                <a:ea typeface="Merriweather"/>
                <a:cs typeface="Merriweather"/>
                <a:sym typeface="Merriweather"/>
              </a:rPr>
              <a:t>Extend the output layer: Add new neurons to the output layer to accommodate the new classes, preserving the original output neurons for existing classes.</a:t>
            </a:r>
            <a:endParaRPr sz="1000">
              <a:latin typeface="Merriweather"/>
              <a:ea typeface="Merriweather"/>
              <a:cs typeface="Merriweather"/>
              <a:sym typeface="Merriweather"/>
            </a:endParaRPr>
          </a:p>
        </p:txBody>
      </p:sp>
      <p:sp>
        <p:nvSpPr>
          <p:cNvPr id="225" name="Google Shape;225;p25"/>
          <p:cNvSpPr txBox="1"/>
          <p:nvPr/>
        </p:nvSpPr>
        <p:spPr>
          <a:xfrm>
            <a:off x="109750" y="2820500"/>
            <a:ext cx="8382900" cy="692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1200"/>
              </a:spcBef>
              <a:spcAft>
                <a:spcPts val="0"/>
              </a:spcAft>
              <a:buClr>
                <a:schemeClr val="lt1"/>
              </a:buClr>
              <a:buSzPts val="1000"/>
              <a:buFont typeface="Merriweather"/>
              <a:buChar char="●"/>
            </a:pPr>
            <a:r>
              <a:rPr lang="en" sz="1000">
                <a:solidFill>
                  <a:schemeClr val="lt1"/>
                </a:solidFill>
                <a:latin typeface="Merriweather"/>
                <a:ea typeface="Merriweather"/>
                <a:cs typeface="Merriweather"/>
                <a:sym typeface="Merriweather"/>
              </a:rPr>
              <a:t>Reinitialize and train only the new neurons: </a:t>
            </a:r>
            <a:br>
              <a:rPr lang="en" sz="1000">
                <a:solidFill>
                  <a:schemeClr val="lt1"/>
                </a:solidFill>
                <a:latin typeface="Merriweather"/>
                <a:ea typeface="Merriweather"/>
                <a:cs typeface="Merriweather"/>
                <a:sym typeface="Merriweather"/>
              </a:rPr>
            </a:br>
            <a:r>
              <a:rPr lang="en" sz="1000">
                <a:solidFill>
                  <a:schemeClr val="lt1"/>
                </a:solidFill>
                <a:latin typeface="Merriweather"/>
                <a:ea typeface="Merriweather"/>
                <a:cs typeface="Merriweather"/>
                <a:sym typeface="Merriweather"/>
              </a:rPr>
              <a:t>Initialize the weights connecting to the new neurons, while freezing or keeping the weights connected to the original classes. </a:t>
            </a:r>
            <a:r>
              <a:rPr lang="en" sz="1000">
                <a:solidFill>
                  <a:schemeClr val="lt1"/>
                </a:solidFill>
                <a:latin typeface="Merriweather"/>
                <a:ea typeface="Merriweather"/>
                <a:cs typeface="Merriweather"/>
                <a:sym typeface="Merriweather"/>
              </a:rPr>
              <a:t>T</a:t>
            </a:r>
            <a:r>
              <a:rPr lang="en" sz="1000">
                <a:solidFill>
                  <a:schemeClr val="lt1"/>
                </a:solidFill>
                <a:latin typeface="Merriweather"/>
                <a:ea typeface="Merriweather"/>
                <a:cs typeface="Merriweather"/>
                <a:sym typeface="Merriweather"/>
              </a:rPr>
              <a:t>rain only on samples of the new classes while retaining performance on the old ones through transfer learning.</a:t>
            </a:r>
            <a:endParaRPr sz="1200">
              <a:solidFill>
                <a:schemeClr val="lt1"/>
              </a:solidFill>
              <a:latin typeface="Merriweather"/>
              <a:ea typeface="Merriweather"/>
              <a:cs typeface="Merriweather"/>
              <a:sym typeface="Merriweather"/>
            </a:endParaRPr>
          </a:p>
        </p:txBody>
      </p:sp>
      <p:sp>
        <p:nvSpPr>
          <p:cNvPr id="226" name="Google Shape;226;p25"/>
          <p:cNvSpPr txBox="1"/>
          <p:nvPr/>
        </p:nvSpPr>
        <p:spPr>
          <a:xfrm>
            <a:off x="231750" y="3441250"/>
            <a:ext cx="8463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D5D5D5"/>
                </a:solidFill>
                <a:highlight>
                  <a:srgbClr val="383838"/>
                </a:highlight>
                <a:latin typeface="Courier New"/>
                <a:ea typeface="Courier New"/>
                <a:cs typeface="Courier New"/>
                <a:sym typeface="Courier New"/>
              </a:rPr>
              <a:t>After adding a 10 neuron layer instead of initial 8 neuron layer</a:t>
            </a:r>
            <a:endParaRPr sz="100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5D5D5"/>
                </a:solidFill>
                <a:highlight>
                  <a:srgbClr val="383838"/>
                </a:highlight>
                <a:latin typeface="Courier New"/>
                <a:ea typeface="Courier New"/>
                <a:cs typeface="Courier New"/>
                <a:sym typeface="Courier New"/>
              </a:rPr>
              <a:t>New neuron weights initialised with : Normal Weight Distribution	/ Zeroes</a:t>
            </a:r>
            <a:endParaRPr sz="100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5D5D5"/>
                </a:solidFill>
                <a:highlight>
                  <a:srgbClr val="383838"/>
                </a:highlight>
                <a:latin typeface="Courier New"/>
                <a:ea typeface="Courier New"/>
                <a:cs typeface="Courier New"/>
                <a:sym typeface="Courier New"/>
              </a:rPr>
              <a:t>Test accuracy for older dataset: 	</a:t>
            </a:r>
            <a:r>
              <a:rPr lang="en" sz="1000">
                <a:solidFill>
                  <a:srgbClr val="D5D5D5"/>
                </a:solidFill>
                <a:highlight>
                  <a:srgbClr val="383838"/>
                </a:highlight>
                <a:latin typeface="Courier New"/>
                <a:ea typeface="Courier New"/>
                <a:cs typeface="Courier New"/>
                <a:sym typeface="Courier New"/>
              </a:rPr>
              <a:t>0.4042 				/ </a:t>
            </a:r>
            <a:r>
              <a:rPr lang="en" sz="1000">
                <a:solidFill>
                  <a:srgbClr val="D5D5D5"/>
                </a:solidFill>
                <a:highlight>
                  <a:srgbClr val="383838"/>
                </a:highlight>
                <a:latin typeface="Courier New"/>
                <a:ea typeface="Courier New"/>
                <a:cs typeface="Courier New"/>
                <a:sym typeface="Courier New"/>
              </a:rPr>
              <a:t>0.9842</a:t>
            </a:r>
            <a:endParaRPr sz="100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5D5D5"/>
                </a:solidFill>
                <a:highlight>
                  <a:srgbClr val="383838"/>
                </a:highlight>
                <a:latin typeface="Courier New"/>
                <a:ea typeface="Courier New"/>
                <a:cs typeface="Courier New"/>
                <a:sym typeface="Courier New"/>
              </a:rPr>
              <a:t>Test accuracy for whole dataset: 	</a:t>
            </a:r>
            <a:r>
              <a:rPr lang="en" sz="1000">
                <a:solidFill>
                  <a:srgbClr val="D5D5D5"/>
                </a:solidFill>
                <a:highlight>
                  <a:srgbClr val="383838"/>
                </a:highlight>
                <a:latin typeface="Courier New"/>
                <a:ea typeface="Courier New"/>
                <a:cs typeface="Courier New"/>
                <a:sym typeface="Courier New"/>
              </a:rPr>
              <a:t>0.4377 				/ </a:t>
            </a:r>
            <a:r>
              <a:rPr lang="en" sz="1000">
                <a:solidFill>
                  <a:srgbClr val="D5D5D5"/>
                </a:solidFill>
                <a:highlight>
                  <a:srgbClr val="383838"/>
                </a:highlight>
                <a:latin typeface="Courier New"/>
                <a:ea typeface="Courier New"/>
                <a:cs typeface="Courier New"/>
                <a:sym typeface="Courier New"/>
              </a:rPr>
              <a:t>0.7890</a:t>
            </a:r>
            <a:endParaRPr sz="1000">
              <a:solidFill>
                <a:srgbClr val="D5D5D5"/>
              </a:solidFill>
              <a:highlight>
                <a:srgbClr val="383838"/>
              </a:highlight>
              <a:latin typeface="Courier New"/>
              <a:ea typeface="Courier New"/>
              <a:cs typeface="Courier New"/>
              <a:sym typeface="Courier New"/>
            </a:endParaRPr>
          </a:p>
        </p:txBody>
      </p:sp>
      <p:sp>
        <p:nvSpPr>
          <p:cNvPr id="227" name="Google Shape;227;p25"/>
          <p:cNvSpPr txBox="1"/>
          <p:nvPr/>
        </p:nvSpPr>
        <p:spPr>
          <a:xfrm>
            <a:off x="6291689" y="1191081"/>
            <a:ext cx="2784900" cy="19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Accuracy for label 0: 98.88%</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Accuracy for label 1: 99.30%</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Accuracy for label 2: 98.26%</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Accuracy for label 3: 98.91%</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Accuracy for label 4: 99.08%</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Accuracy for label 5: 97.42%</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Accuracy for label 6: 98.54%</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Accuracy for label 7: 96.89%</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Accuracy for label 8: 0.00%</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Accuracy for label 9: 0.00%</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Total accuracy: 78.91%</a:t>
            </a:r>
            <a:endParaRPr>
              <a:highlight>
                <a:srgbClr val="383838"/>
              </a:highlight>
            </a:endParaRPr>
          </a:p>
        </p:txBody>
      </p:sp>
      <p:sp>
        <p:nvSpPr>
          <p:cNvPr id="228" name="Google Shape;228;p25"/>
          <p:cNvSpPr txBox="1"/>
          <p:nvPr/>
        </p:nvSpPr>
        <p:spPr>
          <a:xfrm>
            <a:off x="1743400" y="1435100"/>
            <a:ext cx="45483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5D5D5"/>
                </a:solidFill>
                <a:highlight>
                  <a:srgbClr val="383838"/>
                </a:highlight>
                <a:latin typeface="Courier New"/>
                <a:ea typeface="Courier New"/>
                <a:cs typeface="Courier New"/>
                <a:sym typeface="Courier New"/>
              </a:rPr>
              <a:t>Considering a MNIST dataset on a </a:t>
            </a:r>
            <a:endParaRPr>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a:solidFill>
                  <a:srgbClr val="D5D5D5"/>
                </a:solidFill>
                <a:highlight>
                  <a:srgbClr val="383838"/>
                </a:highlight>
                <a:latin typeface="Courier New"/>
                <a:ea typeface="Courier New"/>
                <a:cs typeface="Courier New"/>
                <a:sym typeface="Courier New"/>
              </a:rPr>
              <a:t>DNN based Architecture</a:t>
            </a:r>
            <a:endParaRPr>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5D5D5"/>
                </a:solidFill>
                <a:highlight>
                  <a:srgbClr val="383838"/>
                </a:highlight>
                <a:latin typeface="Courier New"/>
                <a:ea typeface="Courier New"/>
                <a:cs typeface="Courier New"/>
                <a:sym typeface="Courier New"/>
              </a:rPr>
              <a:t>Benchmarking for model trained on 8 out of 10 classes (0-7)</a:t>
            </a:r>
            <a:endParaRPr sz="100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5D5D5"/>
                </a:solidFill>
                <a:highlight>
                  <a:srgbClr val="383838"/>
                </a:highlight>
                <a:latin typeface="Courier New"/>
                <a:ea typeface="Courier New"/>
                <a:cs typeface="Courier New"/>
                <a:sym typeface="Courier New"/>
              </a:rPr>
              <a:t>Test accuracy for older dataset: 0.9842</a:t>
            </a:r>
            <a:endParaRPr sz="100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5D5D5"/>
                </a:solidFill>
                <a:highlight>
                  <a:srgbClr val="383838"/>
                </a:highlight>
                <a:latin typeface="Courier New"/>
                <a:ea typeface="Courier New"/>
                <a:cs typeface="Courier New"/>
                <a:sym typeface="Courier New"/>
              </a:rPr>
              <a:t>Test accuracy for whole dataset: 0.7891</a:t>
            </a:r>
            <a:endParaRPr sz="1300"/>
          </a:p>
        </p:txBody>
      </p:sp>
      <p:sp>
        <p:nvSpPr>
          <p:cNvPr id="229" name="Google Shape;229;p25"/>
          <p:cNvSpPr txBox="1"/>
          <p:nvPr/>
        </p:nvSpPr>
        <p:spPr>
          <a:xfrm>
            <a:off x="1048175" y="568200"/>
            <a:ext cx="7422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lang="en">
                <a:solidFill>
                  <a:schemeClr val="lt1"/>
                </a:solidFill>
                <a:latin typeface="Merriweather"/>
                <a:ea typeface="Merriweather"/>
                <a:cs typeface="Merriweather"/>
                <a:sym typeface="Merriweather"/>
              </a:rPr>
              <a:t>1. Use of a Flexible Neural Network Architecture (Fixed Representation)</a:t>
            </a:r>
            <a:endParaRPr/>
          </a:p>
        </p:txBody>
      </p:sp>
      <p:sp>
        <p:nvSpPr>
          <p:cNvPr id="230" name="Google Shape;230;p25"/>
          <p:cNvSpPr txBox="1"/>
          <p:nvPr/>
        </p:nvSpPr>
        <p:spPr>
          <a:xfrm>
            <a:off x="231750" y="4178300"/>
            <a:ext cx="83829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000" u="sng">
                <a:solidFill>
                  <a:schemeClr val="lt1"/>
                </a:solidFill>
                <a:latin typeface="Merriweather"/>
                <a:ea typeface="Merriweather"/>
                <a:cs typeface="Merriweather"/>
                <a:sym typeface="Merriweather"/>
              </a:rPr>
              <a:t>Conclusion : </a:t>
            </a:r>
            <a:br>
              <a:rPr lang="en" sz="1000" u="sng">
                <a:solidFill>
                  <a:schemeClr val="lt1"/>
                </a:solidFill>
                <a:latin typeface="Merriweather"/>
                <a:ea typeface="Merriweather"/>
                <a:cs typeface="Merriweather"/>
                <a:sym typeface="Merriweather"/>
              </a:rPr>
            </a:br>
            <a:r>
              <a:rPr lang="en" sz="1000">
                <a:solidFill>
                  <a:schemeClr val="lt1"/>
                </a:solidFill>
                <a:latin typeface="Merriweather"/>
                <a:ea typeface="Merriweather"/>
                <a:cs typeface="Merriweather"/>
                <a:sym typeface="Merriweather"/>
              </a:rPr>
              <a:t>Doesn’t perform any better but might perform significantly worse</a:t>
            </a:r>
            <a:endParaRPr sz="1200">
              <a:solidFill>
                <a:schemeClr val="lt1"/>
              </a:solidFill>
              <a:latin typeface="Merriweather"/>
              <a:ea typeface="Merriweather"/>
              <a:cs typeface="Merriweather"/>
              <a:sym typeface="Merriweather"/>
            </a:endParaRPr>
          </a:p>
        </p:txBody>
      </p:sp>
      <p:sp>
        <p:nvSpPr>
          <p:cNvPr id="231" name="Google Shape;231;p25"/>
          <p:cNvSpPr txBox="1"/>
          <p:nvPr/>
        </p:nvSpPr>
        <p:spPr>
          <a:xfrm>
            <a:off x="4572000" y="4241650"/>
            <a:ext cx="3464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Deep Shallow Incremental Learning (DeeSIL) is the most popular which </a:t>
            </a:r>
            <a:r>
              <a:rPr lang="en" sz="1000">
                <a:solidFill>
                  <a:schemeClr val="lt1"/>
                </a:solidFill>
                <a:latin typeface="Merriweather"/>
                <a:ea typeface="Merriweather"/>
                <a:cs typeface="Merriweather"/>
                <a:sym typeface="Merriweather"/>
              </a:rPr>
              <a:t>makes use of a deep fixed representation.</a:t>
            </a:r>
            <a:endParaRPr sz="1000">
              <a:solidFill>
                <a:schemeClr val="lt1"/>
              </a:solidFill>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idx="1" type="body"/>
          </p:nvPr>
        </p:nvSpPr>
        <p:spPr>
          <a:xfrm>
            <a:off x="1061300" y="519600"/>
            <a:ext cx="7564200" cy="2247600"/>
          </a:xfrm>
          <a:prstGeom prst="rect">
            <a:avLst/>
          </a:prstGeom>
        </p:spPr>
        <p:txBody>
          <a:bodyPr anchorCtr="0" anchor="t" bIns="91425" lIns="91425" spcFirstLastPara="1" rIns="91425" wrap="square" tIns="91425">
            <a:normAutofit lnSpcReduction="10000"/>
          </a:bodyPr>
          <a:lstStyle/>
          <a:p>
            <a:pPr indent="0" lvl="0" marL="0" rtl="0" algn="l">
              <a:spcBef>
                <a:spcPts val="1400"/>
              </a:spcBef>
              <a:spcAft>
                <a:spcPts val="0"/>
              </a:spcAft>
              <a:buNone/>
            </a:pPr>
            <a:r>
              <a:rPr lang="en" sz="1000">
                <a:latin typeface="Merriweather"/>
                <a:ea typeface="Merriweather"/>
                <a:cs typeface="Merriweather"/>
                <a:sym typeface="Merriweather"/>
              </a:rPr>
              <a:t>Upper Bound for our topic - </a:t>
            </a:r>
            <a:endParaRPr sz="1000">
              <a:latin typeface="Merriweather"/>
              <a:ea typeface="Merriweather"/>
              <a:cs typeface="Merriweather"/>
              <a:sym typeface="Merriweather"/>
            </a:endParaRPr>
          </a:p>
          <a:p>
            <a:pPr indent="0" lvl="0" marL="0" rtl="0" algn="l">
              <a:spcBef>
                <a:spcPts val="1400"/>
              </a:spcBef>
              <a:spcAft>
                <a:spcPts val="0"/>
              </a:spcAft>
              <a:buNone/>
            </a:pPr>
            <a:r>
              <a:rPr lang="en" sz="1400" u="sng">
                <a:latin typeface="Merriweather"/>
                <a:ea typeface="Merriweather"/>
                <a:cs typeface="Merriweather"/>
                <a:sym typeface="Merriweather"/>
              </a:rPr>
              <a:t>1</a:t>
            </a:r>
            <a:r>
              <a:rPr lang="en" sz="1400" u="sng">
                <a:latin typeface="Merriweather"/>
                <a:ea typeface="Merriweather"/>
                <a:cs typeface="Merriweather"/>
                <a:sym typeface="Merriweather"/>
              </a:rPr>
              <a:t>.2 Implement Transfer Learning</a:t>
            </a:r>
            <a:endParaRPr sz="1400" u="sng">
              <a:latin typeface="Merriweather"/>
              <a:ea typeface="Merriweather"/>
              <a:cs typeface="Merriweather"/>
              <a:sym typeface="Merriweather"/>
            </a:endParaRPr>
          </a:p>
          <a:p>
            <a:pPr indent="0" lvl="0" marL="0" rtl="0" algn="l">
              <a:spcBef>
                <a:spcPts val="1200"/>
              </a:spcBef>
              <a:spcAft>
                <a:spcPts val="0"/>
              </a:spcAft>
              <a:buNone/>
            </a:pPr>
            <a:r>
              <a:rPr lang="en" sz="1000">
                <a:latin typeface="Merriweather"/>
                <a:ea typeface="Merriweather"/>
                <a:cs typeface="Merriweather"/>
                <a:sym typeface="Merriweather"/>
              </a:rPr>
              <a:t>Transfer learning is to be applied if we don’t want to alter the model structure drastically.</a:t>
            </a:r>
            <a:endParaRPr sz="1000">
              <a:latin typeface="Merriweather"/>
              <a:ea typeface="Merriweather"/>
              <a:cs typeface="Merriweather"/>
              <a:sym typeface="Merriweather"/>
            </a:endParaRPr>
          </a:p>
          <a:p>
            <a:pPr indent="0" lvl="0" marL="0" rtl="0" algn="l">
              <a:spcBef>
                <a:spcPts val="1200"/>
              </a:spcBef>
              <a:spcAft>
                <a:spcPts val="0"/>
              </a:spcAft>
              <a:buNone/>
            </a:pPr>
            <a:r>
              <a:rPr lang="en" sz="1000">
                <a:latin typeface="Merriweather"/>
                <a:ea typeface="Merriweather"/>
                <a:cs typeface="Merriweather"/>
                <a:sym typeface="Merriweather"/>
              </a:rPr>
              <a:t>We create a two-phase training process: </a:t>
            </a:r>
            <a:br>
              <a:rPr lang="en" sz="1000">
                <a:latin typeface="Merriweather"/>
                <a:ea typeface="Merriweather"/>
                <a:cs typeface="Merriweather"/>
                <a:sym typeface="Merriweather"/>
              </a:rPr>
            </a:br>
            <a:r>
              <a:rPr lang="en" sz="1000">
                <a:latin typeface="Merriweather"/>
                <a:ea typeface="Merriweather"/>
                <a:cs typeface="Merriweather"/>
                <a:sym typeface="Merriweather"/>
              </a:rPr>
              <a:t>First, fine-tune the last few layers with the new class data and then </a:t>
            </a:r>
            <a:br>
              <a:rPr lang="en" sz="1000">
                <a:latin typeface="Merriweather"/>
                <a:ea typeface="Merriweather"/>
                <a:cs typeface="Merriweather"/>
                <a:sym typeface="Merriweather"/>
              </a:rPr>
            </a:br>
            <a:r>
              <a:rPr lang="en" sz="1000">
                <a:latin typeface="Merriweather"/>
                <a:ea typeface="Merriweather"/>
                <a:cs typeface="Merriweather"/>
                <a:sym typeface="Merriweather"/>
              </a:rPr>
              <a:t>retrain the model with a combined dataset of old and new classes.</a:t>
            </a:r>
            <a:endParaRPr sz="1000">
              <a:latin typeface="Merriweather"/>
              <a:ea typeface="Merriweather"/>
              <a:cs typeface="Merriweather"/>
              <a:sym typeface="Merriweather"/>
            </a:endParaRPr>
          </a:p>
          <a:p>
            <a:pPr indent="0" lvl="0" marL="0" rtl="0" algn="l">
              <a:spcBef>
                <a:spcPts val="1200"/>
              </a:spcBef>
              <a:spcAft>
                <a:spcPts val="1200"/>
              </a:spcAft>
              <a:buNone/>
            </a:pPr>
            <a:r>
              <a:rPr lang="en" sz="1000">
                <a:latin typeface="Merriweather"/>
                <a:ea typeface="Merriweather"/>
                <a:cs typeface="Merriweather"/>
                <a:sym typeface="Merriweather"/>
              </a:rPr>
              <a:t>Basically same as training a model from scratch, but it trains and converges faster due to having suitable weights to adapt for the previous trained classes.</a:t>
            </a:r>
            <a:endParaRPr sz="1000">
              <a:latin typeface="Merriweather"/>
              <a:ea typeface="Merriweather"/>
              <a:cs typeface="Merriweather"/>
              <a:sym typeface="Merriweather"/>
            </a:endParaRPr>
          </a:p>
        </p:txBody>
      </p:sp>
      <p:sp>
        <p:nvSpPr>
          <p:cNvPr id="237" name="Google Shape;237;p26"/>
          <p:cNvSpPr txBox="1"/>
          <p:nvPr/>
        </p:nvSpPr>
        <p:spPr>
          <a:xfrm>
            <a:off x="1061300" y="2767200"/>
            <a:ext cx="7564200" cy="9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E3E3E3"/>
                </a:solidFill>
                <a:highlight>
                  <a:srgbClr val="383838"/>
                </a:highlight>
                <a:latin typeface="Courier New"/>
                <a:ea typeface="Courier New"/>
                <a:cs typeface="Courier New"/>
                <a:sym typeface="Courier New"/>
              </a:rPr>
              <a:t>Test accuracy over 0-7   dataset: 0.9936, Test loss acc: 0.0291</a:t>
            </a:r>
            <a:endParaRPr sz="1050">
              <a:solidFill>
                <a:srgbClr val="E3E3E3"/>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E3E3E3"/>
                </a:solidFill>
                <a:highlight>
                  <a:srgbClr val="383838"/>
                </a:highlight>
                <a:latin typeface="Courier New"/>
                <a:ea typeface="Courier New"/>
                <a:cs typeface="Courier New"/>
                <a:sym typeface="Courier New"/>
              </a:rPr>
              <a:t>Test accuracy over whole dataset: 0.7965, Test loss acc: nan</a:t>
            </a:r>
            <a:endParaRPr sz="1050">
              <a:solidFill>
                <a:srgbClr val="E3E3E3"/>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E3E3E3"/>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E3E3E3"/>
                </a:solidFill>
                <a:highlight>
                  <a:srgbClr val="383838"/>
                </a:highlight>
                <a:latin typeface="Courier New"/>
                <a:ea typeface="Courier New"/>
                <a:cs typeface="Courier New"/>
                <a:sym typeface="Courier New"/>
              </a:rPr>
              <a:t>Test accuracy over 0-7   dataset: 0.9908, Test loss acc: 0.0427</a:t>
            </a:r>
            <a:endParaRPr sz="1050">
              <a:solidFill>
                <a:srgbClr val="E3E3E3"/>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E3E3E3"/>
                </a:solidFill>
                <a:highlight>
                  <a:srgbClr val="383838"/>
                </a:highlight>
                <a:latin typeface="Courier New"/>
                <a:ea typeface="Courier New"/>
                <a:cs typeface="Courier New"/>
                <a:sym typeface="Courier New"/>
              </a:rPr>
              <a:t>Test accuracy over whole dataset: 0.9901, Test loss acc: 0.0441</a:t>
            </a:r>
            <a:endParaRPr sz="1050">
              <a:solidFill>
                <a:srgbClr val="E3E3E3"/>
              </a:solidFill>
              <a:highlight>
                <a:srgbClr val="383838"/>
              </a:highlight>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7"/>
          <p:cNvSpPr txBox="1"/>
          <p:nvPr>
            <p:ph idx="1" type="body"/>
          </p:nvPr>
        </p:nvSpPr>
        <p:spPr>
          <a:xfrm>
            <a:off x="1102850" y="145050"/>
            <a:ext cx="7038900" cy="6909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lang="en" sz="1400">
                <a:latin typeface="Merriweather"/>
                <a:ea typeface="Merriweather"/>
                <a:cs typeface="Merriweather"/>
                <a:sym typeface="Merriweather"/>
              </a:rPr>
              <a:t>2. Fine-tuning with knowledge distillation</a:t>
            </a:r>
            <a:endParaRPr sz="1400">
              <a:latin typeface="Merriweather"/>
              <a:ea typeface="Merriweather"/>
              <a:cs typeface="Merriweather"/>
              <a:sym typeface="Merriweather"/>
            </a:endParaRPr>
          </a:p>
          <a:p>
            <a:pPr indent="0" lvl="0" marL="0" rtl="0" algn="l">
              <a:spcBef>
                <a:spcPts val="1200"/>
              </a:spcBef>
              <a:spcAft>
                <a:spcPts val="1200"/>
              </a:spcAft>
              <a:buNone/>
            </a:pPr>
            <a:r>
              <a:rPr lang="en" sz="1000">
                <a:latin typeface="Merriweather"/>
                <a:ea typeface="Merriweather"/>
                <a:cs typeface="Merriweather"/>
                <a:sym typeface="Merriweather"/>
              </a:rPr>
              <a:t>Fine-tune the expanded classifier head with both the original and new data.</a:t>
            </a:r>
            <a:endParaRPr sz="1000">
              <a:latin typeface="Merriweather"/>
              <a:ea typeface="Merriweather"/>
              <a:cs typeface="Merriweather"/>
              <a:sym typeface="Merriweather"/>
            </a:endParaRPr>
          </a:p>
        </p:txBody>
      </p:sp>
      <p:sp>
        <p:nvSpPr>
          <p:cNvPr id="243" name="Google Shape;243;p27"/>
          <p:cNvSpPr txBox="1"/>
          <p:nvPr>
            <p:ph idx="1" type="body"/>
          </p:nvPr>
        </p:nvSpPr>
        <p:spPr>
          <a:xfrm>
            <a:off x="5864750" y="835950"/>
            <a:ext cx="2973000" cy="554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770"/>
              <a:buNone/>
            </a:pPr>
            <a:r>
              <a:rPr lang="en" sz="1000">
                <a:latin typeface="Merriweather"/>
                <a:ea typeface="Merriweather"/>
                <a:cs typeface="Merriweather"/>
                <a:sym typeface="Merriweather"/>
              </a:rPr>
              <a:t>On training the model with only the newer data, it tends to perform very poorly on the initial classes</a:t>
            </a:r>
            <a:endParaRPr sz="1000">
              <a:latin typeface="Merriweather"/>
              <a:ea typeface="Merriweather"/>
              <a:cs typeface="Merriweather"/>
              <a:sym typeface="Merriweather"/>
            </a:endParaRPr>
          </a:p>
        </p:txBody>
      </p:sp>
      <p:sp>
        <p:nvSpPr>
          <p:cNvPr id="244" name="Google Shape;244;p27"/>
          <p:cNvSpPr txBox="1"/>
          <p:nvPr/>
        </p:nvSpPr>
        <p:spPr>
          <a:xfrm>
            <a:off x="5864750" y="1390650"/>
            <a:ext cx="29730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solidFill>
                  <a:schemeClr val="lt1"/>
                </a:solidFill>
                <a:latin typeface="Merriweather"/>
                <a:ea typeface="Merriweather"/>
                <a:cs typeface="Merriweather"/>
                <a:sym typeface="Merriweather"/>
              </a:rPr>
              <a:t>Model overfits on the newer classes and forgets the initial classes to be classified</a:t>
            </a:r>
            <a:endParaRPr sz="1000">
              <a:latin typeface="Merriweather"/>
              <a:ea typeface="Merriweather"/>
              <a:cs typeface="Merriweather"/>
              <a:sym typeface="Merriweather"/>
            </a:endParaRPr>
          </a:p>
        </p:txBody>
      </p:sp>
      <p:pic>
        <p:nvPicPr>
          <p:cNvPr id="245" name="Google Shape;245;p27"/>
          <p:cNvPicPr preferRelativeResize="0"/>
          <p:nvPr/>
        </p:nvPicPr>
        <p:blipFill rotWithShape="1">
          <a:blip r:embed="rId3">
            <a:alphaModFix/>
          </a:blip>
          <a:srcRect b="45420" l="0" r="0" t="0"/>
          <a:stretch/>
        </p:blipFill>
        <p:spPr>
          <a:xfrm>
            <a:off x="1102850" y="835950"/>
            <a:ext cx="4761900" cy="1124576"/>
          </a:xfrm>
          <a:prstGeom prst="rect">
            <a:avLst/>
          </a:prstGeom>
          <a:noFill/>
          <a:ln>
            <a:noFill/>
          </a:ln>
        </p:spPr>
      </p:pic>
      <p:pic>
        <p:nvPicPr>
          <p:cNvPr id="246" name="Google Shape;246;p27"/>
          <p:cNvPicPr preferRelativeResize="0"/>
          <p:nvPr/>
        </p:nvPicPr>
        <p:blipFill rotWithShape="1">
          <a:blip r:embed="rId4">
            <a:alphaModFix/>
          </a:blip>
          <a:srcRect b="42726" l="0" r="0" t="2970"/>
          <a:stretch/>
        </p:blipFill>
        <p:spPr>
          <a:xfrm>
            <a:off x="3868300" y="2009463"/>
            <a:ext cx="5275698" cy="1124576"/>
          </a:xfrm>
          <a:prstGeom prst="rect">
            <a:avLst/>
          </a:prstGeom>
          <a:noFill/>
          <a:ln>
            <a:noFill/>
          </a:ln>
        </p:spPr>
      </p:pic>
      <p:sp>
        <p:nvSpPr>
          <p:cNvPr id="247" name="Google Shape;247;p27"/>
          <p:cNvSpPr txBox="1"/>
          <p:nvPr/>
        </p:nvSpPr>
        <p:spPr>
          <a:xfrm>
            <a:off x="1935150" y="2009475"/>
            <a:ext cx="19332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solidFill>
                  <a:schemeClr val="lt1"/>
                </a:solidFill>
                <a:latin typeface="Merriweather"/>
                <a:ea typeface="Merriweather"/>
                <a:cs typeface="Merriweather"/>
                <a:sym typeface="Merriweather"/>
              </a:rPr>
              <a:t>The inverse is also true.</a:t>
            </a:r>
            <a:endParaRPr sz="1000">
              <a:latin typeface="Merriweather"/>
              <a:ea typeface="Merriweather"/>
              <a:cs typeface="Merriweather"/>
              <a:sym typeface="Merriweather"/>
            </a:endParaRPr>
          </a:p>
        </p:txBody>
      </p:sp>
      <p:sp>
        <p:nvSpPr>
          <p:cNvPr id="248" name="Google Shape;248;p27"/>
          <p:cNvSpPr txBox="1"/>
          <p:nvPr/>
        </p:nvSpPr>
        <p:spPr>
          <a:xfrm>
            <a:off x="5549725" y="3134050"/>
            <a:ext cx="3326700" cy="120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000" u="sng">
                <a:solidFill>
                  <a:schemeClr val="lt1"/>
                </a:solidFill>
                <a:latin typeface="Merriweather"/>
                <a:ea typeface="Merriweather"/>
                <a:cs typeface="Merriweather"/>
                <a:sym typeface="Merriweather"/>
              </a:rPr>
              <a:t>Conclusion:</a:t>
            </a:r>
            <a:r>
              <a:rPr lang="en" sz="1000">
                <a:solidFill>
                  <a:schemeClr val="lt1"/>
                </a:solidFill>
                <a:latin typeface="Merriweather"/>
                <a:ea typeface="Merriweather"/>
                <a:cs typeface="Merriweather"/>
                <a:sym typeface="Merriweather"/>
              </a:rPr>
              <a:t> </a:t>
            </a:r>
            <a:br>
              <a:rPr lang="en" sz="1000">
                <a:solidFill>
                  <a:schemeClr val="lt1"/>
                </a:solidFill>
                <a:latin typeface="Merriweather"/>
                <a:ea typeface="Merriweather"/>
                <a:cs typeface="Merriweather"/>
                <a:sym typeface="Merriweather"/>
              </a:rPr>
            </a:br>
            <a:r>
              <a:rPr lang="en" sz="1000">
                <a:solidFill>
                  <a:schemeClr val="lt1"/>
                </a:solidFill>
                <a:latin typeface="Merriweather"/>
                <a:ea typeface="Merriweather"/>
                <a:cs typeface="Merriweather"/>
                <a:sym typeface="Merriweather"/>
              </a:rPr>
              <a:t>Catastrophic forgetting of previously learned classes if only the classifier head is fine-tuned with new data.</a:t>
            </a:r>
            <a:endParaRPr sz="1000">
              <a:solidFill>
                <a:schemeClr val="lt1"/>
              </a:solidFill>
              <a:latin typeface="Merriweather"/>
              <a:ea typeface="Merriweather"/>
              <a:cs typeface="Merriweather"/>
              <a:sym typeface="Merriweather"/>
            </a:endParaRPr>
          </a:p>
          <a:p>
            <a:pPr indent="0" lvl="0" marL="0" rtl="0" algn="l">
              <a:lnSpc>
                <a:spcPct val="115000"/>
              </a:lnSpc>
              <a:spcBef>
                <a:spcPts val="1200"/>
              </a:spcBef>
              <a:spcAft>
                <a:spcPts val="1200"/>
              </a:spcAft>
              <a:buNone/>
            </a:pPr>
            <a:r>
              <a:rPr lang="en" sz="1000">
                <a:solidFill>
                  <a:schemeClr val="lt1"/>
                </a:solidFill>
                <a:latin typeface="Merriweather"/>
                <a:ea typeface="Merriweather"/>
                <a:cs typeface="Merriweather"/>
                <a:sym typeface="Merriweather"/>
              </a:rPr>
              <a:t>(previous layers freezed)</a:t>
            </a:r>
            <a:endParaRPr sz="1000">
              <a:solidFill>
                <a:schemeClr val="lt1"/>
              </a:solidFill>
              <a:latin typeface="Merriweather"/>
              <a:ea typeface="Merriweather"/>
              <a:cs typeface="Merriweather"/>
              <a:sym typeface="Merriweather"/>
            </a:endParaRPr>
          </a:p>
        </p:txBody>
      </p:sp>
      <p:pic>
        <p:nvPicPr>
          <p:cNvPr id="249" name="Google Shape;249;p27"/>
          <p:cNvPicPr preferRelativeResize="0"/>
          <p:nvPr/>
        </p:nvPicPr>
        <p:blipFill>
          <a:blip r:embed="rId5">
            <a:alphaModFix/>
          </a:blip>
          <a:stretch>
            <a:fillRect/>
          </a:stretch>
        </p:blipFill>
        <p:spPr>
          <a:xfrm>
            <a:off x="603626" y="3134053"/>
            <a:ext cx="4946100" cy="1306625"/>
          </a:xfrm>
          <a:prstGeom prst="rect">
            <a:avLst/>
          </a:prstGeom>
          <a:noFill/>
          <a:ln>
            <a:noFill/>
          </a:ln>
        </p:spPr>
      </p:pic>
      <p:sp>
        <p:nvSpPr>
          <p:cNvPr id="250" name="Google Shape;250;p27"/>
          <p:cNvSpPr txBox="1"/>
          <p:nvPr/>
        </p:nvSpPr>
        <p:spPr>
          <a:xfrm>
            <a:off x="603625" y="2394763"/>
            <a:ext cx="3264600" cy="69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solidFill>
                  <a:schemeClr val="lt1"/>
                </a:solidFill>
                <a:latin typeface="Merriweather"/>
                <a:ea typeface="Merriweather"/>
                <a:cs typeface="Merriweather"/>
                <a:sym typeface="Merriweather"/>
              </a:rPr>
              <a:t>By maintaining a proper ratio of the new data and older data, the forgetting can be minimised.</a:t>
            </a:r>
            <a:br>
              <a:rPr lang="en" sz="1000">
                <a:solidFill>
                  <a:schemeClr val="lt1"/>
                </a:solidFill>
                <a:latin typeface="Merriweather"/>
                <a:ea typeface="Merriweather"/>
                <a:cs typeface="Merriweather"/>
                <a:sym typeface="Merriweather"/>
              </a:rPr>
            </a:br>
            <a:r>
              <a:rPr lang="en" sz="1000">
                <a:solidFill>
                  <a:schemeClr val="lt1"/>
                </a:solidFill>
                <a:latin typeface="Merriweather"/>
                <a:ea typeface="Merriweather"/>
                <a:cs typeface="Merriweather"/>
                <a:sym typeface="Merriweather"/>
              </a:rPr>
              <a:t>Considered 10% of original data below</a:t>
            </a:r>
            <a:endParaRPr sz="1000">
              <a:solidFill>
                <a:schemeClr val="lt1"/>
              </a:solidFill>
              <a:latin typeface="Merriweather"/>
              <a:ea typeface="Merriweather"/>
              <a:cs typeface="Merriweather"/>
              <a:sym typeface="Merriweather"/>
            </a:endParaRPr>
          </a:p>
        </p:txBody>
      </p:sp>
      <p:sp>
        <p:nvSpPr>
          <p:cNvPr id="251" name="Google Shape;251;p27"/>
          <p:cNvSpPr txBox="1"/>
          <p:nvPr/>
        </p:nvSpPr>
        <p:spPr>
          <a:xfrm>
            <a:off x="603625" y="4440675"/>
            <a:ext cx="5059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Incremental Classifier and Representation Learning (ICaRL) is the most popular in this category.</a:t>
            </a:r>
            <a:endParaRPr sz="1000">
              <a:solidFill>
                <a:schemeClr val="lt1"/>
              </a:solidFill>
              <a:latin typeface="Merriweather"/>
              <a:ea typeface="Merriweather"/>
              <a:cs typeface="Merriweather"/>
              <a:sym typeface="Merriweath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8"/>
          <p:cNvSpPr txBox="1"/>
          <p:nvPr/>
        </p:nvSpPr>
        <p:spPr>
          <a:xfrm>
            <a:off x="972475" y="2804800"/>
            <a:ext cx="8130300" cy="206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en" sz="1300" u="sng">
                <a:solidFill>
                  <a:schemeClr val="lt1"/>
                </a:solidFill>
                <a:latin typeface="Merriweather"/>
                <a:ea typeface="Merriweather"/>
                <a:cs typeface="Merriweather"/>
                <a:sym typeface="Merriweather"/>
              </a:rPr>
              <a:t>Meta-Learning or Few-Shot Learning</a:t>
            </a:r>
            <a:endParaRPr sz="1300" u="sng">
              <a:solidFill>
                <a:schemeClr val="lt1"/>
              </a:solidFill>
              <a:latin typeface="Merriweather"/>
              <a:ea typeface="Merriweather"/>
              <a:cs typeface="Merriweather"/>
              <a:sym typeface="Merriweather"/>
            </a:endParaRPr>
          </a:p>
          <a:p>
            <a:pPr indent="-298450" lvl="0" marL="457200" rtl="0" algn="l">
              <a:lnSpc>
                <a:spcPct val="115000"/>
              </a:lnSpc>
              <a:spcBef>
                <a:spcPts val="1200"/>
              </a:spcBef>
              <a:spcAft>
                <a:spcPts val="0"/>
              </a:spcAft>
              <a:buClr>
                <a:schemeClr val="lt1"/>
              </a:buClr>
              <a:buSzPts val="1100"/>
              <a:buChar char="●"/>
            </a:pPr>
            <a:r>
              <a:rPr lang="en" sz="1100">
                <a:solidFill>
                  <a:schemeClr val="lt1"/>
                </a:solidFill>
                <a:latin typeface="Merriweather"/>
                <a:ea typeface="Merriweather"/>
                <a:cs typeface="Merriweather"/>
                <a:sym typeface="Merriweather"/>
              </a:rPr>
              <a:t>few-shot learning: </a:t>
            </a:r>
            <a:br>
              <a:rPr lang="en" sz="1100">
                <a:solidFill>
                  <a:schemeClr val="lt1"/>
                </a:solidFill>
                <a:latin typeface="Merriweather"/>
                <a:ea typeface="Merriweather"/>
                <a:cs typeface="Merriweather"/>
                <a:sym typeface="Merriweather"/>
              </a:rPr>
            </a:br>
            <a:r>
              <a:rPr lang="en" sz="1100">
                <a:solidFill>
                  <a:schemeClr val="lt1"/>
                </a:solidFill>
                <a:latin typeface="Merriweather"/>
                <a:ea typeface="Merriweather"/>
                <a:cs typeface="Merriweather"/>
                <a:sym typeface="Merriweather"/>
              </a:rPr>
              <a:t>This approach can help the model adapt to new classes with only a small amount of data per class.</a:t>
            </a:r>
            <a:br>
              <a:rPr lang="en" sz="1100">
                <a:solidFill>
                  <a:schemeClr val="lt1"/>
                </a:solidFill>
                <a:latin typeface="Merriweather"/>
                <a:ea typeface="Merriweather"/>
                <a:cs typeface="Merriweather"/>
                <a:sym typeface="Merriweather"/>
              </a:rPr>
            </a:br>
            <a:endParaRPr sz="1100">
              <a:solidFill>
                <a:schemeClr val="lt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lt1"/>
              </a:buClr>
              <a:buSzPts val="1100"/>
              <a:buChar char="●"/>
            </a:pPr>
            <a:r>
              <a:rPr lang="en" sz="1100">
                <a:solidFill>
                  <a:schemeClr val="lt1"/>
                </a:solidFill>
                <a:latin typeface="Merriweather"/>
                <a:ea typeface="Merriweather"/>
                <a:cs typeface="Merriweather"/>
                <a:sym typeface="Merriweather"/>
              </a:rPr>
              <a:t>Meta-learning techniques like prototypical networks can be ideal in scenarios where new classes come in frequently and require rapid adaptation without fully retraining the model.</a:t>
            </a:r>
            <a:endParaRPr sz="1100">
              <a:solidFill>
                <a:schemeClr val="lt1"/>
              </a:solidFill>
              <a:latin typeface="Merriweather"/>
              <a:ea typeface="Merriweather"/>
              <a:cs typeface="Merriweather"/>
              <a:sym typeface="Merriweather"/>
            </a:endParaRPr>
          </a:p>
          <a:p>
            <a:pPr indent="0" lvl="0" marL="0" rtl="0" algn="l">
              <a:lnSpc>
                <a:spcPct val="115000"/>
              </a:lnSpc>
              <a:spcBef>
                <a:spcPts val="1200"/>
              </a:spcBef>
              <a:spcAft>
                <a:spcPts val="1200"/>
              </a:spcAft>
              <a:buNone/>
            </a:pPr>
            <a:r>
              <a:rPr lang="en" sz="1100">
                <a:solidFill>
                  <a:schemeClr val="lt1"/>
                </a:solidFill>
                <a:latin typeface="Merriweather"/>
                <a:ea typeface="Merriweather"/>
                <a:cs typeface="Merriweather"/>
                <a:sym typeface="Merriweather"/>
              </a:rPr>
              <a:t>Meta-learning and few-shot learning approaches were beneficial for limited data scenarios but showed reduced performance under frequent class updates. (According to literature reviews)</a:t>
            </a:r>
            <a:endParaRPr sz="1100">
              <a:solidFill>
                <a:schemeClr val="lt1"/>
              </a:solidFill>
              <a:latin typeface="Merriweather"/>
              <a:ea typeface="Merriweather"/>
              <a:cs typeface="Merriweather"/>
              <a:sym typeface="Merriweather"/>
            </a:endParaRPr>
          </a:p>
        </p:txBody>
      </p:sp>
      <p:sp>
        <p:nvSpPr>
          <p:cNvPr id="257" name="Google Shape;257;p28"/>
          <p:cNvSpPr txBox="1"/>
          <p:nvPr/>
        </p:nvSpPr>
        <p:spPr>
          <a:xfrm>
            <a:off x="1054681" y="340600"/>
            <a:ext cx="8048100" cy="24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en" sz="1200">
                <a:solidFill>
                  <a:schemeClr val="lt1"/>
                </a:solidFill>
                <a:latin typeface="Merriweather"/>
                <a:ea typeface="Merriweather"/>
                <a:cs typeface="Merriweather"/>
                <a:sym typeface="Merriweather"/>
              </a:rPr>
              <a:t>3. Other DNN based approaches include:</a:t>
            </a:r>
            <a:br>
              <a:rPr lang="en" sz="1200">
                <a:solidFill>
                  <a:schemeClr val="lt1"/>
                </a:solidFill>
                <a:latin typeface="Merriweather"/>
                <a:ea typeface="Merriweather"/>
                <a:cs typeface="Merriweather"/>
                <a:sym typeface="Merriweather"/>
              </a:rPr>
            </a:br>
            <a:r>
              <a:rPr lang="en" sz="1200" u="sng">
                <a:solidFill>
                  <a:schemeClr val="lt1"/>
                </a:solidFill>
                <a:latin typeface="Merriweather"/>
                <a:ea typeface="Merriweather"/>
                <a:cs typeface="Merriweather"/>
                <a:sym typeface="Merriweather"/>
              </a:rPr>
              <a:t>Regularization-based Approaches (Elastic Weight Consolidation, EWC)</a:t>
            </a:r>
            <a:endParaRPr sz="1200" u="sng">
              <a:solidFill>
                <a:schemeClr val="lt1"/>
              </a:solidFill>
              <a:latin typeface="Merriweather"/>
              <a:ea typeface="Merriweather"/>
              <a:cs typeface="Merriweather"/>
              <a:sym typeface="Merriweather"/>
            </a:endParaRPr>
          </a:p>
          <a:p>
            <a:pPr indent="0" lvl="0" marL="0" rtl="0" algn="l">
              <a:lnSpc>
                <a:spcPct val="115000"/>
              </a:lnSpc>
              <a:spcBef>
                <a:spcPts val="1200"/>
              </a:spcBef>
              <a:spcAft>
                <a:spcPts val="0"/>
              </a:spcAft>
              <a:buNone/>
            </a:pPr>
            <a:r>
              <a:rPr lang="en" sz="1000">
                <a:solidFill>
                  <a:schemeClr val="lt1"/>
                </a:solidFill>
                <a:latin typeface="Merriweather"/>
                <a:ea typeface="Merriweather"/>
                <a:cs typeface="Merriweather"/>
                <a:sym typeface="Merriweather"/>
              </a:rPr>
              <a:t>Add a regularization term to the loss to prevent drastic changes to the weights associated with the original classes.</a:t>
            </a:r>
            <a:br>
              <a:rPr lang="en" sz="1000">
                <a:solidFill>
                  <a:schemeClr val="lt1"/>
                </a:solidFill>
                <a:latin typeface="Merriweather"/>
                <a:ea typeface="Merriweather"/>
                <a:cs typeface="Merriweather"/>
                <a:sym typeface="Merriweather"/>
              </a:rPr>
            </a:br>
            <a:r>
              <a:rPr lang="en" sz="1000">
                <a:solidFill>
                  <a:schemeClr val="lt1"/>
                </a:solidFill>
                <a:latin typeface="Merriweather"/>
                <a:ea typeface="Merriweather"/>
                <a:cs typeface="Merriweather"/>
                <a:sym typeface="Merriweather"/>
              </a:rPr>
              <a:t>Uses a regularization term that penalizes deviations in weights that are critical to the performance on known classes.</a:t>
            </a:r>
            <a:br>
              <a:rPr lang="en" sz="1000">
                <a:solidFill>
                  <a:schemeClr val="lt1"/>
                </a:solidFill>
                <a:latin typeface="Merriweather"/>
                <a:ea typeface="Merriweather"/>
                <a:cs typeface="Merriweather"/>
                <a:sym typeface="Merriweather"/>
              </a:rPr>
            </a:br>
            <a:r>
              <a:rPr lang="en" sz="1000">
                <a:solidFill>
                  <a:schemeClr val="lt1"/>
                </a:solidFill>
                <a:latin typeface="Merriweather"/>
                <a:ea typeface="Merriweather"/>
                <a:cs typeface="Merriweather"/>
                <a:sym typeface="Merriweather"/>
              </a:rPr>
              <a:t>Techniques like Elastic Weight Consolidation (EWC) assign importance to weights based on their significance to the prior tasks.</a:t>
            </a:r>
            <a:endParaRPr sz="1000">
              <a:solidFill>
                <a:schemeClr val="lt1"/>
              </a:solidFill>
              <a:latin typeface="Merriweather"/>
              <a:ea typeface="Merriweather"/>
              <a:cs typeface="Merriweather"/>
              <a:sym typeface="Merriweather"/>
            </a:endParaRPr>
          </a:p>
          <a:p>
            <a:pPr indent="0" lvl="0" marL="0" rtl="0" algn="l">
              <a:lnSpc>
                <a:spcPct val="115000"/>
              </a:lnSpc>
              <a:spcBef>
                <a:spcPts val="1200"/>
              </a:spcBef>
              <a:spcAft>
                <a:spcPts val="0"/>
              </a:spcAft>
              <a:buNone/>
            </a:pPr>
            <a:r>
              <a:rPr lang="en" sz="1000">
                <a:solidFill>
                  <a:schemeClr val="lt1"/>
                </a:solidFill>
                <a:latin typeface="Merriweather"/>
                <a:ea typeface="Merriweather"/>
                <a:cs typeface="Merriweather"/>
                <a:sym typeface="Merriweather"/>
              </a:rPr>
              <a:t>Helps in mitigating catastrophic forgetting, allowing incremental updates without severe performance degradation.</a:t>
            </a:r>
            <a:endParaRPr sz="1000">
              <a:solidFill>
                <a:schemeClr val="lt1"/>
              </a:solidFill>
              <a:latin typeface="Merriweather"/>
              <a:ea typeface="Merriweather"/>
              <a:cs typeface="Merriweather"/>
              <a:sym typeface="Merriweather"/>
            </a:endParaRPr>
          </a:p>
          <a:p>
            <a:pPr indent="0" lvl="0" marL="0" rtl="0" algn="l">
              <a:lnSpc>
                <a:spcPct val="115000"/>
              </a:lnSpc>
              <a:spcBef>
                <a:spcPts val="1200"/>
              </a:spcBef>
              <a:spcAft>
                <a:spcPts val="1200"/>
              </a:spcAft>
              <a:buNone/>
            </a:pPr>
            <a:r>
              <a:rPr i="1" lang="en" sz="1000">
                <a:solidFill>
                  <a:schemeClr val="lt1"/>
                </a:solidFill>
                <a:latin typeface="Merriweather"/>
                <a:ea typeface="Merriweather"/>
                <a:cs typeface="Merriweather"/>
                <a:sym typeface="Merriweather"/>
              </a:rPr>
              <a:t>Cons:</a:t>
            </a:r>
            <a:r>
              <a:rPr lang="en" sz="1000">
                <a:solidFill>
                  <a:schemeClr val="lt1"/>
                </a:solidFill>
                <a:latin typeface="Merriweather"/>
                <a:ea typeface="Merriweather"/>
                <a:cs typeface="Merriweather"/>
                <a:sym typeface="Merriweather"/>
              </a:rPr>
              <a:t> Requires fine-tuning of regularization strength and doesn’t scale well to a large number of incremental updates.</a:t>
            </a:r>
            <a:br>
              <a:rPr lang="en" sz="1000">
                <a:solidFill>
                  <a:schemeClr val="lt1"/>
                </a:solidFill>
                <a:latin typeface="Merriweather"/>
                <a:ea typeface="Merriweather"/>
                <a:cs typeface="Merriweather"/>
                <a:sym typeface="Merriweather"/>
              </a:rPr>
            </a:br>
            <a:br>
              <a:rPr lang="en" sz="1000">
                <a:solidFill>
                  <a:schemeClr val="lt1"/>
                </a:solidFill>
                <a:latin typeface="Merriweather"/>
                <a:ea typeface="Merriweather"/>
                <a:cs typeface="Merriweather"/>
                <a:sym typeface="Merriweather"/>
              </a:rPr>
            </a:br>
            <a:r>
              <a:rPr lang="en" sz="1000">
                <a:solidFill>
                  <a:schemeClr val="lt1"/>
                </a:solidFill>
                <a:latin typeface="Merriweather"/>
                <a:ea typeface="Merriweather"/>
                <a:cs typeface="Merriweather"/>
                <a:sym typeface="Merriweather"/>
              </a:rPr>
              <a:t>Wasn’t able to properly implement it, faced evaluation errors</a:t>
            </a:r>
            <a:endParaRPr sz="1000">
              <a:solidFill>
                <a:schemeClr val="lt1"/>
              </a:solidFill>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9"/>
          <p:cNvSpPr txBox="1"/>
          <p:nvPr/>
        </p:nvSpPr>
        <p:spPr>
          <a:xfrm>
            <a:off x="1024675" y="132175"/>
            <a:ext cx="81066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lang="en" sz="1200">
                <a:solidFill>
                  <a:schemeClr val="lt1"/>
                </a:solidFill>
                <a:latin typeface="Merriweather"/>
                <a:ea typeface="Merriweather"/>
                <a:cs typeface="Merriweather"/>
                <a:sym typeface="Merriweather"/>
              </a:rPr>
              <a:t>4</a:t>
            </a:r>
            <a:r>
              <a:rPr lang="en" sz="1200">
                <a:solidFill>
                  <a:schemeClr val="lt1"/>
                </a:solidFill>
                <a:latin typeface="Merriweather"/>
                <a:ea typeface="Merriweather"/>
                <a:cs typeface="Merriweather"/>
                <a:sym typeface="Merriweather"/>
              </a:rPr>
              <a:t>. Incremental Learning Models</a:t>
            </a:r>
            <a:endParaRPr sz="1000">
              <a:solidFill>
                <a:schemeClr val="lt1"/>
              </a:solidFill>
              <a:latin typeface="Merriweather"/>
              <a:ea typeface="Merriweather"/>
              <a:cs typeface="Merriweather"/>
              <a:sym typeface="Merriweather"/>
            </a:endParaRPr>
          </a:p>
        </p:txBody>
      </p:sp>
      <p:pic>
        <p:nvPicPr>
          <p:cNvPr id="263" name="Google Shape;263;p29"/>
          <p:cNvPicPr preferRelativeResize="0"/>
          <p:nvPr/>
        </p:nvPicPr>
        <p:blipFill>
          <a:blip r:embed="rId3">
            <a:alphaModFix/>
          </a:blip>
          <a:stretch>
            <a:fillRect/>
          </a:stretch>
        </p:blipFill>
        <p:spPr>
          <a:xfrm>
            <a:off x="0" y="3871125"/>
            <a:ext cx="4080600" cy="500275"/>
          </a:xfrm>
          <a:prstGeom prst="rect">
            <a:avLst/>
          </a:prstGeom>
          <a:noFill/>
          <a:ln>
            <a:noFill/>
          </a:ln>
        </p:spPr>
      </p:pic>
      <p:pic>
        <p:nvPicPr>
          <p:cNvPr id="264" name="Google Shape;264;p29"/>
          <p:cNvPicPr preferRelativeResize="0"/>
          <p:nvPr/>
        </p:nvPicPr>
        <p:blipFill>
          <a:blip r:embed="rId4">
            <a:alphaModFix/>
          </a:blip>
          <a:stretch>
            <a:fillRect/>
          </a:stretch>
        </p:blipFill>
        <p:spPr>
          <a:xfrm>
            <a:off x="4116113" y="3871125"/>
            <a:ext cx="1923720" cy="500275"/>
          </a:xfrm>
          <a:prstGeom prst="rect">
            <a:avLst/>
          </a:prstGeom>
          <a:noFill/>
          <a:ln>
            <a:noFill/>
          </a:ln>
        </p:spPr>
      </p:pic>
      <p:pic>
        <p:nvPicPr>
          <p:cNvPr id="265" name="Google Shape;265;p29"/>
          <p:cNvPicPr preferRelativeResize="0"/>
          <p:nvPr/>
        </p:nvPicPr>
        <p:blipFill rotWithShape="1">
          <a:blip r:embed="rId5">
            <a:alphaModFix/>
          </a:blip>
          <a:srcRect b="0" l="0" r="0" t="13509"/>
          <a:stretch/>
        </p:blipFill>
        <p:spPr>
          <a:xfrm>
            <a:off x="6075350" y="3871125"/>
            <a:ext cx="3068650" cy="500275"/>
          </a:xfrm>
          <a:prstGeom prst="rect">
            <a:avLst/>
          </a:prstGeom>
          <a:noFill/>
          <a:ln>
            <a:noFill/>
          </a:ln>
        </p:spPr>
      </p:pic>
      <p:sp>
        <p:nvSpPr>
          <p:cNvPr id="266" name="Google Shape;266;p29"/>
          <p:cNvSpPr txBox="1"/>
          <p:nvPr>
            <p:ph idx="1" type="body"/>
          </p:nvPr>
        </p:nvSpPr>
        <p:spPr>
          <a:xfrm>
            <a:off x="1067750" y="777125"/>
            <a:ext cx="3891900" cy="825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900">
                <a:latin typeface="Merriweather"/>
                <a:ea typeface="Merriweather"/>
                <a:cs typeface="Merriweather"/>
                <a:sym typeface="Merriweather"/>
              </a:rPr>
              <a:t>ARTMAP algorithm generates decision clusters in response to new patterns, different from previously seen instances, previously generated clusters are always retained,</a:t>
            </a:r>
            <a:endParaRPr sz="900">
              <a:latin typeface="Merriweather"/>
              <a:ea typeface="Merriweather"/>
              <a:cs typeface="Merriweather"/>
              <a:sym typeface="Merriweather"/>
            </a:endParaRPr>
          </a:p>
          <a:p>
            <a:pPr indent="0" lvl="0" marL="0" rtl="0" algn="l">
              <a:lnSpc>
                <a:spcPct val="95000"/>
              </a:lnSpc>
              <a:spcBef>
                <a:spcPts val="0"/>
              </a:spcBef>
              <a:spcAft>
                <a:spcPts val="0"/>
              </a:spcAft>
              <a:buSzPts val="770"/>
              <a:buNone/>
            </a:pPr>
            <a:r>
              <a:rPr lang="en" sz="900">
                <a:latin typeface="Merriweather"/>
                <a:ea typeface="Merriweather"/>
                <a:cs typeface="Merriweather"/>
                <a:sym typeface="Merriweather"/>
              </a:rPr>
              <a:t>It had a vigilante parameter which is typically chosen in an ad hoc manner by trial and error, Hence unreliable</a:t>
            </a:r>
            <a:endParaRPr sz="900">
              <a:latin typeface="Merriweather"/>
              <a:ea typeface="Merriweather"/>
              <a:cs typeface="Merriweather"/>
              <a:sym typeface="Merriweather"/>
            </a:endParaRPr>
          </a:p>
          <a:p>
            <a:pPr indent="0" lvl="0" marL="0" rtl="0" algn="l">
              <a:lnSpc>
                <a:spcPct val="95000"/>
              </a:lnSpc>
              <a:spcBef>
                <a:spcPts val="0"/>
              </a:spcBef>
              <a:spcAft>
                <a:spcPts val="0"/>
              </a:spcAft>
              <a:buSzPts val="770"/>
              <a:buNone/>
            </a:pPr>
            <a:r>
              <a:t/>
            </a:r>
            <a:endParaRPr sz="900">
              <a:solidFill>
                <a:srgbClr val="000000"/>
              </a:solidFill>
              <a:latin typeface="Merriweather"/>
              <a:ea typeface="Merriweather"/>
              <a:cs typeface="Merriweather"/>
              <a:sym typeface="Merriweather"/>
            </a:endParaRPr>
          </a:p>
        </p:txBody>
      </p:sp>
      <p:sp>
        <p:nvSpPr>
          <p:cNvPr id="267" name="Google Shape;267;p29"/>
          <p:cNvSpPr txBox="1"/>
          <p:nvPr>
            <p:ph type="title"/>
          </p:nvPr>
        </p:nvSpPr>
        <p:spPr>
          <a:xfrm>
            <a:off x="1067745" y="501475"/>
            <a:ext cx="37398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u="sng">
                <a:latin typeface="Merriweather"/>
                <a:ea typeface="Merriweather"/>
                <a:cs typeface="Merriweather"/>
                <a:sym typeface="Merriweather"/>
              </a:rPr>
              <a:t>Learn++ Algorithm for increment learning</a:t>
            </a:r>
            <a:endParaRPr sz="1200" u="sng">
              <a:latin typeface="Merriweather"/>
              <a:ea typeface="Merriweather"/>
              <a:cs typeface="Merriweather"/>
              <a:sym typeface="Merriweather"/>
            </a:endParaRPr>
          </a:p>
        </p:txBody>
      </p:sp>
      <p:pic>
        <p:nvPicPr>
          <p:cNvPr id="268" name="Google Shape;268;p29"/>
          <p:cNvPicPr preferRelativeResize="0"/>
          <p:nvPr/>
        </p:nvPicPr>
        <p:blipFill>
          <a:blip r:embed="rId6">
            <a:alphaModFix/>
          </a:blip>
          <a:stretch>
            <a:fillRect/>
          </a:stretch>
        </p:blipFill>
        <p:spPr>
          <a:xfrm>
            <a:off x="1697638" y="1947037"/>
            <a:ext cx="3662203" cy="624712"/>
          </a:xfrm>
          <a:prstGeom prst="rect">
            <a:avLst/>
          </a:prstGeom>
          <a:noFill/>
          <a:ln>
            <a:noFill/>
          </a:ln>
        </p:spPr>
      </p:pic>
      <p:pic>
        <p:nvPicPr>
          <p:cNvPr id="269" name="Google Shape;269;p29"/>
          <p:cNvPicPr preferRelativeResize="0"/>
          <p:nvPr/>
        </p:nvPicPr>
        <p:blipFill rotWithShape="1">
          <a:blip r:embed="rId7">
            <a:alphaModFix/>
          </a:blip>
          <a:srcRect b="0" l="0" r="27709" t="0"/>
          <a:stretch/>
        </p:blipFill>
        <p:spPr>
          <a:xfrm>
            <a:off x="5470635" y="1947025"/>
            <a:ext cx="1975727" cy="321167"/>
          </a:xfrm>
          <a:prstGeom prst="rect">
            <a:avLst/>
          </a:prstGeom>
          <a:noFill/>
          <a:ln>
            <a:noFill/>
          </a:ln>
        </p:spPr>
      </p:pic>
      <p:pic>
        <p:nvPicPr>
          <p:cNvPr id="270" name="Google Shape;270;p29"/>
          <p:cNvPicPr preferRelativeResize="0"/>
          <p:nvPr/>
        </p:nvPicPr>
        <p:blipFill rotWithShape="1">
          <a:blip r:embed="rId6">
            <a:alphaModFix/>
          </a:blip>
          <a:srcRect b="7646" l="83253" r="6669" t="72332"/>
          <a:stretch/>
        </p:blipFill>
        <p:spPr>
          <a:xfrm>
            <a:off x="7017592" y="1988744"/>
            <a:ext cx="378032" cy="128127"/>
          </a:xfrm>
          <a:prstGeom prst="rect">
            <a:avLst/>
          </a:prstGeom>
          <a:noFill/>
          <a:ln>
            <a:noFill/>
          </a:ln>
        </p:spPr>
      </p:pic>
      <p:sp>
        <p:nvSpPr>
          <p:cNvPr id="271" name="Google Shape;271;p29"/>
          <p:cNvSpPr txBox="1"/>
          <p:nvPr>
            <p:ph idx="1" type="body"/>
          </p:nvPr>
        </p:nvSpPr>
        <p:spPr>
          <a:xfrm>
            <a:off x="1132225" y="1659850"/>
            <a:ext cx="6417000" cy="327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900">
                <a:latin typeface="Merriweather"/>
                <a:ea typeface="Merriweather"/>
                <a:cs typeface="Merriweather"/>
                <a:sym typeface="Merriweather"/>
              </a:rPr>
              <a:t>Learn++ solved all these problems, and gave great results overall while ensuring incremental improvements.</a:t>
            </a:r>
            <a:endParaRPr sz="900">
              <a:latin typeface="Merriweather"/>
              <a:ea typeface="Merriweather"/>
              <a:cs typeface="Merriweather"/>
              <a:sym typeface="Merriweather"/>
            </a:endParaRPr>
          </a:p>
          <a:p>
            <a:pPr indent="0" lvl="0" marL="0" rtl="0" algn="l">
              <a:lnSpc>
                <a:spcPct val="95000"/>
              </a:lnSpc>
              <a:spcBef>
                <a:spcPts val="0"/>
              </a:spcBef>
              <a:spcAft>
                <a:spcPts val="0"/>
              </a:spcAft>
              <a:buSzPts val="770"/>
              <a:buNone/>
            </a:pPr>
            <a:r>
              <a:t/>
            </a:r>
            <a:endParaRPr sz="900">
              <a:latin typeface="Merriweather"/>
              <a:ea typeface="Merriweather"/>
              <a:cs typeface="Merriweather"/>
              <a:sym typeface="Merriweather"/>
            </a:endParaRPr>
          </a:p>
          <a:p>
            <a:pPr indent="0" lvl="0" marL="0" rtl="0" algn="l">
              <a:lnSpc>
                <a:spcPct val="95000"/>
              </a:lnSpc>
              <a:spcBef>
                <a:spcPts val="0"/>
              </a:spcBef>
              <a:spcAft>
                <a:spcPts val="0"/>
              </a:spcAft>
              <a:buSzPts val="770"/>
              <a:buNone/>
            </a:pPr>
            <a:r>
              <a:t/>
            </a:r>
            <a:endParaRPr sz="900">
              <a:solidFill>
                <a:srgbClr val="000000"/>
              </a:solidFill>
              <a:latin typeface="Merriweather"/>
              <a:ea typeface="Merriweather"/>
              <a:cs typeface="Merriweather"/>
              <a:sym typeface="Merriweather"/>
            </a:endParaRPr>
          </a:p>
        </p:txBody>
      </p:sp>
      <p:sp>
        <p:nvSpPr>
          <p:cNvPr id="272" name="Google Shape;272;p29"/>
          <p:cNvSpPr txBox="1"/>
          <p:nvPr/>
        </p:nvSpPr>
        <p:spPr>
          <a:xfrm>
            <a:off x="700800" y="2627125"/>
            <a:ext cx="8443200" cy="121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en" sz="1200" u="sng">
                <a:solidFill>
                  <a:schemeClr val="lt1"/>
                </a:solidFill>
                <a:latin typeface="Merriweather"/>
                <a:ea typeface="Merriweather"/>
                <a:cs typeface="Merriweather"/>
                <a:sym typeface="Merriweather"/>
              </a:rPr>
              <a:t>CatBoost with Boosting</a:t>
            </a:r>
            <a:endParaRPr sz="1200" u="sng">
              <a:solidFill>
                <a:schemeClr val="lt1"/>
              </a:solidFill>
              <a:latin typeface="Merriweather"/>
              <a:ea typeface="Merriweather"/>
              <a:cs typeface="Merriweather"/>
              <a:sym typeface="Merriweather"/>
            </a:endParaRPr>
          </a:p>
          <a:p>
            <a:pPr indent="0" lvl="0" marL="0" rtl="0" algn="l">
              <a:lnSpc>
                <a:spcPct val="115000"/>
              </a:lnSpc>
              <a:spcBef>
                <a:spcPts val="1200"/>
              </a:spcBef>
              <a:spcAft>
                <a:spcPts val="0"/>
              </a:spcAft>
              <a:buNone/>
            </a:pPr>
            <a:r>
              <a:rPr lang="en" sz="1000">
                <a:solidFill>
                  <a:schemeClr val="lt1"/>
                </a:solidFill>
                <a:latin typeface="Merriweather"/>
                <a:ea typeface="Merriweather"/>
                <a:cs typeface="Merriweather"/>
                <a:sym typeface="Merriweather"/>
              </a:rPr>
              <a:t>Some machine learning models support incremental learning natively, which can handle class additions more naturally:</a:t>
            </a:r>
            <a:endParaRPr sz="1000">
              <a:solidFill>
                <a:schemeClr val="lt1"/>
              </a:solidFill>
              <a:latin typeface="Merriweather"/>
              <a:ea typeface="Merriweather"/>
              <a:cs typeface="Merriweather"/>
              <a:sym typeface="Merriweather"/>
            </a:endParaRPr>
          </a:p>
          <a:p>
            <a:pPr indent="0" lvl="0" marL="0" rtl="0" algn="l">
              <a:lnSpc>
                <a:spcPct val="115000"/>
              </a:lnSpc>
              <a:spcBef>
                <a:spcPts val="1200"/>
              </a:spcBef>
              <a:spcAft>
                <a:spcPts val="1200"/>
              </a:spcAft>
              <a:buNone/>
            </a:pPr>
            <a:r>
              <a:rPr lang="en" sz="1000">
                <a:solidFill>
                  <a:schemeClr val="lt1"/>
                </a:solidFill>
                <a:latin typeface="Merriweather"/>
                <a:ea typeface="Merriweather"/>
                <a:cs typeface="Merriweather"/>
                <a:sym typeface="Merriweather"/>
              </a:rPr>
              <a:t>Incremental training with CatBoost or XGBoost: Tree-based models with boosting allow you to add more data progressively, making them inherently suitable for adjusting to new classes.</a:t>
            </a:r>
            <a:endParaRPr/>
          </a:p>
        </p:txBody>
      </p:sp>
      <p:sp>
        <p:nvSpPr>
          <p:cNvPr id="273" name="Google Shape;273;p29"/>
          <p:cNvSpPr txBox="1"/>
          <p:nvPr/>
        </p:nvSpPr>
        <p:spPr>
          <a:xfrm>
            <a:off x="5070225" y="636725"/>
            <a:ext cx="3797700" cy="11058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900">
                <a:solidFill>
                  <a:schemeClr val="lt1"/>
                </a:solidFill>
                <a:latin typeface="Merriweather"/>
                <a:ea typeface="Merriweather"/>
                <a:cs typeface="Merriweather"/>
                <a:sym typeface="Merriweather"/>
              </a:rPr>
              <a:t>Incremental construction of support vector machine classifiers, Incremental learning based on reproducible kernel Hilbert spaces, incrementally adding new IF–THEN rules to an existing fuzzy inference system require either precise a priori knowledge of data distributions, or an ad-hoc selection of a large number of parameters</a:t>
            </a:r>
            <a:endParaRPr sz="900">
              <a:solidFill>
                <a:schemeClr val="lt1"/>
              </a:solidFill>
              <a:latin typeface="Merriweather"/>
              <a:ea typeface="Merriweather"/>
              <a:cs typeface="Merriweather"/>
              <a:sym typeface="Merriweather"/>
            </a:endParaRPr>
          </a:p>
          <a:p>
            <a:pPr indent="0" lvl="0" marL="0" rtl="0" algn="l">
              <a:lnSpc>
                <a:spcPct val="95000"/>
              </a:lnSpc>
              <a:spcBef>
                <a:spcPts val="0"/>
              </a:spcBef>
              <a:spcAft>
                <a:spcPts val="0"/>
              </a:spcAft>
              <a:buNone/>
            </a:pPr>
            <a:r>
              <a:t/>
            </a:r>
            <a:endParaRPr sz="900">
              <a:solidFill>
                <a:schemeClr val="lt1"/>
              </a:solidFill>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0"/>
          <p:cNvSpPr txBox="1"/>
          <p:nvPr>
            <p:ph type="title"/>
          </p:nvPr>
        </p:nvSpPr>
        <p:spPr>
          <a:xfrm>
            <a:off x="1052550" y="233950"/>
            <a:ext cx="7038900" cy="554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Merriweather"/>
              <a:buChar char="●"/>
            </a:pPr>
            <a:r>
              <a:rPr lang="en" sz="2000">
                <a:latin typeface="Merriweather"/>
                <a:ea typeface="Merriweather"/>
                <a:cs typeface="Merriweather"/>
                <a:sym typeface="Merriweather"/>
              </a:rPr>
              <a:t>Conclusions</a:t>
            </a:r>
            <a:endParaRPr sz="2000">
              <a:latin typeface="Merriweather"/>
              <a:ea typeface="Merriweather"/>
              <a:cs typeface="Merriweather"/>
              <a:sym typeface="Merriweather"/>
            </a:endParaRPr>
          </a:p>
        </p:txBody>
      </p:sp>
      <p:sp>
        <p:nvSpPr>
          <p:cNvPr id="279" name="Google Shape;279;p30"/>
          <p:cNvSpPr txBox="1"/>
          <p:nvPr/>
        </p:nvSpPr>
        <p:spPr>
          <a:xfrm>
            <a:off x="1052550" y="925725"/>
            <a:ext cx="80499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erriweather"/>
                <a:ea typeface="Merriweather"/>
                <a:cs typeface="Merriweather"/>
                <a:sym typeface="Merriweather"/>
              </a:rPr>
              <a:t>The results indicate that transfer learning, knowledge distillation, and incremental boosting methods provided the most robust performance for class-incremental learning tasks. </a:t>
            </a:r>
            <a:br>
              <a:rPr lang="en" sz="1200">
                <a:solidFill>
                  <a:schemeClr val="lt1"/>
                </a:solidFill>
                <a:latin typeface="Merriweather"/>
                <a:ea typeface="Merriweather"/>
                <a:cs typeface="Merriweather"/>
                <a:sym typeface="Merriweather"/>
              </a:rPr>
            </a:br>
            <a:br>
              <a:rPr lang="en" sz="1200">
                <a:solidFill>
                  <a:schemeClr val="lt1"/>
                </a:solidFill>
                <a:latin typeface="Merriweather"/>
                <a:ea typeface="Merriweather"/>
                <a:cs typeface="Merriweather"/>
                <a:sym typeface="Merriweather"/>
              </a:rPr>
            </a:br>
            <a:r>
              <a:rPr lang="en" sz="1200">
                <a:solidFill>
                  <a:schemeClr val="lt1"/>
                </a:solidFill>
                <a:latin typeface="Merriweather"/>
                <a:ea typeface="Merriweather"/>
                <a:cs typeface="Merriweather"/>
                <a:sym typeface="Merriweather"/>
              </a:rPr>
              <a:t>Specifically:</a:t>
            </a:r>
            <a:br>
              <a:rPr lang="en" sz="1200">
                <a:solidFill>
                  <a:schemeClr val="lt1"/>
                </a:solidFill>
                <a:latin typeface="Merriweather"/>
                <a:ea typeface="Merriweather"/>
                <a:cs typeface="Merriweather"/>
                <a:sym typeface="Merriweather"/>
              </a:rPr>
            </a:br>
            <a:endParaRPr sz="12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lt1"/>
                </a:solidFill>
                <a:latin typeface="Merriweather"/>
                <a:ea typeface="Merriweather"/>
                <a:cs typeface="Merriweather"/>
                <a:sym typeface="Merriweather"/>
              </a:rPr>
              <a:t>• Transfer learning and knowledge distillation methods effectively mitigated catastrophic forgetting with balanced data from old and new classes.</a:t>
            </a:r>
            <a:endParaRPr sz="1200">
              <a:solidFill>
                <a:schemeClr val="lt1"/>
              </a:solidFill>
              <a:latin typeface="Merriweather"/>
              <a:ea typeface="Merriweather"/>
              <a:cs typeface="Merriweather"/>
              <a:sym typeface="Merriweather"/>
            </a:endParaRPr>
          </a:p>
          <a:p>
            <a:pPr indent="0" lvl="0" marL="0" rtl="0" algn="l">
              <a:spcBef>
                <a:spcPts val="0"/>
              </a:spcBef>
              <a:spcAft>
                <a:spcPts val="0"/>
              </a:spcAft>
              <a:buNone/>
            </a:pPr>
            <a:br>
              <a:rPr lang="en" sz="1200">
                <a:solidFill>
                  <a:schemeClr val="lt1"/>
                </a:solidFill>
                <a:latin typeface="Merriweather"/>
                <a:ea typeface="Merriweather"/>
                <a:cs typeface="Merriweather"/>
                <a:sym typeface="Merriweather"/>
              </a:rPr>
            </a:br>
            <a:r>
              <a:rPr lang="en" sz="1200">
                <a:solidFill>
                  <a:schemeClr val="lt1"/>
                </a:solidFill>
                <a:latin typeface="Merriweather"/>
                <a:ea typeface="Merriweather"/>
                <a:cs typeface="Merriweather"/>
                <a:sym typeface="Merriweather"/>
              </a:rPr>
              <a:t>• Regularization-based methods, though useful in reducing weight drift, required precise tuning and were less scalable with frequent updates.</a:t>
            </a:r>
            <a:br>
              <a:rPr lang="en" sz="1200">
                <a:solidFill>
                  <a:schemeClr val="lt1"/>
                </a:solidFill>
                <a:latin typeface="Merriweather"/>
                <a:ea typeface="Merriweather"/>
                <a:cs typeface="Merriweather"/>
                <a:sym typeface="Merriweather"/>
              </a:rPr>
            </a:br>
            <a:endParaRPr sz="12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lt1"/>
                </a:solidFill>
                <a:latin typeface="Merriweather"/>
                <a:ea typeface="Merriweather"/>
                <a:cs typeface="Merriweather"/>
                <a:sym typeface="Merriweather"/>
              </a:rPr>
              <a:t>• Meta-learning and few-shot learning approaches were beneficial for limited data scenarios but showed</a:t>
            </a:r>
            <a:endParaRPr sz="12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lt1"/>
                </a:solidFill>
                <a:latin typeface="Merriweather"/>
                <a:ea typeface="Merriweather"/>
                <a:cs typeface="Merriweather"/>
                <a:sym typeface="Merriweather"/>
              </a:rPr>
              <a:t>reduced performance under frequent class updates. (According to literature reviews)</a:t>
            </a:r>
            <a:br>
              <a:rPr lang="en" sz="1200">
                <a:solidFill>
                  <a:schemeClr val="lt1"/>
                </a:solidFill>
                <a:latin typeface="Merriweather"/>
                <a:ea typeface="Merriweather"/>
                <a:cs typeface="Merriweather"/>
                <a:sym typeface="Merriweather"/>
              </a:rPr>
            </a:br>
            <a:endParaRPr sz="12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lt1"/>
                </a:solidFill>
                <a:latin typeface="Merriweather"/>
                <a:ea typeface="Merriweather"/>
                <a:cs typeface="Merriweather"/>
                <a:sym typeface="Merriweather"/>
              </a:rPr>
              <a:t>• Overall, boosting-based incremental methods (such as CatBoost) achieved consistent accuracy across</a:t>
            </a:r>
            <a:endParaRPr sz="12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lt1"/>
                </a:solidFill>
                <a:latin typeface="Merriweather"/>
                <a:ea typeface="Merriweather"/>
                <a:cs typeface="Merriweather"/>
                <a:sym typeface="Merriweather"/>
              </a:rPr>
              <a:t>updates, proving to be the most adaptable for continuous class addition.</a:t>
            </a:r>
            <a:br>
              <a:rPr lang="en" sz="1200">
                <a:solidFill>
                  <a:schemeClr val="lt1"/>
                </a:solidFill>
                <a:latin typeface="Merriweather"/>
                <a:ea typeface="Merriweather"/>
                <a:cs typeface="Merriweather"/>
                <a:sym typeface="Merriweather"/>
              </a:rPr>
            </a:br>
            <a:endParaRPr sz="12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lt1"/>
                </a:solidFill>
                <a:latin typeface="Merriweather"/>
                <a:ea typeface="Merriweather"/>
                <a:cs typeface="Merriweather"/>
                <a:sym typeface="Merriweather"/>
              </a:rPr>
              <a:t>• In terms of Neural Networks, Weight Distillation and Final Layer Retraining were the closest to reach the upper-bound of Transfer Learning.</a:t>
            </a:r>
            <a:endParaRPr sz="1200">
              <a:solidFill>
                <a:schemeClr val="lt1"/>
              </a:solidFill>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1"/>
          <p:cNvSpPr txBox="1"/>
          <p:nvPr/>
        </p:nvSpPr>
        <p:spPr>
          <a:xfrm>
            <a:off x="1037400" y="606125"/>
            <a:ext cx="8106600" cy="4309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chemeClr val="lt1"/>
                </a:solidFill>
                <a:latin typeface="Merriweather"/>
                <a:ea typeface="Merriweather"/>
                <a:cs typeface="Merriweather"/>
                <a:sym typeface="Merriweather"/>
              </a:rPr>
              <a:t>The Novelty Assessment will focus on practical applications, audience engagement, and comprehensive presentations. </a:t>
            </a:r>
            <a:br>
              <a:rPr lang="en" sz="1000">
                <a:solidFill>
                  <a:schemeClr val="lt1"/>
                </a:solidFill>
                <a:latin typeface="Merriweather"/>
                <a:ea typeface="Merriweather"/>
                <a:cs typeface="Merriweather"/>
                <a:sym typeface="Merriweather"/>
              </a:rPr>
            </a:br>
            <a:r>
              <a:rPr lang="en" sz="1000">
                <a:solidFill>
                  <a:schemeClr val="lt1"/>
                </a:solidFill>
                <a:latin typeface="Merriweather"/>
                <a:ea typeface="Merriweather"/>
                <a:cs typeface="Merriweather"/>
                <a:sym typeface="Merriweather"/>
              </a:rPr>
              <a:t>Our plan involves preparing interactive materials, and showcasing our methods through a live demo and poster presentation. </a:t>
            </a:r>
            <a:br>
              <a:rPr lang="en" sz="1000">
                <a:solidFill>
                  <a:schemeClr val="lt1"/>
                </a:solidFill>
                <a:latin typeface="Merriweather"/>
                <a:ea typeface="Merriweather"/>
                <a:cs typeface="Merriweather"/>
                <a:sym typeface="Merriweather"/>
              </a:rPr>
            </a:br>
            <a:br>
              <a:rPr lang="en" sz="1000">
                <a:solidFill>
                  <a:schemeClr val="lt1"/>
                </a:solidFill>
                <a:latin typeface="Merriweather"/>
                <a:ea typeface="Merriweather"/>
                <a:cs typeface="Merriweather"/>
                <a:sym typeface="Merriweather"/>
              </a:rPr>
            </a:br>
            <a:r>
              <a:rPr lang="en" sz="1000">
                <a:solidFill>
                  <a:schemeClr val="lt1"/>
                </a:solidFill>
                <a:latin typeface="Merriweather"/>
                <a:ea typeface="Merriweather"/>
                <a:cs typeface="Merriweather"/>
                <a:sym typeface="Merriweather"/>
              </a:rPr>
              <a:t>Below is the structured approach for each component of the Novelty Assessment.</a:t>
            </a:r>
            <a:endParaRPr sz="1000">
              <a:solidFill>
                <a:schemeClr val="lt1"/>
              </a:solidFill>
              <a:latin typeface="Merriweather"/>
              <a:ea typeface="Merriweather"/>
              <a:cs typeface="Merriweather"/>
              <a:sym typeface="Merriweather"/>
            </a:endParaRPr>
          </a:p>
          <a:p>
            <a:pPr indent="0" lvl="0" marL="457200" rtl="0" algn="just">
              <a:spcBef>
                <a:spcPts val="0"/>
              </a:spcBef>
              <a:spcAft>
                <a:spcPts val="0"/>
              </a:spcAft>
              <a:buNone/>
            </a:pPr>
            <a:r>
              <a:t/>
            </a:r>
            <a:endParaRPr b="1" sz="1200">
              <a:solidFill>
                <a:schemeClr val="lt1"/>
              </a:solidFill>
              <a:latin typeface="Merriweather"/>
              <a:ea typeface="Merriweather"/>
              <a:cs typeface="Merriweather"/>
              <a:sym typeface="Merriweather"/>
            </a:endParaRPr>
          </a:p>
          <a:p>
            <a:pPr indent="-133350" lvl="0" marL="228600" rtl="0" algn="just">
              <a:spcBef>
                <a:spcPts val="0"/>
              </a:spcBef>
              <a:spcAft>
                <a:spcPts val="0"/>
              </a:spcAft>
              <a:buClr>
                <a:schemeClr val="lt1"/>
              </a:buClr>
              <a:buSzPts val="1200"/>
              <a:buFont typeface="Merriweather"/>
              <a:buChar char="-"/>
            </a:pPr>
            <a:r>
              <a:rPr b="1" lang="en" sz="1200">
                <a:solidFill>
                  <a:schemeClr val="lt1"/>
                </a:solidFill>
                <a:latin typeface="Merriweather"/>
                <a:ea typeface="Merriweather"/>
                <a:cs typeface="Merriweather"/>
                <a:sym typeface="Merriweather"/>
              </a:rPr>
              <a:t>Interactive Web Application for Audience Engagement</a:t>
            </a:r>
            <a:endParaRPr b="1" sz="1200">
              <a:solidFill>
                <a:schemeClr val="lt1"/>
              </a:solidFill>
              <a:latin typeface="Merriweather"/>
              <a:ea typeface="Merriweather"/>
              <a:cs typeface="Merriweather"/>
              <a:sym typeface="Merriweather"/>
            </a:endParaRPr>
          </a:p>
          <a:p>
            <a:pPr indent="0" lvl="0" marL="0" rtl="0" algn="just">
              <a:spcBef>
                <a:spcPts val="0"/>
              </a:spcBef>
              <a:spcAft>
                <a:spcPts val="0"/>
              </a:spcAft>
              <a:buNone/>
            </a:pPr>
            <a:r>
              <a:rPr lang="en" sz="1000">
                <a:solidFill>
                  <a:schemeClr val="lt1"/>
                </a:solidFill>
                <a:latin typeface="Merriweather"/>
                <a:ea typeface="Merriweather"/>
                <a:cs typeface="Merriweather"/>
                <a:sym typeface="Merriweather"/>
              </a:rPr>
              <a:t>• </a:t>
            </a:r>
            <a:r>
              <a:rPr lang="en" sz="1000">
                <a:solidFill>
                  <a:schemeClr val="lt1"/>
                </a:solidFill>
                <a:latin typeface="Merriweather"/>
                <a:ea typeface="Merriweather"/>
                <a:cs typeface="Merriweather"/>
                <a:sym typeface="Merriweather"/>
              </a:rPr>
              <a:t>Streamlit</a:t>
            </a:r>
            <a:r>
              <a:rPr lang="en" sz="1000">
                <a:solidFill>
                  <a:schemeClr val="lt1"/>
                </a:solidFill>
                <a:latin typeface="Merriweather"/>
                <a:ea typeface="Merriweather"/>
                <a:cs typeface="Merriweather"/>
                <a:sym typeface="Merriweather"/>
              </a:rPr>
              <a:t> Web Application: I</a:t>
            </a:r>
            <a:r>
              <a:rPr lang="en" sz="1000">
                <a:solidFill>
                  <a:schemeClr val="lt1"/>
                </a:solidFill>
                <a:latin typeface="Merriweather"/>
                <a:ea typeface="Merriweather"/>
                <a:cs typeface="Merriweather"/>
                <a:sym typeface="Merriweather"/>
              </a:rPr>
              <a:t>nteractive web application using Streamlit t</a:t>
            </a:r>
            <a:r>
              <a:rPr lang="en" sz="1000">
                <a:solidFill>
                  <a:schemeClr val="lt1"/>
                </a:solidFill>
                <a:latin typeface="Merriweather"/>
                <a:ea typeface="Merriweather"/>
                <a:cs typeface="Merriweather"/>
                <a:sym typeface="Merriweather"/>
              </a:rPr>
              <a:t>o explain the project problem, objectives, and methods in a user-friendly manner. This application will allow the general audience to interact with our models, understand the problem, and pique their interest.</a:t>
            </a:r>
            <a:endParaRPr sz="1000">
              <a:solidFill>
                <a:schemeClr val="lt1"/>
              </a:solidFill>
              <a:latin typeface="Merriweather"/>
              <a:ea typeface="Merriweather"/>
              <a:cs typeface="Merriweather"/>
              <a:sym typeface="Merriweather"/>
            </a:endParaRPr>
          </a:p>
          <a:p>
            <a:pPr indent="0" lvl="0" marL="0" rtl="0" algn="just">
              <a:spcBef>
                <a:spcPts val="0"/>
              </a:spcBef>
              <a:spcAft>
                <a:spcPts val="0"/>
              </a:spcAft>
              <a:buNone/>
            </a:pPr>
            <a:r>
              <a:rPr lang="en" sz="1000">
                <a:solidFill>
                  <a:schemeClr val="lt1"/>
                </a:solidFill>
                <a:latin typeface="Merriweather"/>
                <a:ea typeface="Merriweather"/>
                <a:cs typeface="Merriweather"/>
                <a:sym typeface="Merriweather"/>
              </a:rPr>
              <a:t>• Gamified Quizzes: To engage the audience further, we will implement gamified quizzes within the</a:t>
            </a:r>
            <a:endParaRPr sz="1000">
              <a:solidFill>
                <a:schemeClr val="lt1"/>
              </a:solidFill>
              <a:latin typeface="Merriweather"/>
              <a:ea typeface="Merriweather"/>
              <a:cs typeface="Merriweather"/>
              <a:sym typeface="Merriweather"/>
            </a:endParaRPr>
          </a:p>
          <a:p>
            <a:pPr indent="0" lvl="0" marL="0" rtl="0" algn="just">
              <a:spcBef>
                <a:spcPts val="0"/>
              </a:spcBef>
              <a:spcAft>
                <a:spcPts val="0"/>
              </a:spcAft>
              <a:buNone/>
            </a:pPr>
            <a:r>
              <a:rPr lang="en" sz="1000">
                <a:solidFill>
                  <a:schemeClr val="lt1"/>
                </a:solidFill>
                <a:latin typeface="Merriweather"/>
                <a:ea typeface="Merriweather"/>
                <a:cs typeface="Merriweather"/>
                <a:sym typeface="Merriweather"/>
              </a:rPr>
              <a:t>application. These quizzes will be based on the results and findings from our experiments, allowing</a:t>
            </a:r>
            <a:endParaRPr sz="1000">
              <a:solidFill>
                <a:schemeClr val="lt1"/>
              </a:solidFill>
              <a:latin typeface="Merriweather"/>
              <a:ea typeface="Merriweather"/>
              <a:cs typeface="Merriweather"/>
              <a:sym typeface="Merriweather"/>
            </a:endParaRPr>
          </a:p>
          <a:p>
            <a:pPr indent="0" lvl="0" marL="0" rtl="0" algn="just">
              <a:spcBef>
                <a:spcPts val="0"/>
              </a:spcBef>
              <a:spcAft>
                <a:spcPts val="0"/>
              </a:spcAft>
              <a:buNone/>
            </a:pPr>
            <a:r>
              <a:rPr lang="en" sz="1000">
                <a:solidFill>
                  <a:schemeClr val="lt1"/>
                </a:solidFill>
                <a:latin typeface="Merriweather"/>
                <a:ea typeface="Merriweather"/>
                <a:cs typeface="Merriweather"/>
                <a:sym typeface="Merriweather"/>
              </a:rPr>
              <a:t>users to test their understanding of the incremental learning challenges and solutions.</a:t>
            </a:r>
            <a:endParaRPr sz="1000">
              <a:solidFill>
                <a:schemeClr val="lt1"/>
              </a:solidFill>
              <a:latin typeface="Merriweather"/>
              <a:ea typeface="Merriweather"/>
              <a:cs typeface="Merriweather"/>
              <a:sym typeface="Merriweather"/>
            </a:endParaRPr>
          </a:p>
          <a:p>
            <a:pPr indent="0" lvl="0" marL="0" rtl="0" algn="just">
              <a:spcBef>
                <a:spcPts val="0"/>
              </a:spcBef>
              <a:spcAft>
                <a:spcPts val="0"/>
              </a:spcAft>
              <a:buNone/>
            </a:pPr>
            <a:r>
              <a:rPr lang="en" sz="1000">
                <a:solidFill>
                  <a:schemeClr val="lt1"/>
                </a:solidFill>
                <a:latin typeface="Merriweather"/>
                <a:ea typeface="Merriweather"/>
                <a:cs typeface="Merriweather"/>
                <a:sym typeface="Merriweather"/>
              </a:rPr>
              <a:t> </a:t>
            </a:r>
            <a:endParaRPr sz="1000">
              <a:solidFill>
                <a:schemeClr val="lt1"/>
              </a:solidFill>
              <a:latin typeface="Merriweather"/>
              <a:ea typeface="Merriweather"/>
              <a:cs typeface="Merriweather"/>
              <a:sym typeface="Merriweather"/>
            </a:endParaRPr>
          </a:p>
          <a:p>
            <a:pPr indent="-133350" lvl="0" marL="228600" rtl="0" algn="just">
              <a:spcBef>
                <a:spcPts val="0"/>
              </a:spcBef>
              <a:spcAft>
                <a:spcPts val="0"/>
              </a:spcAft>
              <a:buClr>
                <a:schemeClr val="lt1"/>
              </a:buClr>
              <a:buSzPts val="1200"/>
              <a:buFont typeface="Merriweather"/>
              <a:buChar char="-"/>
            </a:pPr>
            <a:r>
              <a:rPr b="1" lang="en" sz="1200">
                <a:solidFill>
                  <a:schemeClr val="lt1"/>
                </a:solidFill>
                <a:latin typeface="Merriweather"/>
                <a:ea typeface="Merriweather"/>
                <a:cs typeface="Merriweather"/>
                <a:sym typeface="Merriweather"/>
              </a:rPr>
              <a:t>Poster Presentation and Live Demonstration</a:t>
            </a:r>
            <a:endParaRPr b="1" sz="1200">
              <a:solidFill>
                <a:schemeClr val="lt1"/>
              </a:solidFill>
              <a:latin typeface="Merriweather"/>
              <a:ea typeface="Merriweather"/>
              <a:cs typeface="Merriweather"/>
              <a:sym typeface="Merriweather"/>
            </a:endParaRPr>
          </a:p>
          <a:p>
            <a:pPr indent="0" lvl="0" marL="0" rtl="0" algn="just">
              <a:spcBef>
                <a:spcPts val="0"/>
              </a:spcBef>
              <a:spcAft>
                <a:spcPts val="0"/>
              </a:spcAft>
              <a:buNone/>
            </a:pPr>
            <a:r>
              <a:rPr lang="en" sz="1000">
                <a:solidFill>
                  <a:schemeClr val="lt1"/>
                </a:solidFill>
                <a:latin typeface="Merriweather"/>
                <a:ea typeface="Merriweather"/>
                <a:cs typeface="Merriweather"/>
                <a:sym typeface="Merriweather"/>
              </a:rPr>
              <a:t>• Poster Design and Content: A poster will be designed to visually communicate our project’s key</a:t>
            </a:r>
            <a:endParaRPr sz="1000">
              <a:solidFill>
                <a:schemeClr val="lt1"/>
              </a:solidFill>
              <a:latin typeface="Merriweather"/>
              <a:ea typeface="Merriweather"/>
              <a:cs typeface="Merriweather"/>
              <a:sym typeface="Merriweather"/>
            </a:endParaRPr>
          </a:p>
          <a:p>
            <a:pPr indent="0" lvl="0" marL="0" rtl="0" algn="just">
              <a:spcBef>
                <a:spcPts val="0"/>
              </a:spcBef>
              <a:spcAft>
                <a:spcPts val="0"/>
              </a:spcAft>
              <a:buNone/>
            </a:pPr>
            <a:r>
              <a:rPr lang="en" sz="1000">
                <a:solidFill>
                  <a:schemeClr val="lt1"/>
                </a:solidFill>
                <a:latin typeface="Merriweather"/>
                <a:ea typeface="Merriweather"/>
                <a:cs typeface="Merriweather"/>
                <a:sym typeface="Merriweather"/>
              </a:rPr>
              <a:t>components, methodologies, and results to a general audience. The poster will focus on clarity and</a:t>
            </a:r>
            <a:endParaRPr sz="1000">
              <a:solidFill>
                <a:schemeClr val="lt1"/>
              </a:solidFill>
              <a:latin typeface="Merriweather"/>
              <a:ea typeface="Merriweather"/>
              <a:cs typeface="Merriweather"/>
              <a:sym typeface="Merriweather"/>
            </a:endParaRPr>
          </a:p>
          <a:p>
            <a:pPr indent="0" lvl="0" marL="0" rtl="0" algn="just">
              <a:spcBef>
                <a:spcPts val="0"/>
              </a:spcBef>
              <a:spcAft>
                <a:spcPts val="0"/>
              </a:spcAft>
              <a:buNone/>
            </a:pPr>
            <a:r>
              <a:rPr lang="en" sz="1000">
                <a:solidFill>
                  <a:schemeClr val="lt1"/>
                </a:solidFill>
                <a:latin typeface="Merriweather"/>
                <a:ea typeface="Merriweather"/>
                <a:cs typeface="Merriweather"/>
                <a:sym typeface="Merriweather"/>
              </a:rPr>
              <a:t>engagement, making complex CIL concepts accessible to all viewers.</a:t>
            </a:r>
            <a:endParaRPr sz="1000">
              <a:solidFill>
                <a:schemeClr val="lt1"/>
              </a:solidFill>
              <a:latin typeface="Merriweather"/>
              <a:ea typeface="Merriweather"/>
              <a:cs typeface="Merriweather"/>
              <a:sym typeface="Merriweather"/>
            </a:endParaRPr>
          </a:p>
          <a:p>
            <a:pPr indent="0" lvl="0" marL="0" rtl="0" algn="just">
              <a:spcBef>
                <a:spcPts val="0"/>
              </a:spcBef>
              <a:spcAft>
                <a:spcPts val="0"/>
              </a:spcAft>
              <a:buNone/>
            </a:pPr>
            <a:r>
              <a:rPr lang="en" sz="1000">
                <a:solidFill>
                  <a:schemeClr val="lt1"/>
                </a:solidFill>
                <a:latin typeface="Merriweather"/>
                <a:ea typeface="Merriweather"/>
                <a:cs typeface="Merriweather"/>
                <a:sym typeface="Merriweather"/>
              </a:rPr>
              <a:t>• Live Demo: During the poster presentation, we will offer a live demonstration of our CIL models in</a:t>
            </a:r>
            <a:endParaRPr sz="1000">
              <a:solidFill>
                <a:schemeClr val="lt1"/>
              </a:solidFill>
              <a:latin typeface="Merriweather"/>
              <a:ea typeface="Merriweather"/>
              <a:cs typeface="Merriweather"/>
              <a:sym typeface="Merriweather"/>
            </a:endParaRPr>
          </a:p>
          <a:p>
            <a:pPr indent="0" lvl="0" marL="0" rtl="0" algn="just">
              <a:spcBef>
                <a:spcPts val="0"/>
              </a:spcBef>
              <a:spcAft>
                <a:spcPts val="0"/>
              </a:spcAft>
              <a:buNone/>
            </a:pPr>
            <a:r>
              <a:rPr lang="en" sz="1000">
                <a:solidFill>
                  <a:schemeClr val="lt1"/>
                </a:solidFill>
                <a:latin typeface="Merriweather"/>
                <a:ea typeface="Merriweather"/>
                <a:cs typeface="Merriweather"/>
                <a:sym typeface="Merriweather"/>
              </a:rPr>
              <a:t>action. This demo will showcase how our models incrementally learn new classes in real-time, adapting</a:t>
            </a:r>
            <a:endParaRPr sz="1000">
              <a:solidFill>
                <a:schemeClr val="lt1"/>
              </a:solidFill>
              <a:latin typeface="Merriweather"/>
              <a:ea typeface="Merriweather"/>
              <a:cs typeface="Merriweather"/>
              <a:sym typeface="Merriweather"/>
            </a:endParaRPr>
          </a:p>
          <a:p>
            <a:pPr indent="0" lvl="0" marL="0" rtl="0" algn="just">
              <a:spcBef>
                <a:spcPts val="0"/>
              </a:spcBef>
              <a:spcAft>
                <a:spcPts val="0"/>
              </a:spcAft>
              <a:buNone/>
            </a:pPr>
            <a:r>
              <a:rPr lang="en" sz="1000">
                <a:solidFill>
                  <a:schemeClr val="lt1"/>
                </a:solidFill>
                <a:latin typeface="Merriweather"/>
                <a:ea typeface="Merriweather"/>
                <a:cs typeface="Merriweather"/>
                <a:sym typeface="Merriweather"/>
              </a:rPr>
              <a:t>to new information without losing prior knowledge. The demo will illustrate the effectiveness of our</a:t>
            </a:r>
            <a:endParaRPr sz="1000">
              <a:solidFill>
                <a:schemeClr val="lt1"/>
              </a:solidFill>
              <a:latin typeface="Merriweather"/>
              <a:ea typeface="Merriweather"/>
              <a:cs typeface="Merriweather"/>
              <a:sym typeface="Merriweather"/>
            </a:endParaRPr>
          </a:p>
          <a:p>
            <a:pPr indent="0" lvl="0" marL="0" rtl="0" algn="just">
              <a:spcBef>
                <a:spcPts val="0"/>
              </a:spcBef>
              <a:spcAft>
                <a:spcPts val="0"/>
              </a:spcAft>
              <a:buNone/>
            </a:pPr>
            <a:r>
              <a:rPr lang="en" sz="1000">
                <a:solidFill>
                  <a:schemeClr val="lt1"/>
                </a:solidFill>
                <a:latin typeface="Merriweather"/>
                <a:ea typeface="Merriweather"/>
                <a:cs typeface="Merriweather"/>
                <a:sym typeface="Merriweather"/>
              </a:rPr>
              <a:t>approaches, providing tangible insights into their potential real-world applications.</a:t>
            </a:r>
            <a:br>
              <a:rPr lang="en" sz="1000">
                <a:solidFill>
                  <a:schemeClr val="lt1"/>
                </a:solidFill>
                <a:latin typeface="Merriweather"/>
                <a:ea typeface="Merriweather"/>
                <a:cs typeface="Merriweather"/>
                <a:sym typeface="Merriweather"/>
              </a:rPr>
            </a:br>
            <a:endParaRPr sz="1000">
              <a:solidFill>
                <a:schemeClr val="lt1"/>
              </a:solidFill>
              <a:latin typeface="Merriweather"/>
              <a:ea typeface="Merriweather"/>
              <a:cs typeface="Merriweather"/>
              <a:sym typeface="Merriweather"/>
            </a:endParaRPr>
          </a:p>
          <a:p>
            <a:pPr indent="-133350" lvl="0" marL="228600" rtl="0" algn="just">
              <a:spcBef>
                <a:spcPts val="0"/>
              </a:spcBef>
              <a:spcAft>
                <a:spcPts val="0"/>
              </a:spcAft>
              <a:buClr>
                <a:schemeClr val="lt1"/>
              </a:buClr>
              <a:buSzPts val="1200"/>
              <a:buFont typeface="Merriweather"/>
              <a:buChar char="-"/>
            </a:pPr>
            <a:r>
              <a:rPr b="1" lang="en" sz="1200">
                <a:solidFill>
                  <a:schemeClr val="lt1"/>
                </a:solidFill>
                <a:latin typeface="Merriweather"/>
                <a:ea typeface="Merriweather"/>
                <a:cs typeface="Merriweather"/>
                <a:sym typeface="Merriweather"/>
              </a:rPr>
              <a:t>Future Roadmap and Research Directions</a:t>
            </a:r>
            <a:endParaRPr b="1" sz="1200">
              <a:solidFill>
                <a:schemeClr val="lt1"/>
              </a:solidFill>
              <a:latin typeface="Merriweather"/>
              <a:ea typeface="Merriweather"/>
              <a:cs typeface="Merriweather"/>
              <a:sym typeface="Merriweather"/>
            </a:endParaRPr>
          </a:p>
          <a:p>
            <a:pPr indent="0" lvl="0" marL="0" rtl="0" algn="just">
              <a:spcBef>
                <a:spcPts val="0"/>
              </a:spcBef>
              <a:spcAft>
                <a:spcPts val="0"/>
              </a:spcAft>
              <a:buNone/>
            </a:pPr>
            <a:r>
              <a:rPr lang="en" sz="1000">
                <a:solidFill>
                  <a:schemeClr val="lt1"/>
                </a:solidFill>
                <a:latin typeface="Merriweather"/>
                <a:ea typeface="Merriweather"/>
                <a:cs typeface="Merriweather"/>
                <a:sym typeface="Merriweather"/>
              </a:rPr>
              <a:t>• Future Directions: Based on our findings, we will outline a roadmap for future research in CIL, iden-</a:t>
            </a:r>
            <a:endParaRPr sz="1000">
              <a:solidFill>
                <a:schemeClr val="lt1"/>
              </a:solidFill>
              <a:latin typeface="Merriweather"/>
              <a:ea typeface="Merriweather"/>
              <a:cs typeface="Merriweather"/>
              <a:sym typeface="Merriweather"/>
            </a:endParaRPr>
          </a:p>
          <a:p>
            <a:pPr indent="0" lvl="0" marL="0" rtl="0" algn="just">
              <a:spcBef>
                <a:spcPts val="0"/>
              </a:spcBef>
              <a:spcAft>
                <a:spcPts val="0"/>
              </a:spcAft>
              <a:buNone/>
            </a:pPr>
            <a:r>
              <a:rPr lang="en" sz="1000">
                <a:solidFill>
                  <a:schemeClr val="lt1"/>
                </a:solidFill>
                <a:latin typeface="Merriweather"/>
                <a:ea typeface="Merriweather"/>
                <a:cs typeface="Merriweather"/>
                <a:sym typeface="Merriweather"/>
              </a:rPr>
              <a:t>tifying potential improvements, hybrid approaches, and applications in emerging fields. This roadmap</a:t>
            </a:r>
            <a:endParaRPr sz="1000">
              <a:solidFill>
                <a:schemeClr val="lt1"/>
              </a:solidFill>
              <a:latin typeface="Merriweather"/>
              <a:ea typeface="Merriweather"/>
              <a:cs typeface="Merriweather"/>
              <a:sym typeface="Merriweather"/>
            </a:endParaRPr>
          </a:p>
          <a:p>
            <a:pPr indent="0" lvl="0" marL="0" rtl="0" algn="just">
              <a:spcBef>
                <a:spcPts val="0"/>
              </a:spcBef>
              <a:spcAft>
                <a:spcPts val="0"/>
              </a:spcAft>
              <a:buNone/>
            </a:pPr>
            <a:r>
              <a:rPr lang="en" sz="1000">
                <a:solidFill>
                  <a:schemeClr val="lt1"/>
                </a:solidFill>
                <a:latin typeface="Merriweather"/>
                <a:ea typeface="Merriweather"/>
                <a:cs typeface="Merriweather"/>
                <a:sym typeface="Merriweather"/>
              </a:rPr>
              <a:t>will serve as a foundation for extending our work and exploring new challenges in incremental learning.</a:t>
            </a:r>
            <a:endParaRPr sz="1000">
              <a:solidFill>
                <a:schemeClr val="lt1"/>
              </a:solidFill>
              <a:latin typeface="Merriweather"/>
              <a:ea typeface="Merriweather"/>
              <a:cs typeface="Merriweather"/>
              <a:sym typeface="Merriweather"/>
            </a:endParaRPr>
          </a:p>
        </p:txBody>
      </p:sp>
      <p:sp>
        <p:nvSpPr>
          <p:cNvPr id="285" name="Google Shape;285;p31"/>
          <p:cNvSpPr txBox="1"/>
          <p:nvPr>
            <p:ph type="title"/>
          </p:nvPr>
        </p:nvSpPr>
        <p:spPr>
          <a:xfrm>
            <a:off x="1092125" y="97025"/>
            <a:ext cx="7038900" cy="509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Merriweather"/>
              <a:buChar char="●"/>
            </a:pPr>
            <a:r>
              <a:rPr lang="en" sz="2000">
                <a:latin typeface="Merriweather"/>
                <a:ea typeface="Merriweather"/>
                <a:cs typeface="Merriweather"/>
                <a:sym typeface="Merriweather"/>
              </a:rPr>
              <a:t>Plan for Novelty Assessment  (1 slide) </a:t>
            </a:r>
            <a:endParaRPr sz="2000">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955975" y="388050"/>
            <a:ext cx="6951600" cy="493500"/>
          </a:xfrm>
          <a:prstGeom prst="rect">
            <a:avLst/>
          </a:prstGeom>
        </p:spPr>
        <p:txBody>
          <a:bodyPr anchorCtr="0" anchor="t" bIns="91425" lIns="91425" spcFirstLastPara="1" rIns="91425" wrap="square" tIns="91425">
            <a:normAutofit/>
          </a:bodyPr>
          <a:lstStyle/>
          <a:p>
            <a:pPr indent="-355600" lvl="0" marL="457200" rtl="0" algn="just">
              <a:spcBef>
                <a:spcPts val="0"/>
              </a:spcBef>
              <a:spcAft>
                <a:spcPts val="0"/>
              </a:spcAft>
              <a:buSzPts val="2000"/>
              <a:buFont typeface="Merriweather"/>
              <a:buChar char="●"/>
            </a:pPr>
            <a:r>
              <a:rPr lang="en" sz="2000">
                <a:latin typeface="Merriweather"/>
                <a:ea typeface="Merriweather"/>
                <a:cs typeface="Merriweather"/>
                <a:sym typeface="Merriweather"/>
              </a:rPr>
              <a:t>Overview of the contents / Index</a:t>
            </a:r>
            <a:endParaRPr sz="2000">
              <a:latin typeface="Merriweather"/>
              <a:ea typeface="Merriweather"/>
              <a:cs typeface="Merriweather"/>
              <a:sym typeface="Merriweather"/>
            </a:endParaRPr>
          </a:p>
        </p:txBody>
      </p:sp>
      <p:sp>
        <p:nvSpPr>
          <p:cNvPr id="142" name="Google Shape;142;p14"/>
          <p:cNvSpPr txBox="1"/>
          <p:nvPr>
            <p:ph idx="1" type="body"/>
          </p:nvPr>
        </p:nvSpPr>
        <p:spPr>
          <a:xfrm>
            <a:off x="1073775" y="881550"/>
            <a:ext cx="7483500" cy="39246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Font typeface="Merriweather"/>
              <a:buAutoNum type="arabicPeriod"/>
            </a:pPr>
            <a:r>
              <a:rPr lang="en" sz="1200">
                <a:latin typeface="Merriweather"/>
                <a:ea typeface="Merriweather"/>
                <a:cs typeface="Merriweather"/>
                <a:sym typeface="Merriweather"/>
              </a:rPr>
              <a:t>Description / Understanding of the Problem </a:t>
            </a:r>
            <a:endParaRPr sz="1200">
              <a:latin typeface="Merriweather"/>
              <a:ea typeface="Merriweather"/>
              <a:cs typeface="Merriweather"/>
              <a:sym typeface="Merriweather"/>
            </a:endParaRPr>
          </a:p>
          <a:p>
            <a:pPr indent="-304800" lvl="0" marL="457200" rtl="0" algn="just">
              <a:spcBef>
                <a:spcPts val="0"/>
              </a:spcBef>
              <a:spcAft>
                <a:spcPts val="0"/>
              </a:spcAft>
              <a:buSzPts val="1200"/>
              <a:buFont typeface="Merriweather"/>
              <a:buAutoNum type="arabicPeriod"/>
            </a:pPr>
            <a:r>
              <a:rPr lang="en" sz="1200">
                <a:latin typeface="Merriweather"/>
                <a:ea typeface="Merriweather"/>
                <a:cs typeface="Merriweather"/>
                <a:sym typeface="Merriweather"/>
              </a:rPr>
              <a:t>Approaches to solve the problem</a:t>
            </a:r>
            <a:endParaRPr sz="1200">
              <a:latin typeface="Merriweather"/>
              <a:ea typeface="Merriweather"/>
              <a:cs typeface="Merriweather"/>
              <a:sym typeface="Merriweather"/>
            </a:endParaRPr>
          </a:p>
          <a:p>
            <a:pPr indent="-304800" lvl="0" marL="457200" rtl="0" algn="just">
              <a:spcBef>
                <a:spcPts val="0"/>
              </a:spcBef>
              <a:spcAft>
                <a:spcPts val="0"/>
              </a:spcAft>
              <a:buSzPts val="1200"/>
              <a:buFont typeface="Merriweather"/>
              <a:buAutoNum type="arabicPeriod"/>
            </a:pPr>
            <a:r>
              <a:rPr lang="en" sz="1200">
                <a:latin typeface="Merriweather"/>
                <a:ea typeface="Merriweather"/>
                <a:cs typeface="Merriweather"/>
                <a:sym typeface="Merriweather"/>
              </a:rPr>
              <a:t>Roadmap followed</a:t>
            </a:r>
            <a:endParaRPr sz="1200">
              <a:latin typeface="Merriweather"/>
              <a:ea typeface="Merriweather"/>
              <a:cs typeface="Merriweather"/>
              <a:sym typeface="Merriweather"/>
            </a:endParaRPr>
          </a:p>
          <a:p>
            <a:pPr indent="-304800" lvl="0" marL="457200" rtl="0" algn="just">
              <a:spcBef>
                <a:spcPts val="0"/>
              </a:spcBef>
              <a:spcAft>
                <a:spcPts val="0"/>
              </a:spcAft>
              <a:buSzPts val="1200"/>
              <a:buFont typeface="Merriweather"/>
              <a:buAutoNum type="arabicPeriod"/>
            </a:pPr>
            <a:r>
              <a:rPr lang="en" sz="1200">
                <a:latin typeface="Merriweather"/>
                <a:ea typeface="Merriweather"/>
                <a:cs typeface="Merriweather"/>
                <a:sym typeface="Merriweather"/>
              </a:rPr>
              <a:t>Timeline of progress</a:t>
            </a:r>
            <a:endParaRPr sz="1200">
              <a:latin typeface="Merriweather"/>
              <a:ea typeface="Merriweather"/>
              <a:cs typeface="Merriweather"/>
              <a:sym typeface="Merriweather"/>
            </a:endParaRPr>
          </a:p>
          <a:p>
            <a:pPr indent="-304800" lvl="0" marL="457200" rtl="0" algn="just">
              <a:spcBef>
                <a:spcPts val="0"/>
              </a:spcBef>
              <a:spcAft>
                <a:spcPts val="0"/>
              </a:spcAft>
              <a:buSzPts val="1200"/>
              <a:buFont typeface="Merriweather"/>
              <a:buAutoNum type="arabicPeriod"/>
            </a:pPr>
            <a:r>
              <a:rPr lang="en" sz="1200">
                <a:latin typeface="Merriweather"/>
                <a:ea typeface="Merriweather"/>
                <a:cs typeface="Merriweather"/>
                <a:sym typeface="Merriweather"/>
              </a:rPr>
              <a:t>Summary of work done before the prep presentation project review</a:t>
            </a:r>
            <a:endParaRPr sz="1200">
              <a:latin typeface="Merriweather"/>
              <a:ea typeface="Merriweather"/>
              <a:cs typeface="Merriweather"/>
              <a:sym typeface="Merriweather"/>
            </a:endParaRPr>
          </a:p>
          <a:p>
            <a:pPr indent="-304800" lvl="0" marL="457200" rtl="0" algn="just">
              <a:spcBef>
                <a:spcPts val="0"/>
              </a:spcBef>
              <a:spcAft>
                <a:spcPts val="0"/>
              </a:spcAft>
              <a:buSzPts val="1200"/>
              <a:buFont typeface="Merriweather"/>
              <a:buAutoNum type="arabicPeriod"/>
            </a:pPr>
            <a:r>
              <a:rPr lang="en" sz="1200">
                <a:latin typeface="Merriweather"/>
                <a:ea typeface="Merriweather"/>
                <a:cs typeface="Merriweather"/>
                <a:sym typeface="Merriweather"/>
              </a:rPr>
              <a:t>Description of work done after prep presentation review using  bullet points.</a:t>
            </a:r>
            <a:endParaRPr sz="1200">
              <a:latin typeface="Merriweather"/>
              <a:ea typeface="Merriweather"/>
              <a:cs typeface="Merriweather"/>
              <a:sym typeface="Merriweather"/>
            </a:endParaRPr>
          </a:p>
          <a:p>
            <a:pPr indent="-304800" lvl="0" marL="457200" rtl="0" algn="just">
              <a:spcBef>
                <a:spcPts val="0"/>
              </a:spcBef>
              <a:spcAft>
                <a:spcPts val="0"/>
              </a:spcAft>
              <a:buSzPts val="1200"/>
              <a:buFont typeface="Merriweather"/>
              <a:buAutoNum type="arabicPeriod"/>
            </a:pPr>
            <a:r>
              <a:rPr lang="en" sz="1200">
                <a:latin typeface="Merriweather"/>
                <a:ea typeface="Merriweather"/>
                <a:cs typeface="Merriweather"/>
                <a:sym typeface="Merriweather"/>
              </a:rPr>
              <a:t>Dataset and Data Preprocessing</a:t>
            </a:r>
            <a:endParaRPr sz="1200">
              <a:latin typeface="Merriweather"/>
              <a:ea typeface="Merriweather"/>
              <a:cs typeface="Merriweather"/>
              <a:sym typeface="Merriweather"/>
            </a:endParaRPr>
          </a:p>
          <a:p>
            <a:pPr indent="-304800" lvl="0" marL="457200" rtl="0" algn="just">
              <a:spcBef>
                <a:spcPts val="0"/>
              </a:spcBef>
              <a:spcAft>
                <a:spcPts val="0"/>
              </a:spcAft>
              <a:buSzPts val="1200"/>
              <a:buFont typeface="Merriweather"/>
              <a:buAutoNum type="arabicPeriod"/>
            </a:pPr>
            <a:r>
              <a:rPr lang="en" sz="1200">
                <a:latin typeface="Merriweather"/>
                <a:ea typeface="Merriweather"/>
                <a:cs typeface="Merriweather"/>
                <a:sym typeface="Merriweather"/>
              </a:rPr>
              <a:t>Experimental Setup and Details</a:t>
            </a:r>
            <a:endParaRPr sz="1200">
              <a:latin typeface="Merriweather"/>
              <a:ea typeface="Merriweather"/>
              <a:cs typeface="Merriweather"/>
              <a:sym typeface="Merriweather"/>
            </a:endParaRPr>
          </a:p>
          <a:p>
            <a:pPr indent="-304800" lvl="0" marL="457200" rtl="0" algn="just">
              <a:spcBef>
                <a:spcPts val="0"/>
              </a:spcBef>
              <a:spcAft>
                <a:spcPts val="0"/>
              </a:spcAft>
              <a:buSzPts val="1200"/>
              <a:buFont typeface="Merriweather"/>
              <a:buAutoNum type="arabicPeriod"/>
            </a:pPr>
            <a:r>
              <a:rPr lang="en" sz="1200">
                <a:latin typeface="Merriweather"/>
                <a:ea typeface="Merriweather"/>
                <a:cs typeface="Merriweather"/>
                <a:sym typeface="Merriweather"/>
              </a:rPr>
              <a:t>Experimental Results (Qualitative and Quantitative)</a:t>
            </a:r>
            <a:endParaRPr sz="1200">
              <a:latin typeface="Merriweather"/>
              <a:ea typeface="Merriweather"/>
              <a:cs typeface="Merriweather"/>
              <a:sym typeface="Merriweather"/>
            </a:endParaRPr>
          </a:p>
          <a:p>
            <a:pPr indent="-304800" lvl="0" marL="457200" rtl="0" algn="just">
              <a:spcBef>
                <a:spcPts val="0"/>
              </a:spcBef>
              <a:spcAft>
                <a:spcPts val="0"/>
              </a:spcAft>
              <a:buSzPts val="1200"/>
              <a:buFont typeface="Merriweather"/>
              <a:buAutoNum type="arabicPeriod"/>
            </a:pPr>
            <a:r>
              <a:rPr lang="en" sz="1200">
                <a:latin typeface="Merriweather"/>
                <a:ea typeface="Merriweather"/>
                <a:cs typeface="Merriweather"/>
                <a:sym typeface="Merriweather"/>
              </a:rPr>
              <a:t>Conclusions </a:t>
            </a:r>
            <a:endParaRPr sz="1200">
              <a:latin typeface="Merriweather"/>
              <a:ea typeface="Merriweather"/>
              <a:cs typeface="Merriweather"/>
              <a:sym typeface="Merriweather"/>
            </a:endParaRPr>
          </a:p>
          <a:p>
            <a:pPr indent="-304800" lvl="0" marL="457200" rtl="0" algn="just">
              <a:spcBef>
                <a:spcPts val="0"/>
              </a:spcBef>
              <a:spcAft>
                <a:spcPts val="0"/>
              </a:spcAft>
              <a:buSzPts val="1200"/>
              <a:buFont typeface="Merriweather"/>
              <a:buAutoNum type="arabicPeriod"/>
            </a:pPr>
            <a:r>
              <a:rPr lang="en" sz="1200">
                <a:latin typeface="Merriweather"/>
                <a:ea typeface="Merriweather"/>
                <a:cs typeface="Merriweather"/>
                <a:sym typeface="Merriweather"/>
              </a:rPr>
              <a:t>Future plan for the completion of the project task</a:t>
            </a:r>
            <a:endParaRPr sz="1200">
              <a:latin typeface="Merriweather"/>
              <a:ea typeface="Merriweather"/>
              <a:cs typeface="Merriweather"/>
              <a:sym typeface="Merriweather"/>
            </a:endParaRPr>
          </a:p>
          <a:p>
            <a:pPr indent="-304800" lvl="0" marL="457200" rtl="0" algn="just">
              <a:spcBef>
                <a:spcPts val="0"/>
              </a:spcBef>
              <a:spcAft>
                <a:spcPts val="0"/>
              </a:spcAft>
              <a:buSzPts val="1200"/>
              <a:buFont typeface="Merriweather"/>
              <a:buAutoNum type="arabicPeriod"/>
            </a:pPr>
            <a:r>
              <a:rPr lang="en" sz="1200">
                <a:latin typeface="Merriweather"/>
                <a:ea typeface="Merriweather"/>
                <a:cs typeface="Merriweather"/>
                <a:sym typeface="Merriweather"/>
              </a:rPr>
              <a:t>References / Bibliography</a:t>
            </a:r>
            <a:endParaRPr sz="1200">
              <a:latin typeface="Merriweather"/>
              <a:ea typeface="Merriweather"/>
              <a:cs typeface="Merriweather"/>
              <a:sym typeface="Merriweather"/>
            </a:endParaRPr>
          </a:p>
          <a:p>
            <a:pPr indent="-304800" lvl="0" marL="457200" rtl="0" algn="just">
              <a:spcBef>
                <a:spcPts val="0"/>
              </a:spcBef>
              <a:spcAft>
                <a:spcPts val="0"/>
              </a:spcAft>
              <a:buSzPts val="1200"/>
              <a:buFont typeface="Merriweather"/>
              <a:buAutoNum type="arabicPeriod"/>
            </a:pPr>
            <a:r>
              <a:rPr lang="en" sz="1200">
                <a:latin typeface="Merriweather"/>
                <a:ea typeface="Merriweather"/>
                <a:cs typeface="Merriweather"/>
                <a:sym typeface="Merriweather"/>
              </a:rPr>
              <a:t>Future scope for the project task</a:t>
            </a:r>
            <a:endParaRPr sz="1200">
              <a:latin typeface="Merriweather"/>
              <a:ea typeface="Merriweather"/>
              <a:cs typeface="Merriweather"/>
              <a:sym typeface="Merriweather"/>
            </a:endParaRPr>
          </a:p>
          <a:p>
            <a:pPr indent="-304800" lvl="0" marL="457200" rtl="0" algn="just">
              <a:spcBef>
                <a:spcPts val="0"/>
              </a:spcBef>
              <a:spcAft>
                <a:spcPts val="0"/>
              </a:spcAft>
              <a:buSzPts val="1200"/>
              <a:buFont typeface="Merriweather"/>
              <a:buAutoNum type="arabicPeriod"/>
            </a:pPr>
            <a:r>
              <a:rPr lang="en" sz="1200">
                <a:latin typeface="Merriweather"/>
                <a:ea typeface="Merriweather"/>
                <a:cs typeface="Merriweather"/>
                <a:sym typeface="Merriweather"/>
              </a:rPr>
              <a:t>Plan for Novelty Assessment</a:t>
            </a:r>
            <a:endParaRPr>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2"/>
          <p:cNvSpPr txBox="1"/>
          <p:nvPr>
            <p:ph idx="1" type="body"/>
          </p:nvPr>
        </p:nvSpPr>
        <p:spPr>
          <a:xfrm>
            <a:off x="1057500" y="492025"/>
            <a:ext cx="8086500" cy="46515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100">
                <a:latin typeface="Times New Roman"/>
                <a:ea typeface="Times New Roman"/>
                <a:cs typeface="Times New Roman"/>
                <a:sym typeface="Times New Roman"/>
              </a:rPr>
              <a:t>Prep </a:t>
            </a:r>
            <a:endParaRPr sz="800">
              <a:latin typeface="Times New Roman"/>
              <a:ea typeface="Times New Roman"/>
              <a:cs typeface="Times New Roman"/>
              <a:sym typeface="Times New Roman"/>
            </a:endParaRPr>
          </a:p>
          <a:p>
            <a:pPr indent="-298450" lvl="0" marL="285750" rtl="0" algn="l">
              <a:lnSpc>
                <a:spcPct val="85000"/>
              </a:lnSpc>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J</a:t>
            </a:r>
            <a:r>
              <a:rPr lang="en" sz="1100">
                <a:latin typeface="Times New Roman"/>
                <a:ea typeface="Times New Roman"/>
                <a:cs typeface="Times New Roman"/>
                <a:sym typeface="Times New Roman"/>
              </a:rPr>
              <a:t>. Zhang, F. Li, H. Wu and F. Ye, "Autonomous Model Update Scheme for Deep Learning Based Network Traffic Classifiers," 2019 IEEE Global Communications Conference (GLOBECOM), Waikoloa, HI, USA, 2019, pp. 1-6, doi: 10.1109/GLOBECOM38437.2019.9014036. keywords: {Machine learning;Databases;Cryptography;Training;Computational modeling;Payloads;Machine learning algorithms}, </a:t>
            </a:r>
            <a:endParaRPr sz="1100">
              <a:latin typeface="Times New Roman"/>
              <a:ea typeface="Times New Roman"/>
              <a:cs typeface="Times New Roman"/>
              <a:sym typeface="Times New Roman"/>
            </a:endParaRPr>
          </a:p>
          <a:p>
            <a:pPr indent="-298450" lvl="0" marL="285750" rtl="0" algn="l">
              <a:lnSpc>
                <a:spcPct val="85000"/>
              </a:lnSpc>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J. Zhang, F. Li, F. Ye and H. Wu, "Autonomous Unknown-Application Filtering and Labeling for DL-based Traffic Classifier Update," IEEE INFOCOM 2020 - IEEE Conference on Computer Communications, Toronto, ON, Canada, 2020, pp. 397-405, doi: 10.1109/INFOCOM41043.2020.9155292.</a:t>
            </a:r>
            <a:endParaRPr sz="1100">
              <a:latin typeface="Times New Roman"/>
              <a:ea typeface="Times New Roman"/>
              <a:cs typeface="Times New Roman"/>
              <a:sym typeface="Times New Roman"/>
            </a:endParaRPr>
          </a:p>
          <a:p>
            <a:pPr indent="-298450" lvl="0" marL="285750" rtl="0" algn="l">
              <a:lnSpc>
                <a:spcPct val="85000"/>
              </a:lnSpc>
              <a:spcBef>
                <a:spcPts val="0"/>
              </a:spcBef>
              <a:spcAft>
                <a:spcPts val="0"/>
              </a:spcAft>
              <a:buSzPts val="1100"/>
              <a:buFont typeface="Times New Roman"/>
              <a:buAutoNum type="arabicPeriod"/>
            </a:pPr>
            <a:r>
              <a:rPr lang="en" sz="1100"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https://stackoverflow.com/questions/50366160/re-train-model-with-new-classes?rq=3</a:t>
            </a:r>
            <a:br>
              <a:rPr lang="en" sz="1100">
                <a:latin typeface="Times New Roman"/>
                <a:ea typeface="Times New Roman"/>
                <a:cs typeface="Times New Roman"/>
                <a:sym typeface="Times New Roman"/>
              </a:rPr>
            </a:br>
            <a:r>
              <a:rPr lang="en" sz="1100">
                <a:latin typeface="Times New Roman"/>
                <a:ea typeface="Times New Roman"/>
                <a:cs typeface="Times New Roman"/>
                <a:sym typeface="Times New Roman"/>
              </a:rPr>
              <a:t>Related section has more similar failed results.</a:t>
            </a:r>
            <a:endParaRPr sz="1100">
              <a:latin typeface="Times New Roman"/>
              <a:ea typeface="Times New Roman"/>
              <a:cs typeface="Times New Roman"/>
              <a:sym typeface="Times New Roman"/>
            </a:endParaRPr>
          </a:p>
          <a:p>
            <a:pPr indent="-298450" lvl="0" marL="285750" rtl="0" algn="l">
              <a:lnSpc>
                <a:spcPct val="85000"/>
              </a:lnSpc>
              <a:spcBef>
                <a:spcPts val="0"/>
              </a:spcBef>
              <a:spcAft>
                <a:spcPts val="0"/>
              </a:spcAft>
              <a:buSzPts val="1100"/>
              <a:buFont typeface="Times New Roman"/>
              <a:buAutoNum type="arabicPeriod"/>
            </a:pPr>
            <a:r>
              <a:rPr lang="en" sz="1100" u="sng">
                <a:solidFill>
                  <a:schemeClr val="accent5"/>
                </a:solidFill>
                <a:latin typeface="Times New Roman"/>
                <a:ea typeface="Times New Roman"/>
                <a:cs typeface="Times New Roman"/>
                <a:sym typeface="Times New Roman"/>
                <a:hlinkClick r:id="rId4">
                  <a:extLst>
                    <a:ext uri="{A12FA001-AC4F-418D-AE19-62706E023703}">
                      <ahyp:hlinkClr val="tx"/>
                    </a:ext>
                  </a:extLst>
                </a:hlinkClick>
              </a:rPr>
              <a:t>https://www.tensorflow.org/hub/tutorials/tf2_image_retraining</a:t>
            </a: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p>
            <a:pPr indent="-298450" lvl="0" marL="285750" rtl="0" algn="l">
              <a:lnSpc>
                <a:spcPct val="85000"/>
              </a:lnSpc>
              <a:spcBef>
                <a:spcPts val="0"/>
              </a:spcBef>
              <a:spcAft>
                <a:spcPts val="0"/>
              </a:spcAft>
              <a:buSzPts val="1100"/>
              <a:buFont typeface="Times New Roman"/>
              <a:buAutoNum type="arabicPeriod"/>
            </a:pPr>
            <a:r>
              <a:rPr lang="en" sz="1100" u="sng">
                <a:solidFill>
                  <a:schemeClr val="hlink"/>
                </a:solidFill>
                <a:latin typeface="Times New Roman"/>
                <a:ea typeface="Times New Roman"/>
                <a:cs typeface="Times New Roman"/>
                <a:sym typeface="Times New Roman"/>
                <a:hlinkClick r:id="rId5"/>
              </a:rPr>
              <a:t>https://scikit-learn.org/stable/auto_examples/datasets/plot_iris_dataset.html</a:t>
            </a: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p>
            <a:pPr indent="-298450" lvl="0" marL="285750" rtl="0" algn="l">
              <a:lnSpc>
                <a:spcPct val="85000"/>
              </a:lnSpc>
              <a:spcBef>
                <a:spcPts val="0"/>
              </a:spcBef>
              <a:spcAft>
                <a:spcPts val="0"/>
              </a:spcAft>
              <a:buSzPts val="1100"/>
              <a:buFont typeface="Times New Roman"/>
              <a:buAutoNum type="arabicPeriod"/>
            </a:pPr>
            <a:r>
              <a:rPr lang="en" sz="1100" u="sng">
                <a:solidFill>
                  <a:schemeClr val="hlink"/>
                </a:solidFill>
                <a:latin typeface="Times New Roman"/>
                <a:ea typeface="Times New Roman"/>
                <a:cs typeface="Times New Roman"/>
                <a:sym typeface="Times New Roman"/>
                <a:hlinkClick r:id="rId6"/>
              </a:rPr>
              <a:t>https://en.wikipedia.org/wiki/MNIST_database</a:t>
            </a: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p>
            <a:pPr indent="-298450" lvl="0" marL="285750" rtl="0" algn="l">
              <a:lnSpc>
                <a:spcPct val="85000"/>
              </a:lnSpc>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Weiss, K., Khoshgoftaar, T.M. &amp; Wang, D. A survey of transfer learning. J Big Data 3, 9 (2016). </a:t>
            </a:r>
            <a:r>
              <a:rPr lang="en" sz="1100" u="sng">
                <a:solidFill>
                  <a:schemeClr val="hlink"/>
                </a:solidFill>
                <a:latin typeface="Times New Roman"/>
                <a:ea typeface="Times New Roman"/>
                <a:cs typeface="Times New Roman"/>
                <a:sym typeface="Times New Roman"/>
                <a:hlinkClick r:id="rId7"/>
              </a:rPr>
              <a:t>https://doi.org/10.1186/s40537-016-0043-6</a:t>
            </a:r>
            <a:endParaRPr sz="1100">
              <a:latin typeface="Times New Roman"/>
              <a:ea typeface="Times New Roman"/>
              <a:cs typeface="Times New Roman"/>
              <a:sym typeface="Times New Roman"/>
            </a:endParaRPr>
          </a:p>
          <a:p>
            <a:pPr indent="0" lvl="0" marL="0" rtl="0" algn="l">
              <a:lnSpc>
                <a:spcPct val="90000"/>
              </a:lnSpc>
              <a:spcBef>
                <a:spcPts val="1200"/>
              </a:spcBef>
              <a:spcAft>
                <a:spcPts val="0"/>
              </a:spcAft>
              <a:buNone/>
            </a:pPr>
            <a:r>
              <a:rPr lang="en" sz="1100">
                <a:latin typeface="Times New Roman"/>
                <a:ea typeface="Times New Roman"/>
                <a:cs typeface="Times New Roman"/>
                <a:sym typeface="Times New Roman"/>
              </a:rPr>
              <a:t>Intensive-Assessment</a:t>
            </a:r>
            <a:endParaRPr sz="1100">
              <a:latin typeface="Times New Roman"/>
              <a:ea typeface="Times New Roman"/>
              <a:cs typeface="Times New Roman"/>
              <a:sym typeface="Times New Roman"/>
            </a:endParaRPr>
          </a:p>
          <a:p>
            <a:pPr indent="-298450" lvl="0" marL="285750" rtl="0" algn="l">
              <a:lnSpc>
                <a:spcPct val="85000"/>
              </a:lnSpc>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Awesome Incremental Learning / Lifelong learning, Survey / Papers </a:t>
            </a:r>
            <a:r>
              <a:rPr b="1" lang="en" sz="1100">
                <a:solidFill>
                  <a:srgbClr val="E5E1DF"/>
                </a:solidFill>
                <a:highlight>
                  <a:srgbClr val="030405"/>
                </a:highlight>
                <a:latin typeface="Times New Roman"/>
                <a:ea typeface="Times New Roman"/>
                <a:cs typeface="Times New Roman"/>
                <a:sym typeface="Times New Roman"/>
              </a:rPr>
              <a:t>- </a:t>
            </a:r>
            <a:r>
              <a:rPr lang="en" sz="1100" u="sng">
                <a:solidFill>
                  <a:schemeClr val="hlink"/>
                </a:solidFill>
                <a:latin typeface="Times New Roman"/>
                <a:ea typeface="Times New Roman"/>
                <a:cs typeface="Times New Roman"/>
                <a:sym typeface="Times New Roman"/>
                <a:hlinkClick r:id="rId8"/>
              </a:rPr>
              <a:t>https://github.com/xialeiliu/Awesome-Incremental-Learning</a:t>
            </a:r>
            <a:r>
              <a:rPr lang="en" sz="1100">
                <a:latin typeface="Times New Roman"/>
                <a:ea typeface="Times New Roman"/>
                <a:cs typeface="Times New Roman"/>
                <a:sym typeface="Times New Roman"/>
              </a:rPr>
              <a:t> by Xialei Liu</a:t>
            </a:r>
            <a:endParaRPr sz="1100">
              <a:latin typeface="Times New Roman"/>
              <a:ea typeface="Times New Roman"/>
              <a:cs typeface="Times New Roman"/>
              <a:sym typeface="Times New Roman"/>
            </a:endParaRPr>
          </a:p>
          <a:p>
            <a:pPr indent="-298450" lvl="0" marL="285750" rtl="0" algn="l">
              <a:lnSpc>
                <a:spcPct val="85000"/>
              </a:lnSpc>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D. Yu, X. Zhang, Y. Chen, A. Liu, Y. Zhang, P. S. Yu, and I. King, "Recent Advances of Multimodal Continual Learning: A Comprehensive Survey," </a:t>
            </a:r>
            <a:r>
              <a:rPr i="1" lang="en" sz="1100">
                <a:latin typeface="Times New Roman"/>
                <a:ea typeface="Times New Roman"/>
                <a:cs typeface="Times New Roman"/>
                <a:sym typeface="Times New Roman"/>
              </a:rPr>
              <a:t>IEEE Transactions on Neural Networks and Learning Systems</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98450" lvl="0" marL="285750" rtl="0" algn="l">
              <a:lnSpc>
                <a:spcPct val="85000"/>
              </a:lnSpc>
              <a:spcBef>
                <a:spcPts val="0"/>
              </a:spcBef>
              <a:spcAft>
                <a:spcPts val="0"/>
              </a:spcAft>
              <a:buSzPts val="1100"/>
              <a:buFont typeface="Times New Roman"/>
              <a:buAutoNum type="arabicPeriod"/>
            </a:pPr>
            <a:r>
              <a:rPr lang="en" sz="1100" u="sng">
                <a:solidFill>
                  <a:schemeClr val="hlink"/>
                </a:solidFill>
                <a:latin typeface="Times New Roman"/>
                <a:ea typeface="Times New Roman"/>
                <a:cs typeface="Times New Roman"/>
                <a:sym typeface="Times New Roman"/>
                <a:hlinkClick r:id="rId9"/>
              </a:rPr>
              <a:t>https://github.com/chiachii/Learn.NSE-Algorithm/</a:t>
            </a:r>
            <a:r>
              <a:rPr lang="en" sz="1100">
                <a:latin typeface="Times New Roman"/>
                <a:ea typeface="Times New Roman"/>
                <a:cs typeface="Times New Roman"/>
                <a:sym typeface="Times New Roman"/>
              </a:rPr>
              <a:t> by Chiachii Liang</a:t>
            </a:r>
            <a:endParaRPr sz="1100">
              <a:latin typeface="Times New Roman"/>
              <a:ea typeface="Times New Roman"/>
              <a:cs typeface="Times New Roman"/>
              <a:sym typeface="Times New Roman"/>
            </a:endParaRPr>
          </a:p>
          <a:p>
            <a:pPr indent="-298450" lvl="0" marL="285750" rtl="0" algn="l">
              <a:lnSpc>
                <a:spcPct val="85000"/>
              </a:lnSpc>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R. Polikar, L. Upda, S. S. Upda, and V. Honavar, "Learn++: An Incremental Learning Algorithm for Supervised Neural Networks," IEEE Transactions on Systems, Man, and Cybernetics, Part C (Applications and Reviews), vol. 31, no. 4, pp. 497-508, Nov. 2001.</a:t>
            </a:r>
            <a:endParaRPr sz="1100">
              <a:latin typeface="Times New Roman"/>
              <a:ea typeface="Times New Roman"/>
              <a:cs typeface="Times New Roman"/>
              <a:sym typeface="Times New Roman"/>
            </a:endParaRPr>
          </a:p>
          <a:p>
            <a:pPr indent="-298450" lvl="0" marL="285750" rtl="0" algn="l">
              <a:lnSpc>
                <a:spcPct val="85000"/>
              </a:lnSpc>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Zhou, Da-Wei &amp; Wang, Qi-Wei &amp; Qi, Zhi-Hong &amp; Ye, Han-Jia &amp; Zhan, De-Chuan &amp; Liu, Ziwei. (2024). Class-Incremental Learning: A Survey. IEEE transactions on pattern analysis and machine intelligence. PP. 10.1109/TPAMI.2024.3429383. </a:t>
            </a:r>
            <a:endParaRPr sz="1100">
              <a:latin typeface="Times New Roman"/>
              <a:ea typeface="Times New Roman"/>
              <a:cs typeface="Times New Roman"/>
              <a:sym typeface="Times New Roman"/>
            </a:endParaRPr>
          </a:p>
          <a:p>
            <a:pPr indent="-298450" lvl="0" marL="285750" rtl="0" algn="l">
              <a:lnSpc>
                <a:spcPct val="85000"/>
              </a:lnSpc>
              <a:spcBef>
                <a:spcPts val="0"/>
              </a:spcBef>
              <a:spcAft>
                <a:spcPts val="0"/>
              </a:spcAft>
              <a:buSzPts val="1100"/>
              <a:buFont typeface="Times New Roman"/>
              <a:buAutoNum type="arabicPeriod"/>
            </a:pPr>
            <a:r>
              <a:rPr lang="en" sz="1100" u="sng">
                <a:solidFill>
                  <a:schemeClr val="hlink"/>
                </a:solidFill>
                <a:latin typeface="Times New Roman"/>
                <a:ea typeface="Times New Roman"/>
                <a:cs typeface="Times New Roman"/>
                <a:sym typeface="Times New Roman"/>
                <a:hlinkClick r:id="rId10"/>
              </a:rPr>
              <a:t>https://github.com/zhoudw-zdw/CIL_Survey/</a:t>
            </a:r>
            <a:r>
              <a:rPr lang="en" sz="1100">
                <a:latin typeface="Times New Roman"/>
                <a:ea typeface="Times New Roman"/>
                <a:cs typeface="Times New Roman"/>
                <a:sym typeface="Times New Roman"/>
              </a:rPr>
              <a:t> - by Da-Wei-Zhou</a:t>
            </a:r>
            <a:endParaRPr sz="1100">
              <a:latin typeface="Times New Roman"/>
              <a:ea typeface="Times New Roman"/>
              <a:cs typeface="Times New Roman"/>
              <a:sym typeface="Times New Roman"/>
            </a:endParaRPr>
          </a:p>
          <a:p>
            <a:pPr indent="-298450" lvl="0" marL="285750" rtl="0" algn="l">
              <a:lnSpc>
                <a:spcPct val="85000"/>
              </a:lnSpc>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Eden Belouadah, Adrian Popescu, Ioannis Kanellos, A comprehensive study of class incremental learning algorithms for visual tasks, Neural Networks, Volume 135, 2021, Pages 38-54, ISSN 0893-6080, https://doi.org/10.1016/j.neunet.2020.12.003.</a:t>
            </a:r>
            <a:endParaRPr sz="1100">
              <a:latin typeface="Times New Roman"/>
              <a:ea typeface="Times New Roman"/>
              <a:cs typeface="Times New Roman"/>
              <a:sym typeface="Times New Roman"/>
            </a:endParaRPr>
          </a:p>
        </p:txBody>
      </p:sp>
      <p:sp>
        <p:nvSpPr>
          <p:cNvPr id="291" name="Google Shape;291;p32"/>
          <p:cNvSpPr txBox="1"/>
          <p:nvPr>
            <p:ph type="title"/>
          </p:nvPr>
        </p:nvSpPr>
        <p:spPr>
          <a:xfrm>
            <a:off x="1297525" y="36050"/>
            <a:ext cx="7038900" cy="56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References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058625" y="269125"/>
            <a:ext cx="7448400" cy="5547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SzPts val="2000"/>
              <a:buFont typeface="Merriweather"/>
              <a:buChar char="●"/>
            </a:pPr>
            <a:r>
              <a:rPr lang="en" sz="2000">
                <a:latin typeface="Merriweather"/>
                <a:ea typeface="Merriweather"/>
                <a:cs typeface="Merriweather"/>
                <a:sym typeface="Merriweather"/>
              </a:rPr>
              <a:t>Description </a:t>
            </a:r>
            <a:r>
              <a:rPr lang="en" sz="2000">
                <a:latin typeface="Merriweather"/>
                <a:ea typeface="Merriweather"/>
                <a:cs typeface="Merriweather"/>
                <a:sym typeface="Merriweather"/>
              </a:rPr>
              <a:t>of the task</a:t>
            </a:r>
            <a:endParaRPr sz="2000">
              <a:latin typeface="Merriweather"/>
              <a:ea typeface="Merriweather"/>
              <a:cs typeface="Merriweather"/>
              <a:sym typeface="Merriweather"/>
            </a:endParaRPr>
          </a:p>
          <a:p>
            <a:pPr indent="0" lvl="0" marL="0" rtl="0" algn="just">
              <a:spcBef>
                <a:spcPts val="0"/>
              </a:spcBef>
              <a:spcAft>
                <a:spcPts val="0"/>
              </a:spcAft>
              <a:buNone/>
            </a:pPr>
            <a:r>
              <a:t/>
            </a:r>
            <a:endParaRPr sz="2000">
              <a:latin typeface="Merriweather"/>
              <a:ea typeface="Merriweather"/>
              <a:cs typeface="Merriweather"/>
              <a:sym typeface="Merriweather"/>
            </a:endParaRPr>
          </a:p>
        </p:txBody>
      </p:sp>
      <p:sp>
        <p:nvSpPr>
          <p:cNvPr id="148" name="Google Shape;148;p15"/>
          <p:cNvSpPr txBox="1"/>
          <p:nvPr>
            <p:ph idx="1" type="body"/>
          </p:nvPr>
        </p:nvSpPr>
        <p:spPr>
          <a:xfrm>
            <a:off x="1058625" y="764175"/>
            <a:ext cx="7870200" cy="1941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100">
                <a:latin typeface="Merriweather"/>
                <a:ea typeface="Merriweather"/>
                <a:cs typeface="Merriweather"/>
                <a:sym typeface="Merriweather"/>
              </a:rPr>
              <a:t>C</a:t>
            </a:r>
            <a:r>
              <a:rPr lang="en" sz="1100">
                <a:latin typeface="Merriweather"/>
                <a:ea typeface="Merriweather"/>
                <a:cs typeface="Merriweather"/>
                <a:sym typeface="Merriweather"/>
              </a:rPr>
              <a:t>lassification </a:t>
            </a:r>
            <a:r>
              <a:rPr lang="en" sz="1100">
                <a:latin typeface="Merriweather"/>
                <a:ea typeface="Merriweather"/>
                <a:cs typeface="Merriweather"/>
                <a:sym typeface="Merriweather"/>
              </a:rPr>
              <a:t>task </a:t>
            </a:r>
            <a:r>
              <a:rPr lang="en" sz="1100">
                <a:latin typeface="Merriweather"/>
                <a:ea typeface="Merriweather"/>
                <a:cs typeface="Merriweather"/>
                <a:sym typeface="Merriweather"/>
              </a:rPr>
              <a:t>for a dataset with a slightly small </a:t>
            </a:r>
            <a:r>
              <a:rPr lang="en" sz="1100">
                <a:latin typeface="Merriweather"/>
                <a:ea typeface="Merriweather"/>
                <a:cs typeface="Merriweather"/>
                <a:sym typeface="Merriweather"/>
              </a:rPr>
              <a:t>(upto 20) </a:t>
            </a:r>
            <a:r>
              <a:rPr lang="en" sz="1100">
                <a:latin typeface="Merriweather"/>
                <a:ea typeface="Merriweather"/>
                <a:cs typeface="Merriweather"/>
                <a:sym typeface="Merriweather"/>
              </a:rPr>
              <a:t>number of classes . </a:t>
            </a:r>
            <a:br>
              <a:rPr lang="en" sz="1100">
                <a:latin typeface="Merriweather"/>
                <a:ea typeface="Merriweather"/>
                <a:cs typeface="Merriweather"/>
                <a:sym typeface="Merriweather"/>
              </a:rPr>
            </a:br>
            <a:r>
              <a:rPr lang="en" sz="1100">
                <a:latin typeface="Merriweather"/>
                <a:ea typeface="Merriweather"/>
                <a:cs typeface="Merriweather"/>
                <a:sym typeface="Merriweather"/>
              </a:rPr>
              <a:t>The number of classes in the dataset is assumed to be known.</a:t>
            </a:r>
            <a:endParaRPr sz="1100">
              <a:latin typeface="Merriweather"/>
              <a:ea typeface="Merriweather"/>
              <a:cs typeface="Merriweather"/>
              <a:sym typeface="Merriweather"/>
            </a:endParaRPr>
          </a:p>
          <a:p>
            <a:pPr indent="0" lvl="0" marL="0" rtl="0" algn="just">
              <a:lnSpc>
                <a:spcPct val="115000"/>
              </a:lnSpc>
              <a:spcBef>
                <a:spcPts val="1200"/>
              </a:spcBef>
              <a:spcAft>
                <a:spcPts val="0"/>
              </a:spcAft>
              <a:buNone/>
            </a:pPr>
            <a:r>
              <a:rPr lang="en" sz="1100">
                <a:latin typeface="Merriweather"/>
                <a:ea typeface="Merriweather"/>
                <a:cs typeface="Merriweather"/>
                <a:sym typeface="Merriweather"/>
              </a:rPr>
              <a:t>Free to take the data as labeled or unlabeled as per convenience. </a:t>
            </a:r>
            <a:br>
              <a:rPr lang="en" sz="1100">
                <a:latin typeface="Merriweather"/>
                <a:ea typeface="Merriweather"/>
                <a:cs typeface="Merriweather"/>
                <a:sym typeface="Merriweather"/>
              </a:rPr>
            </a:br>
            <a:r>
              <a:rPr lang="en" sz="1100">
                <a:latin typeface="Merriweather"/>
                <a:ea typeface="Merriweather"/>
                <a:cs typeface="Merriweather"/>
                <a:sym typeface="Merriweather"/>
              </a:rPr>
              <a:t>(Labeled datasets considered in this project)</a:t>
            </a:r>
            <a:endParaRPr sz="1100">
              <a:latin typeface="Merriweather"/>
              <a:ea typeface="Merriweather"/>
              <a:cs typeface="Merriweather"/>
              <a:sym typeface="Merriweather"/>
            </a:endParaRPr>
          </a:p>
          <a:p>
            <a:pPr indent="0" lvl="0" marL="0" rtl="0" algn="just">
              <a:lnSpc>
                <a:spcPct val="115000"/>
              </a:lnSpc>
              <a:spcBef>
                <a:spcPts val="1200"/>
              </a:spcBef>
              <a:spcAft>
                <a:spcPts val="0"/>
              </a:spcAft>
              <a:buNone/>
            </a:pPr>
            <a:r>
              <a:rPr lang="en" sz="1100">
                <a:latin typeface="Merriweather"/>
                <a:ea typeface="Merriweather"/>
                <a:cs typeface="Merriweather"/>
                <a:sym typeface="Merriweather"/>
              </a:rPr>
              <a:t>The model is trained on a subset of dataset which does not contain samples from all labels.</a:t>
            </a:r>
            <a:endParaRPr sz="1100">
              <a:latin typeface="Merriweather"/>
              <a:ea typeface="Merriweather"/>
              <a:cs typeface="Merriweather"/>
              <a:sym typeface="Merriweather"/>
            </a:endParaRPr>
          </a:p>
          <a:p>
            <a:pPr indent="0" lvl="0" marL="0" rtl="0" algn="just">
              <a:lnSpc>
                <a:spcPct val="115000"/>
              </a:lnSpc>
              <a:spcBef>
                <a:spcPts val="1200"/>
              </a:spcBef>
              <a:spcAft>
                <a:spcPts val="1200"/>
              </a:spcAft>
              <a:buNone/>
            </a:pPr>
            <a:r>
              <a:rPr lang="en" sz="1100">
                <a:latin typeface="Merriweather"/>
                <a:ea typeface="Merriweather"/>
                <a:cs typeface="Merriweather"/>
                <a:sym typeface="Merriweather"/>
              </a:rPr>
              <a:t>Now, when introducing a few more unknown classes of the dataset, the classifier head of the model will need to be updated for the total set of classes (considering that the number of unseen classes is known).</a:t>
            </a:r>
            <a:endParaRPr sz="1100">
              <a:latin typeface="Merriweather"/>
              <a:ea typeface="Merriweather"/>
              <a:cs typeface="Merriweather"/>
              <a:sym typeface="Merriweather"/>
            </a:endParaRPr>
          </a:p>
        </p:txBody>
      </p:sp>
      <p:sp>
        <p:nvSpPr>
          <p:cNvPr id="149" name="Google Shape;149;p15"/>
          <p:cNvSpPr txBox="1"/>
          <p:nvPr>
            <p:ph type="title"/>
          </p:nvPr>
        </p:nvSpPr>
        <p:spPr>
          <a:xfrm>
            <a:off x="1058624" y="3051300"/>
            <a:ext cx="6069900" cy="554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000">
                <a:latin typeface="Merriweather"/>
                <a:ea typeface="Merriweather"/>
                <a:cs typeface="Merriweather"/>
                <a:sym typeface="Merriweather"/>
              </a:rPr>
              <a:t>Understanding </a:t>
            </a:r>
            <a:r>
              <a:rPr lang="en" sz="2000">
                <a:latin typeface="Merriweather"/>
                <a:ea typeface="Merriweather"/>
                <a:cs typeface="Merriweather"/>
                <a:sym typeface="Merriweather"/>
              </a:rPr>
              <a:t>of the task</a:t>
            </a:r>
            <a:endParaRPr sz="2000">
              <a:latin typeface="Merriweather"/>
              <a:ea typeface="Merriweather"/>
              <a:cs typeface="Merriweather"/>
              <a:sym typeface="Merriweather"/>
            </a:endParaRPr>
          </a:p>
          <a:p>
            <a:pPr indent="0" lvl="0" marL="0" rtl="0" algn="just">
              <a:spcBef>
                <a:spcPts val="0"/>
              </a:spcBef>
              <a:spcAft>
                <a:spcPts val="0"/>
              </a:spcAft>
              <a:buNone/>
            </a:pPr>
            <a:r>
              <a:t/>
            </a:r>
            <a:endParaRPr sz="2000">
              <a:latin typeface="Merriweather"/>
              <a:ea typeface="Merriweather"/>
              <a:cs typeface="Merriweather"/>
              <a:sym typeface="Merriweather"/>
            </a:endParaRPr>
          </a:p>
        </p:txBody>
      </p:sp>
      <p:sp>
        <p:nvSpPr>
          <p:cNvPr id="150" name="Google Shape;150;p15"/>
          <p:cNvSpPr txBox="1"/>
          <p:nvPr/>
        </p:nvSpPr>
        <p:spPr>
          <a:xfrm>
            <a:off x="1058625" y="3525100"/>
            <a:ext cx="7870200" cy="548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800"/>
              </a:spcAft>
              <a:buNone/>
            </a:pPr>
            <a:r>
              <a:rPr lang="en" sz="1100">
                <a:solidFill>
                  <a:schemeClr val="lt1"/>
                </a:solidFill>
                <a:latin typeface="Merriweather"/>
                <a:ea typeface="Merriweather"/>
                <a:cs typeface="Merriweather"/>
                <a:sym typeface="Merriweather"/>
              </a:rPr>
              <a:t>Exploring / Discovering optimal methods to update the last layer of a classifier model, </a:t>
            </a:r>
            <a:br>
              <a:rPr lang="en" sz="1100">
                <a:solidFill>
                  <a:schemeClr val="lt1"/>
                </a:solidFill>
                <a:latin typeface="Merriweather"/>
                <a:ea typeface="Merriweather"/>
                <a:cs typeface="Merriweather"/>
                <a:sym typeface="Merriweather"/>
              </a:rPr>
            </a:br>
            <a:r>
              <a:rPr lang="en" sz="1100">
                <a:solidFill>
                  <a:schemeClr val="lt1"/>
                </a:solidFill>
                <a:latin typeface="Merriweather"/>
                <a:ea typeface="Merriweather"/>
                <a:cs typeface="Merriweather"/>
                <a:sym typeface="Merriweather"/>
              </a:rPr>
              <a:t>wherein new classes will arrive.</a:t>
            </a:r>
            <a:endParaRPr sz="1100">
              <a:solidFill>
                <a:schemeClr val="lt1"/>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nvSpPr>
        <p:spPr>
          <a:xfrm>
            <a:off x="1136300" y="2387925"/>
            <a:ext cx="6038100" cy="794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400"/>
              </a:spcAft>
              <a:buNone/>
            </a:pPr>
            <a:r>
              <a:rPr lang="en" sz="1200">
                <a:solidFill>
                  <a:schemeClr val="lt1"/>
                </a:solidFill>
                <a:latin typeface="Merriweather"/>
                <a:ea typeface="Merriweather"/>
                <a:cs typeface="Merriweather"/>
                <a:sym typeface="Merriweather"/>
              </a:rPr>
              <a:t>3. Other DL based approaches:</a:t>
            </a:r>
            <a:br>
              <a:rPr lang="en" sz="1200">
                <a:solidFill>
                  <a:schemeClr val="lt1"/>
                </a:solidFill>
                <a:latin typeface="Merriweather"/>
                <a:ea typeface="Merriweather"/>
                <a:cs typeface="Merriweather"/>
                <a:sym typeface="Merriweather"/>
              </a:rPr>
            </a:br>
            <a:r>
              <a:rPr lang="en" sz="1200">
                <a:solidFill>
                  <a:schemeClr val="lt1"/>
                </a:solidFill>
                <a:latin typeface="Merriweather"/>
                <a:ea typeface="Merriweather"/>
                <a:cs typeface="Merriweather"/>
                <a:sym typeface="Merriweather"/>
              </a:rPr>
              <a:t>-&gt; Regularization-based Approaches (Elastic Weight Consolidation - EWC)</a:t>
            </a:r>
            <a:br>
              <a:rPr lang="en" sz="1200">
                <a:solidFill>
                  <a:schemeClr val="lt1"/>
                </a:solidFill>
                <a:latin typeface="Merriweather"/>
                <a:ea typeface="Merriweather"/>
                <a:cs typeface="Merriweather"/>
                <a:sym typeface="Merriweather"/>
              </a:rPr>
            </a:br>
            <a:r>
              <a:rPr lang="en" sz="1200">
                <a:solidFill>
                  <a:schemeClr val="lt1"/>
                </a:solidFill>
                <a:latin typeface="Merriweather"/>
                <a:ea typeface="Merriweather"/>
                <a:cs typeface="Merriweather"/>
                <a:sym typeface="Merriweather"/>
              </a:rPr>
              <a:t>-&gt; </a:t>
            </a:r>
            <a:r>
              <a:rPr lang="en" sz="1200">
                <a:solidFill>
                  <a:schemeClr val="lt1"/>
                </a:solidFill>
                <a:latin typeface="Merriweather"/>
                <a:ea typeface="Merriweather"/>
                <a:cs typeface="Merriweather"/>
                <a:sym typeface="Merriweather"/>
              </a:rPr>
              <a:t>Meta-Learning or Few-Shot Learning</a:t>
            </a:r>
            <a:endParaRPr sz="1200">
              <a:solidFill>
                <a:schemeClr val="lt1"/>
              </a:solidFill>
              <a:latin typeface="Merriweather"/>
              <a:ea typeface="Merriweather"/>
              <a:cs typeface="Merriweather"/>
              <a:sym typeface="Merriweather"/>
            </a:endParaRPr>
          </a:p>
        </p:txBody>
      </p:sp>
      <p:sp>
        <p:nvSpPr>
          <p:cNvPr id="156" name="Google Shape;156;p16"/>
          <p:cNvSpPr txBox="1"/>
          <p:nvPr/>
        </p:nvSpPr>
        <p:spPr>
          <a:xfrm>
            <a:off x="1136300" y="833013"/>
            <a:ext cx="7422000" cy="1002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None/>
            </a:pPr>
            <a:r>
              <a:rPr lang="en" sz="1200">
                <a:solidFill>
                  <a:schemeClr val="lt1"/>
                </a:solidFill>
                <a:latin typeface="Merriweather"/>
                <a:ea typeface="Merriweather"/>
                <a:cs typeface="Merriweather"/>
                <a:sym typeface="Merriweather"/>
              </a:rPr>
              <a:t>1. Use of a Flexible Neural Network Architecture (Fixed Representation)</a:t>
            </a:r>
            <a:endParaRPr sz="1200">
              <a:solidFill>
                <a:schemeClr val="lt1"/>
              </a:solidFill>
              <a:latin typeface="Merriweather"/>
              <a:ea typeface="Merriweather"/>
              <a:cs typeface="Merriweather"/>
              <a:sym typeface="Merriweather"/>
            </a:endParaRPr>
          </a:p>
          <a:p>
            <a:pPr indent="0" lvl="0" marL="0" rtl="0" algn="just">
              <a:spcBef>
                <a:spcPts val="400"/>
              </a:spcBef>
              <a:spcAft>
                <a:spcPts val="0"/>
              </a:spcAft>
              <a:buNone/>
            </a:pPr>
            <a:r>
              <a:rPr lang="en" sz="1200">
                <a:solidFill>
                  <a:schemeClr val="lt1"/>
                </a:solidFill>
                <a:latin typeface="Merriweather"/>
                <a:ea typeface="Merriweather"/>
                <a:cs typeface="Merriweather"/>
                <a:sym typeface="Merriweather"/>
              </a:rPr>
              <a:t>-&gt; </a:t>
            </a:r>
            <a:r>
              <a:rPr lang="en" sz="1200">
                <a:solidFill>
                  <a:schemeClr val="lt1"/>
                </a:solidFill>
                <a:latin typeface="Merriweather"/>
                <a:ea typeface="Merriweather"/>
                <a:cs typeface="Merriweather"/>
                <a:sym typeface="Merriweather"/>
              </a:rPr>
              <a:t>Naive Change</a:t>
            </a:r>
            <a:endParaRPr sz="1200">
              <a:solidFill>
                <a:schemeClr val="lt1"/>
              </a:solidFill>
              <a:latin typeface="Merriweather"/>
              <a:ea typeface="Merriweather"/>
              <a:cs typeface="Merriweather"/>
              <a:sym typeface="Merriweather"/>
            </a:endParaRPr>
          </a:p>
          <a:p>
            <a:pPr indent="0" lvl="0" marL="0" rtl="0" algn="just">
              <a:spcBef>
                <a:spcPts val="0"/>
              </a:spcBef>
              <a:spcAft>
                <a:spcPts val="0"/>
              </a:spcAft>
              <a:buNone/>
            </a:pPr>
            <a:r>
              <a:rPr lang="en" sz="1200">
                <a:solidFill>
                  <a:schemeClr val="lt1"/>
                </a:solidFill>
                <a:latin typeface="Merriweather"/>
                <a:ea typeface="Merriweather"/>
                <a:cs typeface="Merriweather"/>
                <a:sym typeface="Merriweather"/>
              </a:rPr>
              <a:t>-&gt; Final Layer Retraining</a:t>
            </a:r>
            <a:endParaRPr sz="1200">
              <a:solidFill>
                <a:schemeClr val="lt1"/>
              </a:solidFill>
              <a:latin typeface="Merriweather"/>
              <a:ea typeface="Merriweather"/>
              <a:cs typeface="Merriweather"/>
              <a:sym typeface="Merriweather"/>
            </a:endParaRPr>
          </a:p>
          <a:p>
            <a:pPr indent="0" lvl="0" marL="0" rtl="0" algn="just">
              <a:spcBef>
                <a:spcPts val="0"/>
              </a:spcBef>
              <a:spcAft>
                <a:spcPts val="0"/>
              </a:spcAft>
              <a:buNone/>
            </a:pPr>
            <a:r>
              <a:rPr lang="en" sz="1200">
                <a:solidFill>
                  <a:schemeClr val="lt1"/>
                </a:solidFill>
                <a:latin typeface="Merriweather"/>
                <a:ea typeface="Merriweather"/>
                <a:cs typeface="Merriweather"/>
                <a:sym typeface="Merriweather"/>
              </a:rPr>
              <a:t>-&gt; Transfer Learning (Upper-bound solution of this problem)</a:t>
            </a:r>
            <a:endParaRPr sz="1200">
              <a:solidFill>
                <a:schemeClr val="lt1"/>
              </a:solidFill>
              <a:latin typeface="Merriweather"/>
              <a:ea typeface="Merriweather"/>
              <a:cs typeface="Merriweather"/>
              <a:sym typeface="Merriweather"/>
            </a:endParaRPr>
          </a:p>
        </p:txBody>
      </p:sp>
      <p:sp>
        <p:nvSpPr>
          <p:cNvPr id="157" name="Google Shape;157;p16"/>
          <p:cNvSpPr txBox="1"/>
          <p:nvPr>
            <p:ph type="title"/>
          </p:nvPr>
        </p:nvSpPr>
        <p:spPr>
          <a:xfrm>
            <a:off x="1136300" y="196250"/>
            <a:ext cx="5031000" cy="568200"/>
          </a:xfrm>
          <a:prstGeom prst="rect">
            <a:avLst/>
          </a:prstGeom>
        </p:spPr>
        <p:txBody>
          <a:bodyPr anchorCtr="0" anchor="t" bIns="91425" lIns="91425" spcFirstLastPara="1" rIns="91425" wrap="square" tIns="91425">
            <a:normAutofit/>
          </a:bodyPr>
          <a:lstStyle/>
          <a:p>
            <a:pPr indent="-355600" lvl="0" marL="457200" rtl="0" algn="just">
              <a:spcBef>
                <a:spcPts val="0"/>
              </a:spcBef>
              <a:spcAft>
                <a:spcPts val="0"/>
              </a:spcAft>
              <a:buSzPts val="2000"/>
              <a:buFont typeface="Merriweather"/>
              <a:buChar char="●"/>
            </a:pPr>
            <a:r>
              <a:rPr lang="en" sz="2000">
                <a:latin typeface="Merriweather"/>
                <a:ea typeface="Merriweather"/>
                <a:cs typeface="Merriweather"/>
                <a:sym typeface="Merriweather"/>
              </a:rPr>
              <a:t>Proposed </a:t>
            </a:r>
            <a:r>
              <a:rPr lang="en" sz="2000">
                <a:latin typeface="Merriweather"/>
                <a:ea typeface="Merriweather"/>
                <a:cs typeface="Merriweather"/>
                <a:sym typeface="Merriweather"/>
              </a:rPr>
              <a:t>Approaches to solve</a:t>
            </a:r>
            <a:endParaRPr sz="2000">
              <a:latin typeface="Merriweather"/>
              <a:ea typeface="Merriweather"/>
              <a:cs typeface="Merriweather"/>
              <a:sym typeface="Merriweather"/>
            </a:endParaRPr>
          </a:p>
        </p:txBody>
      </p:sp>
      <p:sp>
        <p:nvSpPr>
          <p:cNvPr id="158" name="Google Shape;158;p16"/>
          <p:cNvSpPr txBox="1"/>
          <p:nvPr/>
        </p:nvSpPr>
        <p:spPr>
          <a:xfrm>
            <a:off x="1136300" y="1806225"/>
            <a:ext cx="4683300" cy="58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400"/>
              </a:spcAft>
              <a:buNone/>
            </a:pPr>
            <a:r>
              <a:rPr lang="en" sz="1200">
                <a:solidFill>
                  <a:schemeClr val="lt1"/>
                </a:solidFill>
                <a:latin typeface="Merriweather"/>
                <a:ea typeface="Merriweather"/>
                <a:cs typeface="Merriweather"/>
                <a:sym typeface="Merriweather"/>
              </a:rPr>
              <a:t>2. Fine-tuning with knowledge distillation</a:t>
            </a:r>
            <a:br>
              <a:rPr lang="en" sz="1200">
                <a:solidFill>
                  <a:schemeClr val="lt1"/>
                </a:solidFill>
                <a:latin typeface="Merriweather"/>
                <a:ea typeface="Merriweather"/>
                <a:cs typeface="Merriweather"/>
                <a:sym typeface="Merriweather"/>
              </a:rPr>
            </a:br>
            <a:r>
              <a:rPr lang="en" sz="1200">
                <a:solidFill>
                  <a:schemeClr val="lt1"/>
                </a:solidFill>
                <a:latin typeface="Merriweather"/>
                <a:ea typeface="Merriweather"/>
                <a:cs typeface="Merriweather"/>
                <a:sym typeface="Merriweather"/>
              </a:rPr>
              <a:t>	Also known as Learning without Forgetting approach</a:t>
            </a:r>
            <a:endParaRPr sz="1200">
              <a:solidFill>
                <a:schemeClr val="lt1"/>
              </a:solidFill>
              <a:latin typeface="Merriweather"/>
              <a:ea typeface="Merriweather"/>
              <a:cs typeface="Merriweather"/>
              <a:sym typeface="Merriweather"/>
            </a:endParaRPr>
          </a:p>
        </p:txBody>
      </p:sp>
      <p:sp>
        <p:nvSpPr>
          <p:cNvPr id="159" name="Google Shape;159;p16"/>
          <p:cNvSpPr txBox="1"/>
          <p:nvPr/>
        </p:nvSpPr>
        <p:spPr>
          <a:xfrm>
            <a:off x="1136300" y="3414175"/>
            <a:ext cx="8106600" cy="817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None/>
            </a:pPr>
            <a:r>
              <a:rPr lang="en" sz="1200">
                <a:solidFill>
                  <a:schemeClr val="lt1"/>
                </a:solidFill>
                <a:latin typeface="Merriweather"/>
                <a:ea typeface="Merriweather"/>
                <a:cs typeface="Merriweather"/>
                <a:sym typeface="Merriweather"/>
              </a:rPr>
              <a:t>4. Incremental Learning Models (ML based)</a:t>
            </a:r>
            <a:endParaRPr sz="1200">
              <a:solidFill>
                <a:schemeClr val="lt1"/>
              </a:solidFill>
              <a:latin typeface="Merriweather"/>
              <a:ea typeface="Merriweather"/>
              <a:cs typeface="Merriweather"/>
              <a:sym typeface="Merriweather"/>
            </a:endParaRPr>
          </a:p>
          <a:p>
            <a:pPr indent="0" lvl="0" marL="0" rtl="0" algn="just">
              <a:spcBef>
                <a:spcPts val="400"/>
              </a:spcBef>
              <a:spcAft>
                <a:spcPts val="0"/>
              </a:spcAft>
              <a:buNone/>
            </a:pPr>
            <a:r>
              <a:rPr lang="en" sz="1200">
                <a:solidFill>
                  <a:schemeClr val="lt1"/>
                </a:solidFill>
                <a:latin typeface="Merriweather"/>
                <a:ea typeface="Merriweather"/>
                <a:cs typeface="Merriweather"/>
                <a:sym typeface="Merriweather"/>
              </a:rPr>
              <a:t>-&gt; Learn++ Algorithm for increment learning</a:t>
            </a:r>
            <a:br>
              <a:rPr lang="en" sz="1200">
                <a:solidFill>
                  <a:schemeClr val="lt1"/>
                </a:solidFill>
                <a:latin typeface="Merriweather"/>
                <a:ea typeface="Merriweather"/>
                <a:cs typeface="Merriweather"/>
                <a:sym typeface="Merriweather"/>
              </a:rPr>
            </a:br>
            <a:r>
              <a:rPr lang="en" sz="1200">
                <a:solidFill>
                  <a:schemeClr val="lt1"/>
                </a:solidFill>
                <a:latin typeface="Merriweather"/>
                <a:ea typeface="Merriweather"/>
                <a:cs typeface="Merriweather"/>
                <a:sym typeface="Merriweather"/>
              </a:rPr>
              <a:t>-&gt; CatBoost with Boosting</a:t>
            </a:r>
            <a:endParaRPr sz="1200">
              <a:solidFill>
                <a:schemeClr val="lt1"/>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p:nvPr/>
        </p:nvSpPr>
        <p:spPr>
          <a:xfrm>
            <a:off x="1778650" y="612600"/>
            <a:ext cx="5814925" cy="3560209"/>
          </a:xfrm>
          <a:custGeom>
            <a:rect b="b" l="l" r="r" t="t"/>
            <a:pathLst>
              <a:path extrusionOk="0" h="118842" w="232597">
                <a:moveTo>
                  <a:pt x="210977" y="0"/>
                </a:moveTo>
                <a:cubicBezTo>
                  <a:pt x="210926" y="4971"/>
                  <a:pt x="238876" y="24601"/>
                  <a:pt x="210673" y="29826"/>
                </a:cubicBezTo>
                <a:cubicBezTo>
                  <a:pt x="182470" y="35051"/>
                  <a:pt x="73208" y="25312"/>
                  <a:pt x="41759" y="31348"/>
                </a:cubicBezTo>
                <a:cubicBezTo>
                  <a:pt x="10310" y="37384"/>
                  <a:pt x="-5719" y="58384"/>
                  <a:pt x="21977" y="66043"/>
                </a:cubicBezTo>
                <a:cubicBezTo>
                  <a:pt x="49673" y="73702"/>
                  <a:pt x="176535" y="68934"/>
                  <a:pt x="207934" y="77304"/>
                </a:cubicBezTo>
                <a:cubicBezTo>
                  <a:pt x="239333" y="85674"/>
                  <a:pt x="241311" y="109971"/>
                  <a:pt x="210369" y="116261"/>
                </a:cubicBezTo>
                <a:cubicBezTo>
                  <a:pt x="179427" y="122551"/>
                  <a:pt x="57028" y="115196"/>
                  <a:pt x="22281" y="115044"/>
                </a:cubicBezTo>
                <a:cubicBezTo>
                  <a:pt x="-12465" y="114892"/>
                  <a:pt x="5289" y="115297"/>
                  <a:pt x="1890" y="115348"/>
                </a:cubicBezTo>
              </a:path>
            </a:pathLst>
          </a:custGeom>
          <a:noFill/>
          <a:ln cap="flat" cmpd="sng" w="9525">
            <a:solidFill>
              <a:schemeClr val="dk2"/>
            </a:solidFill>
            <a:prstDash val="solid"/>
            <a:round/>
            <a:headEnd len="med" w="med" type="none"/>
            <a:tailEnd len="med" w="med" type="none"/>
          </a:ln>
        </p:spPr>
      </p:sp>
      <p:sp>
        <p:nvSpPr>
          <p:cNvPr id="165" name="Google Shape;165;p17"/>
          <p:cNvSpPr txBox="1"/>
          <p:nvPr/>
        </p:nvSpPr>
        <p:spPr>
          <a:xfrm>
            <a:off x="6402600" y="183625"/>
            <a:ext cx="2741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latin typeface="Merriweather"/>
                <a:ea typeface="Merriweather"/>
                <a:cs typeface="Merriweather"/>
                <a:sym typeface="Merriweather"/>
              </a:rPr>
              <a:t>Project Allocation (21 Aug, 2024)</a:t>
            </a:r>
            <a:endParaRPr sz="1200">
              <a:latin typeface="Merriweather"/>
              <a:ea typeface="Merriweather"/>
              <a:cs typeface="Merriweather"/>
              <a:sym typeface="Merriweather"/>
            </a:endParaRPr>
          </a:p>
        </p:txBody>
      </p:sp>
      <p:sp>
        <p:nvSpPr>
          <p:cNvPr id="166" name="Google Shape;166;p17"/>
          <p:cNvSpPr txBox="1"/>
          <p:nvPr/>
        </p:nvSpPr>
        <p:spPr>
          <a:xfrm>
            <a:off x="1778650" y="478825"/>
            <a:ext cx="5148900" cy="1062000"/>
          </a:xfrm>
          <a:prstGeom prst="rect">
            <a:avLst/>
          </a:prstGeom>
          <a:noFill/>
          <a:ln>
            <a:noFill/>
          </a:ln>
        </p:spPr>
        <p:txBody>
          <a:bodyPr anchorCtr="0" anchor="t" bIns="91425" lIns="91425" spcFirstLastPara="1" rIns="91425" wrap="square" tIns="91425">
            <a:spAutoFit/>
          </a:bodyPr>
          <a:lstStyle/>
          <a:p>
            <a:pPr indent="-114300" lvl="0" marL="57150" rtl="0" algn="ctr">
              <a:spcBef>
                <a:spcPts val="0"/>
              </a:spcBef>
              <a:spcAft>
                <a:spcPts val="0"/>
              </a:spcAft>
              <a:buClr>
                <a:schemeClr val="lt1"/>
              </a:buClr>
              <a:buSzPts val="900"/>
              <a:buFont typeface="Merriweather"/>
              <a:buChar char="●"/>
            </a:pPr>
            <a:r>
              <a:rPr lang="en" sz="900">
                <a:solidFill>
                  <a:schemeClr val="lt1"/>
                </a:solidFill>
                <a:latin typeface="Merriweather"/>
                <a:ea typeface="Merriweather"/>
                <a:cs typeface="Merriweather"/>
                <a:sym typeface="Merriweather"/>
              </a:rPr>
              <a:t>Implement and evaluate methods for pre-trained model class expansion</a:t>
            </a:r>
            <a:endParaRPr sz="900">
              <a:solidFill>
                <a:schemeClr val="lt1"/>
              </a:solidFill>
              <a:latin typeface="Merriweather"/>
              <a:ea typeface="Merriweather"/>
              <a:cs typeface="Merriweather"/>
              <a:sym typeface="Merriweather"/>
            </a:endParaRPr>
          </a:p>
          <a:p>
            <a:pPr indent="-114300" lvl="0" marL="57150" rtl="0" algn="ctr">
              <a:spcBef>
                <a:spcPts val="0"/>
              </a:spcBef>
              <a:spcAft>
                <a:spcPts val="0"/>
              </a:spcAft>
              <a:buClr>
                <a:schemeClr val="lt1"/>
              </a:buClr>
              <a:buSzPts val="900"/>
              <a:buFont typeface="Merriweather"/>
              <a:buChar char="●"/>
            </a:pPr>
            <a:r>
              <a:rPr lang="en" sz="900">
                <a:solidFill>
                  <a:schemeClr val="lt1"/>
                </a:solidFill>
                <a:latin typeface="Merriweather"/>
                <a:ea typeface="Merriweather"/>
                <a:cs typeface="Merriweather"/>
                <a:sym typeface="Merriweather"/>
              </a:rPr>
              <a:t>Select datasets: MNIST, CIFAR-10 dataset as benchmark</a:t>
            </a:r>
            <a:endParaRPr sz="900">
              <a:solidFill>
                <a:schemeClr val="lt1"/>
              </a:solidFill>
              <a:latin typeface="Merriweather"/>
              <a:ea typeface="Merriweather"/>
              <a:cs typeface="Merriweather"/>
              <a:sym typeface="Merriweather"/>
            </a:endParaRPr>
          </a:p>
          <a:p>
            <a:pPr indent="-114300" lvl="0" marL="57150" rtl="0" algn="ctr">
              <a:spcBef>
                <a:spcPts val="0"/>
              </a:spcBef>
              <a:spcAft>
                <a:spcPts val="0"/>
              </a:spcAft>
              <a:buClr>
                <a:schemeClr val="lt1"/>
              </a:buClr>
              <a:buSzPts val="900"/>
              <a:buFont typeface="Merriweather"/>
              <a:buChar char="●"/>
            </a:pPr>
            <a:r>
              <a:rPr lang="en" sz="900">
                <a:solidFill>
                  <a:schemeClr val="lt1"/>
                </a:solidFill>
                <a:latin typeface="Merriweather"/>
                <a:ea typeface="Merriweather"/>
                <a:cs typeface="Merriweather"/>
                <a:sym typeface="Merriweather"/>
              </a:rPr>
              <a:t>Research potential Deep Learning based approaches </a:t>
            </a:r>
            <a:endParaRPr sz="900">
              <a:solidFill>
                <a:schemeClr val="lt1"/>
              </a:solidFill>
              <a:latin typeface="Merriweather"/>
              <a:ea typeface="Merriweather"/>
              <a:cs typeface="Merriweather"/>
              <a:sym typeface="Merriweather"/>
            </a:endParaRPr>
          </a:p>
          <a:p>
            <a:pPr indent="-114300" lvl="0" marL="57150" rtl="0" algn="ctr">
              <a:spcBef>
                <a:spcPts val="0"/>
              </a:spcBef>
              <a:spcAft>
                <a:spcPts val="0"/>
              </a:spcAft>
              <a:buClr>
                <a:schemeClr val="lt1"/>
              </a:buClr>
              <a:buSzPts val="900"/>
              <a:buFont typeface="Merriweather"/>
              <a:buChar char="●"/>
            </a:pPr>
            <a:r>
              <a:rPr lang="en" sz="900">
                <a:solidFill>
                  <a:schemeClr val="lt1"/>
                </a:solidFill>
                <a:latin typeface="Merriweather"/>
                <a:ea typeface="Merriweather"/>
                <a:cs typeface="Merriweather"/>
                <a:sym typeface="Merriweather"/>
              </a:rPr>
              <a:t>Choose initial approaches to test: </a:t>
            </a:r>
            <a:br>
              <a:rPr lang="en" sz="900">
                <a:solidFill>
                  <a:schemeClr val="lt1"/>
                </a:solidFill>
                <a:latin typeface="Merriweather"/>
                <a:ea typeface="Merriweather"/>
                <a:cs typeface="Merriweather"/>
                <a:sym typeface="Merriweather"/>
              </a:rPr>
            </a:br>
            <a:r>
              <a:rPr lang="en" sz="900">
                <a:solidFill>
                  <a:schemeClr val="lt1"/>
                </a:solidFill>
                <a:latin typeface="Merriweather"/>
                <a:ea typeface="Merriweather"/>
                <a:cs typeface="Merriweather"/>
                <a:sym typeface="Merriweather"/>
              </a:rPr>
              <a:t>Basic Benchmarking, Naive Change, Final Layer Retraining, Transfer Learning.</a:t>
            </a:r>
            <a:endParaRPr sz="900">
              <a:solidFill>
                <a:schemeClr val="lt1"/>
              </a:solidFill>
              <a:latin typeface="Merriweather"/>
              <a:ea typeface="Merriweather"/>
              <a:cs typeface="Merriweather"/>
              <a:sym typeface="Merriweather"/>
            </a:endParaRPr>
          </a:p>
          <a:p>
            <a:pPr indent="0" lvl="0" marL="0" rtl="0" algn="ctr">
              <a:spcBef>
                <a:spcPts val="0"/>
              </a:spcBef>
              <a:spcAft>
                <a:spcPts val="0"/>
              </a:spcAft>
              <a:buNone/>
            </a:pPr>
            <a:r>
              <a:rPr b="1" lang="en" sz="1200">
                <a:solidFill>
                  <a:schemeClr val="lt1"/>
                </a:solidFill>
                <a:latin typeface="Merriweather"/>
                <a:ea typeface="Merriweather"/>
                <a:cs typeface="Merriweather"/>
                <a:sym typeface="Merriweather"/>
              </a:rPr>
              <a:t>Preparatory Phase (21 Aug - 23 Sept, 2024)</a:t>
            </a:r>
            <a:endParaRPr sz="900">
              <a:solidFill>
                <a:schemeClr val="lt1"/>
              </a:solidFill>
              <a:latin typeface="Merriweather"/>
              <a:ea typeface="Merriweather"/>
              <a:cs typeface="Merriweather"/>
              <a:sym typeface="Merriweather"/>
            </a:endParaRPr>
          </a:p>
        </p:txBody>
      </p:sp>
      <p:sp>
        <p:nvSpPr>
          <p:cNvPr id="167" name="Google Shape;167;p17"/>
          <p:cNvSpPr/>
          <p:nvPr/>
        </p:nvSpPr>
        <p:spPr>
          <a:xfrm>
            <a:off x="6994950" y="552925"/>
            <a:ext cx="121800" cy="114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 name="Google Shape;168;p17"/>
          <p:cNvSpPr/>
          <p:nvPr/>
        </p:nvSpPr>
        <p:spPr>
          <a:xfrm>
            <a:off x="2176075" y="1747550"/>
            <a:ext cx="121800" cy="114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 name="Google Shape;169;p17"/>
          <p:cNvSpPr txBox="1"/>
          <p:nvPr/>
        </p:nvSpPr>
        <p:spPr>
          <a:xfrm>
            <a:off x="2297875" y="1641375"/>
            <a:ext cx="69264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latin typeface="Merriweather"/>
                <a:ea typeface="Merriweather"/>
                <a:cs typeface="Merriweather"/>
                <a:sym typeface="Merriweather"/>
              </a:rPr>
              <a:t>Pre </a:t>
            </a:r>
            <a:r>
              <a:rPr b="1" lang="en" sz="1200">
                <a:solidFill>
                  <a:schemeClr val="lt1"/>
                </a:solidFill>
                <a:latin typeface="Merriweather"/>
                <a:ea typeface="Merriweather"/>
                <a:cs typeface="Merriweather"/>
                <a:sym typeface="Merriweather"/>
              </a:rPr>
              <a:t>Prep Presentation Phase (23 Sept -  23 Oct, 2024) </a:t>
            </a:r>
            <a:endParaRPr b="1" sz="1200">
              <a:solidFill>
                <a:schemeClr val="lt1"/>
              </a:solidFill>
              <a:latin typeface="Merriweather"/>
              <a:ea typeface="Merriweather"/>
              <a:cs typeface="Merriweather"/>
              <a:sym typeface="Merriweather"/>
            </a:endParaRPr>
          </a:p>
          <a:p>
            <a:pPr indent="-114300" lvl="0" marL="114300" rtl="0" algn="l">
              <a:spcBef>
                <a:spcPts val="0"/>
              </a:spcBef>
              <a:spcAft>
                <a:spcPts val="0"/>
              </a:spcAft>
              <a:buClr>
                <a:schemeClr val="lt1"/>
              </a:buClr>
              <a:buSzPts val="900"/>
              <a:buFont typeface="Merriweather"/>
              <a:buChar char="●"/>
            </a:pPr>
            <a:r>
              <a:rPr lang="en" sz="900">
                <a:solidFill>
                  <a:schemeClr val="lt1"/>
                </a:solidFill>
                <a:latin typeface="Merriweather"/>
                <a:ea typeface="Merriweather"/>
                <a:cs typeface="Merriweather"/>
                <a:sym typeface="Merriweather"/>
              </a:rPr>
              <a:t>Reading Relevant material during the exploration</a:t>
            </a:r>
            <a:endParaRPr sz="900">
              <a:solidFill>
                <a:schemeClr val="lt1"/>
              </a:solidFill>
              <a:latin typeface="Merriweather"/>
              <a:ea typeface="Merriweather"/>
              <a:cs typeface="Merriweather"/>
              <a:sym typeface="Merriweather"/>
            </a:endParaRPr>
          </a:p>
          <a:p>
            <a:pPr indent="-114300" lvl="0" marL="114300" rtl="0" algn="l">
              <a:spcBef>
                <a:spcPts val="0"/>
              </a:spcBef>
              <a:spcAft>
                <a:spcPts val="0"/>
              </a:spcAft>
              <a:buClr>
                <a:schemeClr val="lt1"/>
              </a:buClr>
              <a:buSzPts val="900"/>
              <a:buFont typeface="Merriweather"/>
              <a:buChar char="●"/>
            </a:pPr>
            <a:r>
              <a:rPr lang="en" sz="900">
                <a:solidFill>
                  <a:schemeClr val="lt1"/>
                </a:solidFill>
                <a:latin typeface="Merriweather"/>
                <a:ea typeface="Merriweather"/>
                <a:cs typeface="Merriweather"/>
                <a:sym typeface="Merriweather"/>
              </a:rPr>
              <a:t>Background materials read to understand the problem</a:t>
            </a:r>
            <a:endParaRPr sz="900">
              <a:solidFill>
                <a:schemeClr val="lt1"/>
              </a:solidFill>
              <a:latin typeface="Merriweather"/>
              <a:ea typeface="Merriweather"/>
              <a:cs typeface="Merriweather"/>
              <a:sym typeface="Merriweather"/>
            </a:endParaRPr>
          </a:p>
          <a:p>
            <a:pPr indent="-114300" lvl="0" marL="114300" rtl="0" algn="l">
              <a:spcBef>
                <a:spcPts val="0"/>
              </a:spcBef>
              <a:spcAft>
                <a:spcPts val="0"/>
              </a:spcAft>
              <a:buClr>
                <a:schemeClr val="lt1"/>
              </a:buClr>
              <a:buSzPts val="900"/>
              <a:buFont typeface="Merriweather"/>
              <a:buChar char="●"/>
            </a:pPr>
            <a:r>
              <a:rPr lang="en" sz="900">
                <a:solidFill>
                  <a:schemeClr val="lt1"/>
                </a:solidFill>
                <a:latin typeface="Merriweather"/>
                <a:ea typeface="Merriweather"/>
                <a:cs typeface="Merriweather"/>
                <a:sym typeface="Merriweather"/>
              </a:rPr>
              <a:t>Implement Naive Change, Flexible Neural Network Architecture, Transfer Learning, Final Layer Retraining</a:t>
            </a:r>
            <a:endParaRPr sz="900">
              <a:solidFill>
                <a:schemeClr val="lt1"/>
              </a:solidFill>
              <a:latin typeface="Merriweather"/>
              <a:ea typeface="Merriweather"/>
              <a:cs typeface="Merriweather"/>
              <a:sym typeface="Merriweather"/>
            </a:endParaRPr>
          </a:p>
          <a:p>
            <a:pPr indent="-114300" lvl="0" marL="114300" rtl="0" algn="l">
              <a:spcBef>
                <a:spcPts val="0"/>
              </a:spcBef>
              <a:spcAft>
                <a:spcPts val="0"/>
              </a:spcAft>
              <a:buClr>
                <a:schemeClr val="lt1"/>
              </a:buClr>
              <a:buSzPts val="900"/>
              <a:buFont typeface="Merriweather"/>
              <a:buChar char="●"/>
            </a:pPr>
            <a:r>
              <a:rPr lang="en" sz="900">
                <a:solidFill>
                  <a:schemeClr val="lt1"/>
                </a:solidFill>
                <a:latin typeface="Merriweather"/>
                <a:ea typeface="Merriweather"/>
                <a:cs typeface="Merriweather"/>
                <a:sym typeface="Merriweather"/>
              </a:rPr>
              <a:t> Early Testing: Assess initial results and identify main obstacles</a:t>
            </a:r>
            <a:endParaRPr sz="900">
              <a:solidFill>
                <a:schemeClr val="lt1"/>
              </a:solidFill>
              <a:latin typeface="Merriweather"/>
              <a:ea typeface="Merriweather"/>
              <a:cs typeface="Merriweather"/>
              <a:sym typeface="Merriweather"/>
            </a:endParaRPr>
          </a:p>
          <a:p>
            <a:pPr indent="-114300" lvl="0" marL="114300" rtl="0" algn="l">
              <a:spcBef>
                <a:spcPts val="0"/>
              </a:spcBef>
              <a:spcAft>
                <a:spcPts val="0"/>
              </a:spcAft>
              <a:buClr>
                <a:schemeClr val="lt1"/>
              </a:buClr>
              <a:buSzPts val="900"/>
              <a:buFont typeface="Merriweather"/>
              <a:buChar char="●"/>
            </a:pPr>
            <a:r>
              <a:rPr lang="en" sz="900">
                <a:solidFill>
                  <a:schemeClr val="lt1"/>
                </a:solidFill>
                <a:latin typeface="Merriweather"/>
                <a:ea typeface="Merriweather"/>
                <a:cs typeface="Merriweather"/>
                <a:sym typeface="Merriweather"/>
              </a:rPr>
              <a:t>Initial documentation of strengths and weaknesses for each approach</a:t>
            </a:r>
            <a:endParaRPr sz="900">
              <a:latin typeface="Merriweather"/>
              <a:ea typeface="Merriweather"/>
              <a:cs typeface="Merriweather"/>
              <a:sym typeface="Merriweather"/>
            </a:endParaRPr>
          </a:p>
        </p:txBody>
      </p:sp>
      <p:sp>
        <p:nvSpPr>
          <p:cNvPr id="170" name="Google Shape;170;p17"/>
          <p:cNvSpPr/>
          <p:nvPr/>
        </p:nvSpPr>
        <p:spPr>
          <a:xfrm>
            <a:off x="4292200" y="1426525"/>
            <a:ext cx="121800" cy="114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1" name="Google Shape;171;p17"/>
          <p:cNvSpPr txBox="1"/>
          <p:nvPr/>
        </p:nvSpPr>
        <p:spPr>
          <a:xfrm>
            <a:off x="367725" y="2911950"/>
            <a:ext cx="6703500" cy="1200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200">
                <a:solidFill>
                  <a:schemeClr val="lt1"/>
                </a:solidFill>
                <a:latin typeface="Merriweather"/>
                <a:ea typeface="Merriweather"/>
                <a:cs typeface="Merriweather"/>
                <a:sym typeface="Merriweather"/>
              </a:rPr>
              <a:t>Post Intensive Assessment Phase (24 Oct - 3 Nov, 2024)</a:t>
            </a:r>
            <a:r>
              <a:rPr b="1" lang="en" sz="900">
                <a:solidFill>
                  <a:schemeClr val="lt1"/>
                </a:solidFill>
                <a:latin typeface="Merriweather"/>
                <a:ea typeface="Merriweather"/>
                <a:cs typeface="Merriweather"/>
                <a:sym typeface="Merriweather"/>
              </a:rPr>
              <a:t> </a:t>
            </a:r>
            <a:endParaRPr sz="900">
              <a:solidFill>
                <a:schemeClr val="lt1"/>
              </a:solidFill>
              <a:latin typeface="Merriweather"/>
              <a:ea typeface="Merriweather"/>
              <a:cs typeface="Merriweather"/>
              <a:sym typeface="Merriweather"/>
            </a:endParaRPr>
          </a:p>
          <a:p>
            <a:pPr indent="-114300" lvl="0" marL="57150" rtl="0" algn="r">
              <a:spcBef>
                <a:spcPts val="0"/>
              </a:spcBef>
              <a:spcAft>
                <a:spcPts val="0"/>
              </a:spcAft>
              <a:buClr>
                <a:schemeClr val="lt1"/>
              </a:buClr>
              <a:buSzPts val="900"/>
              <a:buFont typeface="Merriweather"/>
              <a:buChar char="●"/>
            </a:pPr>
            <a:r>
              <a:rPr lang="en" sz="900">
                <a:solidFill>
                  <a:schemeClr val="lt1"/>
                </a:solidFill>
                <a:latin typeface="Merriweather"/>
                <a:ea typeface="Merriweather"/>
                <a:cs typeface="Merriweather"/>
                <a:sym typeface="Merriweather"/>
              </a:rPr>
              <a:t>Research incremental learning techniques &amp; Check for any Deep Learning based implementations</a:t>
            </a:r>
            <a:endParaRPr sz="900">
              <a:solidFill>
                <a:schemeClr val="lt1"/>
              </a:solidFill>
              <a:latin typeface="Merriweather"/>
              <a:ea typeface="Merriweather"/>
              <a:cs typeface="Merriweather"/>
              <a:sym typeface="Merriweather"/>
            </a:endParaRPr>
          </a:p>
          <a:p>
            <a:pPr indent="-114300" lvl="0" marL="57150" rtl="0" algn="r">
              <a:spcBef>
                <a:spcPts val="0"/>
              </a:spcBef>
              <a:spcAft>
                <a:spcPts val="0"/>
              </a:spcAft>
              <a:buClr>
                <a:schemeClr val="lt1"/>
              </a:buClr>
              <a:buSzPts val="900"/>
              <a:buFont typeface="Merriweather"/>
              <a:buChar char="●"/>
            </a:pPr>
            <a:r>
              <a:rPr lang="en" sz="900">
                <a:solidFill>
                  <a:schemeClr val="lt1"/>
                </a:solidFill>
                <a:latin typeface="Merriweather"/>
                <a:ea typeface="Merriweather"/>
                <a:cs typeface="Merriweather"/>
                <a:sym typeface="Merriweather"/>
              </a:rPr>
              <a:t>Choose initial methods to test:  Regularization-based, Meta-Learning, Knowledge Distillation, CatBoost with Boosting, Meta-Learning, Learn++ Algorithm, Elastic Weight Consolidation  </a:t>
            </a:r>
            <a:endParaRPr sz="900">
              <a:solidFill>
                <a:schemeClr val="lt1"/>
              </a:solidFill>
              <a:latin typeface="Merriweather"/>
              <a:ea typeface="Merriweather"/>
              <a:cs typeface="Merriweather"/>
              <a:sym typeface="Merriweather"/>
            </a:endParaRPr>
          </a:p>
          <a:p>
            <a:pPr indent="-114300" lvl="0" marL="57150" rtl="0" algn="r">
              <a:spcBef>
                <a:spcPts val="0"/>
              </a:spcBef>
              <a:spcAft>
                <a:spcPts val="0"/>
              </a:spcAft>
              <a:buClr>
                <a:schemeClr val="lt1"/>
              </a:buClr>
              <a:buSzPts val="900"/>
              <a:buFont typeface="Merriweather"/>
              <a:buChar char="●"/>
            </a:pPr>
            <a:r>
              <a:rPr lang="en" sz="900">
                <a:solidFill>
                  <a:schemeClr val="lt1"/>
                </a:solidFill>
                <a:latin typeface="Merriweather"/>
                <a:ea typeface="Merriweather"/>
                <a:cs typeface="Merriweather"/>
                <a:sym typeface="Merriweather"/>
              </a:rPr>
              <a:t>Check for any Further refinement and optimization of methods  &amp; Implement as many methods as possible  </a:t>
            </a:r>
            <a:endParaRPr sz="900">
              <a:solidFill>
                <a:schemeClr val="lt1"/>
              </a:solidFill>
              <a:latin typeface="Merriweather"/>
              <a:ea typeface="Merriweather"/>
              <a:cs typeface="Merriweather"/>
              <a:sym typeface="Merriweather"/>
            </a:endParaRPr>
          </a:p>
          <a:p>
            <a:pPr indent="-114300" lvl="0" marL="57150" rtl="0" algn="r">
              <a:spcBef>
                <a:spcPts val="0"/>
              </a:spcBef>
              <a:spcAft>
                <a:spcPts val="0"/>
              </a:spcAft>
              <a:buClr>
                <a:schemeClr val="lt1"/>
              </a:buClr>
              <a:buSzPts val="900"/>
              <a:buFont typeface="Merriweather"/>
              <a:buChar char="●"/>
            </a:pPr>
            <a:r>
              <a:rPr lang="en" sz="900">
                <a:solidFill>
                  <a:schemeClr val="lt1"/>
                </a:solidFill>
                <a:latin typeface="Merriweather"/>
                <a:ea typeface="Merriweather"/>
                <a:cs typeface="Merriweather"/>
                <a:sym typeface="Merriweather"/>
              </a:rPr>
              <a:t>Evaluate on catastrophic forgetting metrics across methods</a:t>
            </a:r>
            <a:endParaRPr sz="900">
              <a:solidFill>
                <a:schemeClr val="lt1"/>
              </a:solidFill>
              <a:latin typeface="Merriweather"/>
              <a:ea typeface="Merriweather"/>
              <a:cs typeface="Merriweather"/>
              <a:sym typeface="Merriweather"/>
            </a:endParaRPr>
          </a:p>
          <a:p>
            <a:pPr indent="-114300" lvl="0" marL="57150" rtl="0" algn="r">
              <a:spcBef>
                <a:spcPts val="0"/>
              </a:spcBef>
              <a:spcAft>
                <a:spcPts val="0"/>
              </a:spcAft>
              <a:buClr>
                <a:schemeClr val="lt1"/>
              </a:buClr>
              <a:buSzPts val="900"/>
              <a:buFont typeface="Merriweather"/>
              <a:buChar char="●"/>
            </a:pPr>
            <a:r>
              <a:rPr lang="en" sz="900">
                <a:solidFill>
                  <a:schemeClr val="lt1"/>
                </a:solidFill>
                <a:latin typeface="Merriweather"/>
                <a:ea typeface="Merriweather"/>
                <a:cs typeface="Merriweather"/>
                <a:sym typeface="Merriweather"/>
              </a:rPr>
              <a:t>Conduct comparative performance evaluation on MNIST dataset</a:t>
            </a:r>
            <a:endParaRPr sz="900">
              <a:latin typeface="Merriweather"/>
              <a:ea typeface="Merriweather"/>
              <a:cs typeface="Merriweather"/>
              <a:sym typeface="Merriweather"/>
            </a:endParaRPr>
          </a:p>
        </p:txBody>
      </p:sp>
      <p:sp>
        <p:nvSpPr>
          <p:cNvPr id="172" name="Google Shape;172;p17"/>
          <p:cNvSpPr/>
          <p:nvPr/>
        </p:nvSpPr>
        <p:spPr>
          <a:xfrm>
            <a:off x="6994950" y="2911950"/>
            <a:ext cx="121800" cy="114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 name="Google Shape;173;p17"/>
          <p:cNvSpPr txBox="1"/>
          <p:nvPr/>
        </p:nvSpPr>
        <p:spPr>
          <a:xfrm>
            <a:off x="1133250" y="4081500"/>
            <a:ext cx="66375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latin typeface="Merriweather"/>
                <a:ea typeface="Merriweather"/>
                <a:cs typeface="Merriweather"/>
                <a:sym typeface="Merriweather"/>
              </a:rPr>
              <a:t>Pre-Novelty Assessment Phase (3 Nov 2024 onwards)</a:t>
            </a:r>
            <a:endParaRPr b="1" sz="1200">
              <a:solidFill>
                <a:schemeClr val="lt1"/>
              </a:solidFill>
              <a:latin typeface="Merriweather"/>
              <a:ea typeface="Merriweather"/>
              <a:cs typeface="Merriweather"/>
              <a:sym typeface="Merriweather"/>
            </a:endParaRPr>
          </a:p>
          <a:p>
            <a:pPr indent="-114300" lvl="0" marL="114300" rtl="0" algn="l">
              <a:spcBef>
                <a:spcPts val="0"/>
              </a:spcBef>
              <a:spcAft>
                <a:spcPts val="0"/>
              </a:spcAft>
              <a:buClr>
                <a:schemeClr val="lt1"/>
              </a:buClr>
              <a:buSzPts val="900"/>
              <a:buFont typeface="Merriweather"/>
              <a:buChar char="●"/>
            </a:pPr>
            <a:r>
              <a:rPr lang="en" sz="900">
                <a:solidFill>
                  <a:schemeClr val="lt1"/>
                </a:solidFill>
                <a:latin typeface="Merriweather"/>
                <a:ea typeface="Merriweather"/>
                <a:cs typeface="Merriweather"/>
                <a:sym typeface="Merriweather"/>
              </a:rPr>
              <a:t>Integrate and refine the top-performing working models.</a:t>
            </a:r>
            <a:endParaRPr sz="900">
              <a:solidFill>
                <a:schemeClr val="lt1"/>
              </a:solidFill>
              <a:latin typeface="Merriweather"/>
              <a:ea typeface="Merriweather"/>
              <a:cs typeface="Merriweather"/>
              <a:sym typeface="Merriweather"/>
            </a:endParaRPr>
          </a:p>
          <a:p>
            <a:pPr indent="-114300" lvl="0" marL="114300" rtl="0" algn="l">
              <a:spcBef>
                <a:spcPts val="0"/>
              </a:spcBef>
              <a:spcAft>
                <a:spcPts val="0"/>
              </a:spcAft>
              <a:buClr>
                <a:schemeClr val="lt1"/>
              </a:buClr>
              <a:buSzPts val="900"/>
              <a:buFont typeface="Merriweather"/>
              <a:buChar char="●"/>
            </a:pPr>
            <a:r>
              <a:rPr lang="en" sz="900">
                <a:solidFill>
                  <a:schemeClr val="lt1"/>
                </a:solidFill>
                <a:latin typeface="Merriweather"/>
                <a:ea typeface="Merriweather"/>
                <a:cs typeface="Merriweather"/>
                <a:sym typeface="Merriweather"/>
              </a:rPr>
              <a:t>Create a Interactive web application using Streamlit explaining the given problem</a:t>
            </a:r>
            <a:endParaRPr sz="900">
              <a:solidFill>
                <a:schemeClr val="lt1"/>
              </a:solidFill>
              <a:latin typeface="Merriweather"/>
              <a:ea typeface="Merriweather"/>
              <a:cs typeface="Merriweather"/>
              <a:sym typeface="Merriweather"/>
            </a:endParaRPr>
          </a:p>
          <a:p>
            <a:pPr indent="-114300" lvl="0" marL="114300" rtl="0" algn="l">
              <a:spcBef>
                <a:spcPts val="0"/>
              </a:spcBef>
              <a:spcAft>
                <a:spcPts val="0"/>
              </a:spcAft>
              <a:buClr>
                <a:schemeClr val="lt1"/>
              </a:buClr>
              <a:buSzPts val="900"/>
              <a:buFont typeface="Merriweather"/>
              <a:buChar char="●"/>
            </a:pPr>
            <a:r>
              <a:rPr lang="en" sz="900">
                <a:solidFill>
                  <a:schemeClr val="lt1"/>
                </a:solidFill>
                <a:latin typeface="Merriweather"/>
                <a:ea typeface="Merriweather"/>
                <a:cs typeface="Merriweather"/>
                <a:sym typeface="Merriweather"/>
              </a:rPr>
              <a:t>Also implement a gamified version of quizzes midways based on the results observed </a:t>
            </a:r>
            <a:endParaRPr sz="900">
              <a:solidFill>
                <a:schemeClr val="lt1"/>
              </a:solidFill>
              <a:latin typeface="Merriweather"/>
              <a:ea typeface="Merriweather"/>
              <a:cs typeface="Merriweather"/>
              <a:sym typeface="Merriweather"/>
            </a:endParaRPr>
          </a:p>
          <a:p>
            <a:pPr indent="-114300" lvl="0" marL="114300" rtl="0" algn="l">
              <a:spcBef>
                <a:spcPts val="0"/>
              </a:spcBef>
              <a:spcAft>
                <a:spcPts val="0"/>
              </a:spcAft>
              <a:buClr>
                <a:schemeClr val="lt1"/>
              </a:buClr>
              <a:buSzPts val="900"/>
              <a:buFont typeface="Merriweather"/>
              <a:buChar char="●"/>
            </a:pPr>
            <a:r>
              <a:rPr lang="en" sz="900">
                <a:solidFill>
                  <a:schemeClr val="lt1"/>
                </a:solidFill>
                <a:latin typeface="Merriweather"/>
                <a:ea typeface="Merriweather"/>
                <a:cs typeface="Merriweather"/>
                <a:sym typeface="Merriweather"/>
              </a:rPr>
              <a:t>Conduct final performance assessment with a focus on real-world applicability</a:t>
            </a:r>
            <a:endParaRPr sz="900">
              <a:solidFill>
                <a:schemeClr val="lt1"/>
              </a:solidFill>
              <a:latin typeface="Merriweather"/>
              <a:ea typeface="Merriweather"/>
              <a:cs typeface="Merriweather"/>
              <a:sym typeface="Merriweather"/>
            </a:endParaRPr>
          </a:p>
          <a:p>
            <a:pPr indent="-114300" lvl="0" marL="114300" rtl="0" algn="l">
              <a:spcBef>
                <a:spcPts val="0"/>
              </a:spcBef>
              <a:spcAft>
                <a:spcPts val="0"/>
              </a:spcAft>
              <a:buClr>
                <a:schemeClr val="lt1"/>
              </a:buClr>
              <a:buSzPts val="900"/>
              <a:buFont typeface="Merriweather"/>
              <a:buChar char="●"/>
            </a:pPr>
            <a:r>
              <a:rPr lang="en" sz="900">
                <a:solidFill>
                  <a:schemeClr val="lt1"/>
                </a:solidFill>
                <a:latin typeface="Merriweather"/>
                <a:ea typeface="Merriweather"/>
                <a:cs typeface="Merriweather"/>
                <a:sym typeface="Merriweather"/>
              </a:rPr>
              <a:t>Prepare documentation for final reporting and presentations</a:t>
            </a:r>
            <a:endParaRPr sz="900">
              <a:solidFill>
                <a:schemeClr val="lt1"/>
              </a:solidFill>
              <a:latin typeface="Merriweather"/>
              <a:ea typeface="Merriweather"/>
              <a:cs typeface="Merriweather"/>
              <a:sym typeface="Merriweather"/>
            </a:endParaRPr>
          </a:p>
        </p:txBody>
      </p:sp>
      <p:sp>
        <p:nvSpPr>
          <p:cNvPr id="174" name="Google Shape;174;p17"/>
          <p:cNvSpPr/>
          <p:nvPr/>
        </p:nvSpPr>
        <p:spPr>
          <a:xfrm>
            <a:off x="1778650" y="3998250"/>
            <a:ext cx="121800" cy="114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 name="Google Shape;175;p17"/>
          <p:cNvSpPr txBox="1"/>
          <p:nvPr>
            <p:ph type="title"/>
          </p:nvPr>
        </p:nvSpPr>
        <p:spPr>
          <a:xfrm>
            <a:off x="731850" y="82800"/>
            <a:ext cx="7038900" cy="52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Merriweather"/>
                <a:ea typeface="Merriweather"/>
                <a:cs typeface="Merriweather"/>
                <a:sym typeface="Merriweather"/>
              </a:rPr>
              <a:t>Workflow - PS to task completion</a:t>
            </a:r>
            <a:endParaRPr sz="2000">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8"/>
          <p:cNvSpPr txBox="1"/>
          <p:nvPr/>
        </p:nvSpPr>
        <p:spPr>
          <a:xfrm>
            <a:off x="1090625" y="783725"/>
            <a:ext cx="7890000" cy="406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lt1"/>
                </a:solidFill>
                <a:latin typeface="Merriweather"/>
                <a:ea typeface="Merriweather"/>
                <a:cs typeface="Merriweather"/>
                <a:sym typeface="Merriweather"/>
              </a:rPr>
              <a:t>Preparatory Phase (21 Aug - 23 Sep 2024)</a:t>
            </a:r>
            <a:endParaRPr b="1">
              <a:solidFill>
                <a:schemeClr val="lt1"/>
              </a:solidFill>
              <a:latin typeface="Merriweather"/>
              <a:ea typeface="Merriweather"/>
              <a:cs typeface="Merriweather"/>
              <a:sym typeface="Merriweather"/>
            </a:endParaRPr>
          </a:p>
          <a:p>
            <a:pPr indent="-298450" lvl="0" marL="457200" rtl="0" algn="l">
              <a:lnSpc>
                <a:spcPct val="115000"/>
              </a:lnSpc>
              <a:spcBef>
                <a:spcPts val="1200"/>
              </a:spcBef>
              <a:spcAft>
                <a:spcPts val="0"/>
              </a:spcAft>
              <a:buClr>
                <a:schemeClr val="lt1"/>
              </a:buClr>
              <a:buSzPts val="1100"/>
              <a:buFont typeface="Merriweather"/>
              <a:buAutoNum type="arabicPeriod"/>
            </a:pPr>
            <a:r>
              <a:rPr b="1" lang="en" sz="1100">
                <a:solidFill>
                  <a:schemeClr val="lt1"/>
                </a:solidFill>
                <a:latin typeface="Merriweather"/>
                <a:ea typeface="Merriweather"/>
                <a:cs typeface="Merriweather"/>
                <a:sym typeface="Merriweather"/>
              </a:rPr>
              <a:t>Project Goals Definition</a:t>
            </a:r>
            <a:r>
              <a:rPr lang="en" sz="1100">
                <a:solidFill>
                  <a:schemeClr val="lt1"/>
                </a:solidFill>
                <a:latin typeface="Merriweather"/>
                <a:ea typeface="Merriweather"/>
                <a:cs typeface="Merriweather"/>
                <a:sym typeface="Merriweather"/>
              </a:rPr>
              <a:t>:</a:t>
            </a:r>
            <a:endParaRPr sz="1100">
              <a:solidFill>
                <a:schemeClr val="lt1"/>
              </a:solidFill>
              <a:latin typeface="Merriweather"/>
              <a:ea typeface="Merriweather"/>
              <a:cs typeface="Merriweather"/>
              <a:sym typeface="Merriweather"/>
            </a:endParaRPr>
          </a:p>
          <a:p>
            <a:pPr indent="-298450" lvl="1" marL="914400" rtl="0" algn="l">
              <a:lnSpc>
                <a:spcPct val="115000"/>
              </a:lnSpc>
              <a:spcBef>
                <a:spcPts val="0"/>
              </a:spcBef>
              <a:spcAft>
                <a:spcPts val="0"/>
              </a:spcAft>
              <a:buClr>
                <a:schemeClr val="lt1"/>
              </a:buClr>
              <a:buSzPts val="1100"/>
              <a:buFont typeface="Merriweather"/>
              <a:buChar char="○"/>
            </a:pPr>
            <a:r>
              <a:rPr lang="en" sz="1100">
                <a:solidFill>
                  <a:schemeClr val="lt1"/>
                </a:solidFill>
                <a:latin typeface="Merriweather"/>
                <a:ea typeface="Merriweather"/>
                <a:cs typeface="Merriweather"/>
                <a:sym typeface="Merriweather"/>
              </a:rPr>
              <a:t>Established primary objectives for the project, focusing on developing and evaluating methods for incremental learning to accommodate new classes in pre-trained models.</a:t>
            </a:r>
            <a:endParaRPr sz="1100">
              <a:solidFill>
                <a:schemeClr val="lt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lt1"/>
              </a:buClr>
              <a:buSzPts val="1100"/>
              <a:buFont typeface="Merriweather"/>
              <a:buAutoNum type="arabicPeriod"/>
            </a:pPr>
            <a:r>
              <a:rPr b="1" lang="en" sz="1100">
                <a:solidFill>
                  <a:schemeClr val="lt1"/>
                </a:solidFill>
                <a:latin typeface="Merriweather"/>
                <a:ea typeface="Merriweather"/>
                <a:cs typeface="Merriweather"/>
                <a:sym typeface="Merriweather"/>
              </a:rPr>
              <a:t>Dataset Selection</a:t>
            </a:r>
            <a:r>
              <a:rPr lang="en" sz="1100">
                <a:solidFill>
                  <a:schemeClr val="lt1"/>
                </a:solidFill>
                <a:latin typeface="Merriweather"/>
                <a:ea typeface="Merriweather"/>
                <a:cs typeface="Merriweather"/>
                <a:sym typeface="Merriweather"/>
              </a:rPr>
              <a:t>:</a:t>
            </a:r>
            <a:endParaRPr sz="1100">
              <a:solidFill>
                <a:schemeClr val="lt1"/>
              </a:solidFill>
              <a:latin typeface="Merriweather"/>
              <a:ea typeface="Merriweather"/>
              <a:cs typeface="Merriweather"/>
              <a:sym typeface="Merriweather"/>
            </a:endParaRPr>
          </a:p>
          <a:p>
            <a:pPr indent="-298450" lvl="1" marL="914400" rtl="0" algn="l">
              <a:lnSpc>
                <a:spcPct val="115000"/>
              </a:lnSpc>
              <a:spcBef>
                <a:spcPts val="0"/>
              </a:spcBef>
              <a:spcAft>
                <a:spcPts val="0"/>
              </a:spcAft>
              <a:buClr>
                <a:schemeClr val="lt1"/>
              </a:buClr>
              <a:buSzPts val="1100"/>
              <a:buFont typeface="Merriweather"/>
              <a:buChar char="○"/>
            </a:pPr>
            <a:r>
              <a:rPr lang="en" sz="1100">
                <a:solidFill>
                  <a:schemeClr val="lt1"/>
                </a:solidFill>
                <a:latin typeface="Merriweather"/>
                <a:ea typeface="Merriweather"/>
                <a:cs typeface="Merriweather"/>
                <a:sym typeface="Merriweather"/>
              </a:rPr>
              <a:t>Selected MNIST and CIFAR-10 datasets as benchmarks for experimentation due to their suitability for testing class expansion methods, providing a range of complexity in visual classification tasks.</a:t>
            </a:r>
            <a:endParaRPr sz="1100">
              <a:solidFill>
                <a:schemeClr val="lt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lt1"/>
              </a:buClr>
              <a:buSzPts val="1100"/>
              <a:buFont typeface="Merriweather"/>
              <a:buAutoNum type="arabicPeriod"/>
            </a:pPr>
            <a:r>
              <a:rPr b="1" lang="en" sz="1100">
                <a:solidFill>
                  <a:schemeClr val="lt1"/>
                </a:solidFill>
                <a:latin typeface="Merriweather"/>
                <a:ea typeface="Merriweather"/>
                <a:cs typeface="Merriweather"/>
                <a:sym typeface="Merriweather"/>
              </a:rPr>
              <a:t>Research on Deep Learning Approaches</a:t>
            </a:r>
            <a:r>
              <a:rPr lang="en" sz="1100">
                <a:solidFill>
                  <a:schemeClr val="lt1"/>
                </a:solidFill>
                <a:latin typeface="Merriweather"/>
                <a:ea typeface="Merriweather"/>
                <a:cs typeface="Merriweather"/>
                <a:sym typeface="Merriweather"/>
              </a:rPr>
              <a:t>:</a:t>
            </a:r>
            <a:endParaRPr sz="1100">
              <a:solidFill>
                <a:schemeClr val="lt1"/>
              </a:solidFill>
              <a:latin typeface="Merriweather"/>
              <a:ea typeface="Merriweather"/>
              <a:cs typeface="Merriweather"/>
              <a:sym typeface="Merriweather"/>
            </a:endParaRPr>
          </a:p>
          <a:p>
            <a:pPr indent="-298450" lvl="1" marL="914400" rtl="0" algn="l">
              <a:lnSpc>
                <a:spcPct val="115000"/>
              </a:lnSpc>
              <a:spcBef>
                <a:spcPts val="0"/>
              </a:spcBef>
              <a:spcAft>
                <a:spcPts val="0"/>
              </a:spcAft>
              <a:buClr>
                <a:schemeClr val="lt1"/>
              </a:buClr>
              <a:buSzPts val="1100"/>
              <a:buFont typeface="Merriweather"/>
              <a:buChar char="○"/>
            </a:pPr>
            <a:r>
              <a:rPr lang="en" sz="1100">
                <a:solidFill>
                  <a:schemeClr val="lt1"/>
                </a:solidFill>
                <a:latin typeface="Merriweather"/>
                <a:ea typeface="Merriweather"/>
                <a:cs typeface="Merriweather"/>
                <a:sym typeface="Merriweather"/>
              </a:rPr>
              <a:t>Conducted a foundational review of various deep learning techniques applicable to incremental learning, particularly focusing on solutions to avoid catastrophic forgetting.</a:t>
            </a:r>
            <a:endParaRPr sz="1100">
              <a:solidFill>
                <a:schemeClr val="lt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lt1"/>
              </a:buClr>
              <a:buSzPts val="1100"/>
              <a:buFont typeface="Merriweather"/>
              <a:buAutoNum type="arabicPeriod"/>
            </a:pPr>
            <a:r>
              <a:rPr b="1" lang="en" sz="1100">
                <a:solidFill>
                  <a:schemeClr val="lt1"/>
                </a:solidFill>
                <a:latin typeface="Merriweather"/>
                <a:ea typeface="Merriweather"/>
                <a:cs typeface="Merriweather"/>
                <a:sym typeface="Merriweather"/>
              </a:rPr>
              <a:t>Initial Approach Selection</a:t>
            </a:r>
            <a:r>
              <a:rPr lang="en" sz="1100">
                <a:solidFill>
                  <a:schemeClr val="lt1"/>
                </a:solidFill>
                <a:latin typeface="Merriweather"/>
                <a:ea typeface="Merriweather"/>
                <a:cs typeface="Merriweather"/>
                <a:sym typeface="Merriweather"/>
              </a:rPr>
              <a:t>:</a:t>
            </a:r>
            <a:endParaRPr sz="1100">
              <a:solidFill>
                <a:schemeClr val="lt1"/>
              </a:solidFill>
              <a:latin typeface="Merriweather"/>
              <a:ea typeface="Merriweather"/>
              <a:cs typeface="Merriweather"/>
              <a:sym typeface="Merriweather"/>
            </a:endParaRPr>
          </a:p>
          <a:p>
            <a:pPr indent="-298450" lvl="1" marL="914400" rtl="0" algn="l">
              <a:lnSpc>
                <a:spcPct val="115000"/>
              </a:lnSpc>
              <a:spcBef>
                <a:spcPts val="0"/>
              </a:spcBef>
              <a:spcAft>
                <a:spcPts val="0"/>
              </a:spcAft>
              <a:buClr>
                <a:schemeClr val="lt1"/>
              </a:buClr>
              <a:buSzPts val="1100"/>
              <a:buFont typeface="Merriweather"/>
              <a:buChar char="○"/>
            </a:pPr>
            <a:r>
              <a:rPr lang="en" sz="1100">
                <a:solidFill>
                  <a:schemeClr val="lt1"/>
                </a:solidFill>
                <a:latin typeface="Merriweather"/>
                <a:ea typeface="Merriweather"/>
                <a:cs typeface="Merriweather"/>
                <a:sym typeface="Merriweather"/>
              </a:rPr>
              <a:t>Identified initial methods for implementation:</a:t>
            </a:r>
            <a:endParaRPr sz="1100">
              <a:solidFill>
                <a:schemeClr val="lt1"/>
              </a:solidFill>
              <a:latin typeface="Merriweather"/>
              <a:ea typeface="Merriweather"/>
              <a:cs typeface="Merriweather"/>
              <a:sym typeface="Merriweather"/>
            </a:endParaRPr>
          </a:p>
          <a:p>
            <a:pPr indent="-298450" lvl="2" marL="1371600" rtl="0" algn="l">
              <a:lnSpc>
                <a:spcPct val="115000"/>
              </a:lnSpc>
              <a:spcBef>
                <a:spcPts val="0"/>
              </a:spcBef>
              <a:spcAft>
                <a:spcPts val="0"/>
              </a:spcAft>
              <a:buClr>
                <a:schemeClr val="lt1"/>
              </a:buClr>
              <a:buSzPts val="1100"/>
              <a:buChar char="■"/>
            </a:pPr>
            <a:r>
              <a:rPr b="1" lang="en" sz="1100">
                <a:solidFill>
                  <a:schemeClr val="lt1"/>
                </a:solidFill>
                <a:latin typeface="Merriweather"/>
                <a:ea typeface="Merriweather"/>
                <a:cs typeface="Merriweather"/>
                <a:sym typeface="Merriweather"/>
              </a:rPr>
              <a:t>Basic Benchmarking</a:t>
            </a:r>
            <a:r>
              <a:rPr lang="en" sz="1100">
                <a:solidFill>
                  <a:schemeClr val="lt1"/>
                </a:solidFill>
                <a:latin typeface="Merriweather"/>
                <a:ea typeface="Merriweather"/>
                <a:cs typeface="Merriweather"/>
                <a:sym typeface="Merriweather"/>
              </a:rPr>
              <a:t>: Establishing a baseline performance without modifications.</a:t>
            </a:r>
            <a:endParaRPr sz="1100">
              <a:solidFill>
                <a:schemeClr val="lt1"/>
              </a:solidFill>
              <a:latin typeface="Merriweather"/>
              <a:ea typeface="Merriweather"/>
              <a:cs typeface="Merriweather"/>
              <a:sym typeface="Merriweather"/>
            </a:endParaRPr>
          </a:p>
          <a:p>
            <a:pPr indent="-298450" lvl="2" marL="1371600" rtl="0" algn="l">
              <a:lnSpc>
                <a:spcPct val="115000"/>
              </a:lnSpc>
              <a:spcBef>
                <a:spcPts val="0"/>
              </a:spcBef>
              <a:spcAft>
                <a:spcPts val="0"/>
              </a:spcAft>
              <a:buClr>
                <a:schemeClr val="lt1"/>
              </a:buClr>
              <a:buSzPts val="1100"/>
              <a:buChar char="■"/>
            </a:pPr>
            <a:r>
              <a:rPr b="1" lang="en" sz="1100">
                <a:solidFill>
                  <a:schemeClr val="lt1"/>
                </a:solidFill>
                <a:latin typeface="Merriweather"/>
                <a:ea typeface="Merriweather"/>
                <a:cs typeface="Merriweather"/>
                <a:sym typeface="Merriweather"/>
              </a:rPr>
              <a:t>Naive Change</a:t>
            </a:r>
            <a:r>
              <a:rPr lang="en" sz="1100">
                <a:solidFill>
                  <a:schemeClr val="lt1"/>
                </a:solidFill>
                <a:latin typeface="Merriweather"/>
                <a:ea typeface="Merriweather"/>
                <a:cs typeface="Merriweather"/>
                <a:sym typeface="Merriweather"/>
              </a:rPr>
              <a:t>: Testing the direct integration of new classes without any specialized approach.</a:t>
            </a:r>
            <a:endParaRPr sz="1100">
              <a:solidFill>
                <a:schemeClr val="lt1"/>
              </a:solidFill>
              <a:latin typeface="Merriweather"/>
              <a:ea typeface="Merriweather"/>
              <a:cs typeface="Merriweather"/>
              <a:sym typeface="Merriweather"/>
            </a:endParaRPr>
          </a:p>
          <a:p>
            <a:pPr indent="-298450" lvl="2" marL="1371600" rtl="0" algn="l">
              <a:lnSpc>
                <a:spcPct val="115000"/>
              </a:lnSpc>
              <a:spcBef>
                <a:spcPts val="0"/>
              </a:spcBef>
              <a:spcAft>
                <a:spcPts val="0"/>
              </a:spcAft>
              <a:buClr>
                <a:schemeClr val="lt1"/>
              </a:buClr>
              <a:buSzPts val="1100"/>
              <a:buChar char="■"/>
            </a:pPr>
            <a:r>
              <a:rPr b="1" lang="en" sz="1100">
                <a:solidFill>
                  <a:schemeClr val="lt1"/>
                </a:solidFill>
                <a:latin typeface="Merriweather"/>
                <a:ea typeface="Merriweather"/>
                <a:cs typeface="Merriweather"/>
                <a:sym typeface="Merriweather"/>
              </a:rPr>
              <a:t>Final Layer Retraining</a:t>
            </a:r>
            <a:r>
              <a:rPr lang="en" sz="1100">
                <a:solidFill>
                  <a:schemeClr val="lt1"/>
                </a:solidFill>
                <a:latin typeface="Merriweather"/>
                <a:ea typeface="Merriweather"/>
                <a:cs typeface="Merriweather"/>
                <a:sym typeface="Merriweather"/>
              </a:rPr>
              <a:t>: Updating only the final layer to integrate new classes, keeping prior representations fixed.</a:t>
            </a:r>
            <a:endParaRPr sz="1100">
              <a:solidFill>
                <a:schemeClr val="lt1"/>
              </a:solidFill>
              <a:latin typeface="Merriweather"/>
              <a:ea typeface="Merriweather"/>
              <a:cs typeface="Merriweather"/>
              <a:sym typeface="Merriweather"/>
            </a:endParaRPr>
          </a:p>
          <a:p>
            <a:pPr indent="-298450" lvl="2" marL="1371600" rtl="0" algn="l">
              <a:lnSpc>
                <a:spcPct val="115000"/>
              </a:lnSpc>
              <a:spcBef>
                <a:spcPts val="0"/>
              </a:spcBef>
              <a:spcAft>
                <a:spcPts val="0"/>
              </a:spcAft>
              <a:buClr>
                <a:schemeClr val="lt1"/>
              </a:buClr>
              <a:buSzPts val="1100"/>
              <a:buChar char="■"/>
            </a:pPr>
            <a:r>
              <a:rPr b="1" lang="en" sz="1100">
                <a:solidFill>
                  <a:schemeClr val="lt1"/>
                </a:solidFill>
                <a:latin typeface="Merriweather"/>
                <a:ea typeface="Merriweather"/>
                <a:cs typeface="Merriweather"/>
                <a:sym typeface="Merriweather"/>
              </a:rPr>
              <a:t>Transfer Learning</a:t>
            </a:r>
            <a:r>
              <a:rPr lang="en" sz="1100">
                <a:solidFill>
                  <a:schemeClr val="lt1"/>
                </a:solidFill>
                <a:latin typeface="Merriweather"/>
                <a:ea typeface="Merriweather"/>
                <a:cs typeface="Merriweather"/>
                <a:sym typeface="Merriweather"/>
              </a:rPr>
              <a:t>: Leveraging pre-trained features to extend knowledge to new classes with minimal re-training.</a:t>
            </a:r>
            <a:endParaRPr sz="1100">
              <a:solidFill>
                <a:schemeClr val="lt1"/>
              </a:solidFill>
              <a:latin typeface="Merriweather"/>
              <a:ea typeface="Merriweather"/>
              <a:cs typeface="Merriweather"/>
              <a:sym typeface="Merriweather"/>
            </a:endParaRPr>
          </a:p>
        </p:txBody>
      </p:sp>
      <p:sp>
        <p:nvSpPr>
          <p:cNvPr id="181" name="Google Shape;181;p18"/>
          <p:cNvSpPr txBox="1"/>
          <p:nvPr>
            <p:ph type="title"/>
          </p:nvPr>
        </p:nvSpPr>
        <p:spPr>
          <a:xfrm>
            <a:off x="731850" y="159775"/>
            <a:ext cx="8248800" cy="529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Merriweather"/>
              <a:buChar char="●"/>
            </a:pPr>
            <a:r>
              <a:rPr lang="en" sz="2000">
                <a:latin typeface="Merriweather"/>
                <a:ea typeface="Merriweather"/>
                <a:cs typeface="Merriweather"/>
                <a:sym typeface="Merriweather"/>
              </a:rPr>
              <a:t>Summary of work done before Prep Presentation</a:t>
            </a:r>
            <a:endParaRPr sz="2000">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nvSpPr>
        <p:spPr>
          <a:xfrm>
            <a:off x="1084800" y="-45300"/>
            <a:ext cx="8059200" cy="5234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n">
                <a:solidFill>
                  <a:schemeClr val="lt1"/>
                </a:solidFill>
                <a:latin typeface="Merriweather"/>
                <a:ea typeface="Merriweather"/>
                <a:cs typeface="Merriweather"/>
                <a:sym typeface="Merriweather"/>
              </a:rPr>
              <a:t>Pre-Prep Presentation Phase (23 Sept - 23 Oct 2024)</a:t>
            </a:r>
            <a:endParaRPr b="1">
              <a:solidFill>
                <a:schemeClr val="lt1"/>
              </a:solidFill>
              <a:latin typeface="Merriweather"/>
              <a:ea typeface="Merriweather"/>
              <a:cs typeface="Merriweather"/>
              <a:sym typeface="Merriweather"/>
            </a:endParaRPr>
          </a:p>
          <a:p>
            <a:pPr indent="-127000" lvl="0" marL="114300" rtl="0" algn="just">
              <a:lnSpc>
                <a:spcPct val="115000"/>
              </a:lnSpc>
              <a:spcBef>
                <a:spcPts val="1200"/>
              </a:spcBef>
              <a:spcAft>
                <a:spcPts val="0"/>
              </a:spcAft>
              <a:buClr>
                <a:schemeClr val="lt1"/>
              </a:buClr>
              <a:buSzPts val="1100"/>
              <a:buFont typeface="Merriweather"/>
              <a:buAutoNum type="arabicPeriod"/>
            </a:pPr>
            <a:r>
              <a:rPr b="1" lang="en" sz="1100">
                <a:solidFill>
                  <a:schemeClr val="lt1"/>
                </a:solidFill>
                <a:latin typeface="Merriweather"/>
                <a:ea typeface="Merriweather"/>
                <a:cs typeface="Merriweather"/>
                <a:sym typeface="Merriweather"/>
              </a:rPr>
              <a:t>Literature and Background Exploration</a:t>
            </a:r>
            <a:r>
              <a:rPr lang="en" sz="1100">
                <a:solidFill>
                  <a:schemeClr val="lt1"/>
                </a:solidFill>
                <a:latin typeface="Merriweather"/>
                <a:ea typeface="Merriweather"/>
                <a:cs typeface="Merriweather"/>
                <a:sym typeface="Merriweather"/>
              </a:rPr>
              <a:t>:</a:t>
            </a:r>
            <a:endParaRPr sz="1100">
              <a:solidFill>
                <a:schemeClr val="lt1"/>
              </a:solidFill>
              <a:latin typeface="Merriweather"/>
              <a:ea typeface="Merriweather"/>
              <a:cs typeface="Merriweather"/>
              <a:sym typeface="Merriweather"/>
            </a:endParaRPr>
          </a:p>
          <a:p>
            <a:pPr indent="-127000" lvl="1" marL="171450" rtl="0" algn="just">
              <a:lnSpc>
                <a:spcPct val="115000"/>
              </a:lnSpc>
              <a:spcBef>
                <a:spcPts val="0"/>
              </a:spcBef>
              <a:spcAft>
                <a:spcPts val="0"/>
              </a:spcAft>
              <a:buClr>
                <a:schemeClr val="lt1"/>
              </a:buClr>
              <a:buSzPts val="1100"/>
              <a:buFont typeface="Merriweather"/>
              <a:buChar char="○"/>
            </a:pPr>
            <a:r>
              <a:rPr lang="en" sz="1100">
                <a:solidFill>
                  <a:schemeClr val="lt1"/>
                </a:solidFill>
                <a:latin typeface="Merriweather"/>
                <a:ea typeface="Merriweather"/>
                <a:cs typeface="Merriweather"/>
                <a:sym typeface="Merriweather"/>
              </a:rPr>
              <a:t>Undertook extensive reading of relevant materials, including research papers on incremental learning, transfer learning, and techniques to mitigate catastrophic forgetting.</a:t>
            </a:r>
            <a:endParaRPr sz="1100">
              <a:solidFill>
                <a:schemeClr val="lt1"/>
              </a:solidFill>
              <a:latin typeface="Merriweather"/>
              <a:ea typeface="Merriweather"/>
              <a:cs typeface="Merriweather"/>
              <a:sym typeface="Merriweather"/>
            </a:endParaRPr>
          </a:p>
          <a:p>
            <a:pPr indent="-127000" lvl="1" marL="171450" rtl="0" algn="just">
              <a:lnSpc>
                <a:spcPct val="115000"/>
              </a:lnSpc>
              <a:spcBef>
                <a:spcPts val="0"/>
              </a:spcBef>
              <a:spcAft>
                <a:spcPts val="0"/>
              </a:spcAft>
              <a:buClr>
                <a:schemeClr val="lt1"/>
              </a:buClr>
              <a:buSzPts val="1100"/>
              <a:buFont typeface="Merriweather"/>
              <a:buChar char="○"/>
            </a:pPr>
            <a:r>
              <a:rPr lang="en" sz="1100">
                <a:solidFill>
                  <a:schemeClr val="lt1"/>
                </a:solidFill>
                <a:latin typeface="Merriweather"/>
                <a:ea typeface="Merriweather"/>
                <a:cs typeface="Merriweather"/>
                <a:sym typeface="Merriweather"/>
              </a:rPr>
              <a:t>This exploration provided a solid theoretical foundation for selecting and implementing methods effectively.</a:t>
            </a:r>
            <a:br>
              <a:rPr lang="en" sz="1100">
                <a:solidFill>
                  <a:schemeClr val="lt1"/>
                </a:solidFill>
                <a:latin typeface="Merriweather"/>
                <a:ea typeface="Merriweather"/>
                <a:cs typeface="Merriweather"/>
                <a:sym typeface="Merriweather"/>
              </a:rPr>
            </a:br>
            <a:endParaRPr sz="1100">
              <a:solidFill>
                <a:schemeClr val="lt1"/>
              </a:solidFill>
              <a:latin typeface="Merriweather"/>
              <a:ea typeface="Merriweather"/>
              <a:cs typeface="Merriweather"/>
              <a:sym typeface="Merriweather"/>
            </a:endParaRPr>
          </a:p>
          <a:p>
            <a:pPr indent="-127000" lvl="0" marL="114300" rtl="0" algn="just">
              <a:lnSpc>
                <a:spcPct val="115000"/>
              </a:lnSpc>
              <a:spcBef>
                <a:spcPts val="0"/>
              </a:spcBef>
              <a:spcAft>
                <a:spcPts val="0"/>
              </a:spcAft>
              <a:buClr>
                <a:schemeClr val="lt1"/>
              </a:buClr>
              <a:buSzPts val="1100"/>
              <a:buFont typeface="Merriweather"/>
              <a:buAutoNum type="arabicPeriod"/>
            </a:pPr>
            <a:r>
              <a:rPr b="1" lang="en" sz="1100">
                <a:solidFill>
                  <a:schemeClr val="lt1"/>
                </a:solidFill>
                <a:latin typeface="Merriweather"/>
                <a:ea typeface="Merriweather"/>
                <a:cs typeface="Merriweather"/>
                <a:sym typeface="Merriweather"/>
              </a:rPr>
              <a:t>Implementation of Initial Approaches</a:t>
            </a:r>
            <a:r>
              <a:rPr lang="en" sz="1100">
                <a:solidFill>
                  <a:schemeClr val="lt1"/>
                </a:solidFill>
                <a:latin typeface="Merriweather"/>
                <a:ea typeface="Merriweather"/>
                <a:cs typeface="Merriweather"/>
                <a:sym typeface="Merriweather"/>
              </a:rPr>
              <a:t>:</a:t>
            </a:r>
            <a:endParaRPr sz="1100">
              <a:solidFill>
                <a:schemeClr val="lt1"/>
              </a:solidFill>
              <a:latin typeface="Merriweather"/>
              <a:ea typeface="Merriweather"/>
              <a:cs typeface="Merriweather"/>
              <a:sym typeface="Merriweather"/>
            </a:endParaRPr>
          </a:p>
          <a:p>
            <a:pPr indent="-127000" lvl="1" marL="171450" rtl="0" algn="just">
              <a:lnSpc>
                <a:spcPct val="115000"/>
              </a:lnSpc>
              <a:spcBef>
                <a:spcPts val="0"/>
              </a:spcBef>
              <a:spcAft>
                <a:spcPts val="0"/>
              </a:spcAft>
              <a:buClr>
                <a:schemeClr val="lt1"/>
              </a:buClr>
              <a:buSzPts val="1100"/>
              <a:buFont typeface="Merriweather"/>
              <a:buChar char="○"/>
            </a:pPr>
            <a:r>
              <a:rPr lang="en" sz="1100">
                <a:solidFill>
                  <a:schemeClr val="lt1"/>
                </a:solidFill>
                <a:latin typeface="Merriweather"/>
                <a:ea typeface="Merriweather"/>
                <a:cs typeface="Merriweather"/>
                <a:sym typeface="Merriweather"/>
              </a:rPr>
              <a:t>Developed and implemented the following approaches:</a:t>
            </a:r>
            <a:endParaRPr sz="1100">
              <a:solidFill>
                <a:schemeClr val="lt1"/>
              </a:solidFill>
              <a:latin typeface="Merriweather"/>
              <a:ea typeface="Merriweather"/>
              <a:cs typeface="Merriweather"/>
              <a:sym typeface="Merriweather"/>
            </a:endParaRPr>
          </a:p>
          <a:p>
            <a:pPr indent="-184150" lvl="2" marL="342900" rtl="0" algn="just">
              <a:lnSpc>
                <a:spcPct val="115000"/>
              </a:lnSpc>
              <a:spcBef>
                <a:spcPts val="0"/>
              </a:spcBef>
              <a:spcAft>
                <a:spcPts val="0"/>
              </a:spcAft>
              <a:buClr>
                <a:schemeClr val="lt1"/>
              </a:buClr>
              <a:buSzPts val="1100"/>
              <a:buChar char="■"/>
            </a:pPr>
            <a:r>
              <a:rPr b="1" lang="en" sz="1100">
                <a:solidFill>
                  <a:schemeClr val="lt1"/>
                </a:solidFill>
                <a:latin typeface="Merriweather"/>
                <a:ea typeface="Merriweather"/>
                <a:cs typeface="Merriweather"/>
                <a:sym typeface="Merriweather"/>
              </a:rPr>
              <a:t>Basic Benchmarking</a:t>
            </a:r>
            <a:r>
              <a:rPr lang="en" sz="1100">
                <a:solidFill>
                  <a:schemeClr val="lt1"/>
                </a:solidFill>
                <a:latin typeface="Merriweather"/>
                <a:ea typeface="Merriweather"/>
                <a:cs typeface="Merriweather"/>
                <a:sym typeface="Merriweather"/>
              </a:rPr>
              <a:t>: Established baseline results for comparison.</a:t>
            </a:r>
            <a:endParaRPr sz="1100">
              <a:solidFill>
                <a:schemeClr val="lt1"/>
              </a:solidFill>
              <a:latin typeface="Merriweather"/>
              <a:ea typeface="Merriweather"/>
              <a:cs typeface="Merriweather"/>
              <a:sym typeface="Merriweather"/>
            </a:endParaRPr>
          </a:p>
          <a:p>
            <a:pPr indent="-184150" lvl="2" marL="342900" rtl="0" algn="just">
              <a:lnSpc>
                <a:spcPct val="115000"/>
              </a:lnSpc>
              <a:spcBef>
                <a:spcPts val="0"/>
              </a:spcBef>
              <a:spcAft>
                <a:spcPts val="0"/>
              </a:spcAft>
              <a:buClr>
                <a:schemeClr val="lt1"/>
              </a:buClr>
              <a:buSzPts val="1100"/>
              <a:buChar char="■"/>
            </a:pPr>
            <a:r>
              <a:rPr b="1" lang="en" sz="1100">
                <a:solidFill>
                  <a:schemeClr val="lt1"/>
                </a:solidFill>
                <a:latin typeface="Merriweather"/>
                <a:ea typeface="Merriweather"/>
                <a:cs typeface="Merriweather"/>
                <a:sym typeface="Merriweather"/>
              </a:rPr>
              <a:t>Naive Change</a:t>
            </a:r>
            <a:r>
              <a:rPr lang="en" sz="1100">
                <a:solidFill>
                  <a:schemeClr val="lt1"/>
                </a:solidFill>
                <a:latin typeface="Merriweather"/>
                <a:ea typeface="Merriweather"/>
                <a:cs typeface="Merriweather"/>
                <a:sym typeface="Merriweather"/>
              </a:rPr>
              <a:t>: Tested simple integration to identify potential issues.</a:t>
            </a:r>
            <a:endParaRPr sz="1100">
              <a:solidFill>
                <a:schemeClr val="lt1"/>
              </a:solidFill>
              <a:latin typeface="Merriweather"/>
              <a:ea typeface="Merriweather"/>
              <a:cs typeface="Merriweather"/>
              <a:sym typeface="Merriweather"/>
            </a:endParaRPr>
          </a:p>
          <a:p>
            <a:pPr indent="-184150" lvl="2" marL="342900" rtl="0" algn="just">
              <a:lnSpc>
                <a:spcPct val="115000"/>
              </a:lnSpc>
              <a:spcBef>
                <a:spcPts val="0"/>
              </a:spcBef>
              <a:spcAft>
                <a:spcPts val="0"/>
              </a:spcAft>
              <a:buClr>
                <a:schemeClr val="lt1"/>
              </a:buClr>
              <a:buSzPts val="1100"/>
              <a:buChar char="■"/>
            </a:pPr>
            <a:r>
              <a:rPr b="1" lang="en" sz="1100">
                <a:solidFill>
                  <a:schemeClr val="lt1"/>
                </a:solidFill>
                <a:latin typeface="Merriweather"/>
                <a:ea typeface="Merriweather"/>
                <a:cs typeface="Merriweather"/>
                <a:sym typeface="Merriweather"/>
              </a:rPr>
              <a:t>Transfer Learning</a:t>
            </a:r>
            <a:r>
              <a:rPr lang="en" sz="1100">
                <a:solidFill>
                  <a:schemeClr val="lt1"/>
                </a:solidFill>
                <a:latin typeface="Merriweather"/>
                <a:ea typeface="Merriweather"/>
                <a:cs typeface="Merriweather"/>
                <a:sym typeface="Merriweather"/>
              </a:rPr>
              <a:t>: Applied transfer learning techniques to adapt the model’s representations to include new class data.</a:t>
            </a:r>
            <a:endParaRPr sz="1100">
              <a:solidFill>
                <a:schemeClr val="lt1"/>
              </a:solidFill>
              <a:latin typeface="Merriweather"/>
              <a:ea typeface="Merriweather"/>
              <a:cs typeface="Merriweather"/>
              <a:sym typeface="Merriweather"/>
            </a:endParaRPr>
          </a:p>
          <a:p>
            <a:pPr indent="-184150" lvl="2" marL="342900" rtl="0" algn="just">
              <a:lnSpc>
                <a:spcPct val="115000"/>
              </a:lnSpc>
              <a:spcBef>
                <a:spcPts val="0"/>
              </a:spcBef>
              <a:spcAft>
                <a:spcPts val="0"/>
              </a:spcAft>
              <a:buClr>
                <a:schemeClr val="lt1"/>
              </a:buClr>
              <a:buSzPts val="1100"/>
              <a:buChar char="■"/>
            </a:pPr>
            <a:r>
              <a:rPr b="1" lang="en" sz="1100">
                <a:solidFill>
                  <a:schemeClr val="lt1"/>
                </a:solidFill>
                <a:latin typeface="Merriweather"/>
                <a:ea typeface="Merriweather"/>
                <a:cs typeface="Merriweather"/>
                <a:sym typeface="Merriweather"/>
              </a:rPr>
              <a:t>Final Layer Retraining</a:t>
            </a:r>
            <a:r>
              <a:rPr lang="en" sz="1100">
                <a:solidFill>
                  <a:schemeClr val="lt1"/>
                </a:solidFill>
                <a:latin typeface="Merriweather"/>
                <a:ea typeface="Merriweather"/>
                <a:cs typeface="Merriweather"/>
                <a:sym typeface="Merriweather"/>
              </a:rPr>
              <a:t>: Implemented by updating the last layer only to accommodate new classes.</a:t>
            </a:r>
            <a:endParaRPr sz="1100">
              <a:solidFill>
                <a:schemeClr val="lt1"/>
              </a:solidFill>
              <a:latin typeface="Merriweather"/>
              <a:ea typeface="Merriweather"/>
              <a:cs typeface="Merriweather"/>
              <a:sym typeface="Merriweather"/>
            </a:endParaRPr>
          </a:p>
          <a:p>
            <a:pPr indent="-127000" lvl="0" marL="114300" rtl="0" algn="just">
              <a:lnSpc>
                <a:spcPct val="115000"/>
              </a:lnSpc>
              <a:spcBef>
                <a:spcPts val="0"/>
              </a:spcBef>
              <a:spcAft>
                <a:spcPts val="0"/>
              </a:spcAft>
              <a:buClr>
                <a:schemeClr val="lt1"/>
              </a:buClr>
              <a:buSzPts val="1100"/>
              <a:buFont typeface="Merriweather"/>
              <a:buAutoNum type="arabicPeriod"/>
            </a:pPr>
            <a:r>
              <a:rPr b="1" lang="en" sz="1100">
                <a:solidFill>
                  <a:schemeClr val="lt1"/>
                </a:solidFill>
                <a:latin typeface="Merriweather"/>
                <a:ea typeface="Merriweather"/>
                <a:cs typeface="Merriweather"/>
                <a:sym typeface="Merriweather"/>
              </a:rPr>
              <a:t>Early Testing and Evaluation</a:t>
            </a:r>
            <a:r>
              <a:rPr lang="en" sz="1100">
                <a:solidFill>
                  <a:schemeClr val="lt1"/>
                </a:solidFill>
                <a:latin typeface="Merriweather"/>
                <a:ea typeface="Merriweather"/>
                <a:cs typeface="Merriweather"/>
                <a:sym typeface="Merriweather"/>
              </a:rPr>
              <a:t>:</a:t>
            </a:r>
            <a:endParaRPr sz="1100">
              <a:solidFill>
                <a:schemeClr val="lt1"/>
              </a:solidFill>
              <a:latin typeface="Merriweather"/>
              <a:ea typeface="Merriweather"/>
              <a:cs typeface="Merriweather"/>
              <a:sym typeface="Merriweather"/>
            </a:endParaRPr>
          </a:p>
          <a:p>
            <a:pPr indent="-127000" lvl="1" marL="171450" rtl="0" algn="just">
              <a:lnSpc>
                <a:spcPct val="115000"/>
              </a:lnSpc>
              <a:spcBef>
                <a:spcPts val="0"/>
              </a:spcBef>
              <a:spcAft>
                <a:spcPts val="0"/>
              </a:spcAft>
              <a:buClr>
                <a:schemeClr val="lt1"/>
              </a:buClr>
              <a:buSzPts val="1100"/>
              <a:buFont typeface="Merriweather"/>
              <a:buChar char="○"/>
            </a:pPr>
            <a:r>
              <a:rPr lang="en" sz="1100">
                <a:solidFill>
                  <a:schemeClr val="lt1"/>
                </a:solidFill>
                <a:latin typeface="Merriweather"/>
                <a:ea typeface="Merriweather"/>
                <a:cs typeface="Merriweather"/>
                <a:sym typeface="Merriweather"/>
              </a:rPr>
              <a:t>Conducted initial tests on all implemented approaches to observe their performance and effectiveness in class expansion.</a:t>
            </a:r>
            <a:endParaRPr sz="1100">
              <a:solidFill>
                <a:schemeClr val="lt1"/>
              </a:solidFill>
              <a:latin typeface="Merriweather"/>
              <a:ea typeface="Merriweather"/>
              <a:cs typeface="Merriweather"/>
              <a:sym typeface="Merriweather"/>
            </a:endParaRPr>
          </a:p>
          <a:p>
            <a:pPr indent="-127000" lvl="1" marL="171450" rtl="0" algn="just">
              <a:lnSpc>
                <a:spcPct val="115000"/>
              </a:lnSpc>
              <a:spcBef>
                <a:spcPts val="0"/>
              </a:spcBef>
              <a:spcAft>
                <a:spcPts val="0"/>
              </a:spcAft>
              <a:buClr>
                <a:schemeClr val="lt1"/>
              </a:buClr>
              <a:buSzPts val="1100"/>
              <a:buFont typeface="Merriweather"/>
              <a:buChar char="○"/>
            </a:pPr>
            <a:r>
              <a:rPr lang="en" sz="1100">
                <a:solidFill>
                  <a:schemeClr val="lt1"/>
                </a:solidFill>
                <a:latin typeface="Merriweather"/>
                <a:ea typeface="Merriweather"/>
                <a:cs typeface="Merriweather"/>
                <a:sym typeface="Merriweather"/>
              </a:rPr>
              <a:t>Assessed each approach on metrics such as accuracy retention, computational efficiency, and initial observations on catastrophic forgetting.</a:t>
            </a:r>
            <a:br>
              <a:rPr lang="en" sz="1100">
                <a:solidFill>
                  <a:schemeClr val="lt1"/>
                </a:solidFill>
                <a:latin typeface="Merriweather"/>
                <a:ea typeface="Merriweather"/>
                <a:cs typeface="Merriweather"/>
                <a:sym typeface="Merriweather"/>
              </a:rPr>
            </a:br>
            <a:endParaRPr sz="1100">
              <a:solidFill>
                <a:schemeClr val="lt1"/>
              </a:solidFill>
              <a:latin typeface="Merriweather"/>
              <a:ea typeface="Merriweather"/>
              <a:cs typeface="Merriweather"/>
              <a:sym typeface="Merriweather"/>
            </a:endParaRPr>
          </a:p>
          <a:p>
            <a:pPr indent="-127000" lvl="0" marL="114300" rtl="0" algn="just">
              <a:lnSpc>
                <a:spcPct val="115000"/>
              </a:lnSpc>
              <a:spcBef>
                <a:spcPts val="0"/>
              </a:spcBef>
              <a:spcAft>
                <a:spcPts val="0"/>
              </a:spcAft>
              <a:buClr>
                <a:schemeClr val="lt1"/>
              </a:buClr>
              <a:buSzPts val="1100"/>
              <a:buFont typeface="Merriweather"/>
              <a:buAutoNum type="arabicPeriod"/>
            </a:pPr>
            <a:r>
              <a:rPr b="1" lang="en" sz="1100">
                <a:solidFill>
                  <a:schemeClr val="lt1"/>
                </a:solidFill>
                <a:latin typeface="Merriweather"/>
                <a:ea typeface="Merriweather"/>
                <a:cs typeface="Merriweather"/>
                <a:sym typeface="Merriweather"/>
              </a:rPr>
              <a:t>Documentation of Strengths and Weaknesses</a:t>
            </a:r>
            <a:r>
              <a:rPr lang="en" sz="1100">
                <a:solidFill>
                  <a:schemeClr val="lt1"/>
                </a:solidFill>
                <a:latin typeface="Merriweather"/>
                <a:ea typeface="Merriweather"/>
                <a:cs typeface="Merriweather"/>
                <a:sym typeface="Merriweather"/>
              </a:rPr>
              <a:t>:</a:t>
            </a:r>
            <a:endParaRPr sz="1100">
              <a:solidFill>
                <a:schemeClr val="lt1"/>
              </a:solidFill>
              <a:latin typeface="Merriweather"/>
              <a:ea typeface="Merriweather"/>
              <a:cs typeface="Merriweather"/>
              <a:sym typeface="Merriweather"/>
            </a:endParaRPr>
          </a:p>
          <a:p>
            <a:pPr indent="-127000" lvl="1" marL="171450" rtl="0" algn="just">
              <a:lnSpc>
                <a:spcPct val="115000"/>
              </a:lnSpc>
              <a:spcBef>
                <a:spcPts val="0"/>
              </a:spcBef>
              <a:spcAft>
                <a:spcPts val="0"/>
              </a:spcAft>
              <a:buClr>
                <a:schemeClr val="lt1"/>
              </a:buClr>
              <a:buSzPts val="1100"/>
              <a:buFont typeface="Merriweather"/>
              <a:buChar char="○"/>
            </a:pPr>
            <a:r>
              <a:rPr lang="en" sz="1100">
                <a:solidFill>
                  <a:schemeClr val="lt1"/>
                </a:solidFill>
                <a:latin typeface="Merriweather"/>
                <a:ea typeface="Merriweather"/>
                <a:cs typeface="Merriweather"/>
                <a:sym typeface="Merriweather"/>
              </a:rPr>
              <a:t>Documented observations from each approach, noting:</a:t>
            </a:r>
            <a:endParaRPr sz="1100">
              <a:solidFill>
                <a:schemeClr val="lt1"/>
              </a:solidFill>
              <a:latin typeface="Merriweather"/>
              <a:ea typeface="Merriweather"/>
              <a:cs typeface="Merriweather"/>
              <a:sym typeface="Merriweather"/>
            </a:endParaRPr>
          </a:p>
          <a:p>
            <a:pPr indent="-184150" lvl="2" marL="342900" rtl="0" algn="just">
              <a:lnSpc>
                <a:spcPct val="115000"/>
              </a:lnSpc>
              <a:spcBef>
                <a:spcPts val="0"/>
              </a:spcBef>
              <a:spcAft>
                <a:spcPts val="0"/>
              </a:spcAft>
              <a:buClr>
                <a:schemeClr val="lt1"/>
              </a:buClr>
              <a:buSzPts val="1100"/>
              <a:buChar char="■"/>
            </a:pPr>
            <a:r>
              <a:rPr b="1" lang="en" sz="1100">
                <a:solidFill>
                  <a:schemeClr val="lt1"/>
                </a:solidFill>
                <a:latin typeface="Merriweather"/>
                <a:ea typeface="Merriweather"/>
                <a:cs typeface="Merriweather"/>
                <a:sym typeface="Merriweather"/>
              </a:rPr>
              <a:t>Strengths</a:t>
            </a:r>
            <a:r>
              <a:rPr lang="en" sz="1100">
                <a:solidFill>
                  <a:schemeClr val="lt1"/>
                </a:solidFill>
                <a:latin typeface="Merriweather"/>
                <a:ea typeface="Merriweather"/>
                <a:cs typeface="Merriweather"/>
                <a:sym typeface="Merriweather"/>
              </a:rPr>
              <a:t>: For example, Transfer </a:t>
            </a:r>
            <a:r>
              <a:rPr lang="en" sz="1100">
                <a:solidFill>
                  <a:schemeClr val="lt1"/>
                </a:solidFill>
                <a:latin typeface="Merriweather"/>
                <a:ea typeface="Merriweather"/>
                <a:cs typeface="Merriweather"/>
                <a:sym typeface="Merriweather"/>
              </a:rPr>
              <a:t>Learning</a:t>
            </a:r>
            <a:r>
              <a:rPr lang="en" sz="1100">
                <a:solidFill>
                  <a:schemeClr val="lt1"/>
                </a:solidFill>
                <a:latin typeface="Merriweather"/>
                <a:ea typeface="Merriweather"/>
                <a:cs typeface="Merriweather"/>
                <a:sym typeface="Merriweather"/>
              </a:rPr>
              <a:t> adaptability and Final Layer </a:t>
            </a:r>
            <a:r>
              <a:rPr lang="en" sz="1100">
                <a:solidFill>
                  <a:schemeClr val="lt1"/>
                </a:solidFill>
                <a:latin typeface="Merriweather"/>
                <a:ea typeface="Merriweather"/>
                <a:cs typeface="Merriweather"/>
                <a:sym typeface="Merriweather"/>
              </a:rPr>
              <a:t>Retraining</a:t>
            </a:r>
            <a:r>
              <a:rPr lang="en" sz="1100">
                <a:solidFill>
                  <a:schemeClr val="lt1"/>
                </a:solidFill>
                <a:latin typeface="Merriweather"/>
                <a:ea typeface="Merriweather"/>
                <a:cs typeface="Merriweather"/>
                <a:sym typeface="Merriweather"/>
              </a:rPr>
              <a:t> minimal computational cost.</a:t>
            </a:r>
            <a:endParaRPr sz="1100">
              <a:solidFill>
                <a:schemeClr val="lt1"/>
              </a:solidFill>
              <a:latin typeface="Merriweather"/>
              <a:ea typeface="Merriweather"/>
              <a:cs typeface="Merriweather"/>
              <a:sym typeface="Merriweather"/>
            </a:endParaRPr>
          </a:p>
          <a:p>
            <a:pPr indent="-184150" lvl="2" marL="342900" rtl="0" algn="just">
              <a:lnSpc>
                <a:spcPct val="115000"/>
              </a:lnSpc>
              <a:spcBef>
                <a:spcPts val="0"/>
              </a:spcBef>
              <a:spcAft>
                <a:spcPts val="0"/>
              </a:spcAft>
              <a:buClr>
                <a:schemeClr val="lt1"/>
              </a:buClr>
              <a:buSzPts val="1100"/>
              <a:buChar char="■"/>
            </a:pPr>
            <a:r>
              <a:rPr b="1" lang="en" sz="1100">
                <a:solidFill>
                  <a:schemeClr val="lt1"/>
                </a:solidFill>
                <a:latin typeface="Merriweather"/>
                <a:ea typeface="Merriweather"/>
                <a:cs typeface="Merriweather"/>
                <a:sym typeface="Merriweather"/>
              </a:rPr>
              <a:t>Weaknesses</a:t>
            </a:r>
            <a:r>
              <a:rPr lang="en" sz="1100">
                <a:solidFill>
                  <a:schemeClr val="lt1"/>
                </a:solidFill>
                <a:latin typeface="Merriweather"/>
                <a:ea typeface="Merriweather"/>
                <a:cs typeface="Merriweather"/>
                <a:sym typeface="Merriweather"/>
              </a:rPr>
              <a:t>: Challenges in retaining knowledge of previous classes with Naive Change and issues with flexibility in Basic Benchmarking.</a:t>
            </a:r>
            <a:endParaRPr sz="1100">
              <a:solidFill>
                <a:schemeClr val="lt1"/>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nvSpPr>
        <p:spPr>
          <a:xfrm>
            <a:off x="1082975" y="863250"/>
            <a:ext cx="7524900" cy="3524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000">
                <a:solidFill>
                  <a:schemeClr val="lt1"/>
                </a:solidFill>
                <a:latin typeface="Merriweather"/>
                <a:ea typeface="Merriweather"/>
                <a:cs typeface="Merriweather"/>
                <a:sym typeface="Merriweather"/>
              </a:rPr>
              <a:t>Post Intensive Assessment Phase (24 Oct - 3 Nov 2024)</a:t>
            </a:r>
            <a:endParaRPr sz="1000">
              <a:solidFill>
                <a:schemeClr val="lt1"/>
              </a:solidFill>
              <a:latin typeface="Merriweather"/>
              <a:ea typeface="Merriweather"/>
              <a:cs typeface="Merriweather"/>
              <a:sym typeface="Merriweather"/>
            </a:endParaRPr>
          </a:p>
          <a:p>
            <a:pPr indent="-120650" lvl="0" marL="114300" rtl="0" algn="just">
              <a:lnSpc>
                <a:spcPct val="115000"/>
              </a:lnSpc>
              <a:spcBef>
                <a:spcPts val="0"/>
              </a:spcBef>
              <a:spcAft>
                <a:spcPts val="0"/>
              </a:spcAft>
              <a:buClr>
                <a:schemeClr val="lt1"/>
              </a:buClr>
              <a:buSzPts val="1000"/>
              <a:buFont typeface="Merriweather"/>
              <a:buChar char="●"/>
            </a:pPr>
            <a:r>
              <a:rPr lang="en" sz="1000">
                <a:solidFill>
                  <a:schemeClr val="lt1"/>
                </a:solidFill>
                <a:latin typeface="Merriweather"/>
                <a:ea typeface="Merriweather"/>
                <a:cs typeface="Merriweather"/>
                <a:sym typeface="Merriweather"/>
              </a:rPr>
              <a:t>Researched various incremental learning techniques to expand on previous findings.</a:t>
            </a:r>
            <a:endParaRPr sz="1000">
              <a:solidFill>
                <a:schemeClr val="lt1"/>
              </a:solidFill>
              <a:latin typeface="Merriweather"/>
              <a:ea typeface="Merriweather"/>
              <a:cs typeface="Merriweather"/>
              <a:sym typeface="Merriweather"/>
            </a:endParaRPr>
          </a:p>
          <a:p>
            <a:pPr indent="-120650" lvl="0" marL="114300" rtl="0" algn="just">
              <a:lnSpc>
                <a:spcPct val="115000"/>
              </a:lnSpc>
              <a:spcBef>
                <a:spcPts val="0"/>
              </a:spcBef>
              <a:spcAft>
                <a:spcPts val="0"/>
              </a:spcAft>
              <a:buClr>
                <a:schemeClr val="lt1"/>
              </a:buClr>
              <a:buSzPts val="1000"/>
              <a:buFont typeface="Merriweather"/>
              <a:buChar char="●"/>
            </a:pPr>
            <a:r>
              <a:rPr lang="en" sz="1000">
                <a:solidFill>
                  <a:schemeClr val="lt1"/>
                </a:solidFill>
                <a:latin typeface="Merriweather"/>
                <a:ea typeface="Merriweather"/>
                <a:cs typeface="Merriweather"/>
                <a:sym typeface="Merriweather"/>
              </a:rPr>
              <a:t>Explored Deep Learning implementations for enhancing model adaptability to new classes.</a:t>
            </a:r>
            <a:endParaRPr sz="1000">
              <a:solidFill>
                <a:schemeClr val="lt1"/>
              </a:solidFill>
              <a:latin typeface="Merriweather"/>
              <a:ea typeface="Merriweather"/>
              <a:cs typeface="Merriweather"/>
              <a:sym typeface="Merriweather"/>
            </a:endParaRPr>
          </a:p>
          <a:p>
            <a:pPr indent="-120650" lvl="0" marL="114300" rtl="0" algn="just">
              <a:lnSpc>
                <a:spcPct val="115000"/>
              </a:lnSpc>
              <a:spcBef>
                <a:spcPts val="0"/>
              </a:spcBef>
              <a:spcAft>
                <a:spcPts val="0"/>
              </a:spcAft>
              <a:buClr>
                <a:schemeClr val="lt1"/>
              </a:buClr>
              <a:buSzPts val="1000"/>
              <a:buFont typeface="Merriweather"/>
              <a:buChar char="●"/>
            </a:pPr>
            <a:r>
              <a:rPr lang="en" sz="1000">
                <a:solidFill>
                  <a:schemeClr val="lt1"/>
                </a:solidFill>
                <a:latin typeface="Merriweather"/>
                <a:ea typeface="Merriweather"/>
                <a:cs typeface="Merriweather"/>
                <a:sym typeface="Merriweather"/>
              </a:rPr>
              <a:t>Selected and tested advanced methods:</a:t>
            </a:r>
            <a:endParaRPr sz="1000">
              <a:solidFill>
                <a:schemeClr val="lt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1000">
                <a:solidFill>
                  <a:schemeClr val="lt1"/>
                </a:solidFill>
                <a:latin typeface="Merriweather"/>
                <a:ea typeface="Merriweather"/>
                <a:cs typeface="Merriweather"/>
                <a:sym typeface="Merriweather"/>
              </a:rPr>
              <a:t> Regularization-based approaches, Meta-Learning, Knowledge Distillation, CatBoost with Boosting</a:t>
            </a:r>
            <a:endParaRPr sz="1000">
              <a:solidFill>
                <a:schemeClr val="lt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1000">
                <a:solidFill>
                  <a:schemeClr val="lt1"/>
                </a:solidFill>
                <a:latin typeface="Merriweather"/>
                <a:ea typeface="Merriweather"/>
                <a:cs typeface="Merriweather"/>
                <a:sym typeface="Merriweather"/>
              </a:rPr>
              <a:t> Learn++ Algorithm, Elastic Weight Consolidation</a:t>
            </a:r>
            <a:endParaRPr sz="1000">
              <a:solidFill>
                <a:schemeClr val="lt1"/>
              </a:solidFill>
              <a:latin typeface="Merriweather"/>
              <a:ea typeface="Merriweather"/>
              <a:cs typeface="Merriweather"/>
              <a:sym typeface="Merriweather"/>
            </a:endParaRPr>
          </a:p>
          <a:p>
            <a:pPr indent="-120650" lvl="0" marL="114300" rtl="0" algn="just">
              <a:lnSpc>
                <a:spcPct val="115000"/>
              </a:lnSpc>
              <a:spcBef>
                <a:spcPts val="0"/>
              </a:spcBef>
              <a:spcAft>
                <a:spcPts val="0"/>
              </a:spcAft>
              <a:buClr>
                <a:schemeClr val="lt1"/>
              </a:buClr>
              <a:buSzPts val="1000"/>
              <a:buFont typeface="Merriweather"/>
              <a:buChar char="●"/>
            </a:pPr>
            <a:r>
              <a:rPr lang="en" sz="1000">
                <a:solidFill>
                  <a:schemeClr val="lt1"/>
                </a:solidFill>
                <a:latin typeface="Merriweather"/>
                <a:ea typeface="Merriweather"/>
                <a:cs typeface="Merriweather"/>
                <a:sym typeface="Merriweather"/>
              </a:rPr>
              <a:t>Conducted further refinement and optimization of implemented methods to improve performance.</a:t>
            </a:r>
            <a:endParaRPr sz="1000">
              <a:solidFill>
                <a:schemeClr val="lt1"/>
              </a:solidFill>
              <a:latin typeface="Merriweather"/>
              <a:ea typeface="Merriweather"/>
              <a:cs typeface="Merriweather"/>
              <a:sym typeface="Merriweather"/>
            </a:endParaRPr>
          </a:p>
          <a:p>
            <a:pPr indent="-120650" lvl="0" marL="114300" rtl="0" algn="just">
              <a:lnSpc>
                <a:spcPct val="115000"/>
              </a:lnSpc>
              <a:spcBef>
                <a:spcPts val="0"/>
              </a:spcBef>
              <a:spcAft>
                <a:spcPts val="0"/>
              </a:spcAft>
              <a:buClr>
                <a:schemeClr val="lt1"/>
              </a:buClr>
              <a:buSzPts val="1000"/>
              <a:buFont typeface="Merriweather"/>
              <a:buChar char="●"/>
            </a:pPr>
            <a:r>
              <a:rPr lang="en" sz="1000">
                <a:solidFill>
                  <a:schemeClr val="lt1"/>
                </a:solidFill>
                <a:latin typeface="Merriweather"/>
                <a:ea typeface="Merriweather"/>
                <a:cs typeface="Merriweather"/>
                <a:sym typeface="Merriweather"/>
              </a:rPr>
              <a:t>Implemented as many selected methods as feasible within the phase.</a:t>
            </a:r>
            <a:endParaRPr sz="1000">
              <a:solidFill>
                <a:schemeClr val="lt1"/>
              </a:solidFill>
              <a:latin typeface="Merriweather"/>
              <a:ea typeface="Merriweather"/>
              <a:cs typeface="Merriweather"/>
              <a:sym typeface="Merriweather"/>
            </a:endParaRPr>
          </a:p>
          <a:p>
            <a:pPr indent="-120650" lvl="0" marL="114300" rtl="0" algn="just">
              <a:lnSpc>
                <a:spcPct val="115000"/>
              </a:lnSpc>
              <a:spcBef>
                <a:spcPts val="0"/>
              </a:spcBef>
              <a:spcAft>
                <a:spcPts val="0"/>
              </a:spcAft>
              <a:buClr>
                <a:schemeClr val="lt1"/>
              </a:buClr>
              <a:buSzPts val="1000"/>
              <a:buFont typeface="Merriweather"/>
              <a:buChar char="●"/>
            </a:pPr>
            <a:r>
              <a:rPr lang="en" sz="1000">
                <a:solidFill>
                  <a:schemeClr val="lt1"/>
                </a:solidFill>
                <a:latin typeface="Merriweather"/>
                <a:ea typeface="Merriweather"/>
                <a:cs typeface="Merriweather"/>
                <a:sym typeface="Merriweather"/>
              </a:rPr>
              <a:t>Evaluated each method on catastrophic forgetting metrics to assess knowledge retention.</a:t>
            </a:r>
            <a:endParaRPr sz="1000">
              <a:solidFill>
                <a:schemeClr val="lt1"/>
              </a:solidFill>
              <a:latin typeface="Merriweather"/>
              <a:ea typeface="Merriweather"/>
              <a:cs typeface="Merriweather"/>
              <a:sym typeface="Merriweather"/>
            </a:endParaRPr>
          </a:p>
          <a:p>
            <a:pPr indent="-120650" lvl="0" marL="114300" rtl="0" algn="just">
              <a:lnSpc>
                <a:spcPct val="115000"/>
              </a:lnSpc>
              <a:spcBef>
                <a:spcPts val="0"/>
              </a:spcBef>
              <a:spcAft>
                <a:spcPts val="0"/>
              </a:spcAft>
              <a:buClr>
                <a:schemeClr val="lt1"/>
              </a:buClr>
              <a:buSzPts val="1000"/>
              <a:buFont typeface="Merriweather"/>
              <a:buChar char="●"/>
            </a:pPr>
            <a:r>
              <a:rPr lang="en" sz="1000">
                <a:solidFill>
                  <a:schemeClr val="lt1"/>
                </a:solidFill>
                <a:latin typeface="Merriweather"/>
                <a:ea typeface="Merriweather"/>
                <a:cs typeface="Merriweather"/>
                <a:sym typeface="Merriweather"/>
              </a:rPr>
              <a:t>Performed a comparative performance evaluation on the MNIST dataset to identify the most effective</a:t>
            </a:r>
            <a:endParaRPr sz="1000">
              <a:solidFill>
                <a:schemeClr val="lt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1000">
                <a:solidFill>
                  <a:schemeClr val="lt1"/>
                </a:solidFill>
                <a:latin typeface="Merriweather"/>
                <a:ea typeface="Merriweather"/>
                <a:cs typeface="Merriweather"/>
                <a:sym typeface="Merriweather"/>
              </a:rPr>
              <a:t>methods.</a:t>
            </a:r>
            <a:endParaRPr sz="1000">
              <a:solidFill>
                <a:schemeClr val="lt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t/>
            </a:r>
            <a:endParaRPr sz="1000">
              <a:solidFill>
                <a:schemeClr val="lt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1000">
                <a:solidFill>
                  <a:schemeClr val="lt1"/>
                </a:solidFill>
                <a:latin typeface="Merriweather"/>
                <a:ea typeface="Merriweather"/>
                <a:cs typeface="Merriweather"/>
                <a:sym typeface="Merriweather"/>
              </a:rPr>
              <a:t>Pre-Novelty Assessment Phase (3 Nov 2024 onwards)</a:t>
            </a:r>
            <a:endParaRPr sz="1000">
              <a:solidFill>
                <a:schemeClr val="lt1"/>
              </a:solidFill>
              <a:latin typeface="Merriweather"/>
              <a:ea typeface="Merriweather"/>
              <a:cs typeface="Merriweather"/>
              <a:sym typeface="Merriweather"/>
            </a:endParaRPr>
          </a:p>
          <a:p>
            <a:pPr indent="-120650" lvl="0" marL="114300" rtl="0" algn="just">
              <a:lnSpc>
                <a:spcPct val="115000"/>
              </a:lnSpc>
              <a:spcBef>
                <a:spcPts val="0"/>
              </a:spcBef>
              <a:spcAft>
                <a:spcPts val="0"/>
              </a:spcAft>
              <a:buClr>
                <a:schemeClr val="lt1"/>
              </a:buClr>
              <a:buSzPts val="1000"/>
              <a:buFont typeface="Merriweather"/>
              <a:buChar char="●"/>
            </a:pPr>
            <a:r>
              <a:rPr lang="en" sz="1000">
                <a:solidFill>
                  <a:schemeClr val="lt1"/>
                </a:solidFill>
                <a:latin typeface="Merriweather"/>
                <a:ea typeface="Merriweather"/>
                <a:cs typeface="Merriweather"/>
                <a:sym typeface="Merriweather"/>
              </a:rPr>
              <a:t>Integrated and refined the top-performing models from the intensive assessment phase.</a:t>
            </a:r>
            <a:endParaRPr sz="1000">
              <a:solidFill>
                <a:schemeClr val="lt1"/>
              </a:solidFill>
              <a:latin typeface="Merriweather"/>
              <a:ea typeface="Merriweather"/>
              <a:cs typeface="Merriweather"/>
              <a:sym typeface="Merriweather"/>
            </a:endParaRPr>
          </a:p>
          <a:p>
            <a:pPr indent="-120650" lvl="0" marL="114300" rtl="0" algn="just">
              <a:lnSpc>
                <a:spcPct val="115000"/>
              </a:lnSpc>
              <a:spcBef>
                <a:spcPts val="0"/>
              </a:spcBef>
              <a:spcAft>
                <a:spcPts val="0"/>
              </a:spcAft>
              <a:buClr>
                <a:schemeClr val="lt1"/>
              </a:buClr>
              <a:buSzPts val="1000"/>
              <a:buFont typeface="Merriweather"/>
              <a:buChar char="●"/>
            </a:pPr>
            <a:r>
              <a:rPr lang="en" sz="1000">
                <a:solidFill>
                  <a:schemeClr val="lt1"/>
                </a:solidFill>
                <a:latin typeface="Merriweather"/>
                <a:ea typeface="Merriweather"/>
                <a:cs typeface="Merriweather"/>
                <a:sym typeface="Merriweather"/>
              </a:rPr>
              <a:t>Developed an interactive web application using Streamlit to explain the project problem and solution Approaches.</a:t>
            </a:r>
            <a:endParaRPr sz="1000">
              <a:solidFill>
                <a:schemeClr val="lt1"/>
              </a:solidFill>
              <a:latin typeface="Merriweather"/>
              <a:ea typeface="Merriweather"/>
              <a:cs typeface="Merriweather"/>
              <a:sym typeface="Merriweather"/>
            </a:endParaRPr>
          </a:p>
          <a:p>
            <a:pPr indent="-120650" lvl="0" marL="114300" rtl="0" algn="just">
              <a:lnSpc>
                <a:spcPct val="115000"/>
              </a:lnSpc>
              <a:spcBef>
                <a:spcPts val="0"/>
              </a:spcBef>
              <a:spcAft>
                <a:spcPts val="0"/>
              </a:spcAft>
              <a:buClr>
                <a:schemeClr val="lt1"/>
              </a:buClr>
              <a:buSzPts val="1000"/>
              <a:buFont typeface="Merriweather"/>
              <a:buChar char="●"/>
            </a:pPr>
            <a:r>
              <a:rPr lang="en" sz="1000">
                <a:solidFill>
                  <a:schemeClr val="lt1"/>
                </a:solidFill>
                <a:latin typeface="Merriweather"/>
                <a:ea typeface="Merriweather"/>
                <a:cs typeface="Merriweather"/>
                <a:sym typeface="Merriweather"/>
              </a:rPr>
              <a:t>Incorporated a gamified component with quizzes to engage users on the results and findings.</a:t>
            </a:r>
            <a:endParaRPr sz="1000">
              <a:solidFill>
                <a:schemeClr val="lt1"/>
              </a:solidFill>
              <a:latin typeface="Merriweather"/>
              <a:ea typeface="Merriweather"/>
              <a:cs typeface="Merriweather"/>
              <a:sym typeface="Merriweather"/>
            </a:endParaRPr>
          </a:p>
          <a:p>
            <a:pPr indent="-120650" lvl="0" marL="114300" rtl="0" algn="just">
              <a:lnSpc>
                <a:spcPct val="115000"/>
              </a:lnSpc>
              <a:spcBef>
                <a:spcPts val="0"/>
              </a:spcBef>
              <a:spcAft>
                <a:spcPts val="0"/>
              </a:spcAft>
              <a:buClr>
                <a:schemeClr val="lt1"/>
              </a:buClr>
              <a:buSzPts val="1000"/>
              <a:buFont typeface="Merriweather"/>
              <a:buChar char="●"/>
            </a:pPr>
            <a:r>
              <a:rPr lang="en" sz="1000">
                <a:solidFill>
                  <a:schemeClr val="lt1"/>
                </a:solidFill>
                <a:latin typeface="Merriweather"/>
                <a:ea typeface="Merriweather"/>
                <a:cs typeface="Merriweather"/>
                <a:sym typeface="Merriweather"/>
              </a:rPr>
              <a:t>Conducted a final performance assessment, emphasizing real-world applicability and robustness of the Methods.</a:t>
            </a:r>
            <a:endParaRPr sz="1000">
              <a:solidFill>
                <a:schemeClr val="lt1"/>
              </a:solidFill>
              <a:latin typeface="Merriweather"/>
              <a:ea typeface="Merriweather"/>
              <a:cs typeface="Merriweather"/>
              <a:sym typeface="Merriweather"/>
            </a:endParaRPr>
          </a:p>
          <a:p>
            <a:pPr indent="-120650" lvl="0" marL="114300" rtl="0" algn="just">
              <a:lnSpc>
                <a:spcPct val="115000"/>
              </a:lnSpc>
              <a:spcBef>
                <a:spcPts val="0"/>
              </a:spcBef>
              <a:spcAft>
                <a:spcPts val="0"/>
              </a:spcAft>
              <a:buClr>
                <a:schemeClr val="lt1"/>
              </a:buClr>
              <a:buSzPts val="1000"/>
              <a:buFont typeface="Merriweather"/>
              <a:buChar char="●"/>
            </a:pPr>
            <a:r>
              <a:rPr lang="en" sz="1000">
                <a:solidFill>
                  <a:schemeClr val="lt1"/>
                </a:solidFill>
                <a:latin typeface="Merriweather"/>
                <a:ea typeface="Merriweather"/>
                <a:cs typeface="Merriweather"/>
                <a:sym typeface="Merriweather"/>
              </a:rPr>
              <a:t>Prepared comprehensive documentation for final reporting and presentations.</a:t>
            </a:r>
            <a:endParaRPr sz="1000">
              <a:solidFill>
                <a:schemeClr val="lt1"/>
              </a:solidFill>
              <a:latin typeface="Merriweather"/>
              <a:ea typeface="Merriweather"/>
              <a:cs typeface="Merriweather"/>
              <a:sym typeface="Merriweather"/>
            </a:endParaRPr>
          </a:p>
          <a:p>
            <a:pPr indent="-120650" lvl="0" marL="114300" rtl="0" algn="just">
              <a:lnSpc>
                <a:spcPct val="115000"/>
              </a:lnSpc>
              <a:spcBef>
                <a:spcPts val="0"/>
              </a:spcBef>
              <a:spcAft>
                <a:spcPts val="0"/>
              </a:spcAft>
              <a:buClr>
                <a:schemeClr val="lt1"/>
              </a:buClr>
              <a:buSzPts val="1000"/>
              <a:buFont typeface="Merriweather"/>
              <a:buChar char="●"/>
            </a:pPr>
            <a:r>
              <a:rPr lang="en" sz="1000">
                <a:solidFill>
                  <a:schemeClr val="lt1"/>
                </a:solidFill>
                <a:latin typeface="Merriweather"/>
                <a:ea typeface="Merriweather"/>
                <a:cs typeface="Merriweather"/>
                <a:sym typeface="Merriweather"/>
              </a:rPr>
              <a:t>Outlined a future research roadmap to explore further advancements in incremental learning and model resilience.</a:t>
            </a:r>
            <a:endParaRPr sz="1000">
              <a:solidFill>
                <a:schemeClr val="lt1"/>
              </a:solidFill>
              <a:latin typeface="Merriweather"/>
              <a:ea typeface="Merriweather"/>
              <a:cs typeface="Merriweather"/>
              <a:sym typeface="Merriweather"/>
            </a:endParaRPr>
          </a:p>
        </p:txBody>
      </p:sp>
      <p:sp>
        <p:nvSpPr>
          <p:cNvPr id="192" name="Google Shape;192;p20"/>
          <p:cNvSpPr txBox="1"/>
          <p:nvPr>
            <p:ph type="title"/>
          </p:nvPr>
        </p:nvSpPr>
        <p:spPr>
          <a:xfrm>
            <a:off x="1082975" y="228225"/>
            <a:ext cx="8248800" cy="529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Merriweather"/>
              <a:buChar char="●"/>
            </a:pPr>
            <a:r>
              <a:rPr lang="en" sz="2000">
                <a:latin typeface="Merriweather"/>
                <a:ea typeface="Merriweather"/>
                <a:cs typeface="Merriweather"/>
                <a:sym typeface="Merriweather"/>
              </a:rPr>
              <a:t>Summary of work done after Prep Presentation</a:t>
            </a:r>
            <a:endParaRPr sz="2000">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ph idx="1" type="body"/>
          </p:nvPr>
        </p:nvSpPr>
        <p:spPr>
          <a:xfrm>
            <a:off x="1052550" y="857250"/>
            <a:ext cx="8015400" cy="41418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Font typeface="Merriweather"/>
              <a:buAutoNum type="arabicPeriod"/>
            </a:pPr>
            <a:r>
              <a:rPr lang="en" sz="1000">
                <a:latin typeface="Merriweather"/>
                <a:ea typeface="Merriweather"/>
                <a:cs typeface="Merriweather"/>
                <a:sym typeface="Merriweather"/>
              </a:rPr>
              <a:t>MNIST Dataset</a:t>
            </a:r>
            <a:endParaRPr sz="1000">
              <a:latin typeface="Merriweather"/>
              <a:ea typeface="Merriweather"/>
              <a:cs typeface="Merriweather"/>
              <a:sym typeface="Merriweather"/>
            </a:endParaRPr>
          </a:p>
          <a:p>
            <a:pPr indent="0" lvl="0" marL="0" rtl="0" algn="l">
              <a:spcBef>
                <a:spcPts val="1200"/>
              </a:spcBef>
              <a:spcAft>
                <a:spcPts val="0"/>
              </a:spcAft>
              <a:buNone/>
            </a:pPr>
            <a:r>
              <a:rPr lang="en" sz="1000">
                <a:latin typeface="Merriweather"/>
                <a:ea typeface="Merriweather"/>
                <a:cs typeface="Merriweather"/>
                <a:sym typeface="Merriweather"/>
              </a:rPr>
              <a:t>The MNIST dataset is a collection of 70,000 handwritten digits (0-9) commonly used for training various image processing systems.</a:t>
            </a:r>
            <a:br>
              <a:rPr lang="en" sz="1000">
                <a:latin typeface="Merriweather"/>
                <a:ea typeface="Merriweather"/>
                <a:cs typeface="Merriweather"/>
                <a:sym typeface="Merriweather"/>
              </a:rPr>
            </a:br>
            <a:r>
              <a:rPr lang="en" sz="1000">
                <a:latin typeface="Merriweather"/>
                <a:ea typeface="Merriweather"/>
                <a:cs typeface="Merriweather"/>
                <a:sym typeface="Merriweather"/>
              </a:rPr>
              <a:t>It contains 60,000 training images and 10,000 testing images, each of size 28x28 pixels.</a:t>
            </a:r>
            <a:endParaRPr sz="1000">
              <a:latin typeface="Merriweather"/>
              <a:ea typeface="Merriweather"/>
              <a:cs typeface="Merriweather"/>
              <a:sym typeface="Merriweather"/>
            </a:endParaRPr>
          </a:p>
          <a:p>
            <a:pPr indent="0" lvl="0" marL="0" rtl="0" algn="l">
              <a:spcBef>
                <a:spcPts val="1200"/>
              </a:spcBef>
              <a:spcAft>
                <a:spcPts val="0"/>
              </a:spcAft>
              <a:buNone/>
            </a:pPr>
            <a:r>
              <a:rPr lang="en" sz="1000">
                <a:latin typeface="Merriweather"/>
                <a:ea typeface="Merriweather"/>
                <a:cs typeface="Merriweather"/>
                <a:sym typeface="Merriweather"/>
              </a:rPr>
              <a:t>Given the dataset's size and diversity, you may have sufficient samples for fine-tuning, but be mindful of data augmentation techniques to improve model robustness against new styles.</a:t>
            </a:r>
            <a:endParaRPr sz="1000">
              <a:latin typeface="Merriweather"/>
              <a:ea typeface="Merriweather"/>
              <a:cs typeface="Merriweather"/>
              <a:sym typeface="Merriweather"/>
            </a:endParaRPr>
          </a:p>
          <a:p>
            <a:pPr indent="-292100" lvl="0" marL="457200" rtl="0" algn="l">
              <a:spcBef>
                <a:spcPts val="1200"/>
              </a:spcBef>
              <a:spcAft>
                <a:spcPts val="0"/>
              </a:spcAft>
              <a:buSzPts val="1000"/>
              <a:buFont typeface="Merriweather"/>
              <a:buAutoNum type="arabicPeriod"/>
            </a:pPr>
            <a:r>
              <a:rPr lang="en" sz="1000">
                <a:latin typeface="Merriweather"/>
                <a:ea typeface="Merriweather"/>
                <a:cs typeface="Merriweather"/>
                <a:sym typeface="Merriweather"/>
              </a:rPr>
              <a:t>CIFAR-10 dataset</a:t>
            </a:r>
            <a:endParaRPr sz="1000">
              <a:latin typeface="Merriweather"/>
              <a:ea typeface="Merriweather"/>
              <a:cs typeface="Merriweather"/>
              <a:sym typeface="Merriweather"/>
            </a:endParaRPr>
          </a:p>
          <a:p>
            <a:pPr indent="0" lvl="0" marL="0" rtl="0" algn="l">
              <a:spcBef>
                <a:spcPts val="1200"/>
              </a:spcBef>
              <a:spcAft>
                <a:spcPts val="0"/>
              </a:spcAft>
              <a:buNone/>
            </a:pPr>
            <a:r>
              <a:rPr lang="en" sz="1000">
                <a:latin typeface="Merriweather"/>
                <a:ea typeface="Merriweather"/>
                <a:cs typeface="Merriweather"/>
                <a:sym typeface="Merriweather"/>
              </a:rPr>
              <a:t>CIFAR-10 consists of 60,000 - 32x32 color images in 10 different classes, with 6,000 images per class. </a:t>
            </a:r>
            <a:br>
              <a:rPr lang="en" sz="1000">
                <a:latin typeface="Merriweather"/>
                <a:ea typeface="Merriweather"/>
                <a:cs typeface="Merriweather"/>
                <a:sym typeface="Merriweather"/>
              </a:rPr>
            </a:br>
            <a:r>
              <a:rPr lang="en" sz="1000">
                <a:latin typeface="Merriweather"/>
                <a:ea typeface="Merriweather"/>
                <a:cs typeface="Merriweather"/>
                <a:sym typeface="Merriweather"/>
              </a:rPr>
              <a:t>The classes include airplanes, cars, birds, cats, deer, dogs, frogs, horses, ships, and trucks​</a:t>
            </a:r>
            <a:br>
              <a:rPr lang="en" sz="1000">
                <a:latin typeface="Merriweather"/>
                <a:ea typeface="Merriweather"/>
                <a:cs typeface="Merriweather"/>
                <a:sym typeface="Merriweather"/>
              </a:rPr>
            </a:br>
            <a:br>
              <a:rPr lang="en" sz="1000">
                <a:latin typeface="Merriweather"/>
                <a:ea typeface="Merriweather"/>
                <a:cs typeface="Merriweather"/>
                <a:sym typeface="Merriweather"/>
              </a:rPr>
            </a:br>
            <a:r>
              <a:rPr lang="en" sz="1000">
                <a:latin typeface="Merriweather"/>
                <a:ea typeface="Merriweather"/>
                <a:cs typeface="Merriweather"/>
                <a:sym typeface="Merriweather"/>
              </a:rPr>
              <a:t>The dataset is divided into 50,000 training images and 10,000 testing images, </a:t>
            </a:r>
            <a:br>
              <a:rPr lang="en" sz="1000">
                <a:latin typeface="Merriweather"/>
                <a:ea typeface="Merriweather"/>
                <a:cs typeface="Merriweather"/>
                <a:sym typeface="Merriweather"/>
              </a:rPr>
            </a:br>
            <a:r>
              <a:rPr lang="en" sz="1000">
                <a:latin typeface="Merriweather"/>
                <a:ea typeface="Merriweather"/>
                <a:cs typeface="Merriweather"/>
                <a:sym typeface="Merriweather"/>
              </a:rPr>
              <a:t>which is standard for training and evaluating machine learning models​.</a:t>
            </a:r>
            <a:endParaRPr sz="1000">
              <a:latin typeface="Merriweather"/>
              <a:ea typeface="Merriweather"/>
              <a:cs typeface="Merriweather"/>
              <a:sym typeface="Merriweather"/>
            </a:endParaRPr>
          </a:p>
          <a:p>
            <a:pPr indent="0" lvl="0" marL="0" rtl="0" algn="l">
              <a:spcBef>
                <a:spcPts val="1200"/>
              </a:spcBef>
              <a:spcAft>
                <a:spcPts val="0"/>
              </a:spcAft>
              <a:buNone/>
            </a:pPr>
            <a:r>
              <a:rPr lang="en" sz="1000">
                <a:latin typeface="Merriweather"/>
                <a:ea typeface="Merriweather"/>
                <a:cs typeface="Merriweather"/>
                <a:sym typeface="Merriweather"/>
              </a:rPr>
              <a:t>Each class in the dataset is distinct and does not overlap with others, ensuring clear classification tasks​’.</a:t>
            </a:r>
            <a:br>
              <a:rPr lang="en" sz="1000" u="sng">
                <a:latin typeface="Merriweather"/>
                <a:ea typeface="Merriweather"/>
                <a:cs typeface="Merriweather"/>
                <a:sym typeface="Merriweather"/>
                <a:hlinkClick r:id="rId3"/>
              </a:rPr>
            </a:br>
            <a:r>
              <a:rPr lang="en" sz="1000">
                <a:latin typeface="Merriweather"/>
                <a:ea typeface="Merriweather"/>
                <a:cs typeface="Merriweather"/>
                <a:sym typeface="Merriweather"/>
              </a:rPr>
              <a:t>Due to its balanced distribution and moderate size, CIFAR-10 is popular in academic and research settings for benchmarking algorithms in image recognition and computer vision​.</a:t>
            </a:r>
            <a:endParaRPr sz="1000">
              <a:latin typeface="Merriweather"/>
              <a:ea typeface="Merriweather"/>
              <a:cs typeface="Merriweather"/>
              <a:sym typeface="Merriweather"/>
            </a:endParaRPr>
          </a:p>
          <a:p>
            <a:pPr indent="0" lvl="0" marL="0" rtl="0" algn="l">
              <a:spcBef>
                <a:spcPts val="1200"/>
              </a:spcBef>
              <a:spcAft>
                <a:spcPts val="1200"/>
              </a:spcAft>
              <a:buNone/>
            </a:pPr>
            <a:r>
              <a:t/>
            </a:r>
            <a:endParaRPr sz="1000">
              <a:latin typeface="Merriweather"/>
              <a:ea typeface="Merriweather"/>
              <a:cs typeface="Merriweather"/>
              <a:sym typeface="Merriweather"/>
            </a:endParaRPr>
          </a:p>
        </p:txBody>
      </p:sp>
      <p:sp>
        <p:nvSpPr>
          <p:cNvPr id="198" name="Google Shape;198;p21"/>
          <p:cNvSpPr txBox="1"/>
          <p:nvPr>
            <p:ph type="title"/>
          </p:nvPr>
        </p:nvSpPr>
        <p:spPr>
          <a:xfrm>
            <a:off x="1052550" y="310050"/>
            <a:ext cx="7947300" cy="547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Merriweather"/>
              <a:buChar char="●"/>
            </a:pPr>
            <a:r>
              <a:rPr lang="en" sz="2000">
                <a:latin typeface="Merriweather"/>
                <a:ea typeface="Merriweather"/>
                <a:cs typeface="Merriweather"/>
                <a:sym typeface="Merriweather"/>
              </a:rPr>
              <a:t>Dataset and Data Preprocessing</a:t>
            </a:r>
            <a:endParaRPr sz="2000">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