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8" r:id="rId2"/>
    <p:sldId id="335" r:id="rId3"/>
    <p:sldId id="337" r:id="rId4"/>
    <p:sldId id="256" r:id="rId5"/>
    <p:sldId id="257" r:id="rId6"/>
    <p:sldId id="262" r:id="rId7"/>
    <p:sldId id="263" r:id="rId8"/>
    <p:sldId id="264" r:id="rId9"/>
    <p:sldId id="333" r:id="rId10"/>
    <p:sldId id="258" r:id="rId11"/>
    <p:sldId id="267" r:id="rId12"/>
    <p:sldId id="268" r:id="rId13"/>
    <p:sldId id="269" r:id="rId14"/>
    <p:sldId id="270" r:id="rId15"/>
    <p:sldId id="327" r:id="rId16"/>
    <p:sldId id="328" r:id="rId17"/>
    <p:sldId id="329" r:id="rId18"/>
    <p:sldId id="330" r:id="rId19"/>
    <p:sldId id="332" r:id="rId20"/>
    <p:sldId id="271" r:id="rId21"/>
    <p:sldId id="289" r:id="rId22"/>
    <p:sldId id="290" r:id="rId23"/>
    <p:sldId id="259" r:id="rId24"/>
    <p:sldId id="28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404390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392571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54379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29325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AAA9C-A102-4B88-8C43-F65B04695B5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8882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AAA9C-A102-4B88-8C43-F65B04695B58}"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317827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AAA9C-A102-4B88-8C43-F65B04695B58}"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07302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AAA9C-A102-4B88-8C43-F65B04695B58}"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216359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AAA9C-A102-4B88-8C43-F65B04695B58}"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296586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AAA9C-A102-4B88-8C43-F65B04695B58}"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72290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AAA9C-A102-4B88-8C43-F65B04695B58}"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6672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AAA9C-A102-4B88-8C43-F65B04695B58}" type="datetimeFigureOut">
              <a:rPr lang="en-IN" smtClean="0"/>
              <a:t>30-07-2024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C6BD5-3261-4220-A83F-4929537E814E}" type="slidenum">
              <a:rPr lang="en-IN" smtClean="0"/>
              <a:t>‹#›</a:t>
            </a:fld>
            <a:endParaRPr lang="en-IN"/>
          </a:p>
        </p:txBody>
      </p:sp>
    </p:spTree>
    <p:extLst>
      <p:ext uri="{BB962C8B-B14F-4D97-AF65-F5344CB8AC3E}">
        <p14:creationId xmlns:p14="http://schemas.microsoft.com/office/powerpoint/2010/main" val="3467033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B66-62A1-4C71-99B0-DF4127C82A1D}"/>
              </a:ext>
            </a:extLst>
          </p:cNvPr>
          <p:cNvSpPr>
            <a:spLocks noGrp="1"/>
          </p:cNvSpPr>
          <p:nvPr>
            <p:ph type="ctrTitle"/>
          </p:nvPr>
        </p:nvSpPr>
        <p:spPr/>
        <p:txBody>
          <a:bodyPr/>
          <a:lstStyle/>
          <a:p>
            <a:r>
              <a:rPr lang="en-US" dirty="0"/>
              <a:t>PS 643 – An Introduction</a:t>
            </a:r>
            <a:endParaRPr lang="en-IN" dirty="0"/>
          </a:p>
        </p:txBody>
      </p:sp>
      <p:sp>
        <p:nvSpPr>
          <p:cNvPr id="3" name="Subtitle 2">
            <a:extLst>
              <a:ext uri="{FF2B5EF4-FFF2-40B4-BE49-F238E27FC236}">
                <a16:creationId xmlns:a16="http://schemas.microsoft.com/office/drawing/2014/main" id="{B11B5412-1322-45D2-A7E3-E05182580A07}"/>
              </a:ext>
            </a:extLst>
          </p:cNvPr>
          <p:cNvSpPr>
            <a:spLocks noGrp="1"/>
          </p:cNvSpPr>
          <p:nvPr>
            <p:ph type="subTitle" idx="1"/>
          </p:nvPr>
        </p:nvSpPr>
        <p:spPr/>
        <p:txBody>
          <a:bodyPr/>
          <a:lstStyle/>
          <a:p>
            <a:r>
              <a:rPr lang="en-US" dirty="0">
                <a:latin typeface="+mj-lt"/>
              </a:rPr>
              <a:t>Anupam Guha</a:t>
            </a:r>
            <a:endParaRPr lang="en-IN" dirty="0">
              <a:latin typeface="+mj-lt"/>
            </a:endParaRPr>
          </a:p>
        </p:txBody>
      </p:sp>
    </p:spTree>
    <p:extLst>
      <p:ext uri="{BB962C8B-B14F-4D97-AF65-F5344CB8AC3E}">
        <p14:creationId xmlns:p14="http://schemas.microsoft.com/office/powerpoint/2010/main" val="635342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57D4-1B82-4B5F-ADF3-408FAD8CA120}"/>
              </a:ext>
            </a:extLst>
          </p:cNvPr>
          <p:cNvSpPr>
            <a:spLocks noGrp="1"/>
          </p:cNvSpPr>
          <p:nvPr>
            <p:ph type="title"/>
          </p:nvPr>
        </p:nvSpPr>
        <p:spPr/>
        <p:txBody>
          <a:bodyPr/>
          <a:lstStyle/>
          <a:p>
            <a:r>
              <a:rPr lang="en-US" dirty="0"/>
              <a:t>A Brief History of Artificial Intelligence</a:t>
            </a:r>
            <a:endParaRPr lang="en-IN" dirty="0"/>
          </a:p>
        </p:txBody>
      </p:sp>
      <p:pic>
        <p:nvPicPr>
          <p:cNvPr id="5" name="Picture 4">
            <a:extLst>
              <a:ext uri="{FF2B5EF4-FFF2-40B4-BE49-F238E27FC236}">
                <a16:creationId xmlns:a16="http://schemas.microsoft.com/office/drawing/2014/main" id="{BACD4A49-BA18-43C6-AA6A-71592D1B1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675"/>
            <a:ext cx="5267325" cy="5267325"/>
          </a:xfrm>
          <a:prstGeom prst="rect">
            <a:avLst/>
          </a:prstGeom>
        </p:spPr>
      </p:pic>
      <p:pic>
        <p:nvPicPr>
          <p:cNvPr id="7" name="Picture 6">
            <a:extLst>
              <a:ext uri="{FF2B5EF4-FFF2-40B4-BE49-F238E27FC236}">
                <a16:creationId xmlns:a16="http://schemas.microsoft.com/office/drawing/2014/main" id="{4DFA24CC-7295-474A-B921-B14F3E1C2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707" y="1590674"/>
            <a:ext cx="6309293" cy="5267326"/>
          </a:xfrm>
          <a:prstGeom prst="rect">
            <a:avLst/>
          </a:prstGeom>
        </p:spPr>
      </p:pic>
    </p:spTree>
    <p:extLst>
      <p:ext uri="{BB962C8B-B14F-4D97-AF65-F5344CB8AC3E}">
        <p14:creationId xmlns:p14="http://schemas.microsoft.com/office/powerpoint/2010/main" val="225339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81A2-A0A6-4B2F-B2C8-73BA25C8F309}"/>
              </a:ext>
            </a:extLst>
          </p:cNvPr>
          <p:cNvSpPr>
            <a:spLocks noGrp="1"/>
          </p:cNvSpPr>
          <p:nvPr>
            <p:ph type="title"/>
          </p:nvPr>
        </p:nvSpPr>
        <p:spPr/>
        <p:txBody>
          <a:bodyPr/>
          <a:lstStyle/>
          <a:p>
            <a:r>
              <a:rPr lang="en-IN" dirty="0"/>
              <a:t>Imagination of AI</a:t>
            </a:r>
          </a:p>
        </p:txBody>
      </p:sp>
      <p:pic>
        <p:nvPicPr>
          <p:cNvPr id="5" name="Picture 4">
            <a:extLst>
              <a:ext uri="{FF2B5EF4-FFF2-40B4-BE49-F238E27FC236}">
                <a16:creationId xmlns:a16="http://schemas.microsoft.com/office/drawing/2014/main" id="{1E95C19D-ECEE-41C2-8CC3-AC6DC31CF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387" y="1435100"/>
            <a:ext cx="9723225" cy="5422900"/>
          </a:xfrm>
          <a:prstGeom prst="rect">
            <a:avLst/>
          </a:prstGeom>
        </p:spPr>
      </p:pic>
    </p:spTree>
    <p:extLst>
      <p:ext uri="{BB962C8B-B14F-4D97-AF65-F5344CB8AC3E}">
        <p14:creationId xmlns:p14="http://schemas.microsoft.com/office/powerpoint/2010/main" val="2010147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73AC-EE85-4044-B041-0BF16536673C}"/>
              </a:ext>
            </a:extLst>
          </p:cNvPr>
          <p:cNvSpPr>
            <a:spLocks noGrp="1"/>
          </p:cNvSpPr>
          <p:nvPr>
            <p:ph type="title"/>
          </p:nvPr>
        </p:nvSpPr>
        <p:spPr>
          <a:xfrm>
            <a:off x="838200" y="2766218"/>
            <a:ext cx="10515600" cy="1325563"/>
          </a:xfrm>
        </p:spPr>
        <p:txBody>
          <a:bodyPr>
            <a:normAutofit/>
          </a:bodyPr>
          <a:lstStyle/>
          <a:p>
            <a:pPr algn="ctr"/>
            <a:br>
              <a:rPr lang="en-IN" dirty="0"/>
            </a:br>
            <a:r>
              <a:rPr lang="en-IN" dirty="0"/>
              <a:t>Samuel Butler’s Darwin Among the Machines</a:t>
            </a:r>
          </a:p>
        </p:txBody>
      </p:sp>
    </p:spTree>
    <p:extLst>
      <p:ext uri="{BB962C8B-B14F-4D97-AF65-F5344CB8AC3E}">
        <p14:creationId xmlns:p14="http://schemas.microsoft.com/office/powerpoint/2010/main" val="298265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F101-1DC3-49A3-BDAD-783971420B77}"/>
              </a:ext>
            </a:extLst>
          </p:cNvPr>
          <p:cNvSpPr>
            <a:spLocks noGrp="1"/>
          </p:cNvSpPr>
          <p:nvPr>
            <p:ph type="title"/>
          </p:nvPr>
        </p:nvSpPr>
        <p:spPr/>
        <p:txBody>
          <a:bodyPr/>
          <a:lstStyle/>
          <a:p>
            <a:r>
              <a:rPr lang="en-IN" dirty="0"/>
              <a:t>Historical Automata</a:t>
            </a:r>
          </a:p>
        </p:txBody>
      </p:sp>
      <p:pic>
        <p:nvPicPr>
          <p:cNvPr id="5" name="Picture 4">
            <a:extLst>
              <a:ext uri="{FF2B5EF4-FFF2-40B4-BE49-F238E27FC236}">
                <a16:creationId xmlns:a16="http://schemas.microsoft.com/office/drawing/2014/main" id="{3E025059-EE30-4F93-AD2E-8F0F59CCA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77399"/>
            <a:ext cx="5095876" cy="5280602"/>
          </a:xfrm>
          <a:prstGeom prst="rect">
            <a:avLst/>
          </a:prstGeom>
        </p:spPr>
      </p:pic>
      <p:pic>
        <p:nvPicPr>
          <p:cNvPr id="7" name="Picture 6">
            <a:extLst>
              <a:ext uri="{FF2B5EF4-FFF2-40B4-BE49-F238E27FC236}">
                <a16:creationId xmlns:a16="http://schemas.microsoft.com/office/drawing/2014/main" id="{0249DABC-91D1-4E81-B048-377298577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875" y="1588798"/>
            <a:ext cx="3370598" cy="5280602"/>
          </a:xfrm>
          <a:prstGeom prst="rect">
            <a:avLst/>
          </a:prstGeom>
        </p:spPr>
      </p:pic>
      <p:pic>
        <p:nvPicPr>
          <p:cNvPr id="9" name="Picture 8">
            <a:extLst>
              <a:ext uri="{FF2B5EF4-FFF2-40B4-BE49-F238E27FC236}">
                <a16:creationId xmlns:a16="http://schemas.microsoft.com/office/drawing/2014/main" id="{04ED3AAA-79A0-42F7-AB4B-6D07A2D70B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6638" y="1600199"/>
            <a:ext cx="3715362" cy="5257800"/>
          </a:xfrm>
          <a:prstGeom prst="rect">
            <a:avLst/>
          </a:prstGeom>
        </p:spPr>
      </p:pic>
    </p:spTree>
    <p:extLst>
      <p:ext uri="{BB962C8B-B14F-4D97-AF65-F5344CB8AC3E}">
        <p14:creationId xmlns:p14="http://schemas.microsoft.com/office/powerpoint/2010/main" val="354249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8CD7-0B23-4D00-A8DB-4E188019E4B1}"/>
              </a:ext>
            </a:extLst>
          </p:cNvPr>
          <p:cNvSpPr>
            <a:spLocks noGrp="1"/>
          </p:cNvSpPr>
          <p:nvPr>
            <p:ph type="title"/>
          </p:nvPr>
        </p:nvSpPr>
        <p:spPr/>
        <p:txBody>
          <a:bodyPr/>
          <a:lstStyle/>
          <a:p>
            <a:r>
              <a:rPr lang="en-IN" dirty="0"/>
              <a:t>Formal Reasoning</a:t>
            </a:r>
          </a:p>
        </p:txBody>
      </p:sp>
      <p:pic>
        <p:nvPicPr>
          <p:cNvPr id="5" name="Picture 4">
            <a:extLst>
              <a:ext uri="{FF2B5EF4-FFF2-40B4-BE49-F238E27FC236}">
                <a16:creationId xmlns:a16="http://schemas.microsoft.com/office/drawing/2014/main" id="{ECB232FF-8EBB-4077-B0B3-27053AFE8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7708"/>
            <a:ext cx="4919366" cy="4710293"/>
          </a:xfrm>
          <a:prstGeom prst="rect">
            <a:avLst/>
          </a:prstGeom>
        </p:spPr>
      </p:pic>
      <p:pic>
        <p:nvPicPr>
          <p:cNvPr id="7" name="Picture 6">
            <a:extLst>
              <a:ext uri="{FF2B5EF4-FFF2-40B4-BE49-F238E27FC236}">
                <a16:creationId xmlns:a16="http://schemas.microsoft.com/office/drawing/2014/main" id="{BB8B0AB1-A57F-449C-BB92-4EEEC0DB3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318" y="2160106"/>
            <a:ext cx="3803963" cy="4697894"/>
          </a:xfrm>
          <a:prstGeom prst="rect">
            <a:avLst/>
          </a:prstGeom>
        </p:spPr>
      </p:pic>
      <p:pic>
        <p:nvPicPr>
          <p:cNvPr id="9" name="Picture 8">
            <a:extLst>
              <a:ext uri="{FF2B5EF4-FFF2-40B4-BE49-F238E27FC236}">
                <a16:creationId xmlns:a16="http://schemas.microsoft.com/office/drawing/2014/main" id="{03873887-94F1-45E0-AAAE-8C5590387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9281" y="2160106"/>
            <a:ext cx="3532719" cy="4710292"/>
          </a:xfrm>
          <a:prstGeom prst="rect">
            <a:avLst/>
          </a:prstGeom>
        </p:spPr>
      </p:pic>
    </p:spTree>
    <p:extLst>
      <p:ext uri="{BB962C8B-B14F-4D97-AF65-F5344CB8AC3E}">
        <p14:creationId xmlns:p14="http://schemas.microsoft.com/office/powerpoint/2010/main" val="114830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24DC-6AD9-E423-607D-3BDBF0450D83}"/>
              </a:ext>
            </a:extLst>
          </p:cNvPr>
          <p:cNvSpPr>
            <a:spLocks noGrp="1"/>
          </p:cNvSpPr>
          <p:nvPr>
            <p:ph type="title"/>
          </p:nvPr>
        </p:nvSpPr>
        <p:spPr/>
        <p:txBody>
          <a:bodyPr/>
          <a:lstStyle/>
          <a:p>
            <a:r>
              <a:rPr lang="en-IN" dirty="0"/>
              <a:t>1642 AD, Pascaline the first calculator</a:t>
            </a:r>
          </a:p>
        </p:txBody>
      </p:sp>
      <p:pic>
        <p:nvPicPr>
          <p:cNvPr id="5" name="Picture 4">
            <a:extLst>
              <a:ext uri="{FF2B5EF4-FFF2-40B4-BE49-F238E27FC236}">
                <a16:creationId xmlns:a16="http://schemas.microsoft.com/office/drawing/2014/main" id="{FC387B75-04A1-E039-0614-69A49EAEE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118" y="1690688"/>
            <a:ext cx="7485764" cy="4988560"/>
          </a:xfrm>
          <a:prstGeom prst="rect">
            <a:avLst/>
          </a:prstGeom>
        </p:spPr>
      </p:pic>
    </p:spTree>
    <p:extLst>
      <p:ext uri="{BB962C8B-B14F-4D97-AF65-F5344CB8AC3E}">
        <p14:creationId xmlns:p14="http://schemas.microsoft.com/office/powerpoint/2010/main" val="892508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24DC-6AD9-E423-607D-3BDBF0450D83}"/>
              </a:ext>
            </a:extLst>
          </p:cNvPr>
          <p:cNvSpPr>
            <a:spLocks noGrp="1"/>
          </p:cNvSpPr>
          <p:nvPr>
            <p:ph type="title"/>
          </p:nvPr>
        </p:nvSpPr>
        <p:spPr/>
        <p:txBody>
          <a:bodyPr/>
          <a:lstStyle/>
          <a:p>
            <a:r>
              <a:rPr lang="en-IN" dirty="0"/>
              <a:t>1672 AD, Leibnitz Stepped Reckoner</a:t>
            </a:r>
          </a:p>
        </p:txBody>
      </p:sp>
      <p:pic>
        <p:nvPicPr>
          <p:cNvPr id="4" name="Picture 3">
            <a:extLst>
              <a:ext uri="{FF2B5EF4-FFF2-40B4-BE49-F238E27FC236}">
                <a16:creationId xmlns:a16="http://schemas.microsoft.com/office/drawing/2014/main" id="{669276D8-08FE-A387-0774-07182E86C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440" y="2042160"/>
            <a:ext cx="6421120" cy="4815840"/>
          </a:xfrm>
          <a:prstGeom prst="rect">
            <a:avLst/>
          </a:prstGeom>
        </p:spPr>
      </p:pic>
    </p:spTree>
    <p:extLst>
      <p:ext uri="{BB962C8B-B14F-4D97-AF65-F5344CB8AC3E}">
        <p14:creationId xmlns:p14="http://schemas.microsoft.com/office/powerpoint/2010/main" val="3156066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24E8-F13A-2A7B-F7F2-EA7F0B7411E2}"/>
              </a:ext>
            </a:extLst>
          </p:cNvPr>
          <p:cNvSpPr>
            <a:spLocks noGrp="1"/>
          </p:cNvSpPr>
          <p:nvPr>
            <p:ph type="title"/>
          </p:nvPr>
        </p:nvSpPr>
        <p:spPr/>
        <p:txBody>
          <a:bodyPr/>
          <a:lstStyle/>
          <a:p>
            <a:r>
              <a:rPr lang="en-IN" dirty="0"/>
              <a:t>1774 AD, Philipp </a:t>
            </a:r>
            <a:r>
              <a:rPr lang="en-IN" dirty="0" err="1"/>
              <a:t>Matthäus</a:t>
            </a:r>
            <a:r>
              <a:rPr lang="en-IN" dirty="0"/>
              <a:t> Hahn</a:t>
            </a:r>
          </a:p>
        </p:txBody>
      </p:sp>
      <p:pic>
        <p:nvPicPr>
          <p:cNvPr id="5" name="Content Placeholder 4">
            <a:extLst>
              <a:ext uri="{FF2B5EF4-FFF2-40B4-BE49-F238E27FC236}">
                <a16:creationId xmlns:a16="http://schemas.microsoft.com/office/drawing/2014/main" id="{0078A28B-EE83-FDFD-06B2-77E53F083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1560" y="1690688"/>
            <a:ext cx="5008880" cy="5146625"/>
          </a:xfrm>
        </p:spPr>
      </p:pic>
    </p:spTree>
    <p:extLst>
      <p:ext uri="{BB962C8B-B14F-4D97-AF65-F5344CB8AC3E}">
        <p14:creationId xmlns:p14="http://schemas.microsoft.com/office/powerpoint/2010/main" val="292598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899B-7FB9-73F1-67DE-5F5B368E2796}"/>
              </a:ext>
            </a:extLst>
          </p:cNvPr>
          <p:cNvSpPr>
            <a:spLocks noGrp="1"/>
          </p:cNvSpPr>
          <p:nvPr>
            <p:ph type="title"/>
          </p:nvPr>
        </p:nvSpPr>
        <p:spPr/>
        <p:txBody>
          <a:bodyPr/>
          <a:lstStyle/>
          <a:p>
            <a:r>
              <a:rPr lang="en-IN" dirty="0"/>
              <a:t>1804 AD, Joseph-Marie Jacquard</a:t>
            </a:r>
          </a:p>
        </p:txBody>
      </p:sp>
      <p:pic>
        <p:nvPicPr>
          <p:cNvPr id="5" name="Picture 4">
            <a:extLst>
              <a:ext uri="{FF2B5EF4-FFF2-40B4-BE49-F238E27FC236}">
                <a16:creationId xmlns:a16="http://schemas.microsoft.com/office/drawing/2014/main" id="{AE6A2BBA-1F73-81C3-7170-1A23C712A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585" y="1853280"/>
            <a:ext cx="7518829" cy="5004720"/>
          </a:xfrm>
          <a:prstGeom prst="rect">
            <a:avLst/>
          </a:prstGeom>
        </p:spPr>
      </p:pic>
    </p:spTree>
    <p:extLst>
      <p:ext uri="{BB962C8B-B14F-4D97-AF65-F5344CB8AC3E}">
        <p14:creationId xmlns:p14="http://schemas.microsoft.com/office/powerpoint/2010/main" val="1011168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7146-1CEC-7E78-FA83-E88D120E7D70}"/>
              </a:ext>
            </a:extLst>
          </p:cNvPr>
          <p:cNvSpPr>
            <a:spLocks noGrp="1"/>
          </p:cNvSpPr>
          <p:nvPr>
            <p:ph type="title"/>
          </p:nvPr>
        </p:nvSpPr>
        <p:spPr/>
        <p:txBody>
          <a:bodyPr/>
          <a:lstStyle/>
          <a:p>
            <a:r>
              <a:rPr lang="en-IN" dirty="0"/>
              <a:t>1820 AD, Charles Xavier Thomas de Colmar</a:t>
            </a:r>
          </a:p>
        </p:txBody>
      </p:sp>
      <p:pic>
        <p:nvPicPr>
          <p:cNvPr id="5" name="Picture 4">
            <a:extLst>
              <a:ext uri="{FF2B5EF4-FFF2-40B4-BE49-F238E27FC236}">
                <a16:creationId xmlns:a16="http://schemas.microsoft.com/office/drawing/2014/main" id="{B8C86BDF-9065-C0B5-24D5-94270D3BF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430" y="2293620"/>
            <a:ext cx="5819140" cy="4401278"/>
          </a:xfrm>
          <a:prstGeom prst="rect">
            <a:avLst/>
          </a:prstGeom>
        </p:spPr>
      </p:pic>
    </p:spTree>
    <p:extLst>
      <p:ext uri="{BB962C8B-B14F-4D97-AF65-F5344CB8AC3E}">
        <p14:creationId xmlns:p14="http://schemas.microsoft.com/office/powerpoint/2010/main" val="147469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1EA8-08C5-4F92-BA11-092693899175}"/>
              </a:ext>
            </a:extLst>
          </p:cNvPr>
          <p:cNvSpPr>
            <a:spLocks noGrp="1"/>
          </p:cNvSpPr>
          <p:nvPr>
            <p:ph type="title"/>
          </p:nvPr>
        </p:nvSpPr>
        <p:spPr>
          <a:xfrm>
            <a:off x="838200" y="2766218"/>
            <a:ext cx="10515600" cy="1325563"/>
          </a:xfrm>
        </p:spPr>
        <p:txBody>
          <a:bodyPr/>
          <a:lstStyle/>
          <a:p>
            <a:pPr algn="ctr"/>
            <a:r>
              <a:rPr lang="en-IN" dirty="0"/>
              <a:t>Please read the brochure on PS 643 carefully</a:t>
            </a:r>
          </a:p>
        </p:txBody>
      </p:sp>
    </p:spTree>
    <p:extLst>
      <p:ext uri="{BB962C8B-B14F-4D97-AF65-F5344CB8AC3E}">
        <p14:creationId xmlns:p14="http://schemas.microsoft.com/office/powerpoint/2010/main" val="2937085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9225-D25E-47F8-8CF3-09C7EA5E8C30}"/>
              </a:ext>
            </a:extLst>
          </p:cNvPr>
          <p:cNvSpPr>
            <a:spLocks noGrp="1"/>
          </p:cNvSpPr>
          <p:nvPr>
            <p:ph type="title"/>
          </p:nvPr>
        </p:nvSpPr>
        <p:spPr/>
        <p:txBody>
          <a:bodyPr/>
          <a:lstStyle/>
          <a:p>
            <a:r>
              <a:rPr lang="en-IN" dirty="0"/>
              <a:t>Computer Science</a:t>
            </a:r>
          </a:p>
        </p:txBody>
      </p:sp>
      <p:pic>
        <p:nvPicPr>
          <p:cNvPr id="5" name="Picture 4">
            <a:extLst>
              <a:ext uri="{FF2B5EF4-FFF2-40B4-BE49-F238E27FC236}">
                <a16:creationId xmlns:a16="http://schemas.microsoft.com/office/drawing/2014/main" id="{1C0F76EA-4B17-48C3-87A4-A9355FE03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12" y="2466975"/>
            <a:ext cx="2937482" cy="3848100"/>
          </a:xfrm>
          <a:prstGeom prst="rect">
            <a:avLst/>
          </a:prstGeom>
        </p:spPr>
      </p:pic>
      <p:pic>
        <p:nvPicPr>
          <p:cNvPr id="11" name="Picture 10">
            <a:extLst>
              <a:ext uri="{FF2B5EF4-FFF2-40B4-BE49-F238E27FC236}">
                <a16:creationId xmlns:a16="http://schemas.microsoft.com/office/drawing/2014/main" id="{A4AA16EF-B17D-4AA3-B144-B3B66F1DE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795" y="2455284"/>
            <a:ext cx="5319188" cy="3848100"/>
          </a:xfrm>
          <a:prstGeom prst="rect">
            <a:avLst/>
          </a:prstGeom>
        </p:spPr>
      </p:pic>
      <p:pic>
        <p:nvPicPr>
          <p:cNvPr id="13" name="Picture 12">
            <a:extLst>
              <a:ext uri="{FF2B5EF4-FFF2-40B4-BE49-F238E27FC236}">
                <a16:creationId xmlns:a16="http://schemas.microsoft.com/office/drawing/2014/main" id="{329AA755-53B6-4E44-949C-1386617EB9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204" y="2455284"/>
            <a:ext cx="2430784" cy="3859791"/>
          </a:xfrm>
          <a:prstGeom prst="rect">
            <a:avLst/>
          </a:prstGeom>
        </p:spPr>
      </p:pic>
    </p:spTree>
    <p:extLst>
      <p:ext uri="{BB962C8B-B14F-4D97-AF65-F5344CB8AC3E}">
        <p14:creationId xmlns:p14="http://schemas.microsoft.com/office/powerpoint/2010/main" val="145455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03B2-4650-427F-A222-580F50BB5B25}"/>
              </a:ext>
            </a:extLst>
          </p:cNvPr>
          <p:cNvSpPr>
            <a:spLocks noGrp="1"/>
          </p:cNvSpPr>
          <p:nvPr>
            <p:ph type="title"/>
          </p:nvPr>
        </p:nvSpPr>
        <p:spPr/>
        <p:txBody>
          <a:bodyPr/>
          <a:lstStyle/>
          <a:p>
            <a:r>
              <a:rPr lang="en-IN" dirty="0"/>
              <a:t>Cybernetics to Neural Networks</a:t>
            </a:r>
          </a:p>
        </p:txBody>
      </p:sp>
      <p:pic>
        <p:nvPicPr>
          <p:cNvPr id="5" name="Picture 4">
            <a:extLst>
              <a:ext uri="{FF2B5EF4-FFF2-40B4-BE49-F238E27FC236}">
                <a16:creationId xmlns:a16="http://schemas.microsoft.com/office/drawing/2014/main" id="{8131E214-054B-4C5B-ADD8-CC449E858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75475"/>
            <a:ext cx="3750593" cy="5282525"/>
          </a:xfrm>
          <a:prstGeom prst="rect">
            <a:avLst/>
          </a:prstGeom>
        </p:spPr>
      </p:pic>
      <p:pic>
        <p:nvPicPr>
          <p:cNvPr id="7" name="Picture 6">
            <a:extLst>
              <a:ext uri="{FF2B5EF4-FFF2-40B4-BE49-F238E27FC236}">
                <a16:creationId xmlns:a16="http://schemas.microsoft.com/office/drawing/2014/main" id="{680AE255-4B45-4EF5-8FAA-782C8A9DD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759" y="1575474"/>
            <a:ext cx="3882479" cy="5282525"/>
          </a:xfrm>
          <a:prstGeom prst="rect">
            <a:avLst/>
          </a:prstGeom>
        </p:spPr>
      </p:pic>
      <p:pic>
        <p:nvPicPr>
          <p:cNvPr id="9" name="Picture 8">
            <a:extLst>
              <a:ext uri="{FF2B5EF4-FFF2-40B4-BE49-F238E27FC236}">
                <a16:creationId xmlns:a16="http://schemas.microsoft.com/office/drawing/2014/main" id="{25177446-5FEB-4057-9179-226B98DFA0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405" y="1575475"/>
            <a:ext cx="3908595" cy="5282525"/>
          </a:xfrm>
          <a:prstGeom prst="rect">
            <a:avLst/>
          </a:prstGeom>
        </p:spPr>
      </p:pic>
    </p:spTree>
    <p:extLst>
      <p:ext uri="{BB962C8B-B14F-4D97-AF65-F5344CB8AC3E}">
        <p14:creationId xmlns:p14="http://schemas.microsoft.com/office/powerpoint/2010/main" val="1460817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924-64F8-4021-A85F-604A759720C0}"/>
              </a:ext>
            </a:extLst>
          </p:cNvPr>
          <p:cNvSpPr>
            <a:spLocks noGrp="1"/>
          </p:cNvSpPr>
          <p:nvPr>
            <p:ph type="title"/>
          </p:nvPr>
        </p:nvSpPr>
        <p:spPr/>
        <p:txBody>
          <a:bodyPr/>
          <a:lstStyle/>
          <a:p>
            <a:r>
              <a:rPr lang="en-IN" dirty="0"/>
              <a:t>Modern History</a:t>
            </a:r>
          </a:p>
        </p:txBody>
      </p:sp>
      <p:sp>
        <p:nvSpPr>
          <p:cNvPr id="3" name="Content Placeholder 2">
            <a:extLst>
              <a:ext uri="{FF2B5EF4-FFF2-40B4-BE49-F238E27FC236}">
                <a16:creationId xmlns:a16="http://schemas.microsoft.com/office/drawing/2014/main" id="{F25F0DC0-3EFC-4D83-A158-0A1EB5DC2EF8}"/>
              </a:ext>
            </a:extLst>
          </p:cNvPr>
          <p:cNvSpPr>
            <a:spLocks noGrp="1"/>
          </p:cNvSpPr>
          <p:nvPr>
            <p:ph idx="1"/>
          </p:nvPr>
        </p:nvSpPr>
        <p:spPr/>
        <p:txBody>
          <a:bodyPr>
            <a:normAutofit fontScale="55000" lnSpcReduction="20000"/>
          </a:bodyPr>
          <a:lstStyle/>
          <a:p>
            <a:pPr>
              <a:lnSpc>
                <a:spcPct val="160000"/>
              </a:lnSpc>
            </a:pPr>
            <a:r>
              <a:rPr lang="en-IN" dirty="0">
                <a:latin typeface="+mj-lt"/>
              </a:rPr>
              <a:t>1951 Ferranti Mark 1</a:t>
            </a:r>
          </a:p>
          <a:p>
            <a:pPr>
              <a:lnSpc>
                <a:spcPct val="160000"/>
              </a:lnSpc>
            </a:pPr>
            <a:r>
              <a:rPr lang="en-IN" dirty="0">
                <a:latin typeface="+mj-lt"/>
              </a:rPr>
              <a:t>1954 AI Boom</a:t>
            </a:r>
          </a:p>
          <a:p>
            <a:pPr>
              <a:lnSpc>
                <a:spcPct val="160000"/>
              </a:lnSpc>
            </a:pPr>
            <a:r>
              <a:rPr lang="en-IN" dirty="0">
                <a:latin typeface="+mj-lt"/>
              </a:rPr>
              <a:t>1956 Dartmouth Workshop</a:t>
            </a:r>
          </a:p>
          <a:p>
            <a:pPr>
              <a:lnSpc>
                <a:spcPct val="160000"/>
              </a:lnSpc>
            </a:pPr>
            <a:r>
              <a:rPr lang="en-IN" dirty="0">
                <a:latin typeface="+mj-lt"/>
              </a:rPr>
              <a:t>ELIZA</a:t>
            </a:r>
          </a:p>
          <a:p>
            <a:pPr>
              <a:lnSpc>
                <a:spcPct val="160000"/>
              </a:lnSpc>
            </a:pPr>
            <a:r>
              <a:rPr lang="en-IN" dirty="0">
                <a:latin typeface="+mj-lt"/>
              </a:rPr>
              <a:t>1974 First AI Winter</a:t>
            </a:r>
          </a:p>
          <a:p>
            <a:pPr>
              <a:lnSpc>
                <a:spcPct val="160000"/>
              </a:lnSpc>
            </a:pPr>
            <a:r>
              <a:rPr lang="en-IN" dirty="0">
                <a:latin typeface="+mj-lt"/>
              </a:rPr>
              <a:t>1980 Expert Systems Boom</a:t>
            </a:r>
          </a:p>
          <a:p>
            <a:pPr>
              <a:lnSpc>
                <a:spcPct val="160000"/>
              </a:lnSpc>
            </a:pPr>
            <a:r>
              <a:rPr lang="en-IN" dirty="0">
                <a:latin typeface="+mj-lt"/>
              </a:rPr>
              <a:t>1987 Bust</a:t>
            </a:r>
          </a:p>
          <a:p>
            <a:pPr>
              <a:lnSpc>
                <a:spcPct val="160000"/>
              </a:lnSpc>
            </a:pPr>
            <a:r>
              <a:rPr lang="en-IN" dirty="0">
                <a:latin typeface="+mj-lt"/>
              </a:rPr>
              <a:t>1993 – 2011 Victory of the </a:t>
            </a:r>
            <a:r>
              <a:rPr lang="en-IN" dirty="0" err="1">
                <a:latin typeface="+mj-lt"/>
              </a:rPr>
              <a:t>Neats</a:t>
            </a:r>
            <a:endParaRPr lang="en-IN" dirty="0">
              <a:latin typeface="+mj-lt"/>
            </a:endParaRPr>
          </a:p>
          <a:p>
            <a:pPr>
              <a:lnSpc>
                <a:spcPct val="160000"/>
              </a:lnSpc>
            </a:pPr>
            <a:r>
              <a:rPr lang="en-IN" dirty="0">
                <a:latin typeface="+mj-lt"/>
              </a:rPr>
              <a:t>Since 2011Deep Learning and Big Data</a:t>
            </a:r>
          </a:p>
        </p:txBody>
      </p:sp>
    </p:spTree>
    <p:extLst>
      <p:ext uri="{BB962C8B-B14F-4D97-AF65-F5344CB8AC3E}">
        <p14:creationId xmlns:p14="http://schemas.microsoft.com/office/powerpoint/2010/main" val="3437270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073C-53FD-4775-B142-5B35BDB67B42}"/>
              </a:ext>
            </a:extLst>
          </p:cNvPr>
          <p:cNvSpPr>
            <a:spLocks noGrp="1"/>
          </p:cNvSpPr>
          <p:nvPr>
            <p:ph type="title"/>
          </p:nvPr>
        </p:nvSpPr>
        <p:spPr/>
        <p:txBody>
          <a:bodyPr/>
          <a:lstStyle/>
          <a:p>
            <a:r>
              <a:rPr lang="en-US" dirty="0"/>
              <a:t>What is Machine Learning?</a:t>
            </a:r>
            <a:endParaRPr lang="en-IN" dirty="0"/>
          </a:p>
        </p:txBody>
      </p:sp>
      <p:sp>
        <p:nvSpPr>
          <p:cNvPr id="3" name="Content Placeholder 2">
            <a:extLst>
              <a:ext uri="{FF2B5EF4-FFF2-40B4-BE49-F238E27FC236}">
                <a16:creationId xmlns:a16="http://schemas.microsoft.com/office/drawing/2014/main" id="{AE266C4A-C092-4A38-A249-9EA7B299407E}"/>
              </a:ext>
            </a:extLst>
          </p:cNvPr>
          <p:cNvSpPr>
            <a:spLocks noGrp="1"/>
          </p:cNvSpPr>
          <p:nvPr>
            <p:ph idx="1"/>
          </p:nvPr>
        </p:nvSpPr>
        <p:spPr/>
        <p:txBody>
          <a:bodyPr>
            <a:normAutofit lnSpcReduction="10000"/>
          </a:bodyPr>
          <a:lstStyle/>
          <a:p>
            <a:pPr marL="0" indent="0">
              <a:lnSpc>
                <a:spcPct val="150000"/>
              </a:lnSpc>
              <a:buNone/>
            </a:pPr>
            <a:r>
              <a:rPr lang="en-IN" dirty="0">
                <a:latin typeface="+mj-lt"/>
              </a:rPr>
              <a:t>Algorithms that improve automatically through experience by using data</a:t>
            </a:r>
          </a:p>
          <a:p>
            <a:pPr marL="0" indent="0">
              <a:lnSpc>
                <a:spcPct val="150000"/>
              </a:lnSpc>
              <a:buNone/>
            </a:pPr>
            <a:r>
              <a:rPr lang="en-IN" dirty="0">
                <a:latin typeface="+mj-lt"/>
              </a:rPr>
              <a:t>Data is unprocessed information</a:t>
            </a:r>
          </a:p>
          <a:p>
            <a:pPr marL="0" indent="0">
              <a:lnSpc>
                <a:spcPct val="150000"/>
              </a:lnSpc>
              <a:buNone/>
            </a:pPr>
            <a:r>
              <a:rPr lang="en-IN" dirty="0">
                <a:latin typeface="+mj-lt"/>
              </a:rPr>
              <a:t>Information is data after processing</a:t>
            </a:r>
          </a:p>
          <a:p>
            <a:pPr marL="0" indent="0">
              <a:lnSpc>
                <a:spcPct val="150000"/>
              </a:lnSpc>
              <a:buNone/>
            </a:pPr>
            <a:r>
              <a:rPr lang="en-IN" dirty="0">
                <a:latin typeface="+mj-lt"/>
              </a:rPr>
              <a:t>Training Data</a:t>
            </a:r>
          </a:p>
          <a:p>
            <a:pPr marL="0" indent="0">
              <a:lnSpc>
                <a:spcPct val="150000"/>
              </a:lnSpc>
              <a:buNone/>
            </a:pPr>
            <a:r>
              <a:rPr lang="en-IN" dirty="0">
                <a:latin typeface="+mj-lt"/>
              </a:rPr>
              <a:t>Testing Data</a:t>
            </a:r>
          </a:p>
          <a:p>
            <a:pPr marL="0" indent="0">
              <a:lnSpc>
                <a:spcPct val="150000"/>
              </a:lnSpc>
              <a:buNone/>
            </a:pPr>
            <a:r>
              <a:rPr lang="en-IN" dirty="0">
                <a:latin typeface="+mj-lt"/>
              </a:rPr>
              <a:t>Validation Data</a:t>
            </a:r>
          </a:p>
        </p:txBody>
      </p:sp>
    </p:spTree>
    <p:extLst>
      <p:ext uri="{BB962C8B-B14F-4D97-AF65-F5344CB8AC3E}">
        <p14:creationId xmlns:p14="http://schemas.microsoft.com/office/powerpoint/2010/main" val="1081888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4D2A-465D-4F3B-9017-FC3303281FC0}"/>
              </a:ext>
            </a:extLst>
          </p:cNvPr>
          <p:cNvSpPr>
            <a:spLocks noGrp="1"/>
          </p:cNvSpPr>
          <p:nvPr>
            <p:ph type="title"/>
          </p:nvPr>
        </p:nvSpPr>
        <p:spPr>
          <a:xfrm>
            <a:off x="838200" y="2766218"/>
            <a:ext cx="10515600" cy="1325563"/>
          </a:xfrm>
        </p:spPr>
        <p:txBody>
          <a:bodyPr/>
          <a:lstStyle/>
          <a:p>
            <a:pPr algn="ctr"/>
            <a:r>
              <a:rPr lang="en-US" dirty="0"/>
              <a:t>Discussion</a:t>
            </a:r>
            <a:br>
              <a:rPr lang="en-US"/>
            </a:br>
            <a:r>
              <a:rPr lang="en-US" sz="2000"/>
              <a:t>www.anupamguha.com</a:t>
            </a:r>
            <a:endParaRPr lang="en-IN" dirty="0"/>
          </a:p>
        </p:txBody>
      </p:sp>
    </p:spTree>
    <p:extLst>
      <p:ext uri="{BB962C8B-B14F-4D97-AF65-F5344CB8AC3E}">
        <p14:creationId xmlns:p14="http://schemas.microsoft.com/office/powerpoint/2010/main" val="211527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1EA8-08C5-4F92-BA11-092693899175}"/>
              </a:ext>
            </a:extLst>
          </p:cNvPr>
          <p:cNvSpPr>
            <a:spLocks noGrp="1"/>
          </p:cNvSpPr>
          <p:nvPr>
            <p:ph type="title"/>
          </p:nvPr>
        </p:nvSpPr>
        <p:spPr>
          <a:xfrm>
            <a:off x="838200" y="1194137"/>
            <a:ext cx="10515600" cy="4469725"/>
          </a:xfrm>
        </p:spPr>
        <p:txBody>
          <a:bodyPr>
            <a:normAutofit fontScale="90000"/>
          </a:bodyPr>
          <a:lstStyle/>
          <a:p>
            <a:pPr algn="ctr">
              <a:lnSpc>
                <a:spcPct val="150000"/>
              </a:lnSpc>
            </a:pPr>
            <a:r>
              <a:rPr lang="en-IN" sz="2800" dirty="0"/>
              <a:t>A short history of AI, Data, and Policy. PS 626, PS 643, and PS 644</a:t>
            </a:r>
            <a:br>
              <a:rPr lang="en-IN" sz="2800" dirty="0"/>
            </a:br>
            <a:r>
              <a:rPr lang="en-IN" sz="2800" dirty="0"/>
              <a:t> What do you come in with, what do you leave the course with?</a:t>
            </a:r>
            <a:br>
              <a:rPr lang="en-IN" sz="2800" dirty="0"/>
            </a:br>
            <a:r>
              <a:rPr lang="en-IN" sz="2800" dirty="0"/>
              <a:t>How do we talk to each other?</a:t>
            </a:r>
            <a:br>
              <a:rPr lang="en-IN" sz="2800" dirty="0"/>
            </a:br>
            <a:r>
              <a:rPr lang="en-IN" sz="2800" dirty="0"/>
              <a:t>Attendance policy and class participation</a:t>
            </a:r>
            <a:br>
              <a:rPr lang="en-IN" sz="2800" dirty="0"/>
            </a:br>
            <a:r>
              <a:rPr lang="en-IN" sz="2800" dirty="0"/>
              <a:t>Exam, assignments, presentations, project</a:t>
            </a:r>
            <a:br>
              <a:rPr lang="en-IN" sz="2800" dirty="0"/>
            </a:br>
            <a:r>
              <a:rPr lang="en-IN" sz="2800" dirty="0"/>
              <a:t>Should you take it?</a:t>
            </a:r>
            <a:br>
              <a:rPr lang="en-IN" sz="2800" dirty="0"/>
            </a:br>
            <a:r>
              <a:rPr lang="en-IN" sz="2800" dirty="0"/>
              <a:t>Classroom expectations</a:t>
            </a:r>
          </a:p>
        </p:txBody>
      </p:sp>
    </p:spTree>
    <p:extLst>
      <p:ext uri="{BB962C8B-B14F-4D97-AF65-F5344CB8AC3E}">
        <p14:creationId xmlns:p14="http://schemas.microsoft.com/office/powerpoint/2010/main" val="328275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B66-62A1-4C71-99B0-DF4127C82A1D}"/>
              </a:ext>
            </a:extLst>
          </p:cNvPr>
          <p:cNvSpPr>
            <a:spLocks noGrp="1"/>
          </p:cNvSpPr>
          <p:nvPr>
            <p:ph type="ctrTitle"/>
          </p:nvPr>
        </p:nvSpPr>
        <p:spPr/>
        <p:txBody>
          <a:bodyPr/>
          <a:lstStyle/>
          <a:p>
            <a:r>
              <a:rPr lang="en-US" dirty="0"/>
              <a:t>AI History and Concepts</a:t>
            </a:r>
            <a:endParaRPr lang="en-IN" dirty="0"/>
          </a:p>
        </p:txBody>
      </p:sp>
      <p:sp>
        <p:nvSpPr>
          <p:cNvPr id="3" name="Subtitle 2">
            <a:extLst>
              <a:ext uri="{FF2B5EF4-FFF2-40B4-BE49-F238E27FC236}">
                <a16:creationId xmlns:a16="http://schemas.microsoft.com/office/drawing/2014/main" id="{B11B5412-1322-45D2-A7E3-E05182580A07}"/>
              </a:ext>
            </a:extLst>
          </p:cNvPr>
          <p:cNvSpPr>
            <a:spLocks noGrp="1"/>
          </p:cNvSpPr>
          <p:nvPr>
            <p:ph type="subTitle" idx="1"/>
          </p:nvPr>
        </p:nvSpPr>
        <p:spPr/>
        <p:txBody>
          <a:bodyPr/>
          <a:lstStyle/>
          <a:p>
            <a:r>
              <a:rPr lang="en-US" dirty="0">
                <a:latin typeface="+mj-lt"/>
              </a:rPr>
              <a:t>Anupam Guha</a:t>
            </a:r>
            <a:endParaRPr lang="en-IN" dirty="0">
              <a:latin typeface="+mj-lt"/>
            </a:endParaRPr>
          </a:p>
        </p:txBody>
      </p:sp>
    </p:spTree>
    <p:extLst>
      <p:ext uri="{BB962C8B-B14F-4D97-AF65-F5344CB8AC3E}">
        <p14:creationId xmlns:p14="http://schemas.microsoft.com/office/powerpoint/2010/main" val="2520333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1EA8-08C5-4F92-BA11-092693899175}"/>
              </a:ext>
            </a:extLst>
          </p:cNvPr>
          <p:cNvSpPr>
            <a:spLocks noGrp="1"/>
          </p:cNvSpPr>
          <p:nvPr>
            <p:ph type="title"/>
          </p:nvPr>
        </p:nvSpPr>
        <p:spPr>
          <a:xfrm>
            <a:off x="838200" y="2766218"/>
            <a:ext cx="10515600" cy="1325563"/>
          </a:xfrm>
        </p:spPr>
        <p:txBody>
          <a:bodyPr/>
          <a:lstStyle/>
          <a:p>
            <a:pPr algn="ctr"/>
            <a:r>
              <a:rPr lang="en-IN" dirty="0"/>
              <a:t>What is intelligence and why do you care?</a:t>
            </a:r>
          </a:p>
        </p:txBody>
      </p:sp>
    </p:spTree>
    <p:extLst>
      <p:ext uri="{BB962C8B-B14F-4D97-AF65-F5344CB8AC3E}">
        <p14:creationId xmlns:p14="http://schemas.microsoft.com/office/powerpoint/2010/main" val="137003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8ABF-A120-441F-B346-692BFCA2D7C5}"/>
              </a:ext>
            </a:extLst>
          </p:cNvPr>
          <p:cNvSpPr>
            <a:spLocks noGrp="1"/>
          </p:cNvSpPr>
          <p:nvPr>
            <p:ph type="title"/>
          </p:nvPr>
        </p:nvSpPr>
        <p:spPr/>
        <p:txBody>
          <a:bodyPr/>
          <a:lstStyle/>
          <a:p>
            <a:r>
              <a:rPr lang="en-IN" dirty="0"/>
              <a:t>The Essence and the Function</a:t>
            </a:r>
          </a:p>
        </p:txBody>
      </p:sp>
      <p:sp>
        <p:nvSpPr>
          <p:cNvPr id="3" name="Content Placeholder 2">
            <a:extLst>
              <a:ext uri="{FF2B5EF4-FFF2-40B4-BE49-F238E27FC236}">
                <a16:creationId xmlns:a16="http://schemas.microsoft.com/office/drawing/2014/main" id="{3EEDFD76-87FA-4A8A-92FC-EFF8C394C913}"/>
              </a:ext>
            </a:extLst>
          </p:cNvPr>
          <p:cNvSpPr>
            <a:spLocks noGrp="1"/>
          </p:cNvSpPr>
          <p:nvPr>
            <p:ph idx="1"/>
          </p:nvPr>
        </p:nvSpPr>
        <p:spPr/>
        <p:txBody>
          <a:bodyPr>
            <a:normAutofit fontScale="92500" lnSpcReduction="20000"/>
          </a:bodyPr>
          <a:lstStyle/>
          <a:p>
            <a:pPr>
              <a:lnSpc>
                <a:spcPct val="150000"/>
              </a:lnSpc>
            </a:pPr>
            <a:r>
              <a:rPr lang="en-IN" dirty="0">
                <a:latin typeface="+mj-lt"/>
              </a:rPr>
              <a:t>What we are not talking about: Consciousness</a:t>
            </a:r>
          </a:p>
          <a:p>
            <a:pPr>
              <a:lnSpc>
                <a:spcPct val="150000"/>
              </a:lnSpc>
            </a:pPr>
            <a:r>
              <a:rPr lang="en-IN" dirty="0">
                <a:latin typeface="+mj-lt"/>
              </a:rPr>
              <a:t>What are we talking about?</a:t>
            </a:r>
          </a:p>
          <a:p>
            <a:pPr lvl="1">
              <a:lnSpc>
                <a:spcPct val="150000"/>
              </a:lnSpc>
            </a:pPr>
            <a:r>
              <a:rPr lang="en-IN" dirty="0">
                <a:latin typeface="+mj-lt"/>
              </a:rPr>
              <a:t>Reasoning</a:t>
            </a:r>
          </a:p>
          <a:p>
            <a:pPr lvl="1">
              <a:lnSpc>
                <a:spcPct val="150000"/>
              </a:lnSpc>
            </a:pPr>
            <a:r>
              <a:rPr lang="en-IN" dirty="0">
                <a:latin typeface="+mj-lt"/>
              </a:rPr>
              <a:t>Learning</a:t>
            </a:r>
          </a:p>
          <a:p>
            <a:pPr lvl="1">
              <a:lnSpc>
                <a:spcPct val="150000"/>
              </a:lnSpc>
            </a:pPr>
            <a:r>
              <a:rPr lang="en-IN" dirty="0">
                <a:latin typeface="+mj-lt"/>
              </a:rPr>
              <a:t>Solving</a:t>
            </a:r>
          </a:p>
          <a:p>
            <a:pPr lvl="1">
              <a:lnSpc>
                <a:spcPct val="150000"/>
              </a:lnSpc>
            </a:pPr>
            <a:r>
              <a:rPr lang="en-IN" dirty="0">
                <a:latin typeface="+mj-lt"/>
              </a:rPr>
              <a:t>Perceiving</a:t>
            </a:r>
          </a:p>
          <a:p>
            <a:pPr lvl="1">
              <a:lnSpc>
                <a:spcPct val="150000"/>
              </a:lnSpc>
            </a:pPr>
            <a:r>
              <a:rPr lang="en-IN" dirty="0">
                <a:latin typeface="+mj-lt"/>
              </a:rPr>
              <a:t>Generating</a:t>
            </a:r>
          </a:p>
          <a:p>
            <a:pPr>
              <a:lnSpc>
                <a:spcPct val="150000"/>
              </a:lnSpc>
            </a:pPr>
            <a:r>
              <a:rPr lang="en-IN" dirty="0">
                <a:latin typeface="+mj-lt"/>
              </a:rPr>
              <a:t>Narrow and General Intelligence</a:t>
            </a:r>
          </a:p>
        </p:txBody>
      </p:sp>
    </p:spTree>
    <p:extLst>
      <p:ext uri="{BB962C8B-B14F-4D97-AF65-F5344CB8AC3E}">
        <p14:creationId xmlns:p14="http://schemas.microsoft.com/office/powerpoint/2010/main" val="408846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6024-BCEE-4188-90FE-6FC17467ED0C}"/>
              </a:ext>
            </a:extLst>
          </p:cNvPr>
          <p:cNvSpPr>
            <a:spLocks noGrp="1"/>
          </p:cNvSpPr>
          <p:nvPr>
            <p:ph type="title"/>
          </p:nvPr>
        </p:nvSpPr>
        <p:spPr/>
        <p:txBody>
          <a:bodyPr/>
          <a:lstStyle/>
          <a:p>
            <a:r>
              <a:rPr lang="en-IN" dirty="0"/>
              <a:t>How does AI create value?</a:t>
            </a:r>
          </a:p>
        </p:txBody>
      </p:sp>
      <p:sp>
        <p:nvSpPr>
          <p:cNvPr id="3" name="Content Placeholder 2">
            <a:extLst>
              <a:ext uri="{FF2B5EF4-FFF2-40B4-BE49-F238E27FC236}">
                <a16:creationId xmlns:a16="http://schemas.microsoft.com/office/drawing/2014/main" id="{38AF2172-E02D-475B-82EE-C1617BE8B1CF}"/>
              </a:ext>
            </a:extLst>
          </p:cNvPr>
          <p:cNvSpPr>
            <a:spLocks noGrp="1"/>
          </p:cNvSpPr>
          <p:nvPr>
            <p:ph idx="1"/>
          </p:nvPr>
        </p:nvSpPr>
        <p:spPr/>
        <p:txBody>
          <a:bodyPr>
            <a:normAutofit fontScale="85000" lnSpcReduction="20000"/>
          </a:bodyPr>
          <a:lstStyle/>
          <a:p>
            <a:pPr>
              <a:lnSpc>
                <a:spcPct val="150000"/>
              </a:lnSpc>
            </a:pPr>
            <a:r>
              <a:rPr lang="en-IN" dirty="0">
                <a:latin typeface="+mj-lt"/>
              </a:rPr>
              <a:t>Languages</a:t>
            </a:r>
          </a:p>
          <a:p>
            <a:pPr>
              <a:lnSpc>
                <a:spcPct val="150000"/>
              </a:lnSpc>
            </a:pPr>
            <a:r>
              <a:rPr lang="en-IN" dirty="0">
                <a:latin typeface="+mj-lt"/>
              </a:rPr>
              <a:t>Vision</a:t>
            </a:r>
          </a:p>
          <a:p>
            <a:pPr>
              <a:lnSpc>
                <a:spcPct val="150000"/>
              </a:lnSpc>
            </a:pPr>
            <a:r>
              <a:rPr lang="en-IN" dirty="0">
                <a:latin typeface="+mj-lt"/>
              </a:rPr>
              <a:t>Planning</a:t>
            </a:r>
          </a:p>
          <a:p>
            <a:pPr>
              <a:lnSpc>
                <a:spcPct val="150000"/>
              </a:lnSpc>
            </a:pPr>
            <a:r>
              <a:rPr lang="en-IN" dirty="0">
                <a:latin typeface="+mj-lt"/>
              </a:rPr>
              <a:t>Logic</a:t>
            </a:r>
          </a:p>
          <a:p>
            <a:pPr>
              <a:lnSpc>
                <a:spcPct val="150000"/>
              </a:lnSpc>
            </a:pPr>
            <a:r>
              <a:rPr lang="en-IN" dirty="0">
                <a:latin typeface="+mj-lt"/>
              </a:rPr>
              <a:t>Robotics</a:t>
            </a:r>
          </a:p>
          <a:p>
            <a:pPr>
              <a:lnSpc>
                <a:spcPct val="150000"/>
              </a:lnSpc>
            </a:pPr>
            <a:r>
              <a:rPr lang="en-IN" dirty="0">
                <a:latin typeface="+mj-lt"/>
              </a:rPr>
              <a:t>Search and optimisation</a:t>
            </a:r>
          </a:p>
          <a:p>
            <a:pPr>
              <a:lnSpc>
                <a:spcPct val="150000"/>
              </a:lnSpc>
            </a:pPr>
            <a:r>
              <a:rPr lang="en-IN" dirty="0">
                <a:latin typeface="+mj-lt"/>
              </a:rPr>
              <a:t>Is AI creating value or are people?</a:t>
            </a:r>
          </a:p>
        </p:txBody>
      </p:sp>
    </p:spTree>
    <p:extLst>
      <p:ext uri="{BB962C8B-B14F-4D97-AF65-F5344CB8AC3E}">
        <p14:creationId xmlns:p14="http://schemas.microsoft.com/office/powerpoint/2010/main" val="371749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C76D-3316-4743-BA11-031A14A165E8}"/>
              </a:ext>
            </a:extLst>
          </p:cNvPr>
          <p:cNvSpPr>
            <a:spLocks noGrp="1"/>
          </p:cNvSpPr>
          <p:nvPr>
            <p:ph type="title"/>
          </p:nvPr>
        </p:nvSpPr>
        <p:spPr/>
        <p:txBody>
          <a:bodyPr/>
          <a:lstStyle/>
          <a:p>
            <a:r>
              <a:rPr lang="en-IN" dirty="0"/>
              <a:t>Agents</a:t>
            </a:r>
          </a:p>
        </p:txBody>
      </p:sp>
      <p:sp>
        <p:nvSpPr>
          <p:cNvPr id="3" name="Content Placeholder 2">
            <a:extLst>
              <a:ext uri="{FF2B5EF4-FFF2-40B4-BE49-F238E27FC236}">
                <a16:creationId xmlns:a16="http://schemas.microsoft.com/office/drawing/2014/main" id="{8E882CF5-1995-4124-80E7-25C833E827FC}"/>
              </a:ext>
            </a:extLst>
          </p:cNvPr>
          <p:cNvSpPr>
            <a:spLocks noGrp="1"/>
          </p:cNvSpPr>
          <p:nvPr>
            <p:ph idx="1"/>
          </p:nvPr>
        </p:nvSpPr>
        <p:spPr/>
        <p:txBody>
          <a:bodyPr>
            <a:normAutofit fontScale="85000" lnSpcReduction="20000"/>
          </a:bodyPr>
          <a:lstStyle/>
          <a:p>
            <a:pPr>
              <a:lnSpc>
                <a:spcPct val="150000"/>
              </a:lnSpc>
            </a:pPr>
            <a:r>
              <a:rPr lang="en-IN" dirty="0">
                <a:latin typeface="+mj-lt"/>
              </a:rPr>
              <a:t>Environment</a:t>
            </a:r>
          </a:p>
          <a:p>
            <a:pPr>
              <a:lnSpc>
                <a:spcPct val="150000"/>
              </a:lnSpc>
            </a:pPr>
            <a:r>
              <a:rPr lang="en-IN" dirty="0">
                <a:latin typeface="+mj-lt"/>
              </a:rPr>
              <a:t>Action</a:t>
            </a:r>
          </a:p>
          <a:p>
            <a:pPr>
              <a:lnSpc>
                <a:spcPct val="150000"/>
              </a:lnSpc>
            </a:pPr>
            <a:r>
              <a:rPr lang="en-IN" dirty="0">
                <a:latin typeface="+mj-lt"/>
              </a:rPr>
              <a:t>Goals</a:t>
            </a:r>
          </a:p>
          <a:p>
            <a:pPr>
              <a:lnSpc>
                <a:spcPct val="150000"/>
              </a:lnSpc>
            </a:pPr>
            <a:r>
              <a:rPr lang="en-IN" dirty="0">
                <a:latin typeface="+mj-lt"/>
              </a:rPr>
              <a:t>Knowledge</a:t>
            </a:r>
          </a:p>
          <a:p>
            <a:pPr>
              <a:lnSpc>
                <a:spcPct val="150000"/>
              </a:lnSpc>
            </a:pPr>
            <a:r>
              <a:rPr lang="en-IN" dirty="0">
                <a:latin typeface="+mj-lt"/>
              </a:rPr>
              <a:t>Observations</a:t>
            </a:r>
          </a:p>
          <a:p>
            <a:pPr>
              <a:lnSpc>
                <a:spcPct val="150000"/>
              </a:lnSpc>
            </a:pPr>
            <a:r>
              <a:rPr lang="en-IN" dirty="0">
                <a:latin typeface="+mj-lt"/>
              </a:rPr>
              <a:t>Not all agents continuously learn</a:t>
            </a:r>
          </a:p>
          <a:p>
            <a:pPr>
              <a:lnSpc>
                <a:spcPct val="150000"/>
              </a:lnSpc>
            </a:pPr>
            <a:r>
              <a:rPr lang="en-IN" dirty="0">
                <a:latin typeface="+mj-lt"/>
              </a:rPr>
              <a:t>Simple reflexive, model based, role based</a:t>
            </a:r>
          </a:p>
        </p:txBody>
      </p:sp>
    </p:spTree>
    <p:extLst>
      <p:ext uri="{BB962C8B-B14F-4D97-AF65-F5344CB8AC3E}">
        <p14:creationId xmlns:p14="http://schemas.microsoft.com/office/powerpoint/2010/main" val="198468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7731-E6FA-4999-1566-AAD23E465E26}"/>
              </a:ext>
            </a:extLst>
          </p:cNvPr>
          <p:cNvSpPr>
            <a:spLocks noGrp="1"/>
          </p:cNvSpPr>
          <p:nvPr>
            <p:ph type="title"/>
          </p:nvPr>
        </p:nvSpPr>
        <p:spPr>
          <a:xfrm>
            <a:off x="838200" y="585627"/>
            <a:ext cx="10515600" cy="5876818"/>
          </a:xfrm>
        </p:spPr>
        <p:txBody>
          <a:bodyPr>
            <a:normAutofit/>
          </a:bodyPr>
          <a:lstStyle/>
          <a:p>
            <a:pPr algn="ctr"/>
            <a:r>
              <a:rPr lang="en-IN" dirty="0"/>
              <a:t>What is Policy? Why AI Policy?</a:t>
            </a:r>
            <a:br>
              <a:rPr lang="en-IN" dirty="0"/>
            </a:br>
            <a:br>
              <a:rPr lang="en-IN" dirty="0"/>
            </a:br>
            <a:r>
              <a:rPr lang="en-IN" dirty="0"/>
              <a:t>History</a:t>
            </a:r>
            <a:br>
              <a:rPr lang="en-IN" dirty="0"/>
            </a:br>
            <a:br>
              <a:rPr lang="en-IN" dirty="0"/>
            </a:br>
            <a:r>
              <a:rPr lang="en-IN" dirty="0"/>
              <a:t>State</a:t>
            </a:r>
            <a:br>
              <a:rPr lang="en-IN" dirty="0"/>
            </a:br>
            <a:br>
              <a:rPr lang="en-IN" dirty="0"/>
            </a:br>
            <a:r>
              <a:rPr lang="en-IN" dirty="0"/>
              <a:t>Commodity</a:t>
            </a:r>
            <a:br>
              <a:rPr lang="en-IN" dirty="0"/>
            </a:br>
            <a:br>
              <a:rPr lang="en-IN" dirty="0"/>
            </a:br>
            <a:r>
              <a:rPr lang="en-IN" dirty="0"/>
              <a:t>Labour</a:t>
            </a:r>
          </a:p>
        </p:txBody>
      </p:sp>
    </p:spTree>
    <p:extLst>
      <p:ext uri="{BB962C8B-B14F-4D97-AF65-F5344CB8AC3E}">
        <p14:creationId xmlns:p14="http://schemas.microsoft.com/office/powerpoint/2010/main" val="627470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1166</TotalTime>
  <Words>318</Words>
  <Application>Microsoft Office PowerPoint</Application>
  <PresentationFormat>Widescreen</PresentationFormat>
  <Paragraphs>63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PS 643 – An Introduction</vt:lpstr>
      <vt:lpstr>Please read the brochure on PS 643 carefully</vt:lpstr>
      <vt:lpstr>A short history of AI, Data, and Policy. PS 626, PS 643, and PS 644  What do you come in with, what do you leave the course with? How do we talk to each other? Attendance policy and class participation Exam, assignments, presentations, project Should you take it? Classroom expectations</vt:lpstr>
      <vt:lpstr>AI History and Concepts</vt:lpstr>
      <vt:lpstr>What is intelligence and why do you care?</vt:lpstr>
      <vt:lpstr>The Essence and the Function</vt:lpstr>
      <vt:lpstr>How does AI create value?</vt:lpstr>
      <vt:lpstr>Agents</vt:lpstr>
      <vt:lpstr>What is Policy? Why AI Policy?  History  State  Commodity  Labour</vt:lpstr>
      <vt:lpstr>A Brief History of Artificial Intelligence</vt:lpstr>
      <vt:lpstr>Imagination of AI</vt:lpstr>
      <vt:lpstr> Samuel Butler’s Darwin Among the Machines</vt:lpstr>
      <vt:lpstr>Historical Automata</vt:lpstr>
      <vt:lpstr>Formal Reasoning</vt:lpstr>
      <vt:lpstr>1642 AD, Pascaline the first calculator</vt:lpstr>
      <vt:lpstr>1672 AD, Leibnitz Stepped Reckoner</vt:lpstr>
      <vt:lpstr>1774 AD, Philipp Matthäus Hahn</vt:lpstr>
      <vt:lpstr>1804 AD, Joseph-Marie Jacquard</vt:lpstr>
      <vt:lpstr>1820 AD, Charles Xavier Thomas de Colmar</vt:lpstr>
      <vt:lpstr>Computer Science</vt:lpstr>
      <vt:lpstr>Cybernetics to Neural Networks</vt:lpstr>
      <vt:lpstr>Modern History</vt:lpstr>
      <vt:lpstr>What is Machine Learning?</vt:lpstr>
      <vt:lpstr>Discussion www.anupamguha.com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ML: An Introduction</dc:title>
  <dc:creator>Anupam Guha</dc:creator>
  <cp:lastModifiedBy>Anupam Guha</cp:lastModifiedBy>
  <cp:revision>12</cp:revision>
  <dcterms:created xsi:type="dcterms:W3CDTF">2021-08-11T14:20:11Z</dcterms:created>
  <dcterms:modified xsi:type="dcterms:W3CDTF">2024-07-30T07:46:46Z</dcterms:modified>
</cp:coreProperties>
</file>