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334" r:id="rId3"/>
    <p:sldId id="338" r:id="rId4"/>
    <p:sldId id="340" r:id="rId5"/>
    <p:sldId id="335" r:id="rId6"/>
    <p:sldId id="336" r:id="rId7"/>
    <p:sldId id="337" r:id="rId8"/>
    <p:sldId id="341" r:id="rId9"/>
    <p:sldId id="343" r:id="rId10"/>
    <p:sldId id="344" r:id="rId11"/>
    <p:sldId id="345" r:id="rId12"/>
    <p:sldId id="346" r:id="rId13"/>
    <p:sldId id="347" r:id="rId14"/>
    <p:sldId id="348" r:id="rId15"/>
    <p:sldId id="349" r:id="rId16"/>
    <p:sldId id="350" r:id="rId17"/>
    <p:sldId id="288" r:id="rId18"/>
    <p:sldId id="35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Sheet1!$A$1:$A$214</cx:f>
        <cx:lvl ptCount="214" formatCode="General">
          <cx:pt idx="0">82</cx:pt>
          <cx:pt idx="1">65</cx:pt>
          <cx:pt idx="2">77</cx:pt>
          <cx:pt idx="3">81</cx:pt>
          <cx:pt idx="4">52</cx:pt>
          <cx:pt idx="5">47</cx:pt>
          <cx:pt idx="6">71</cx:pt>
          <cx:pt idx="7">40</cx:pt>
          <cx:pt idx="8">50</cx:pt>
          <cx:pt idx="9">91</cx:pt>
          <cx:pt idx="10">63</cx:pt>
          <cx:pt idx="11">49</cx:pt>
          <cx:pt idx="12">47</cx:pt>
          <cx:pt idx="13">81</cx:pt>
          <cx:pt idx="14">74</cx:pt>
          <cx:pt idx="15">93</cx:pt>
          <cx:pt idx="16">58</cx:pt>
          <cx:pt idx="17">61</cx:pt>
          <cx:pt idx="18">64</cx:pt>
          <cx:pt idx="19">24</cx:pt>
          <cx:pt idx="20">75</cx:pt>
          <cx:pt idx="21">82</cx:pt>
          <cx:pt idx="22">76</cx:pt>
          <cx:pt idx="23">45</cx:pt>
          <cx:pt idx="24">62</cx:pt>
          <cx:pt idx="25">71</cx:pt>
          <cx:pt idx="26">40</cx:pt>
          <cx:pt idx="27">72</cx:pt>
          <cx:pt idx="28">74</cx:pt>
          <cx:pt idx="29">50</cx:pt>
          <cx:pt idx="30">94</cx:pt>
          <cx:pt idx="31">76</cx:pt>
          <cx:pt idx="32">79</cx:pt>
          <cx:pt idx="33">77</cx:pt>
          <cx:pt idx="34">59</cx:pt>
          <cx:pt idx="35">79</cx:pt>
          <cx:pt idx="36">91</cx:pt>
          <cx:pt idx="37">72</cx:pt>
          <cx:pt idx="38">76</cx:pt>
          <cx:pt idx="39">76</cx:pt>
          <cx:pt idx="40">80</cx:pt>
          <cx:pt idx="41">43</cx:pt>
          <cx:pt idx="42">69</cx:pt>
          <cx:pt idx="43">54</cx:pt>
          <cx:pt idx="44">59</cx:pt>
          <cx:pt idx="45">83</cx:pt>
          <cx:pt idx="46">74</cx:pt>
          <cx:pt idx="47">69</cx:pt>
          <cx:pt idx="48">32</cx:pt>
          <cx:pt idx="49">43</cx:pt>
          <cx:pt idx="50">75</cx:pt>
          <cx:pt idx="51">49</cx:pt>
          <cx:pt idx="52">83</cx:pt>
          <cx:pt idx="53">62</cx:pt>
          <cx:pt idx="54">74</cx:pt>
          <cx:pt idx="55">48</cx:pt>
          <cx:pt idx="56">64</cx:pt>
          <cx:pt idx="57">76</cx:pt>
          <cx:pt idx="58">90</cx:pt>
          <cx:pt idx="59">83</cx:pt>
          <cx:pt idx="60">83</cx:pt>
          <cx:pt idx="61">70</cx:pt>
          <cx:pt idx="62">79</cx:pt>
          <cx:pt idx="63">72</cx:pt>
          <cx:pt idx="64">82</cx:pt>
          <cx:pt idx="65">58</cx:pt>
          <cx:pt idx="66">62</cx:pt>
          <cx:pt idx="67">87</cx:pt>
          <cx:pt idx="68">64</cx:pt>
          <cx:pt idx="69">64</cx:pt>
          <cx:pt idx="70">61</cx:pt>
          <cx:pt idx="71">40</cx:pt>
          <cx:pt idx="72">84</cx:pt>
          <cx:pt idx="73">58</cx:pt>
          <cx:pt idx="74">70</cx:pt>
          <cx:pt idx="75">74</cx:pt>
          <cx:pt idx="76">68</cx:pt>
          <cx:pt idx="77">72</cx:pt>
          <cx:pt idx="78">85</cx:pt>
          <cx:pt idx="79">82</cx:pt>
          <cx:pt idx="80">42</cx:pt>
          <cx:pt idx="81">64</cx:pt>
          <cx:pt idx="82">77</cx:pt>
          <cx:pt idx="83">78</cx:pt>
          <cx:pt idx="84">68</cx:pt>
          <cx:pt idx="85">37</cx:pt>
          <cx:pt idx="86">66</cx:pt>
          <cx:pt idx="87">57</cx:pt>
          <cx:pt idx="88">83</cx:pt>
          <cx:pt idx="89">70</cx:pt>
          <cx:pt idx="90">85</cx:pt>
          <cx:pt idx="91">58</cx:pt>
          <cx:pt idx="92">52</cx:pt>
          <cx:pt idx="93">50</cx:pt>
          <cx:pt idx="94">68</cx:pt>
          <cx:pt idx="95">53</cx:pt>
          <cx:pt idx="96">88</cx:pt>
          <cx:pt idx="97">61</cx:pt>
          <cx:pt idx="98">76</cx:pt>
          <cx:pt idx="99">61</cx:pt>
          <cx:pt idx="100">71</cx:pt>
          <cx:pt idx="101">79</cx:pt>
          <cx:pt idx="102">79</cx:pt>
          <cx:pt idx="103">48</cx:pt>
          <cx:pt idx="104">61</cx:pt>
          <cx:pt idx="105">66</cx:pt>
          <cx:pt idx="106">83</cx:pt>
        </cx:lvl>
      </cx:numDim>
    </cx:data>
  </cx:chartData>
  <cx:chart>
    <cx:title pos="t" align="ctr" overlay="0">
      <cx:tx>
        <cx:txData>
          <cx:v>Midterm Histogram</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Midterm Histogram</a:t>
          </a:r>
        </a:p>
      </cx:txPr>
    </cx:title>
    <cx:plotArea>
      <cx:plotAreaRegion>
        <cx:series layoutId="clusteredColumn" uniqueId="{BC4E326D-2717-41EF-97AD-2394FD54D55D}">
          <cx:spPr>
            <a:ln>
              <a:solidFill>
                <a:schemeClr val="accent1">
                  <a:alpha val="35000"/>
                </a:schemeClr>
              </a:solidFill>
            </a:ln>
          </cx:spPr>
          <cx:dataId val="0"/>
          <cx:layoutPr>
            <cx:binning intervalClosed="r">
              <cx:binSize val="5"/>
            </cx:binning>
          </cx:layoutPr>
        </cx:series>
      </cx:plotAreaRegion>
      <cx:axis id="0">
        <cx:catScaling gapWidth="0"/>
        <cx:minorGridlines/>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404390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92571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5437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AAA9C-A102-4B88-8C43-F65B04695B5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29325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AAA9C-A102-4B88-8C43-F65B04695B58}"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8882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AAA9C-A102-4B88-8C43-F65B04695B58}"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317827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AAA9C-A102-4B88-8C43-F65B04695B58}"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0730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AAA9C-A102-4B88-8C43-F65B04695B58}"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16359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AAA9C-A102-4B88-8C43-F65B04695B58}"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296586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722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9AAA9C-A102-4B88-8C43-F65B04695B58}"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6BD5-3261-4220-A83F-4929537E814E}" type="slidenum">
              <a:rPr lang="en-IN" smtClean="0"/>
              <a:t>‹#›</a:t>
            </a:fld>
            <a:endParaRPr lang="en-IN"/>
          </a:p>
        </p:txBody>
      </p:sp>
    </p:spTree>
    <p:extLst>
      <p:ext uri="{BB962C8B-B14F-4D97-AF65-F5344CB8AC3E}">
        <p14:creationId xmlns:p14="http://schemas.microsoft.com/office/powerpoint/2010/main" val="16672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AAA9C-A102-4B88-8C43-F65B04695B58}" type="datetimeFigureOut">
              <a:rPr lang="en-IN" smtClean="0"/>
              <a:t>04-10-2024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6BD5-3261-4220-A83F-4929537E814E}" type="slidenum">
              <a:rPr lang="en-IN" smtClean="0"/>
              <a:t>‹#›</a:t>
            </a:fld>
            <a:endParaRPr lang="en-IN"/>
          </a:p>
        </p:txBody>
      </p:sp>
    </p:spTree>
    <p:extLst>
      <p:ext uri="{BB962C8B-B14F-4D97-AF65-F5344CB8AC3E}">
        <p14:creationId xmlns:p14="http://schemas.microsoft.com/office/powerpoint/2010/main" val="346703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66-62A1-4C71-99B0-DF4127C82A1D}"/>
              </a:ext>
            </a:extLst>
          </p:cNvPr>
          <p:cNvSpPr>
            <a:spLocks noGrp="1"/>
          </p:cNvSpPr>
          <p:nvPr>
            <p:ph type="ctrTitle"/>
          </p:nvPr>
        </p:nvSpPr>
        <p:spPr>
          <a:xfrm>
            <a:off x="266699" y="1122363"/>
            <a:ext cx="11591925" cy="2387600"/>
          </a:xfrm>
        </p:spPr>
        <p:txBody>
          <a:bodyPr>
            <a:normAutofit/>
          </a:bodyPr>
          <a:lstStyle/>
          <a:p>
            <a:r>
              <a:rPr lang="en-US" sz="4400" dirty="0"/>
              <a:t>Data Governance Issues</a:t>
            </a:r>
            <a:endParaRPr lang="en-IN" sz="4400" dirty="0"/>
          </a:p>
        </p:txBody>
      </p:sp>
      <p:sp>
        <p:nvSpPr>
          <p:cNvPr id="3" name="Subtitle 2">
            <a:extLst>
              <a:ext uri="{FF2B5EF4-FFF2-40B4-BE49-F238E27FC236}">
                <a16:creationId xmlns:a16="http://schemas.microsoft.com/office/drawing/2014/main" id="{B11B5412-1322-45D2-A7E3-E05182580A07}"/>
              </a:ext>
            </a:extLst>
          </p:cNvPr>
          <p:cNvSpPr>
            <a:spLocks noGrp="1"/>
          </p:cNvSpPr>
          <p:nvPr>
            <p:ph type="subTitle" idx="1"/>
          </p:nvPr>
        </p:nvSpPr>
        <p:spPr/>
        <p:txBody>
          <a:bodyPr/>
          <a:lstStyle/>
          <a:p>
            <a:r>
              <a:rPr lang="en-US" dirty="0">
                <a:latin typeface="+mj-lt"/>
              </a:rPr>
              <a:t>Anupam Guha</a:t>
            </a:r>
            <a:endParaRPr lang="en-IN" dirty="0">
              <a:latin typeface="+mj-lt"/>
            </a:endParaRPr>
          </a:p>
        </p:txBody>
      </p:sp>
    </p:spTree>
    <p:extLst>
      <p:ext uri="{BB962C8B-B14F-4D97-AF65-F5344CB8AC3E}">
        <p14:creationId xmlns:p14="http://schemas.microsoft.com/office/powerpoint/2010/main" val="252033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8E51-F2E7-9524-B7AE-CF8BA1596455}"/>
              </a:ext>
            </a:extLst>
          </p:cNvPr>
          <p:cNvSpPr>
            <a:spLocks noGrp="1"/>
          </p:cNvSpPr>
          <p:nvPr>
            <p:ph type="title"/>
          </p:nvPr>
        </p:nvSpPr>
        <p:spPr/>
        <p:txBody>
          <a:bodyPr/>
          <a:lstStyle/>
          <a:p>
            <a:r>
              <a:rPr lang="en-IN" dirty="0"/>
              <a:t>History of the GDPR</a:t>
            </a:r>
          </a:p>
        </p:txBody>
      </p:sp>
      <p:sp>
        <p:nvSpPr>
          <p:cNvPr id="3" name="Content Placeholder 2">
            <a:extLst>
              <a:ext uri="{FF2B5EF4-FFF2-40B4-BE49-F238E27FC236}">
                <a16:creationId xmlns:a16="http://schemas.microsoft.com/office/drawing/2014/main" id="{FD84F448-6A9B-7DD5-8DE0-1CD7E1C32288}"/>
              </a:ext>
            </a:extLst>
          </p:cNvPr>
          <p:cNvSpPr>
            <a:spLocks noGrp="1"/>
          </p:cNvSpPr>
          <p:nvPr>
            <p:ph idx="1"/>
          </p:nvPr>
        </p:nvSpPr>
        <p:spPr/>
        <p:txBody>
          <a:bodyPr>
            <a:normAutofit fontScale="55000" lnSpcReduction="20000"/>
          </a:bodyPr>
          <a:lstStyle/>
          <a:p>
            <a:pPr>
              <a:lnSpc>
                <a:spcPct val="170000"/>
              </a:lnSpc>
            </a:pPr>
            <a:r>
              <a:rPr lang="en-IN" dirty="0">
                <a:latin typeface="+mj-lt"/>
              </a:rPr>
              <a:t>Weimar Republic, Nazi Germany, and the IBM</a:t>
            </a:r>
          </a:p>
          <a:p>
            <a:pPr>
              <a:lnSpc>
                <a:spcPct val="170000"/>
              </a:lnSpc>
            </a:pPr>
            <a:r>
              <a:rPr lang="en-IN" dirty="0">
                <a:latin typeface="+mj-lt"/>
              </a:rPr>
              <a:t>Council of Europe</a:t>
            </a:r>
          </a:p>
          <a:p>
            <a:pPr>
              <a:lnSpc>
                <a:spcPct val="170000"/>
              </a:lnSpc>
            </a:pPr>
            <a:r>
              <a:rPr lang="en-IN" dirty="0">
                <a:latin typeface="+mj-lt"/>
              </a:rPr>
              <a:t>Hesse 1970, Data Act Sweden 11 May 1973, </a:t>
            </a:r>
            <a:r>
              <a:rPr lang="en-IN">
                <a:latin typeface="+mj-lt"/>
              </a:rPr>
              <a:t>France 1978</a:t>
            </a:r>
            <a:endParaRPr lang="en-IN" dirty="0">
              <a:latin typeface="+mj-lt"/>
            </a:endParaRPr>
          </a:p>
          <a:p>
            <a:pPr>
              <a:lnSpc>
                <a:spcPct val="170000"/>
              </a:lnSpc>
            </a:pPr>
            <a:r>
              <a:rPr lang="en-US" dirty="0">
                <a:latin typeface="+mj-lt"/>
              </a:rPr>
              <a:t>Convention for the Protection of Individuals Regarding Automatic Processing of Personal Data, 1981, Convention 108</a:t>
            </a:r>
          </a:p>
          <a:p>
            <a:pPr>
              <a:lnSpc>
                <a:spcPct val="170000"/>
              </a:lnSpc>
            </a:pPr>
            <a:r>
              <a:rPr lang="en-US" dirty="0">
                <a:latin typeface="+mj-lt"/>
              </a:rPr>
              <a:t>In 1983, the German Federal Constitutional Court declared that people have a fundamental right to self-determination over personal data in order to right historical wrongs</a:t>
            </a:r>
          </a:p>
          <a:p>
            <a:pPr>
              <a:lnSpc>
                <a:spcPct val="170000"/>
              </a:lnSpc>
            </a:pPr>
            <a:r>
              <a:rPr lang="en-US" dirty="0">
                <a:latin typeface="+mj-lt"/>
              </a:rPr>
              <a:t>Data Protection Directive, the predecessor to GDPR, being adopted in 1996</a:t>
            </a:r>
          </a:p>
          <a:p>
            <a:pPr>
              <a:lnSpc>
                <a:spcPct val="170000"/>
              </a:lnSpc>
            </a:pPr>
            <a:r>
              <a:rPr lang="en-US" dirty="0">
                <a:latin typeface="+mj-lt"/>
              </a:rPr>
              <a:t>Gramm-Leach-Bliley Act (GLB Act) of 1999 </a:t>
            </a:r>
          </a:p>
          <a:p>
            <a:pPr>
              <a:lnSpc>
                <a:spcPct val="170000"/>
              </a:lnSpc>
            </a:pPr>
            <a:r>
              <a:rPr lang="en-US" dirty="0">
                <a:latin typeface="+mj-lt"/>
              </a:rPr>
              <a:t>Toysmart.com bankruptcy</a:t>
            </a:r>
            <a:endParaRPr lang="en-IN" dirty="0">
              <a:latin typeface="+mj-lt"/>
            </a:endParaRPr>
          </a:p>
          <a:p>
            <a:pPr>
              <a:lnSpc>
                <a:spcPct val="150000"/>
              </a:lnSpc>
            </a:pPr>
            <a:endParaRPr lang="en-IN" dirty="0">
              <a:latin typeface="+mj-lt"/>
            </a:endParaRPr>
          </a:p>
        </p:txBody>
      </p:sp>
    </p:spTree>
    <p:extLst>
      <p:ext uri="{BB962C8B-B14F-4D97-AF65-F5344CB8AC3E}">
        <p14:creationId xmlns:p14="http://schemas.microsoft.com/office/powerpoint/2010/main" val="345466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F4DC-C522-054D-F756-BC18EAAFA3E1}"/>
              </a:ext>
            </a:extLst>
          </p:cNvPr>
          <p:cNvSpPr>
            <a:spLocks noGrp="1"/>
          </p:cNvSpPr>
          <p:nvPr>
            <p:ph type="title"/>
          </p:nvPr>
        </p:nvSpPr>
        <p:spPr/>
        <p:txBody>
          <a:bodyPr/>
          <a:lstStyle/>
          <a:p>
            <a:r>
              <a:rPr lang="en-IN" dirty="0"/>
              <a:t>GDPR basic facts</a:t>
            </a:r>
          </a:p>
        </p:txBody>
      </p:sp>
      <p:sp>
        <p:nvSpPr>
          <p:cNvPr id="3" name="Content Placeholder 2">
            <a:extLst>
              <a:ext uri="{FF2B5EF4-FFF2-40B4-BE49-F238E27FC236}">
                <a16:creationId xmlns:a16="http://schemas.microsoft.com/office/drawing/2014/main" id="{1DECD0D5-1076-8803-EB59-244B6EB68FCD}"/>
              </a:ext>
            </a:extLst>
          </p:cNvPr>
          <p:cNvSpPr>
            <a:spLocks noGrp="1"/>
          </p:cNvSpPr>
          <p:nvPr>
            <p:ph idx="1"/>
          </p:nvPr>
        </p:nvSpPr>
        <p:spPr/>
        <p:txBody>
          <a:bodyPr>
            <a:normAutofit fontScale="62500" lnSpcReduction="20000"/>
          </a:bodyPr>
          <a:lstStyle/>
          <a:p>
            <a:pPr>
              <a:lnSpc>
                <a:spcPct val="160000"/>
              </a:lnSpc>
            </a:pPr>
            <a:r>
              <a:rPr lang="en-IN" dirty="0">
                <a:latin typeface="+mj-lt"/>
              </a:rPr>
              <a:t>Formed in 2016</a:t>
            </a:r>
          </a:p>
          <a:p>
            <a:pPr>
              <a:lnSpc>
                <a:spcPct val="160000"/>
              </a:lnSpc>
            </a:pPr>
            <a:r>
              <a:rPr lang="en-IN" dirty="0">
                <a:latin typeface="+mj-lt"/>
              </a:rPr>
              <a:t>Britain retains an identical law</a:t>
            </a:r>
          </a:p>
          <a:p>
            <a:pPr>
              <a:lnSpc>
                <a:spcPct val="160000"/>
              </a:lnSpc>
            </a:pPr>
            <a:r>
              <a:rPr lang="en-IN" dirty="0">
                <a:latin typeface="+mj-lt"/>
              </a:rPr>
              <a:t> Turkey, Mauritius, Chile, Japan, Brazil, South Korea, South Africa, Argentina and Kenya have laws inspired from parts of the GDPR</a:t>
            </a:r>
          </a:p>
          <a:p>
            <a:pPr>
              <a:lnSpc>
                <a:spcPct val="160000"/>
              </a:lnSpc>
            </a:pPr>
            <a:r>
              <a:rPr lang="en-IN" dirty="0">
                <a:latin typeface="+mj-lt"/>
              </a:rPr>
              <a:t> California Consumer Privacy Act of 2018 has similarities with the GDPR</a:t>
            </a:r>
          </a:p>
          <a:p>
            <a:pPr>
              <a:lnSpc>
                <a:spcPct val="160000"/>
              </a:lnSpc>
            </a:pPr>
            <a:r>
              <a:rPr lang="en-US" dirty="0">
                <a:latin typeface="+mj-lt"/>
              </a:rPr>
              <a:t>11 chapters, concerning general provisions, principles, rights of the data subject, duties of data controllers or processors, transfers of personal data to third countries, supervisory authorities, cooperation among member states, remedies, liability or penalties for breach of rights, and miscellaneous final provisions</a:t>
            </a:r>
            <a:endParaRPr lang="en-IN" dirty="0">
              <a:latin typeface="+mj-lt"/>
            </a:endParaRPr>
          </a:p>
        </p:txBody>
      </p:sp>
    </p:spTree>
    <p:extLst>
      <p:ext uri="{BB962C8B-B14F-4D97-AF65-F5344CB8AC3E}">
        <p14:creationId xmlns:p14="http://schemas.microsoft.com/office/powerpoint/2010/main" val="188807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00FD-3C1A-8C33-EB3E-C959A4305973}"/>
              </a:ext>
            </a:extLst>
          </p:cNvPr>
          <p:cNvSpPr>
            <a:spLocks noGrp="1"/>
          </p:cNvSpPr>
          <p:nvPr>
            <p:ph type="title"/>
          </p:nvPr>
        </p:nvSpPr>
        <p:spPr/>
        <p:txBody>
          <a:bodyPr/>
          <a:lstStyle/>
          <a:p>
            <a:r>
              <a:rPr lang="en-IN" dirty="0"/>
              <a:t>Aspects of the GDPR</a:t>
            </a:r>
          </a:p>
        </p:txBody>
      </p:sp>
      <p:sp>
        <p:nvSpPr>
          <p:cNvPr id="3" name="Content Placeholder 2">
            <a:extLst>
              <a:ext uri="{FF2B5EF4-FFF2-40B4-BE49-F238E27FC236}">
                <a16:creationId xmlns:a16="http://schemas.microsoft.com/office/drawing/2014/main" id="{CF2B52F7-F8E7-7D23-5D74-D948502457CD}"/>
              </a:ext>
            </a:extLst>
          </p:cNvPr>
          <p:cNvSpPr>
            <a:spLocks noGrp="1"/>
          </p:cNvSpPr>
          <p:nvPr>
            <p:ph idx="1"/>
          </p:nvPr>
        </p:nvSpPr>
        <p:spPr/>
        <p:txBody>
          <a:bodyPr>
            <a:normAutofit/>
          </a:bodyPr>
          <a:lstStyle/>
          <a:p>
            <a:pPr lvl="1">
              <a:lnSpc>
                <a:spcPct val="150000"/>
              </a:lnSpc>
            </a:pPr>
            <a:r>
              <a:rPr lang="en-IN" dirty="0">
                <a:latin typeface="+mj-lt"/>
              </a:rPr>
              <a:t>Data subject, data controller, data processor</a:t>
            </a:r>
          </a:p>
          <a:p>
            <a:pPr lvl="1">
              <a:lnSpc>
                <a:spcPct val="150000"/>
              </a:lnSpc>
            </a:pPr>
            <a:r>
              <a:rPr lang="en-IN" dirty="0">
                <a:latin typeface="+mj-lt"/>
              </a:rPr>
              <a:t>Not applicable on purely domestic use of data</a:t>
            </a:r>
          </a:p>
          <a:p>
            <a:pPr lvl="1">
              <a:lnSpc>
                <a:spcPct val="150000"/>
              </a:lnSpc>
            </a:pPr>
            <a:r>
              <a:rPr lang="en-IN" dirty="0">
                <a:latin typeface="+mj-lt"/>
              </a:rPr>
              <a:t>Personal data – article 4</a:t>
            </a:r>
          </a:p>
          <a:p>
            <a:pPr lvl="1">
              <a:lnSpc>
                <a:spcPct val="150000"/>
              </a:lnSpc>
            </a:pPr>
            <a:r>
              <a:rPr lang="en-IN" dirty="0">
                <a:latin typeface="+mj-lt"/>
              </a:rPr>
              <a:t>Not applicable on </a:t>
            </a:r>
            <a:r>
              <a:rPr lang="en-US" dirty="0">
                <a:latin typeface="+mj-lt"/>
              </a:rPr>
              <a:t>national security activities or law enforcement of the EU </a:t>
            </a:r>
          </a:p>
          <a:p>
            <a:pPr lvl="1">
              <a:lnSpc>
                <a:spcPct val="150000"/>
              </a:lnSpc>
            </a:pPr>
            <a:r>
              <a:rPr lang="en-US" dirty="0">
                <a:latin typeface="+mj-lt"/>
              </a:rPr>
              <a:t>Article 48, where a third country requiring a controller or processor to transfer or disclose personal data may not be </a:t>
            </a:r>
            <a:r>
              <a:rPr lang="en-US" dirty="0" err="1">
                <a:latin typeface="+mj-lt"/>
              </a:rPr>
              <a:t>recognised</a:t>
            </a:r>
            <a:r>
              <a:rPr lang="en-US" dirty="0">
                <a:latin typeface="+mj-lt"/>
              </a:rPr>
              <a:t> or enforceable</a:t>
            </a:r>
          </a:p>
          <a:p>
            <a:endParaRPr lang="en-IN" dirty="0"/>
          </a:p>
        </p:txBody>
      </p:sp>
    </p:spTree>
    <p:extLst>
      <p:ext uri="{BB962C8B-B14F-4D97-AF65-F5344CB8AC3E}">
        <p14:creationId xmlns:p14="http://schemas.microsoft.com/office/powerpoint/2010/main" val="13531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D75F-B3A3-6D4D-CCE6-A49B9DDF11D8}"/>
              </a:ext>
            </a:extLst>
          </p:cNvPr>
          <p:cNvSpPr>
            <a:spLocks noGrp="1"/>
          </p:cNvSpPr>
          <p:nvPr>
            <p:ph type="title"/>
          </p:nvPr>
        </p:nvSpPr>
        <p:spPr/>
        <p:txBody>
          <a:bodyPr/>
          <a:lstStyle/>
          <a:p>
            <a:r>
              <a:rPr lang="en-IN" dirty="0"/>
              <a:t>Personal data may not be processed unless</a:t>
            </a:r>
          </a:p>
        </p:txBody>
      </p:sp>
      <p:sp>
        <p:nvSpPr>
          <p:cNvPr id="3" name="Content Placeholder 2">
            <a:extLst>
              <a:ext uri="{FF2B5EF4-FFF2-40B4-BE49-F238E27FC236}">
                <a16:creationId xmlns:a16="http://schemas.microsoft.com/office/drawing/2014/main" id="{22A5D115-737B-6D00-67BB-F8A1DDFE18CF}"/>
              </a:ext>
            </a:extLst>
          </p:cNvPr>
          <p:cNvSpPr>
            <a:spLocks noGrp="1"/>
          </p:cNvSpPr>
          <p:nvPr>
            <p:ph idx="1"/>
          </p:nvPr>
        </p:nvSpPr>
        <p:spPr/>
        <p:txBody>
          <a:bodyPr>
            <a:normAutofit fontScale="62500" lnSpcReduction="20000"/>
          </a:bodyPr>
          <a:lstStyle/>
          <a:p>
            <a:pPr>
              <a:lnSpc>
                <a:spcPct val="160000"/>
              </a:lnSpc>
            </a:pPr>
            <a:r>
              <a:rPr lang="en-US" dirty="0">
                <a:latin typeface="+mj-lt"/>
              </a:rPr>
              <a:t>If the data subject has given consent to the processing of his or her personal data;</a:t>
            </a:r>
          </a:p>
          <a:p>
            <a:pPr>
              <a:lnSpc>
                <a:spcPct val="160000"/>
              </a:lnSpc>
            </a:pPr>
            <a:r>
              <a:rPr lang="en-US" dirty="0">
                <a:latin typeface="+mj-lt"/>
              </a:rPr>
              <a:t>To fulfill contractual obligations with a data subject, or for tasks at the request of a data subject who is in the process of entering into a contract;</a:t>
            </a:r>
          </a:p>
          <a:p>
            <a:pPr>
              <a:lnSpc>
                <a:spcPct val="160000"/>
              </a:lnSpc>
            </a:pPr>
            <a:r>
              <a:rPr lang="en-US" dirty="0">
                <a:latin typeface="+mj-lt"/>
              </a:rPr>
              <a:t>To comply with a data controller's legal obligations;</a:t>
            </a:r>
          </a:p>
          <a:p>
            <a:pPr>
              <a:lnSpc>
                <a:spcPct val="160000"/>
              </a:lnSpc>
            </a:pPr>
            <a:r>
              <a:rPr lang="en-US" dirty="0">
                <a:latin typeface="+mj-lt"/>
              </a:rPr>
              <a:t>To protect the vital interests of a data subject or another individual;</a:t>
            </a:r>
          </a:p>
          <a:p>
            <a:pPr>
              <a:lnSpc>
                <a:spcPct val="160000"/>
              </a:lnSpc>
            </a:pPr>
            <a:r>
              <a:rPr lang="en-US" dirty="0">
                <a:latin typeface="+mj-lt"/>
              </a:rPr>
              <a:t>To perform a task in the public interest or in official authority;</a:t>
            </a:r>
          </a:p>
          <a:p>
            <a:pPr>
              <a:lnSpc>
                <a:spcPct val="160000"/>
              </a:lnSpc>
            </a:pPr>
            <a:r>
              <a:rPr lang="en-US" dirty="0">
                <a:latin typeface="+mj-lt"/>
              </a:rPr>
              <a:t>For the legitimate interests of a data controller or a third party, unless these interests are overridden by interests of the data subject or her or his rights according to the Charter of Fundamental Rights (especially in the case of children)</a:t>
            </a:r>
            <a:endParaRPr lang="en-IN" dirty="0">
              <a:latin typeface="+mj-lt"/>
            </a:endParaRPr>
          </a:p>
        </p:txBody>
      </p:sp>
    </p:spTree>
    <p:extLst>
      <p:ext uri="{BB962C8B-B14F-4D97-AF65-F5344CB8AC3E}">
        <p14:creationId xmlns:p14="http://schemas.microsoft.com/office/powerpoint/2010/main" val="307070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EECB-8351-80FE-E3A2-0A1B7D866A05}"/>
              </a:ext>
            </a:extLst>
          </p:cNvPr>
          <p:cNvSpPr>
            <a:spLocks noGrp="1"/>
          </p:cNvSpPr>
          <p:nvPr>
            <p:ph type="title"/>
          </p:nvPr>
        </p:nvSpPr>
        <p:spPr/>
        <p:txBody>
          <a:bodyPr/>
          <a:lstStyle/>
          <a:p>
            <a:r>
              <a:rPr lang="en-IN" dirty="0"/>
              <a:t>Consent</a:t>
            </a:r>
          </a:p>
        </p:txBody>
      </p:sp>
      <p:sp>
        <p:nvSpPr>
          <p:cNvPr id="3" name="Content Placeholder 2">
            <a:extLst>
              <a:ext uri="{FF2B5EF4-FFF2-40B4-BE49-F238E27FC236}">
                <a16:creationId xmlns:a16="http://schemas.microsoft.com/office/drawing/2014/main" id="{198AA045-7436-1C2C-653D-46F859F0D13A}"/>
              </a:ext>
            </a:extLst>
          </p:cNvPr>
          <p:cNvSpPr>
            <a:spLocks noGrp="1"/>
          </p:cNvSpPr>
          <p:nvPr>
            <p:ph idx="1"/>
          </p:nvPr>
        </p:nvSpPr>
        <p:spPr/>
        <p:txBody>
          <a:bodyPr>
            <a:normAutofit fontScale="77500" lnSpcReduction="20000"/>
          </a:bodyPr>
          <a:lstStyle/>
          <a:p>
            <a:pPr>
              <a:lnSpc>
                <a:spcPct val="150000"/>
              </a:lnSpc>
            </a:pPr>
            <a:r>
              <a:rPr lang="en-US" dirty="0">
                <a:latin typeface="+mj-lt"/>
              </a:rPr>
              <a:t>Consent must be a specific, freely-given, plainly-worded, and unambiguous affirmation given by the data subject; an online form which has consent options structured as an opt-out selected by default is a violation of the GDPR, as the consent is not unambiguously affirmed by the user. In addition, multiple types of processing may not be "bundled" together into a single affirmation prompt, as this is not specific to each use of data, and the individual permissions are not freely given. </a:t>
            </a:r>
          </a:p>
          <a:p>
            <a:pPr>
              <a:lnSpc>
                <a:spcPct val="150000"/>
              </a:lnSpc>
            </a:pPr>
            <a:r>
              <a:rPr lang="en-US" dirty="0">
                <a:latin typeface="+mj-lt"/>
              </a:rPr>
              <a:t>Data subjects must be allowed to withdraw this consent at any time, and the process of doing so must not be harder than it was to opt in. </a:t>
            </a:r>
            <a:endParaRPr lang="en-IN" dirty="0">
              <a:latin typeface="+mj-lt"/>
            </a:endParaRPr>
          </a:p>
        </p:txBody>
      </p:sp>
    </p:spTree>
    <p:extLst>
      <p:ext uri="{BB962C8B-B14F-4D97-AF65-F5344CB8AC3E}">
        <p14:creationId xmlns:p14="http://schemas.microsoft.com/office/powerpoint/2010/main" val="20763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991C-8AAE-6A12-E4DD-009922076F1E}"/>
              </a:ext>
            </a:extLst>
          </p:cNvPr>
          <p:cNvSpPr>
            <a:spLocks noGrp="1"/>
          </p:cNvSpPr>
          <p:nvPr>
            <p:ph type="title"/>
          </p:nvPr>
        </p:nvSpPr>
        <p:spPr/>
        <p:txBody>
          <a:bodyPr/>
          <a:lstStyle/>
          <a:p>
            <a:r>
              <a:rPr lang="en-IN" dirty="0"/>
              <a:t>Right to erase</a:t>
            </a:r>
          </a:p>
        </p:txBody>
      </p:sp>
      <p:sp>
        <p:nvSpPr>
          <p:cNvPr id="3" name="Content Placeholder 2">
            <a:extLst>
              <a:ext uri="{FF2B5EF4-FFF2-40B4-BE49-F238E27FC236}">
                <a16:creationId xmlns:a16="http://schemas.microsoft.com/office/drawing/2014/main" id="{30F827F3-83FC-BBFA-6EE2-58BD188F53F4}"/>
              </a:ext>
            </a:extLst>
          </p:cNvPr>
          <p:cNvSpPr>
            <a:spLocks noGrp="1"/>
          </p:cNvSpPr>
          <p:nvPr>
            <p:ph idx="1"/>
          </p:nvPr>
        </p:nvSpPr>
        <p:spPr/>
        <p:txBody>
          <a:bodyPr>
            <a:normAutofit lnSpcReduction="10000"/>
          </a:bodyPr>
          <a:lstStyle/>
          <a:p>
            <a:pPr>
              <a:lnSpc>
                <a:spcPct val="150000"/>
              </a:lnSpc>
            </a:pPr>
            <a:r>
              <a:rPr lang="en-US" dirty="0"/>
              <a:t> </a:t>
            </a:r>
            <a:r>
              <a:rPr lang="en-US" dirty="0">
                <a:latin typeface="+mj-lt"/>
              </a:rPr>
              <a:t>Article 17 provides that the data subject has the right to request erasure of personal data related to them on any one of a number of grounds within 30 days, including noncompliance with Article 6(1) (lawfulness) that includes a case (f) if the legitimate interests of the controller are overridden by the interests or fundamental rights and freedoms of the data subject, which require protection of personal data</a:t>
            </a:r>
            <a:endParaRPr lang="en-IN" dirty="0">
              <a:latin typeface="+mj-lt"/>
            </a:endParaRPr>
          </a:p>
        </p:txBody>
      </p:sp>
    </p:spTree>
    <p:extLst>
      <p:ext uri="{BB962C8B-B14F-4D97-AF65-F5344CB8AC3E}">
        <p14:creationId xmlns:p14="http://schemas.microsoft.com/office/powerpoint/2010/main" val="208843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616E-6117-672B-4E28-F4C27014E3F4}"/>
              </a:ext>
            </a:extLst>
          </p:cNvPr>
          <p:cNvSpPr>
            <a:spLocks noGrp="1"/>
          </p:cNvSpPr>
          <p:nvPr>
            <p:ph type="title"/>
          </p:nvPr>
        </p:nvSpPr>
        <p:spPr/>
        <p:txBody>
          <a:bodyPr/>
          <a:lstStyle/>
          <a:p>
            <a:r>
              <a:rPr lang="en-US" dirty="0"/>
              <a:t>Right to object to automated decisions</a:t>
            </a:r>
            <a:endParaRPr lang="en-IN" dirty="0"/>
          </a:p>
        </p:txBody>
      </p:sp>
      <p:sp>
        <p:nvSpPr>
          <p:cNvPr id="3" name="Content Placeholder 2">
            <a:extLst>
              <a:ext uri="{FF2B5EF4-FFF2-40B4-BE49-F238E27FC236}">
                <a16:creationId xmlns:a16="http://schemas.microsoft.com/office/drawing/2014/main" id="{9E7C6D16-F7E6-78EB-82C8-10D11FD22B0D}"/>
              </a:ext>
            </a:extLst>
          </p:cNvPr>
          <p:cNvSpPr>
            <a:spLocks noGrp="1"/>
          </p:cNvSpPr>
          <p:nvPr>
            <p:ph idx="1"/>
          </p:nvPr>
        </p:nvSpPr>
        <p:spPr/>
        <p:txBody>
          <a:bodyPr/>
          <a:lstStyle/>
          <a:p>
            <a:pPr>
              <a:lnSpc>
                <a:spcPct val="150000"/>
              </a:lnSpc>
            </a:pPr>
            <a:r>
              <a:rPr lang="en-IN" dirty="0">
                <a:latin typeface="+mj-lt"/>
              </a:rPr>
              <a:t>Exceptions</a:t>
            </a:r>
          </a:p>
          <a:p>
            <a:pPr lvl="1">
              <a:lnSpc>
                <a:spcPct val="150000"/>
              </a:lnSpc>
            </a:pPr>
            <a:r>
              <a:rPr lang="en-US" dirty="0">
                <a:latin typeface="+mj-lt"/>
              </a:rPr>
              <a:t> Legal or official authority is being carried out</a:t>
            </a:r>
          </a:p>
          <a:p>
            <a:pPr lvl="1">
              <a:lnSpc>
                <a:spcPct val="150000"/>
              </a:lnSpc>
            </a:pPr>
            <a:r>
              <a:rPr lang="en-US" dirty="0">
                <a:latin typeface="+mj-lt"/>
              </a:rPr>
              <a:t>"Legitimate interest", where the organization needs to process data in order to provide the data subject with a service they signed up for</a:t>
            </a:r>
          </a:p>
          <a:p>
            <a:pPr lvl="1">
              <a:lnSpc>
                <a:spcPct val="150000"/>
              </a:lnSpc>
            </a:pPr>
            <a:r>
              <a:rPr lang="en-US" dirty="0">
                <a:latin typeface="+mj-lt"/>
              </a:rPr>
              <a:t> A task being carried out for public interest.</a:t>
            </a:r>
            <a:endParaRPr lang="en-IN" dirty="0">
              <a:latin typeface="+mj-lt"/>
            </a:endParaRPr>
          </a:p>
        </p:txBody>
      </p:sp>
    </p:spTree>
    <p:extLst>
      <p:ext uri="{BB962C8B-B14F-4D97-AF65-F5344CB8AC3E}">
        <p14:creationId xmlns:p14="http://schemas.microsoft.com/office/powerpoint/2010/main" val="424610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4D2A-465D-4F3B-9017-FC3303281FC0}"/>
              </a:ext>
            </a:extLst>
          </p:cNvPr>
          <p:cNvSpPr>
            <a:spLocks noGrp="1"/>
          </p:cNvSpPr>
          <p:nvPr>
            <p:ph type="title"/>
          </p:nvPr>
        </p:nvSpPr>
        <p:spPr>
          <a:xfrm>
            <a:off x="838200" y="2766218"/>
            <a:ext cx="10515600" cy="1325563"/>
          </a:xfrm>
        </p:spPr>
        <p:txBody>
          <a:bodyPr/>
          <a:lstStyle/>
          <a:p>
            <a:pPr algn="ctr"/>
            <a:r>
              <a:rPr lang="en-US" dirty="0"/>
              <a:t>Discussion</a:t>
            </a:r>
            <a:endParaRPr lang="en-IN" dirty="0"/>
          </a:p>
        </p:txBody>
      </p:sp>
    </p:spTree>
    <p:extLst>
      <p:ext uri="{BB962C8B-B14F-4D97-AF65-F5344CB8AC3E}">
        <p14:creationId xmlns:p14="http://schemas.microsoft.com/office/powerpoint/2010/main" val="211527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A024E5BA-F866-4759-AA6D-84E5AB6F99B2}"/>
                  </a:ext>
                </a:extLst>
              </p:cNvPr>
              <p:cNvGraphicFramePr/>
              <p:nvPr>
                <p:extLst>
                  <p:ext uri="{D42A27DB-BD31-4B8C-83A1-F6EECF244321}">
                    <p14:modId xmlns:p14="http://schemas.microsoft.com/office/powerpoint/2010/main" val="3985640476"/>
                  </p:ext>
                </p:extLst>
              </p:nvPr>
            </p:nvGraphicFramePr>
            <p:xfrm>
              <a:off x="1243173" y="1078787"/>
              <a:ext cx="8691937" cy="4479531"/>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A024E5BA-F866-4759-AA6D-84E5AB6F99B2}"/>
                  </a:ext>
                </a:extLst>
              </p:cNvPr>
              <p:cNvPicPr>
                <a:picLocks noGrp="1" noRot="1" noChangeAspect="1" noMove="1" noResize="1" noEditPoints="1" noAdjustHandles="1" noChangeArrowheads="1" noChangeShapeType="1"/>
              </p:cNvPicPr>
              <p:nvPr/>
            </p:nvPicPr>
            <p:blipFill>
              <a:blip r:embed="rId3"/>
              <a:stretch>
                <a:fillRect/>
              </a:stretch>
            </p:blipFill>
            <p:spPr>
              <a:xfrm>
                <a:off x="1243173" y="1078787"/>
                <a:ext cx="8691937" cy="4479531"/>
              </a:xfrm>
              <a:prstGeom prst="rect">
                <a:avLst/>
              </a:prstGeom>
            </p:spPr>
          </p:pic>
        </mc:Fallback>
      </mc:AlternateContent>
      <p:sp>
        <p:nvSpPr>
          <p:cNvPr id="5" name="TextBox 4">
            <a:extLst>
              <a:ext uri="{FF2B5EF4-FFF2-40B4-BE49-F238E27FC236}">
                <a16:creationId xmlns:a16="http://schemas.microsoft.com/office/drawing/2014/main" id="{611DCE82-8A7E-4C00-94F0-08DF06A062BA}"/>
              </a:ext>
            </a:extLst>
          </p:cNvPr>
          <p:cNvSpPr txBox="1"/>
          <p:nvPr/>
        </p:nvSpPr>
        <p:spPr>
          <a:xfrm>
            <a:off x="10202238" y="1448656"/>
            <a:ext cx="1428108" cy="923330"/>
          </a:xfrm>
          <a:prstGeom prst="rect">
            <a:avLst/>
          </a:prstGeom>
          <a:noFill/>
        </p:spPr>
        <p:txBody>
          <a:bodyPr wrap="square" rtlCol="0">
            <a:spAutoFit/>
          </a:bodyPr>
          <a:lstStyle/>
          <a:p>
            <a:r>
              <a:rPr lang="en-IN" dirty="0"/>
              <a:t>Mean: 67.31</a:t>
            </a:r>
          </a:p>
          <a:p>
            <a:r>
              <a:rPr lang="en-IN" dirty="0"/>
              <a:t>Min: 24</a:t>
            </a:r>
          </a:p>
          <a:p>
            <a:r>
              <a:rPr lang="en-IN" dirty="0"/>
              <a:t>Max: 94</a:t>
            </a:r>
          </a:p>
        </p:txBody>
      </p:sp>
    </p:spTree>
    <p:extLst>
      <p:ext uri="{BB962C8B-B14F-4D97-AF65-F5344CB8AC3E}">
        <p14:creationId xmlns:p14="http://schemas.microsoft.com/office/powerpoint/2010/main" val="166525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8735-13A6-DB32-2F71-918792D2FCD9}"/>
              </a:ext>
            </a:extLst>
          </p:cNvPr>
          <p:cNvSpPr>
            <a:spLocks noGrp="1"/>
          </p:cNvSpPr>
          <p:nvPr>
            <p:ph type="title"/>
          </p:nvPr>
        </p:nvSpPr>
        <p:spPr/>
        <p:txBody>
          <a:bodyPr/>
          <a:lstStyle/>
          <a:p>
            <a:r>
              <a:rPr lang="en-US" dirty="0"/>
              <a:t>What is data, is data commodity/oil/wealth?</a:t>
            </a:r>
            <a:endParaRPr lang="en-IN" dirty="0"/>
          </a:p>
        </p:txBody>
      </p:sp>
      <p:sp>
        <p:nvSpPr>
          <p:cNvPr id="3" name="Content Placeholder 2">
            <a:extLst>
              <a:ext uri="{FF2B5EF4-FFF2-40B4-BE49-F238E27FC236}">
                <a16:creationId xmlns:a16="http://schemas.microsoft.com/office/drawing/2014/main" id="{8BCE440E-F907-413E-7707-368CEE5818DA}"/>
              </a:ext>
            </a:extLst>
          </p:cNvPr>
          <p:cNvSpPr>
            <a:spLocks noGrp="1"/>
          </p:cNvSpPr>
          <p:nvPr>
            <p:ph idx="1"/>
          </p:nvPr>
        </p:nvSpPr>
        <p:spPr/>
        <p:txBody>
          <a:bodyPr>
            <a:normAutofit fontScale="85000" lnSpcReduction="20000"/>
          </a:bodyPr>
          <a:lstStyle/>
          <a:p>
            <a:pPr>
              <a:lnSpc>
                <a:spcPct val="150000"/>
              </a:lnSpc>
            </a:pPr>
            <a:r>
              <a:rPr lang="en-IN" dirty="0">
                <a:latin typeface="+mj-lt"/>
              </a:rPr>
              <a:t>The de jure and de facto status of data</a:t>
            </a:r>
          </a:p>
          <a:p>
            <a:pPr>
              <a:lnSpc>
                <a:spcPct val="150000"/>
              </a:lnSpc>
            </a:pPr>
            <a:r>
              <a:rPr lang="en-IN" dirty="0">
                <a:latin typeface="+mj-lt"/>
              </a:rPr>
              <a:t>Personal, non personal and other kinds of data</a:t>
            </a:r>
          </a:p>
          <a:p>
            <a:pPr>
              <a:lnSpc>
                <a:spcPct val="150000"/>
              </a:lnSpc>
            </a:pPr>
            <a:r>
              <a:rPr lang="en-IN" dirty="0">
                <a:latin typeface="+mj-lt"/>
              </a:rPr>
              <a:t>The history of the status of data and data protection in India – </a:t>
            </a:r>
            <a:r>
              <a:rPr lang="en-IN">
                <a:latin typeface="+mj-lt"/>
              </a:rPr>
              <a:t>current law</a:t>
            </a:r>
            <a:endParaRPr lang="en-IN" dirty="0">
              <a:latin typeface="+mj-lt"/>
            </a:endParaRPr>
          </a:p>
          <a:p>
            <a:pPr>
              <a:lnSpc>
                <a:spcPct val="150000"/>
              </a:lnSpc>
            </a:pPr>
            <a:r>
              <a:rPr lang="en-IN" dirty="0">
                <a:latin typeface="+mj-lt"/>
              </a:rPr>
              <a:t>Data in trade and ecommerce</a:t>
            </a:r>
          </a:p>
          <a:p>
            <a:pPr>
              <a:lnSpc>
                <a:spcPct val="150000"/>
              </a:lnSpc>
            </a:pPr>
            <a:r>
              <a:rPr lang="en-IN" dirty="0">
                <a:latin typeface="+mj-lt"/>
              </a:rPr>
              <a:t>The various kinds of goods and where data fits in</a:t>
            </a:r>
          </a:p>
          <a:p>
            <a:pPr>
              <a:lnSpc>
                <a:spcPct val="150000"/>
              </a:lnSpc>
            </a:pPr>
            <a:r>
              <a:rPr lang="en-IN" dirty="0">
                <a:latin typeface="+mj-lt"/>
              </a:rPr>
              <a:t>The need to stop </a:t>
            </a:r>
            <a:r>
              <a:rPr lang="en-IN" dirty="0" err="1">
                <a:latin typeface="+mj-lt"/>
              </a:rPr>
              <a:t>monolithising</a:t>
            </a:r>
            <a:r>
              <a:rPr lang="en-IN" dirty="0">
                <a:latin typeface="+mj-lt"/>
              </a:rPr>
              <a:t> data</a:t>
            </a:r>
          </a:p>
          <a:p>
            <a:pPr>
              <a:lnSpc>
                <a:spcPct val="150000"/>
              </a:lnSpc>
            </a:pPr>
            <a:r>
              <a:rPr lang="en-IN" dirty="0">
                <a:latin typeface="+mj-lt"/>
              </a:rPr>
              <a:t>Data is not oil</a:t>
            </a:r>
          </a:p>
        </p:txBody>
      </p:sp>
    </p:spTree>
    <p:extLst>
      <p:ext uri="{BB962C8B-B14F-4D97-AF65-F5344CB8AC3E}">
        <p14:creationId xmlns:p14="http://schemas.microsoft.com/office/powerpoint/2010/main" val="369558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B335-4131-8C23-3414-67D09EF78876}"/>
              </a:ext>
            </a:extLst>
          </p:cNvPr>
          <p:cNvSpPr>
            <a:spLocks noGrp="1"/>
          </p:cNvSpPr>
          <p:nvPr>
            <p:ph type="title"/>
          </p:nvPr>
        </p:nvSpPr>
        <p:spPr/>
        <p:txBody>
          <a:bodyPr/>
          <a:lstStyle/>
          <a:p>
            <a:r>
              <a:rPr lang="en-IN" dirty="0"/>
              <a:t>The world of governance via data</a:t>
            </a:r>
          </a:p>
        </p:txBody>
      </p:sp>
      <p:sp>
        <p:nvSpPr>
          <p:cNvPr id="3" name="Content Placeholder 2">
            <a:extLst>
              <a:ext uri="{FF2B5EF4-FFF2-40B4-BE49-F238E27FC236}">
                <a16:creationId xmlns:a16="http://schemas.microsoft.com/office/drawing/2014/main" id="{44B55842-44B2-20C2-DF86-E803EC175693}"/>
              </a:ext>
            </a:extLst>
          </p:cNvPr>
          <p:cNvSpPr>
            <a:spLocks noGrp="1"/>
          </p:cNvSpPr>
          <p:nvPr>
            <p:ph idx="1"/>
          </p:nvPr>
        </p:nvSpPr>
        <p:spPr/>
        <p:txBody>
          <a:bodyPr>
            <a:normAutofit fontScale="85000" lnSpcReduction="20000"/>
          </a:bodyPr>
          <a:lstStyle/>
          <a:p>
            <a:pPr>
              <a:lnSpc>
                <a:spcPct val="150000"/>
              </a:lnSpc>
            </a:pPr>
            <a:r>
              <a:rPr lang="en-IN" dirty="0">
                <a:latin typeface="+mj-lt"/>
              </a:rPr>
              <a:t>Why do we see collections of vast datasets? Why are they being interconnected?</a:t>
            </a:r>
          </a:p>
          <a:p>
            <a:pPr>
              <a:lnSpc>
                <a:spcPct val="150000"/>
              </a:lnSpc>
            </a:pPr>
            <a:r>
              <a:rPr lang="en-IN" dirty="0">
                <a:latin typeface="+mj-lt"/>
              </a:rPr>
              <a:t>The state and the industry, the core and the periphery – inaccurate frames</a:t>
            </a:r>
          </a:p>
          <a:p>
            <a:pPr>
              <a:lnSpc>
                <a:spcPct val="150000"/>
              </a:lnSpc>
            </a:pPr>
            <a:r>
              <a:rPr lang="en-IN" dirty="0">
                <a:latin typeface="+mj-lt"/>
              </a:rPr>
              <a:t>The political economy of “data governance” and voluntarism</a:t>
            </a:r>
          </a:p>
          <a:p>
            <a:pPr>
              <a:lnSpc>
                <a:spcPct val="150000"/>
              </a:lnSpc>
            </a:pPr>
            <a:r>
              <a:rPr lang="en-IN" dirty="0">
                <a:latin typeface="+mj-lt"/>
              </a:rPr>
              <a:t>Data driven efficiency. Should welfare be dependent on means testing?</a:t>
            </a:r>
          </a:p>
          <a:p>
            <a:pPr>
              <a:lnSpc>
                <a:spcPct val="150000"/>
              </a:lnSpc>
            </a:pPr>
            <a:r>
              <a:rPr lang="en-IN" dirty="0">
                <a:latin typeface="+mj-lt"/>
              </a:rPr>
              <a:t>Securitisation and function creep</a:t>
            </a:r>
          </a:p>
          <a:p>
            <a:pPr>
              <a:lnSpc>
                <a:spcPct val="150000"/>
              </a:lnSpc>
            </a:pPr>
            <a:r>
              <a:rPr lang="en-IN" dirty="0">
                <a:latin typeface="+mj-lt"/>
              </a:rPr>
              <a:t>The </a:t>
            </a:r>
            <a:r>
              <a:rPr lang="en-IN" dirty="0" err="1">
                <a:latin typeface="+mj-lt"/>
              </a:rPr>
              <a:t>Puttaswamy</a:t>
            </a:r>
            <a:r>
              <a:rPr lang="en-IN" dirty="0">
                <a:latin typeface="+mj-lt"/>
              </a:rPr>
              <a:t> Judgement revisited and explored</a:t>
            </a:r>
          </a:p>
          <a:p>
            <a:pPr>
              <a:lnSpc>
                <a:spcPct val="150000"/>
              </a:lnSpc>
            </a:pPr>
            <a:r>
              <a:rPr lang="en-IN" dirty="0">
                <a:latin typeface="+mj-lt"/>
              </a:rPr>
              <a:t>The civil society and its absence – Europe and India</a:t>
            </a:r>
          </a:p>
          <a:p>
            <a:endParaRPr lang="en-IN" dirty="0"/>
          </a:p>
          <a:p>
            <a:endParaRPr lang="en-IN" dirty="0"/>
          </a:p>
        </p:txBody>
      </p:sp>
    </p:spTree>
    <p:extLst>
      <p:ext uri="{BB962C8B-B14F-4D97-AF65-F5344CB8AC3E}">
        <p14:creationId xmlns:p14="http://schemas.microsoft.com/office/powerpoint/2010/main" val="108104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FA96-DFF4-D299-1B6D-EAD0B7E5351E}"/>
              </a:ext>
            </a:extLst>
          </p:cNvPr>
          <p:cNvSpPr>
            <a:spLocks noGrp="1"/>
          </p:cNvSpPr>
          <p:nvPr>
            <p:ph type="title"/>
          </p:nvPr>
        </p:nvSpPr>
        <p:spPr/>
        <p:txBody>
          <a:bodyPr/>
          <a:lstStyle/>
          <a:p>
            <a:r>
              <a:rPr lang="en-IN" dirty="0"/>
              <a:t>Data colonies, nationalism, and localisation</a:t>
            </a:r>
          </a:p>
        </p:txBody>
      </p:sp>
      <p:sp>
        <p:nvSpPr>
          <p:cNvPr id="3" name="Content Placeholder 2">
            <a:extLst>
              <a:ext uri="{FF2B5EF4-FFF2-40B4-BE49-F238E27FC236}">
                <a16:creationId xmlns:a16="http://schemas.microsoft.com/office/drawing/2014/main" id="{EBB9E3D0-6059-2A8E-CE8F-25D3FB230092}"/>
              </a:ext>
            </a:extLst>
          </p:cNvPr>
          <p:cNvSpPr>
            <a:spLocks noGrp="1"/>
          </p:cNvSpPr>
          <p:nvPr>
            <p:ph idx="1"/>
          </p:nvPr>
        </p:nvSpPr>
        <p:spPr/>
        <p:txBody>
          <a:bodyPr>
            <a:normAutofit lnSpcReduction="10000"/>
          </a:bodyPr>
          <a:lstStyle/>
          <a:p>
            <a:pPr>
              <a:lnSpc>
                <a:spcPct val="150000"/>
              </a:lnSpc>
            </a:pPr>
            <a:r>
              <a:rPr lang="en-IN" dirty="0">
                <a:latin typeface="+mj-lt"/>
              </a:rPr>
              <a:t>The popular debate and its flaw</a:t>
            </a:r>
          </a:p>
          <a:p>
            <a:pPr>
              <a:lnSpc>
                <a:spcPct val="150000"/>
              </a:lnSpc>
            </a:pPr>
            <a:r>
              <a:rPr lang="en-IN" dirty="0">
                <a:latin typeface="+mj-lt"/>
              </a:rPr>
              <a:t>Multipolar data concentrations or antitrust are not silver bullets</a:t>
            </a:r>
          </a:p>
          <a:p>
            <a:pPr>
              <a:lnSpc>
                <a:spcPct val="150000"/>
              </a:lnSpc>
            </a:pPr>
            <a:r>
              <a:rPr lang="en-IN" dirty="0">
                <a:latin typeface="+mj-lt"/>
              </a:rPr>
              <a:t>The corporation, borders, and labour</a:t>
            </a:r>
          </a:p>
          <a:p>
            <a:pPr>
              <a:lnSpc>
                <a:spcPct val="150000"/>
              </a:lnSpc>
            </a:pPr>
            <a:r>
              <a:rPr lang="en-IN" dirty="0">
                <a:latin typeface="+mj-lt"/>
              </a:rPr>
              <a:t>Brinksmanship and geopolitics</a:t>
            </a:r>
          </a:p>
          <a:p>
            <a:pPr>
              <a:lnSpc>
                <a:spcPct val="150000"/>
              </a:lnSpc>
            </a:pPr>
            <a:r>
              <a:rPr lang="en-IN" dirty="0">
                <a:latin typeface="+mj-lt"/>
              </a:rPr>
              <a:t>What of the human/employee?</a:t>
            </a:r>
          </a:p>
          <a:p>
            <a:pPr>
              <a:lnSpc>
                <a:spcPct val="150000"/>
              </a:lnSpc>
            </a:pPr>
            <a:r>
              <a:rPr lang="en-IN" dirty="0">
                <a:latin typeface="+mj-lt"/>
              </a:rPr>
              <a:t>The core is more than geographical</a:t>
            </a:r>
          </a:p>
          <a:p>
            <a:endParaRPr lang="en-IN" dirty="0"/>
          </a:p>
          <a:p>
            <a:endParaRPr lang="en-IN" dirty="0"/>
          </a:p>
        </p:txBody>
      </p:sp>
    </p:spTree>
    <p:extLst>
      <p:ext uri="{BB962C8B-B14F-4D97-AF65-F5344CB8AC3E}">
        <p14:creationId xmlns:p14="http://schemas.microsoft.com/office/powerpoint/2010/main" val="3564212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FD6D-C75D-97E7-89E4-46A0D1B743EB}"/>
              </a:ext>
            </a:extLst>
          </p:cNvPr>
          <p:cNvSpPr>
            <a:spLocks noGrp="1"/>
          </p:cNvSpPr>
          <p:nvPr>
            <p:ph type="title"/>
          </p:nvPr>
        </p:nvSpPr>
        <p:spPr/>
        <p:txBody>
          <a:bodyPr/>
          <a:lstStyle/>
          <a:p>
            <a:r>
              <a:rPr lang="en-IN" dirty="0"/>
              <a:t>Individual, Social, and Economic rights</a:t>
            </a:r>
          </a:p>
        </p:txBody>
      </p:sp>
      <p:sp>
        <p:nvSpPr>
          <p:cNvPr id="3" name="Content Placeholder 2">
            <a:extLst>
              <a:ext uri="{FF2B5EF4-FFF2-40B4-BE49-F238E27FC236}">
                <a16:creationId xmlns:a16="http://schemas.microsoft.com/office/drawing/2014/main" id="{E865E2F8-348F-B1EA-69DA-902A4690B218}"/>
              </a:ext>
            </a:extLst>
          </p:cNvPr>
          <p:cNvSpPr>
            <a:spLocks noGrp="1"/>
          </p:cNvSpPr>
          <p:nvPr>
            <p:ph idx="1"/>
          </p:nvPr>
        </p:nvSpPr>
        <p:spPr/>
        <p:txBody>
          <a:bodyPr>
            <a:normAutofit fontScale="70000" lnSpcReduction="20000"/>
          </a:bodyPr>
          <a:lstStyle/>
          <a:p>
            <a:pPr>
              <a:lnSpc>
                <a:spcPct val="150000"/>
              </a:lnSpc>
            </a:pPr>
            <a:r>
              <a:rPr lang="en-IN" dirty="0">
                <a:latin typeface="+mj-lt"/>
              </a:rPr>
              <a:t>Data as more than its de facto status of commodity</a:t>
            </a:r>
          </a:p>
          <a:p>
            <a:pPr>
              <a:lnSpc>
                <a:spcPct val="150000"/>
              </a:lnSpc>
            </a:pPr>
            <a:r>
              <a:rPr lang="en-IN" dirty="0">
                <a:latin typeface="+mj-lt"/>
              </a:rPr>
              <a:t>Human rights as a red line</a:t>
            </a:r>
          </a:p>
          <a:p>
            <a:pPr>
              <a:lnSpc>
                <a:spcPct val="150000"/>
              </a:lnSpc>
            </a:pPr>
            <a:r>
              <a:rPr lang="en-IN" dirty="0">
                <a:latin typeface="+mj-lt"/>
              </a:rPr>
              <a:t>The right to be forgotten, anonymisation and triangulation</a:t>
            </a:r>
          </a:p>
          <a:p>
            <a:pPr>
              <a:lnSpc>
                <a:spcPct val="150000"/>
              </a:lnSpc>
            </a:pPr>
            <a:r>
              <a:rPr lang="en-IN" dirty="0">
                <a:latin typeface="+mj-lt"/>
              </a:rPr>
              <a:t>Data brokers and their world</a:t>
            </a:r>
          </a:p>
          <a:p>
            <a:pPr>
              <a:lnSpc>
                <a:spcPct val="150000"/>
              </a:lnSpc>
            </a:pPr>
            <a:r>
              <a:rPr lang="en-IN" dirty="0">
                <a:latin typeface="+mj-lt"/>
              </a:rPr>
              <a:t>Benign sounding bad policies – defining disinformation</a:t>
            </a:r>
          </a:p>
          <a:p>
            <a:pPr>
              <a:lnSpc>
                <a:spcPct val="150000"/>
              </a:lnSpc>
            </a:pPr>
            <a:r>
              <a:rPr lang="en-IN" dirty="0">
                <a:latin typeface="+mj-lt"/>
              </a:rPr>
              <a:t>Social and economic aspect of data</a:t>
            </a:r>
          </a:p>
          <a:p>
            <a:pPr>
              <a:lnSpc>
                <a:spcPct val="150000"/>
              </a:lnSpc>
            </a:pPr>
            <a:r>
              <a:rPr lang="en-IN" dirty="0">
                <a:latin typeface="+mj-lt"/>
              </a:rPr>
              <a:t>Antitrust as a framework to prevent data monopolies</a:t>
            </a:r>
          </a:p>
          <a:p>
            <a:pPr>
              <a:lnSpc>
                <a:spcPct val="150000"/>
              </a:lnSpc>
            </a:pPr>
            <a:r>
              <a:rPr lang="en-IN" dirty="0">
                <a:latin typeface="+mj-lt"/>
              </a:rPr>
              <a:t>A new enclosure act of a new commons</a:t>
            </a:r>
          </a:p>
        </p:txBody>
      </p:sp>
    </p:spTree>
    <p:extLst>
      <p:ext uri="{BB962C8B-B14F-4D97-AF65-F5344CB8AC3E}">
        <p14:creationId xmlns:p14="http://schemas.microsoft.com/office/powerpoint/2010/main" val="82682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1491-06FD-7749-3A5B-0F7F58E36EFB}"/>
              </a:ext>
            </a:extLst>
          </p:cNvPr>
          <p:cNvSpPr>
            <a:spLocks noGrp="1"/>
          </p:cNvSpPr>
          <p:nvPr>
            <p:ph type="title"/>
          </p:nvPr>
        </p:nvSpPr>
        <p:spPr/>
        <p:txBody>
          <a:bodyPr/>
          <a:lstStyle/>
          <a:p>
            <a:r>
              <a:rPr lang="en-IN" dirty="0"/>
              <a:t>What was a commons in the past?</a:t>
            </a:r>
          </a:p>
        </p:txBody>
      </p:sp>
      <p:sp>
        <p:nvSpPr>
          <p:cNvPr id="3" name="Content Placeholder 2">
            <a:extLst>
              <a:ext uri="{FF2B5EF4-FFF2-40B4-BE49-F238E27FC236}">
                <a16:creationId xmlns:a16="http://schemas.microsoft.com/office/drawing/2014/main" id="{673664E0-51C0-56D0-F586-BE91615D8D27}"/>
              </a:ext>
            </a:extLst>
          </p:cNvPr>
          <p:cNvSpPr>
            <a:spLocks noGrp="1"/>
          </p:cNvSpPr>
          <p:nvPr>
            <p:ph idx="1"/>
          </p:nvPr>
        </p:nvSpPr>
        <p:spPr/>
        <p:txBody>
          <a:bodyPr>
            <a:normAutofit fontScale="62500" lnSpcReduction="20000"/>
          </a:bodyPr>
          <a:lstStyle/>
          <a:p>
            <a:pPr marL="0" indent="0">
              <a:lnSpc>
                <a:spcPct val="170000"/>
              </a:lnSpc>
              <a:buNone/>
            </a:pPr>
            <a:r>
              <a:rPr lang="en-US" sz="3300" dirty="0">
                <a:latin typeface="+mj-lt"/>
              </a:rPr>
              <a:t>"As soon as the land of any country has all become private property, the landlords, like all other men, love to reap where they never sowed, and demand a rent even for its natural produce. The wood of the forest, the grass of the field, and all the natural fruits of the earth, which, when land was in common, cost the </a:t>
            </a:r>
            <a:r>
              <a:rPr lang="en-US" sz="3300" dirty="0" err="1">
                <a:latin typeface="+mj-lt"/>
              </a:rPr>
              <a:t>labourer</a:t>
            </a:r>
            <a:r>
              <a:rPr lang="en-US" sz="3300" dirty="0">
                <a:latin typeface="+mj-lt"/>
              </a:rPr>
              <a:t> only the trouble of gathering them, come, even to him, to have an additional price fixed upon them. He must then pay for the </a:t>
            </a:r>
            <a:r>
              <a:rPr lang="en-US" sz="3300" dirty="0" err="1">
                <a:latin typeface="+mj-lt"/>
              </a:rPr>
              <a:t>licence</a:t>
            </a:r>
            <a:r>
              <a:rPr lang="en-US" sz="3300" dirty="0">
                <a:latin typeface="+mj-lt"/>
              </a:rPr>
              <a:t> to gather them; and must give up to the landlord a portion of what his </a:t>
            </a:r>
            <a:r>
              <a:rPr lang="en-US" sz="3300" dirty="0" err="1">
                <a:latin typeface="+mj-lt"/>
              </a:rPr>
              <a:t>labour</a:t>
            </a:r>
            <a:r>
              <a:rPr lang="en-US" sz="3300" dirty="0">
                <a:latin typeface="+mj-lt"/>
              </a:rPr>
              <a:t> either collects or produces....."</a:t>
            </a:r>
          </a:p>
          <a:p>
            <a:pPr>
              <a:lnSpc>
                <a:spcPct val="170000"/>
              </a:lnSpc>
            </a:pPr>
            <a:endParaRPr lang="en-US" sz="3300" dirty="0">
              <a:latin typeface="+mj-lt"/>
            </a:endParaRPr>
          </a:p>
          <a:p>
            <a:pPr marL="0" indent="0">
              <a:lnSpc>
                <a:spcPct val="170000"/>
              </a:lnSpc>
              <a:buNone/>
            </a:pPr>
            <a:r>
              <a:rPr lang="en-US" sz="3300" dirty="0">
                <a:latin typeface="+mj-lt"/>
              </a:rPr>
              <a:t>Adam Smith, The Wealth of Nations </a:t>
            </a:r>
            <a:endParaRPr lang="en-IN" sz="3300" dirty="0">
              <a:latin typeface="+mj-lt"/>
            </a:endParaRPr>
          </a:p>
        </p:txBody>
      </p:sp>
    </p:spTree>
    <p:extLst>
      <p:ext uri="{BB962C8B-B14F-4D97-AF65-F5344CB8AC3E}">
        <p14:creationId xmlns:p14="http://schemas.microsoft.com/office/powerpoint/2010/main" val="236023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0D1C-4B3E-B900-4066-5E6D7DCE80FE}"/>
              </a:ext>
            </a:extLst>
          </p:cNvPr>
          <p:cNvSpPr>
            <a:spLocks noGrp="1"/>
          </p:cNvSpPr>
          <p:nvPr>
            <p:ph type="title"/>
          </p:nvPr>
        </p:nvSpPr>
        <p:spPr/>
        <p:txBody>
          <a:bodyPr/>
          <a:lstStyle/>
          <a:p>
            <a:r>
              <a:rPr lang="en-IN" dirty="0"/>
              <a:t>Models of community data</a:t>
            </a:r>
          </a:p>
        </p:txBody>
      </p:sp>
      <p:sp>
        <p:nvSpPr>
          <p:cNvPr id="3" name="Content Placeholder 2">
            <a:extLst>
              <a:ext uri="{FF2B5EF4-FFF2-40B4-BE49-F238E27FC236}">
                <a16:creationId xmlns:a16="http://schemas.microsoft.com/office/drawing/2014/main" id="{2EFC9882-8B38-9CA7-7CD1-8D5C8CB8E14E}"/>
              </a:ext>
            </a:extLst>
          </p:cNvPr>
          <p:cNvSpPr>
            <a:spLocks noGrp="1"/>
          </p:cNvSpPr>
          <p:nvPr>
            <p:ph idx="1"/>
          </p:nvPr>
        </p:nvSpPr>
        <p:spPr/>
        <p:txBody>
          <a:bodyPr>
            <a:normAutofit fontScale="92500"/>
          </a:bodyPr>
          <a:lstStyle/>
          <a:p>
            <a:pPr>
              <a:lnSpc>
                <a:spcPct val="150000"/>
              </a:lnSpc>
            </a:pPr>
            <a:r>
              <a:rPr lang="en-IN" dirty="0">
                <a:latin typeface="+mj-lt"/>
              </a:rPr>
              <a:t>No model – individual absolutism and free market – USA, Finland</a:t>
            </a:r>
          </a:p>
          <a:p>
            <a:pPr>
              <a:lnSpc>
                <a:spcPct val="150000"/>
              </a:lnSpc>
            </a:pPr>
            <a:r>
              <a:rPr lang="en-IN" dirty="0">
                <a:latin typeface="+mj-lt"/>
              </a:rPr>
              <a:t>Community data as a public good governed via municipalities – some EU</a:t>
            </a:r>
          </a:p>
          <a:p>
            <a:pPr>
              <a:lnSpc>
                <a:spcPct val="150000"/>
              </a:lnSpc>
            </a:pPr>
            <a:r>
              <a:rPr lang="en-IN" dirty="0">
                <a:latin typeface="+mj-lt"/>
              </a:rPr>
              <a:t>Community data as a club good governed via trusts/fiduciaries – future India? China?</a:t>
            </a:r>
          </a:p>
          <a:p>
            <a:pPr>
              <a:lnSpc>
                <a:spcPct val="150000"/>
              </a:lnSpc>
            </a:pPr>
            <a:r>
              <a:rPr lang="en-IN" dirty="0">
                <a:latin typeface="+mj-lt"/>
              </a:rPr>
              <a:t>Community data as a commons, open data – India, Singapore?</a:t>
            </a:r>
          </a:p>
          <a:p>
            <a:pPr>
              <a:lnSpc>
                <a:spcPct val="150000"/>
              </a:lnSpc>
            </a:pPr>
            <a:r>
              <a:rPr lang="en-IN" dirty="0">
                <a:latin typeface="+mj-lt"/>
              </a:rPr>
              <a:t>Are current open data policies actually open?</a:t>
            </a:r>
          </a:p>
          <a:p>
            <a:endParaRPr lang="en-IN" dirty="0"/>
          </a:p>
        </p:txBody>
      </p:sp>
    </p:spTree>
    <p:extLst>
      <p:ext uri="{BB962C8B-B14F-4D97-AF65-F5344CB8AC3E}">
        <p14:creationId xmlns:p14="http://schemas.microsoft.com/office/powerpoint/2010/main" val="263438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8E51-F2E7-9524-B7AE-CF8BA1596455}"/>
              </a:ext>
            </a:extLst>
          </p:cNvPr>
          <p:cNvSpPr>
            <a:spLocks noGrp="1"/>
          </p:cNvSpPr>
          <p:nvPr>
            <p:ph type="title"/>
          </p:nvPr>
        </p:nvSpPr>
        <p:spPr/>
        <p:txBody>
          <a:bodyPr/>
          <a:lstStyle/>
          <a:p>
            <a:r>
              <a:rPr lang="en-IN" dirty="0"/>
              <a:t>The path forward on data</a:t>
            </a:r>
          </a:p>
        </p:txBody>
      </p:sp>
      <p:sp>
        <p:nvSpPr>
          <p:cNvPr id="3" name="Content Placeholder 2">
            <a:extLst>
              <a:ext uri="{FF2B5EF4-FFF2-40B4-BE49-F238E27FC236}">
                <a16:creationId xmlns:a16="http://schemas.microsoft.com/office/drawing/2014/main" id="{FD84F448-6A9B-7DD5-8DE0-1CD7E1C32288}"/>
              </a:ext>
            </a:extLst>
          </p:cNvPr>
          <p:cNvSpPr>
            <a:spLocks noGrp="1"/>
          </p:cNvSpPr>
          <p:nvPr>
            <p:ph idx="1"/>
          </p:nvPr>
        </p:nvSpPr>
        <p:spPr/>
        <p:txBody>
          <a:bodyPr>
            <a:normAutofit fontScale="77500" lnSpcReduction="20000"/>
          </a:bodyPr>
          <a:lstStyle/>
          <a:p>
            <a:pPr>
              <a:lnSpc>
                <a:spcPct val="150000"/>
              </a:lnSpc>
            </a:pPr>
            <a:r>
              <a:rPr lang="en-IN" dirty="0" err="1">
                <a:latin typeface="+mj-lt"/>
              </a:rPr>
              <a:t>Technosolutionism</a:t>
            </a:r>
            <a:r>
              <a:rPr lang="en-IN" dirty="0">
                <a:latin typeface="+mj-lt"/>
              </a:rPr>
              <a:t> and Legal-solutionism are dangerous, but technology and law are needed</a:t>
            </a:r>
          </a:p>
          <a:p>
            <a:pPr>
              <a:lnSpc>
                <a:spcPct val="150000"/>
              </a:lnSpc>
            </a:pPr>
            <a:r>
              <a:rPr lang="en-IN" dirty="0">
                <a:latin typeface="+mj-lt"/>
              </a:rPr>
              <a:t>The state is not a monolith, neither is the “civil society”, policy is possible</a:t>
            </a:r>
          </a:p>
          <a:p>
            <a:pPr>
              <a:lnSpc>
                <a:spcPct val="150000"/>
              </a:lnSpc>
            </a:pPr>
            <a:r>
              <a:rPr lang="en-IN" dirty="0">
                <a:latin typeface="+mj-lt"/>
              </a:rPr>
              <a:t>The need for politicisation</a:t>
            </a:r>
          </a:p>
          <a:p>
            <a:pPr>
              <a:lnSpc>
                <a:spcPct val="150000"/>
              </a:lnSpc>
            </a:pPr>
            <a:r>
              <a:rPr lang="en-IN" dirty="0">
                <a:latin typeface="+mj-lt"/>
              </a:rPr>
              <a:t>Material relations are vital to use in analysis, but do not forget the red line of individual rights</a:t>
            </a:r>
          </a:p>
          <a:p>
            <a:pPr>
              <a:lnSpc>
                <a:spcPct val="150000"/>
              </a:lnSpc>
            </a:pPr>
            <a:r>
              <a:rPr lang="en-IN" dirty="0">
                <a:latin typeface="+mj-lt"/>
              </a:rPr>
              <a:t>How the world works cannot be wished away, but can be changed. People make their future. Policymaking operates as an immanent tool</a:t>
            </a:r>
          </a:p>
        </p:txBody>
      </p:sp>
    </p:spTree>
    <p:extLst>
      <p:ext uri="{BB962C8B-B14F-4D97-AF65-F5344CB8AC3E}">
        <p14:creationId xmlns:p14="http://schemas.microsoft.com/office/powerpoint/2010/main" val="138253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B66-62A1-4C71-99B0-DF4127C82A1D}"/>
              </a:ext>
            </a:extLst>
          </p:cNvPr>
          <p:cNvSpPr>
            <a:spLocks noGrp="1"/>
          </p:cNvSpPr>
          <p:nvPr>
            <p:ph type="ctrTitle"/>
          </p:nvPr>
        </p:nvSpPr>
        <p:spPr>
          <a:xfrm>
            <a:off x="266699" y="1122363"/>
            <a:ext cx="11591925" cy="2387600"/>
          </a:xfrm>
        </p:spPr>
        <p:txBody>
          <a:bodyPr>
            <a:normAutofit/>
          </a:bodyPr>
          <a:lstStyle/>
          <a:p>
            <a:r>
              <a:rPr lang="en-US" sz="4400" dirty="0"/>
              <a:t>GDPR</a:t>
            </a:r>
            <a:endParaRPr lang="en-IN" sz="4400" dirty="0"/>
          </a:p>
        </p:txBody>
      </p:sp>
      <p:sp>
        <p:nvSpPr>
          <p:cNvPr id="3" name="Subtitle 2">
            <a:extLst>
              <a:ext uri="{FF2B5EF4-FFF2-40B4-BE49-F238E27FC236}">
                <a16:creationId xmlns:a16="http://schemas.microsoft.com/office/drawing/2014/main" id="{B11B5412-1322-45D2-A7E3-E05182580A07}"/>
              </a:ext>
            </a:extLst>
          </p:cNvPr>
          <p:cNvSpPr>
            <a:spLocks noGrp="1"/>
          </p:cNvSpPr>
          <p:nvPr>
            <p:ph type="subTitle" idx="1"/>
          </p:nvPr>
        </p:nvSpPr>
        <p:spPr/>
        <p:txBody>
          <a:bodyPr/>
          <a:lstStyle/>
          <a:p>
            <a:r>
              <a:rPr lang="en-US" dirty="0">
                <a:latin typeface="+mj-lt"/>
              </a:rPr>
              <a:t>Anupam Guha</a:t>
            </a:r>
            <a:endParaRPr lang="en-IN" dirty="0">
              <a:latin typeface="+mj-lt"/>
            </a:endParaRPr>
          </a:p>
        </p:txBody>
      </p:sp>
    </p:spTree>
    <p:extLst>
      <p:ext uri="{BB962C8B-B14F-4D97-AF65-F5344CB8AC3E}">
        <p14:creationId xmlns:p14="http://schemas.microsoft.com/office/powerpoint/2010/main" val="2392695330"/>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1666</TotalTime>
  <Words>1210</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Data Governance Issues</vt:lpstr>
      <vt:lpstr>What is data, is data commodity/oil/wealth?</vt:lpstr>
      <vt:lpstr>The world of governance via data</vt:lpstr>
      <vt:lpstr>Data colonies, nationalism, and localisation</vt:lpstr>
      <vt:lpstr>Individual, Social, and Economic rights</vt:lpstr>
      <vt:lpstr>What was a commons in the past?</vt:lpstr>
      <vt:lpstr>Models of community data</vt:lpstr>
      <vt:lpstr>The path forward on data</vt:lpstr>
      <vt:lpstr>GDPR</vt:lpstr>
      <vt:lpstr>History of the GDPR</vt:lpstr>
      <vt:lpstr>GDPR basic facts</vt:lpstr>
      <vt:lpstr>Aspects of the GDPR</vt:lpstr>
      <vt:lpstr>Personal data may not be processed unless</vt:lpstr>
      <vt:lpstr>Consent</vt:lpstr>
      <vt:lpstr>Right to erase</vt:lpstr>
      <vt:lpstr>Right to object to automated decisions</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ML: An Introduction</dc:title>
  <dc:creator>Anupam Guha</dc:creator>
  <cp:lastModifiedBy>Anupam Guha</cp:lastModifiedBy>
  <cp:revision>31</cp:revision>
  <dcterms:created xsi:type="dcterms:W3CDTF">2021-08-11T14:20:11Z</dcterms:created>
  <dcterms:modified xsi:type="dcterms:W3CDTF">2024-10-04T04:38:20Z</dcterms:modified>
</cp:coreProperties>
</file>