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343" r:id="rId3"/>
    <p:sldId id="329" r:id="rId4"/>
    <p:sldId id="330" r:id="rId5"/>
    <p:sldId id="331" r:id="rId6"/>
    <p:sldId id="332" r:id="rId7"/>
    <p:sldId id="333" r:id="rId8"/>
    <p:sldId id="337" r:id="rId9"/>
    <p:sldId id="338" r:id="rId10"/>
    <p:sldId id="334" r:id="rId11"/>
    <p:sldId id="336" r:id="rId12"/>
    <p:sldId id="335" r:id="rId13"/>
    <p:sldId id="345" r:id="rId14"/>
    <p:sldId id="339" r:id="rId15"/>
    <p:sldId id="340" r:id="rId16"/>
    <p:sldId id="344" r:id="rId17"/>
    <p:sldId id="28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AA9C-A102-4B88-8C43-F65B04695B58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6BD5-3261-4220-A83F-4929537E8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90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AA9C-A102-4B88-8C43-F65B04695B58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6BD5-3261-4220-A83F-4929537E8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71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AA9C-A102-4B88-8C43-F65B04695B58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6BD5-3261-4220-A83F-4929537E8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79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AA9C-A102-4B88-8C43-F65B04695B58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6BD5-3261-4220-A83F-4929537E8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25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AA9C-A102-4B88-8C43-F65B04695B58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6BD5-3261-4220-A83F-4929537E8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2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AA9C-A102-4B88-8C43-F65B04695B58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6BD5-3261-4220-A83F-4929537E8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27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AA9C-A102-4B88-8C43-F65B04695B58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6BD5-3261-4220-A83F-4929537E8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02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AA9C-A102-4B88-8C43-F65B04695B58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6BD5-3261-4220-A83F-4929537E8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59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AA9C-A102-4B88-8C43-F65B04695B58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6BD5-3261-4220-A83F-4929537E8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86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AA9C-A102-4B88-8C43-F65B04695B58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6BD5-3261-4220-A83F-4929537E8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90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AA9C-A102-4B88-8C43-F65B04695B58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6BD5-3261-4220-A83F-4929537E8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2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AAA9C-A102-4B88-8C43-F65B04695B58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C6BD5-3261-4220-A83F-4929537E8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03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AB66-62A1-4C71-99B0-DF4127C82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1122363"/>
            <a:ext cx="11591925" cy="2387600"/>
          </a:xfrm>
        </p:spPr>
        <p:txBody>
          <a:bodyPr>
            <a:normAutofit/>
          </a:bodyPr>
          <a:lstStyle/>
          <a:p>
            <a:r>
              <a:rPr lang="en-US" sz="4400" dirty="0"/>
              <a:t>F/A/T, Ethics, Human Rights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B5412-1322-45D2-A7E3-E05182580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Anupam Guha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033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8735-13A6-DB32-2F71-918792D2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is a mind?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E440E-F907-413E-7707-368CEE581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Firstly, a Chinese Room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Is there a fundamental difference between mind and matter?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Yes: Dualism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+mj-lt"/>
              </a:rPr>
              <a:t>Property dualism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+mj-lt"/>
              </a:rPr>
              <a:t>Substance dualism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No: Monism, then how do we reason about the mind (or other things)?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+mj-lt"/>
              </a:rPr>
              <a:t>Idealism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+mj-lt"/>
              </a:rPr>
              <a:t>Materialism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4571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4848C-5CA1-2D78-D40E-4350D723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philosophy of mind problems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8E4B4-FBD9-A06A-3CD6-B3E147758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How can brains cause minds? But if the brain is not causing mind and there is a soul, how can anything physical effect the soul?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how do I know that other people have minds? Or an external world?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Free will? Animals?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Intentionality: </a:t>
            </a:r>
            <a:r>
              <a:rPr lang="en-US" dirty="0">
                <a:latin typeface="+mj-lt"/>
              </a:rPr>
              <a:t>how a mental state can refer to or be about something beyond itself?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4234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0EB0-7A33-FED9-21EE-8A67802E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Materialism: In general and for the mind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C6F97-581D-E011-35E0-6F51117F4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+mj-lt"/>
              </a:rPr>
              <a:t>Behaviourism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Physicalism/Identity theory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Type identity theory: Mental events have corresponding physical characteristics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Token identity theory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+mj-lt"/>
              </a:rPr>
              <a:t>Functionalism: Black box vs Computer </a:t>
            </a:r>
            <a:r>
              <a:rPr lang="en-US">
                <a:latin typeface="+mj-lt"/>
              </a:rPr>
              <a:t>(Hard AI)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Qualia: Subjective conscious experiences</a:t>
            </a:r>
          </a:p>
        </p:txBody>
      </p:sp>
    </p:spTree>
    <p:extLst>
      <p:ext uri="{BB962C8B-B14F-4D97-AF65-F5344CB8AC3E}">
        <p14:creationId xmlns:p14="http://schemas.microsoft.com/office/powerpoint/2010/main" val="1316574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CC19A-E789-B421-E4C9-8E44B7BF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Fairness, Accountability, and Transparency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C16AB-C4BD-5770-5751-49B56A2C1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The current state of the framework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A short primer into debiasing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A short introduction to </a:t>
            </a:r>
            <a:r>
              <a:rPr lang="en-IN" dirty="0" err="1">
                <a:latin typeface="+mj-lt"/>
              </a:rPr>
              <a:t>explainability</a:t>
            </a:r>
            <a:r>
              <a:rPr lang="en-IN" dirty="0">
                <a:latin typeface="+mj-lt"/>
              </a:rPr>
              <a:t> research</a:t>
            </a:r>
          </a:p>
          <a:p>
            <a:pPr>
              <a:lnSpc>
                <a:spcPct val="150000"/>
              </a:lnSpc>
            </a:pPr>
            <a:r>
              <a:rPr lang="en-IN">
                <a:latin typeface="+mj-lt"/>
              </a:rPr>
              <a:t>The history and landscape of ethics boards</a:t>
            </a:r>
          </a:p>
          <a:p>
            <a:pPr>
              <a:lnSpc>
                <a:spcPct val="150000"/>
              </a:lnSpc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3813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F4C98-08AA-B88A-7DCC-1EDEC3A8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Issues with FAT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04603-CE39-7E1E-C8F6-D5D998A2B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Ignorant of social-political-economic nature of systems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Determinism and precision bias (also called McNamara fallacy)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Epistemic contestation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Political economic contestation</a:t>
            </a:r>
          </a:p>
        </p:txBody>
      </p:sp>
    </p:spTree>
    <p:extLst>
      <p:ext uri="{BB962C8B-B14F-4D97-AF65-F5344CB8AC3E}">
        <p14:creationId xmlns:p14="http://schemas.microsoft.com/office/powerpoint/2010/main" val="2073255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CAAF-50DC-153D-7E4E-34721F73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Human Rights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D54D4-D091-AAC7-52ED-9B085041C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More concrete than ethics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Legal and ethical standards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Critique of Human Rights – critique of the framework of negative and positive rights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Basic Law as an alternative framework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Recognise social and economic rights</a:t>
            </a:r>
          </a:p>
        </p:txBody>
      </p:sp>
    </p:spTree>
    <p:extLst>
      <p:ext uri="{BB962C8B-B14F-4D97-AF65-F5344CB8AC3E}">
        <p14:creationId xmlns:p14="http://schemas.microsoft.com/office/powerpoint/2010/main" val="3624490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8A664-CC1C-36E8-A437-AEBAED10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Short History of Human Rights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03FCB-F08D-CE5E-0A21-078ADDA73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The enlightenment, </a:t>
            </a:r>
            <a:r>
              <a:rPr lang="en-US" dirty="0">
                <a:latin typeface="+mj-lt"/>
              </a:rPr>
              <a:t>Magna Carta (1215), the English Bill of Rights (1689), the French Declaration on the Rights of Man and Citizen (1789), and the US Constitution and Bill of Rights (1791)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United Nations Charter in 1945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December 10, 1948, the Universal Declaration of Human Rights (UDHR)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International Covenant on Civil and Political Rights (ICCPR) and its optional Protocol and the International Covenant on Economic, Social and Cultural Rights (ICESCR), subsequent covenants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6622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84D2A-465D-4F3B-9017-FC3303281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Discussion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527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764DD-C1BA-0174-CA62-69D485B1B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0829"/>
            <a:ext cx="10515600" cy="2476342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Why philosophy? Let us take two philosophical questions: mind and ethics</a:t>
            </a:r>
            <a:br>
              <a:rPr lang="en-IN" dirty="0"/>
            </a:br>
            <a:r>
              <a:rPr lang="en-IN" sz="3600" dirty="0"/>
              <a:t>(we will do philosophy in detail in PS644)</a:t>
            </a:r>
          </a:p>
        </p:txBody>
      </p:sp>
    </p:spTree>
    <p:extLst>
      <p:ext uri="{BB962C8B-B14F-4D97-AF65-F5344CB8AC3E}">
        <p14:creationId xmlns:p14="http://schemas.microsoft.com/office/powerpoint/2010/main" val="239697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EC2A-7559-6E0C-CFBB-CA21F887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8F9A7-2A1C-2E11-D34E-A5DBED7B3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60000"/>
              </a:lnSpc>
            </a:pPr>
            <a:r>
              <a:rPr lang="en-IN" dirty="0">
                <a:latin typeface="+mj-lt"/>
              </a:rPr>
              <a:t>Moral philosophy. What is ethics, is it different from morality?</a:t>
            </a:r>
          </a:p>
          <a:p>
            <a:pPr>
              <a:lnSpc>
                <a:spcPct val="160000"/>
              </a:lnSpc>
            </a:pPr>
            <a:r>
              <a:rPr lang="en-IN" dirty="0">
                <a:latin typeface="+mj-lt"/>
              </a:rPr>
              <a:t>Normative ethics</a:t>
            </a:r>
          </a:p>
          <a:p>
            <a:pPr lvl="1">
              <a:lnSpc>
                <a:spcPct val="160000"/>
              </a:lnSpc>
            </a:pPr>
            <a:r>
              <a:rPr lang="en-IN" dirty="0">
                <a:latin typeface="+mj-lt"/>
              </a:rPr>
              <a:t>Virtue ethics</a:t>
            </a:r>
          </a:p>
          <a:p>
            <a:pPr lvl="1">
              <a:lnSpc>
                <a:spcPct val="160000"/>
              </a:lnSpc>
            </a:pPr>
            <a:r>
              <a:rPr lang="en-IN" dirty="0">
                <a:latin typeface="+mj-lt"/>
              </a:rPr>
              <a:t>Deontological ethics: Categorical imperative, Veil of ignorance, Natural rights</a:t>
            </a:r>
          </a:p>
          <a:p>
            <a:pPr lvl="1">
              <a:lnSpc>
                <a:spcPct val="160000"/>
              </a:lnSpc>
            </a:pPr>
            <a:r>
              <a:rPr lang="en-IN" dirty="0">
                <a:latin typeface="+mj-lt"/>
              </a:rPr>
              <a:t>Consequentialism: Utilitarianism, State consequentialism, Contextual, Welfarism</a:t>
            </a:r>
          </a:p>
          <a:p>
            <a:pPr lvl="1">
              <a:lnSpc>
                <a:spcPct val="160000"/>
              </a:lnSpc>
            </a:pPr>
            <a:r>
              <a:rPr lang="en-IN" dirty="0">
                <a:latin typeface="+mj-lt"/>
              </a:rPr>
              <a:t>Pragmatism: John Dewey</a:t>
            </a:r>
          </a:p>
        </p:txBody>
      </p:sp>
    </p:spTree>
    <p:extLst>
      <p:ext uri="{BB962C8B-B14F-4D97-AF65-F5344CB8AC3E}">
        <p14:creationId xmlns:p14="http://schemas.microsoft.com/office/powerpoint/2010/main" val="79122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2B375-9896-A394-F0FA-F4F7D6C3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Applied 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FD23-B66C-360F-1D0B-5155BE56D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Policymaking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Bioethics and machine ethics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Are machines agents? Can machines be moral agents? Should they?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Is the AI control problem a real problem?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What of effective altruism and “</a:t>
            </a:r>
            <a:r>
              <a:rPr lang="en-IN" dirty="0" err="1">
                <a:latin typeface="+mj-lt"/>
              </a:rPr>
              <a:t>longtermism</a:t>
            </a:r>
            <a:r>
              <a:rPr lang="en-IN" dirty="0">
                <a:latin typeface="+mj-lt"/>
              </a:rPr>
              <a:t>”?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Is political-economy truly amoral?</a:t>
            </a:r>
          </a:p>
        </p:txBody>
      </p:sp>
    </p:spTree>
    <p:extLst>
      <p:ext uri="{BB962C8B-B14F-4D97-AF65-F5344CB8AC3E}">
        <p14:creationId xmlns:p14="http://schemas.microsoft.com/office/powerpoint/2010/main" val="73415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F8D0-FCC6-ED08-583C-EF157DE9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Metaethics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338B1-D615-B78E-4B4A-49AAC57C7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What is the meaning of moral statements? When one is expressing a moral statement what are they doing? Are they “fact”-like? Are moral statements like statements on reality (true/false)?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Cognitivism vs Non Cognitivism: Are moral statements “truth-apt”?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+mj-lt"/>
              </a:rPr>
              <a:t>Compare a belief about a world with a belief about morality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604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57B7-4FD0-91B7-2017-CB43A46C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Cognitivism: Yes, moral statements are truth-apt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8D186-62ED-9F41-B0EE-B05E045CA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Are ANY moral statements true?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+mj-lt"/>
              </a:rPr>
              <a:t>No, all moral statements are false, values don’t exist: Error Theory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+mj-lt"/>
              </a:rPr>
              <a:t>Yes, some moral statements are true</a:t>
            </a:r>
          </a:p>
          <a:p>
            <a:pPr lvl="2">
              <a:lnSpc>
                <a:spcPct val="150000"/>
              </a:lnSpc>
            </a:pPr>
            <a:r>
              <a:rPr lang="en-IN" dirty="0">
                <a:latin typeface="+mj-lt"/>
              </a:rPr>
              <a:t>Subjective: Ethical Subjectivism (do not confuse this with error theory or descriptive relativism)</a:t>
            </a:r>
          </a:p>
          <a:p>
            <a:pPr lvl="2">
              <a:lnSpc>
                <a:spcPct val="150000"/>
              </a:lnSpc>
            </a:pPr>
            <a:r>
              <a:rPr lang="en-IN" dirty="0">
                <a:latin typeface="+mj-lt"/>
              </a:rPr>
              <a:t>Objective: Moral Realism – mind independent morality exists</a:t>
            </a:r>
          </a:p>
          <a:p>
            <a:pPr lvl="3">
              <a:lnSpc>
                <a:spcPct val="150000"/>
              </a:lnSpc>
            </a:pPr>
            <a:r>
              <a:rPr lang="en-IN" dirty="0">
                <a:latin typeface="+mj-lt"/>
              </a:rPr>
              <a:t>Moral naturalism</a:t>
            </a:r>
          </a:p>
          <a:p>
            <a:pPr lvl="3">
              <a:lnSpc>
                <a:spcPct val="150000"/>
              </a:lnSpc>
            </a:pPr>
            <a:r>
              <a:rPr lang="en-IN" dirty="0">
                <a:latin typeface="+mj-lt"/>
              </a:rPr>
              <a:t>Moral non-naturalism</a:t>
            </a:r>
          </a:p>
        </p:txBody>
      </p:sp>
    </p:spTree>
    <p:extLst>
      <p:ext uri="{BB962C8B-B14F-4D97-AF65-F5344CB8AC3E}">
        <p14:creationId xmlns:p14="http://schemas.microsoft.com/office/powerpoint/2010/main" val="405010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4956-F3F5-27DA-02AD-FD4AF2B0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Non Cognitivism: No, moral statements are not truth-apt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CA608-E8DD-F4D5-32FC-F7C83705A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If we are not making fact like statements what are we doing when we utter moral statements?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We are making emotions: Emotivism, murder is </a:t>
            </a:r>
            <a:r>
              <a:rPr lang="en-US" dirty="0" err="1">
                <a:latin typeface="+mj-lt"/>
              </a:rPr>
              <a:t>ewww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We are making a quasi-realist statement: Quasi-realism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We are making commands: Prescriptivism, I command you to not murder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Is-ought gap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220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7D651-A00F-CD6D-0E4E-22CD11E4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243D7-083D-D77C-DCAB-7F3D1299B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Ethics initiatives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Ethics boards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Lack of actionability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Project Maven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Lack of transparency</a:t>
            </a:r>
          </a:p>
        </p:txBody>
      </p:sp>
    </p:spTree>
    <p:extLst>
      <p:ext uri="{BB962C8B-B14F-4D97-AF65-F5344CB8AC3E}">
        <p14:creationId xmlns:p14="http://schemas.microsoft.com/office/powerpoint/2010/main" val="1595362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BD50-A27E-015B-8D67-3D6C978D4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Issues with tech 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63DA4-E422-0F81-90F3-63103473E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Individualist solutions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Corporate logics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Contradictions and vagueness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Determinism and solutionism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latin typeface="+mj-lt"/>
              </a:rPr>
              <a:t>Ethicswashing</a:t>
            </a:r>
            <a:endParaRPr lang="en-IN" dirty="0"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5712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1557</TotalTime>
  <Words>682</Words>
  <Application>Microsoft Office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F/A/T, Ethics, Human Rights</vt:lpstr>
      <vt:lpstr>Why philosophy? Let us take two philosophical questions: mind and ethics (we will do philosophy in detail in PS644)</vt:lpstr>
      <vt:lpstr>Ethics</vt:lpstr>
      <vt:lpstr>Applied Ethics</vt:lpstr>
      <vt:lpstr>Metaethics</vt:lpstr>
      <vt:lpstr>Cognitivism: Yes, moral statements are truth-apt</vt:lpstr>
      <vt:lpstr>Non Cognitivism: No, moral statements are not truth-apt</vt:lpstr>
      <vt:lpstr>Ethics</vt:lpstr>
      <vt:lpstr>Issues with tech ethics</vt:lpstr>
      <vt:lpstr>So, what is a mind?</vt:lpstr>
      <vt:lpstr>Some philosophy of mind problems</vt:lpstr>
      <vt:lpstr>Materialism: In general and for the mind</vt:lpstr>
      <vt:lpstr>What is Fairness, Accountability, and Transparency</vt:lpstr>
      <vt:lpstr>Issues with FAT</vt:lpstr>
      <vt:lpstr>Human Rights</vt:lpstr>
      <vt:lpstr>A Short History of Human Rights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and ML: An Introduction</dc:title>
  <dc:creator>Anupam Guha</dc:creator>
  <cp:lastModifiedBy>Anupam Guha</cp:lastModifiedBy>
  <cp:revision>29</cp:revision>
  <dcterms:created xsi:type="dcterms:W3CDTF">2021-08-11T14:20:11Z</dcterms:created>
  <dcterms:modified xsi:type="dcterms:W3CDTF">2023-08-29T02:48:15Z</dcterms:modified>
</cp:coreProperties>
</file>