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6" r:id="rId6"/>
    <p:sldId id="265" r:id="rId7"/>
    <p:sldId id="268" r:id="rId8"/>
    <p:sldId id="269" r:id="rId9"/>
    <p:sldId id="260" r:id="rId10"/>
    <p:sldId id="262"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p:scale>
          <a:sx n="100" d="100"/>
          <a:sy n="100" d="100"/>
        </p:scale>
        <p:origin x="365"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KPMG’s Lighthouse &amp; Innovation Team</a:t>
            </a:r>
            <a:r>
              <a:rPr dirty="0"/>
              <a:t> </a:t>
            </a:r>
            <a:r>
              <a:rPr lang="en-US" dirty="0"/>
              <a:t>– Yash Shah (Junior Consultant)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199"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3100693" y="2210128"/>
            <a:ext cx="2923412" cy="7232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0" y="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719159" y="1585776"/>
            <a:ext cx="5459402" cy="236683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250000"/>
              </a:lnSpc>
              <a:buClr>
                <a:srgbClr val="000000"/>
              </a:buClr>
              <a:buSzPts val="2000"/>
              <a:buAutoNum type="arabicPeriod"/>
              <a:defRPr sz="2000">
                <a:latin typeface="Open Sans"/>
                <a:ea typeface="Open Sans"/>
                <a:cs typeface="Open Sans"/>
                <a:sym typeface="Open Sans"/>
              </a:defRPr>
            </a:pPr>
            <a:r>
              <a:rPr lang="en-US" dirty="0"/>
              <a:t>Understanding the Data</a:t>
            </a:r>
          </a:p>
          <a:p>
            <a:pPr marL="457200" indent="-355600">
              <a:lnSpc>
                <a:spcPct val="250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250000"/>
              </a:lnSpc>
              <a:buClr>
                <a:srgbClr val="000000"/>
              </a:buClr>
              <a:buSzPts val="2000"/>
              <a:buAutoNum type="arabicPeriod"/>
              <a:defRPr sz="2000">
                <a:latin typeface="Open Sans"/>
                <a:ea typeface="Open Sans"/>
                <a:cs typeface="Open Sans"/>
                <a:sym typeface="Open Sans"/>
              </a:defRPr>
            </a:pPr>
            <a:r>
              <a:rPr dirty="0"/>
              <a:t>Model Development</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descr="871,700+ Agenda Stock Photos, Pictures &amp; Royalty-Free Images - iStock |  Meeting agenda, Checklist, Calendar">
            <a:extLst>
              <a:ext uri="{FF2B5EF4-FFF2-40B4-BE49-F238E27FC236}">
                <a16:creationId xmlns:a16="http://schemas.microsoft.com/office/drawing/2014/main" id="{FBF4B5B1-4201-A3E3-FE34-E6C993538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763" y="1391215"/>
            <a:ext cx="2877875" cy="2877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Understanding the Datasets</a:t>
            </a:r>
            <a:endParaRPr dirty="0"/>
          </a:p>
        </p:txBody>
      </p:sp>
      <p:sp>
        <p:nvSpPr>
          <p:cNvPr id="123" name="Shape 72"/>
          <p:cNvSpPr/>
          <p:nvPr/>
        </p:nvSpPr>
        <p:spPr>
          <a:xfrm>
            <a:off x="205025" y="96185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Initially, three datasets were provided whose dimensions were as follows - </a:t>
            </a:r>
            <a:endParaRPr sz="14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65577D74-2BA8-DCCE-BF19-A71C751B0CA2}"/>
              </a:ext>
            </a:extLst>
          </p:cNvPr>
          <p:cNvPicPr>
            <a:picLocks noChangeAspect="1"/>
          </p:cNvPicPr>
          <p:nvPr/>
        </p:nvPicPr>
        <p:blipFill>
          <a:blip r:embed="rId2"/>
          <a:stretch>
            <a:fillRect/>
          </a:stretch>
        </p:blipFill>
        <p:spPr>
          <a:xfrm>
            <a:off x="2007046" y="1353305"/>
            <a:ext cx="5069599" cy="913907"/>
          </a:xfrm>
          <a:prstGeom prst="rect">
            <a:avLst/>
          </a:prstGeom>
        </p:spPr>
      </p:pic>
      <p:sp>
        <p:nvSpPr>
          <p:cNvPr id="8" name="Shape 72">
            <a:extLst>
              <a:ext uri="{FF2B5EF4-FFF2-40B4-BE49-F238E27FC236}">
                <a16:creationId xmlns:a16="http://schemas.microsoft.com/office/drawing/2014/main" id="{D852A26A-FD0B-20F7-8E7D-3B52A95420DE}"/>
              </a:ext>
            </a:extLst>
          </p:cNvPr>
          <p:cNvSpPr/>
          <p:nvPr/>
        </p:nvSpPr>
        <p:spPr>
          <a:xfrm>
            <a:off x="205025" y="2434217"/>
            <a:ext cx="8565600" cy="66457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After assessing the quality of the datasets followed by cleaning them, we ended up with the below dimensions - </a:t>
            </a:r>
            <a:endParaRPr sz="1400" dirty="0"/>
          </a:p>
        </p:txBody>
      </p:sp>
      <p:sp>
        <p:nvSpPr>
          <p:cNvPr id="19" name="Rectangle 7">
            <a:extLst>
              <a:ext uri="{FF2B5EF4-FFF2-40B4-BE49-F238E27FC236}">
                <a16:creationId xmlns:a16="http://schemas.microsoft.com/office/drawing/2014/main" id="{21847E55-90D3-7B3E-A2E2-2CC17EEBE898}"/>
              </a:ext>
            </a:extLst>
          </p:cNvPr>
          <p:cNvSpPr>
            <a:spLocks noChangeArrowheads="1"/>
          </p:cNvSpPr>
          <p:nvPr/>
        </p:nvSpPr>
        <p:spPr bwMode="auto">
          <a:xfrm>
            <a:off x="1061766" y="4103050"/>
            <a:ext cx="69601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Methods like data imputation, data transformation, removing unnecessary rows and columns, and replacing missing or incorrect values with reasonable ones were applied</a:t>
            </a:r>
          </a:p>
        </p:txBody>
      </p:sp>
      <p:pic>
        <p:nvPicPr>
          <p:cNvPr id="20" name="Picture 19">
            <a:extLst>
              <a:ext uri="{FF2B5EF4-FFF2-40B4-BE49-F238E27FC236}">
                <a16:creationId xmlns:a16="http://schemas.microsoft.com/office/drawing/2014/main" id="{D2CF4E0B-2FCD-8B36-D968-7E8C67B3272E}"/>
              </a:ext>
            </a:extLst>
          </p:cNvPr>
          <p:cNvPicPr>
            <a:picLocks noChangeAspect="1"/>
          </p:cNvPicPr>
          <p:nvPr/>
        </p:nvPicPr>
        <p:blipFill>
          <a:blip r:embed="rId3"/>
          <a:stretch>
            <a:fillRect/>
          </a:stretch>
        </p:blipFill>
        <p:spPr>
          <a:xfrm>
            <a:off x="2007046" y="3098790"/>
            <a:ext cx="5073087" cy="88011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Gender Distribution</a:t>
            </a:r>
            <a:endParaRPr dirty="0"/>
          </a:p>
        </p:txBody>
      </p:sp>
      <p:sp>
        <p:nvSpPr>
          <p:cNvPr id="133" name="Shape 82"/>
          <p:cNvSpPr/>
          <p:nvPr/>
        </p:nvSpPr>
        <p:spPr>
          <a:xfrm>
            <a:off x="205025" y="1064587"/>
            <a:ext cx="8565600" cy="69881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Female customers are leading the male customers at present by </a:t>
            </a:r>
            <a:r>
              <a:rPr lang="en-US" b="1" dirty="0"/>
              <a:t>4%</a:t>
            </a:r>
          </a:p>
          <a:p>
            <a:pPr marL="285750" indent="-285750">
              <a:buFont typeface="Arial" panose="020B0604020202020204" pitchFamily="34" charset="0"/>
              <a:buChar char="•"/>
            </a:pPr>
            <a:r>
              <a:rPr lang="en-US" dirty="0"/>
              <a:t>The total count of females is </a:t>
            </a:r>
            <a:r>
              <a:rPr lang="en-US" b="1" dirty="0"/>
              <a:t>2038</a:t>
            </a:r>
            <a:r>
              <a:rPr lang="en-US" dirty="0"/>
              <a:t> whereas that of males is </a:t>
            </a:r>
            <a:r>
              <a:rPr lang="en-US" b="1" dirty="0"/>
              <a:t>1872</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6B9DC677-003C-6437-1EB9-35BC44E003FF}"/>
              </a:ext>
            </a:extLst>
          </p:cNvPr>
          <p:cNvPicPr>
            <a:picLocks noChangeAspect="1"/>
          </p:cNvPicPr>
          <p:nvPr/>
        </p:nvPicPr>
        <p:blipFill>
          <a:blip r:embed="rId2"/>
          <a:stretch>
            <a:fillRect/>
          </a:stretch>
        </p:blipFill>
        <p:spPr>
          <a:xfrm>
            <a:off x="2171584" y="1864626"/>
            <a:ext cx="4817232" cy="287882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r>
              <a:rPr lang="en-US" dirty="0"/>
              <a:t> : Age Distribution</a:t>
            </a:r>
            <a:endParaRPr dirty="0"/>
          </a:p>
        </p:txBody>
      </p:sp>
      <p:sp>
        <p:nvSpPr>
          <p:cNvPr id="133" name="Shape 82"/>
          <p:cNvSpPr/>
          <p:nvPr/>
        </p:nvSpPr>
        <p:spPr>
          <a:xfrm>
            <a:off x="205025" y="889728"/>
            <a:ext cx="4038363" cy="388430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age of the customers was derived from their date of birth</a:t>
            </a:r>
          </a:p>
          <a:p>
            <a:endParaRPr lang="en-US" dirty="0"/>
          </a:p>
          <a:p>
            <a:pPr marL="285750" indent="-285750">
              <a:buFont typeface="Arial" panose="020B0604020202020204" pitchFamily="34" charset="0"/>
              <a:buChar char="•"/>
            </a:pPr>
            <a:r>
              <a:rPr lang="en-US" dirty="0"/>
              <a:t>It is observed that a majority of the present customers belong to the age group </a:t>
            </a:r>
            <a:r>
              <a:rPr lang="en-US" b="1" dirty="0"/>
              <a:t>40-49 years</a:t>
            </a:r>
          </a:p>
          <a:p>
            <a:endParaRPr lang="en-US" b="1" u="sng" dirty="0"/>
          </a:p>
          <a:p>
            <a:pPr marL="285750" indent="-285750">
              <a:buFont typeface="Arial" panose="020B0604020202020204" pitchFamily="34" charset="0"/>
              <a:buChar char="•"/>
            </a:pPr>
            <a:r>
              <a:rPr lang="en-US" dirty="0"/>
              <a:t>Followed by this, a great amount of customers are coming from the age group 50-59 and 30-39</a:t>
            </a:r>
          </a:p>
          <a:p>
            <a:endParaRPr lang="en-US" dirty="0"/>
          </a:p>
          <a:p>
            <a:pPr marL="285750" indent="-285750">
              <a:buFont typeface="Arial" panose="020B0604020202020204" pitchFamily="34" charset="0"/>
              <a:buChar char="•"/>
            </a:pPr>
            <a:r>
              <a:rPr lang="en-US" dirty="0"/>
              <a:t>Customers </a:t>
            </a:r>
            <a:r>
              <a:rPr lang="en-US" b="1" dirty="0"/>
              <a:t>below 20 and above 79 should not be targeted </a:t>
            </a:r>
            <a:r>
              <a:rPr lang="en-US" dirty="0"/>
              <a:t>due to low counts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25A2966-C36E-318A-2E4C-6B8DE5DD1D60}"/>
              </a:ext>
            </a:extLst>
          </p:cNvPr>
          <p:cNvPicPr>
            <a:picLocks noChangeAspect="1"/>
          </p:cNvPicPr>
          <p:nvPr/>
        </p:nvPicPr>
        <p:blipFill>
          <a:blip r:embed="rId2"/>
          <a:stretch>
            <a:fillRect/>
          </a:stretch>
        </p:blipFill>
        <p:spPr>
          <a:xfrm>
            <a:off x="4406331" y="1484665"/>
            <a:ext cx="4364294" cy="2694429"/>
          </a:xfrm>
          <a:prstGeom prst="rect">
            <a:avLst/>
          </a:prstGeom>
        </p:spPr>
      </p:pic>
    </p:spTree>
    <p:extLst>
      <p:ext uri="{BB962C8B-B14F-4D97-AF65-F5344CB8AC3E}">
        <p14:creationId xmlns:p14="http://schemas.microsoft.com/office/powerpoint/2010/main" val="17596824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r>
              <a:rPr lang="en-US" dirty="0"/>
              <a:t> : Age Distribution</a:t>
            </a:r>
            <a:endParaRPr dirty="0"/>
          </a:p>
        </p:txBody>
      </p:sp>
      <p:sp>
        <p:nvSpPr>
          <p:cNvPr id="133" name="Shape 82"/>
          <p:cNvSpPr/>
          <p:nvPr/>
        </p:nvSpPr>
        <p:spPr>
          <a:xfrm>
            <a:off x="283606" y="1212879"/>
            <a:ext cx="4366975"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After gender-based data separating, it is discovered that customers with greater counts, irrespective of gender, primarily fall in the </a:t>
            </a:r>
            <a:r>
              <a:rPr lang="en-US" b="1" dirty="0"/>
              <a:t>40-49</a:t>
            </a:r>
            <a:r>
              <a:rPr lang="en-US" dirty="0"/>
              <a:t> age bracket</a:t>
            </a:r>
          </a:p>
          <a:p>
            <a:endParaRPr lang="en-US" b="1" u="sng" dirty="0"/>
          </a:p>
          <a:p>
            <a:pPr marL="285750" indent="-285750">
              <a:buFont typeface="Arial" panose="020B0604020202020204" pitchFamily="34" charset="0"/>
              <a:buChar char="•"/>
            </a:pPr>
            <a:r>
              <a:rPr lang="en-US" dirty="0"/>
              <a:t>The count of female customers in this age group is </a:t>
            </a:r>
            <a:r>
              <a:rPr lang="en-US" b="1" dirty="0"/>
              <a:t>slightly larger </a:t>
            </a:r>
            <a:r>
              <a:rPr lang="en-US" dirty="0"/>
              <a:t>than those of male customers belonging to the same age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a:t>
            </a:r>
            <a:r>
              <a:rPr lang="en-US" b="1" dirty="0"/>
              <a:t>female customers should be focused more </a:t>
            </a:r>
            <a:r>
              <a:rPr lang="en-US" dirty="0"/>
              <a:t>at the time of marketing</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5D5C7E21-E8EF-D0C7-8AE3-EF966B706D40}"/>
              </a:ext>
            </a:extLst>
          </p:cNvPr>
          <p:cNvPicPr>
            <a:picLocks noChangeAspect="1"/>
          </p:cNvPicPr>
          <p:nvPr/>
        </p:nvPicPr>
        <p:blipFill>
          <a:blip r:embed="rId2"/>
          <a:stretch>
            <a:fillRect/>
          </a:stretch>
        </p:blipFill>
        <p:spPr>
          <a:xfrm>
            <a:off x="5161545" y="2945971"/>
            <a:ext cx="3357402" cy="1978437"/>
          </a:xfrm>
          <a:prstGeom prst="rect">
            <a:avLst/>
          </a:prstGeom>
        </p:spPr>
      </p:pic>
      <p:pic>
        <p:nvPicPr>
          <p:cNvPr id="7" name="Picture 6">
            <a:extLst>
              <a:ext uri="{FF2B5EF4-FFF2-40B4-BE49-F238E27FC236}">
                <a16:creationId xmlns:a16="http://schemas.microsoft.com/office/drawing/2014/main" id="{CDED4DB2-B7CC-CFB0-52ED-B060FBCC46C9}"/>
              </a:ext>
            </a:extLst>
          </p:cNvPr>
          <p:cNvPicPr>
            <a:picLocks noChangeAspect="1"/>
          </p:cNvPicPr>
          <p:nvPr/>
        </p:nvPicPr>
        <p:blipFill>
          <a:blip r:embed="rId3"/>
          <a:stretch>
            <a:fillRect/>
          </a:stretch>
        </p:blipFill>
        <p:spPr>
          <a:xfrm>
            <a:off x="5161545" y="876924"/>
            <a:ext cx="3357402" cy="2012648"/>
          </a:xfrm>
          <a:prstGeom prst="rect">
            <a:avLst/>
          </a:prstGeom>
        </p:spPr>
      </p:pic>
    </p:spTree>
    <p:extLst>
      <p:ext uri="{BB962C8B-B14F-4D97-AF65-F5344CB8AC3E}">
        <p14:creationId xmlns:p14="http://schemas.microsoft.com/office/powerpoint/2010/main" val="28985617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Data Exploration</a:t>
            </a:r>
            <a:r>
              <a:rPr lang="en-US" dirty="0"/>
              <a:t> : Job Industry &amp; Wealth Segment Distribution</a:t>
            </a:r>
            <a:endParaRPr dirty="0"/>
          </a:p>
        </p:txBody>
      </p:sp>
      <p:sp>
        <p:nvSpPr>
          <p:cNvPr id="133" name="Shape 82"/>
          <p:cNvSpPr/>
          <p:nvPr/>
        </p:nvSpPr>
        <p:spPr>
          <a:xfrm>
            <a:off x="140208" y="1116658"/>
            <a:ext cx="4663440" cy="361884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Customers who are a part of the </a:t>
            </a:r>
            <a:r>
              <a:rPr lang="en-US" b="1" dirty="0"/>
              <a:t>Manufacturing</a:t>
            </a:r>
            <a:r>
              <a:rPr lang="en-US" dirty="0"/>
              <a:t> industry form the major basis of the business with a count of 796 followed by the </a:t>
            </a:r>
            <a:r>
              <a:rPr lang="en-US" b="1" dirty="0"/>
              <a:t>Financial Services </a:t>
            </a:r>
            <a:r>
              <a:rPr lang="en-US" dirty="0"/>
              <a:t>industry which sums up to 766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Mass Customers </a:t>
            </a:r>
            <a:r>
              <a:rPr lang="en-US" dirty="0"/>
              <a:t>are at the top when the data is segregated based on wealth segment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build a successful strategy, the team must concentrate on Mass customers who belong to either the manufacturing or financial services industry</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9" name="Picture 8">
            <a:extLst>
              <a:ext uri="{FF2B5EF4-FFF2-40B4-BE49-F238E27FC236}">
                <a16:creationId xmlns:a16="http://schemas.microsoft.com/office/drawing/2014/main" id="{FED6C6A3-7B98-A668-6D9D-15D99DE1A6C5}"/>
              </a:ext>
            </a:extLst>
          </p:cNvPr>
          <p:cNvPicPr>
            <a:picLocks noChangeAspect="1"/>
          </p:cNvPicPr>
          <p:nvPr/>
        </p:nvPicPr>
        <p:blipFill rotWithShape="1">
          <a:blip r:embed="rId2"/>
          <a:srcRect l="24247" t="5621"/>
          <a:stretch/>
        </p:blipFill>
        <p:spPr>
          <a:xfrm>
            <a:off x="5205986" y="917223"/>
            <a:ext cx="3245260" cy="1987521"/>
          </a:xfrm>
          <a:prstGeom prst="rect">
            <a:avLst/>
          </a:prstGeom>
          <a:ln>
            <a:solidFill>
              <a:schemeClr val="tx1"/>
            </a:solidFill>
          </a:ln>
        </p:spPr>
      </p:pic>
      <p:pic>
        <p:nvPicPr>
          <p:cNvPr id="12" name="Picture 11">
            <a:extLst>
              <a:ext uri="{FF2B5EF4-FFF2-40B4-BE49-F238E27FC236}">
                <a16:creationId xmlns:a16="http://schemas.microsoft.com/office/drawing/2014/main" id="{9313D7D4-4467-6E10-CEB6-6208B78FF117}"/>
              </a:ext>
            </a:extLst>
          </p:cNvPr>
          <p:cNvPicPr>
            <a:picLocks noChangeAspect="1"/>
          </p:cNvPicPr>
          <p:nvPr/>
        </p:nvPicPr>
        <p:blipFill rotWithShape="1">
          <a:blip r:embed="rId3"/>
          <a:srcRect l="19565" t="6266"/>
          <a:stretch/>
        </p:blipFill>
        <p:spPr>
          <a:xfrm>
            <a:off x="5205986" y="3001442"/>
            <a:ext cx="3245260" cy="2063911"/>
          </a:xfrm>
          <a:prstGeom prst="rect">
            <a:avLst/>
          </a:prstGeom>
          <a:ln>
            <a:solidFill>
              <a:schemeClr val="tx1"/>
            </a:solidFill>
          </a:ln>
        </p:spPr>
      </p:pic>
    </p:spTree>
    <p:extLst>
      <p:ext uri="{BB962C8B-B14F-4D97-AF65-F5344CB8AC3E}">
        <p14:creationId xmlns:p14="http://schemas.microsoft.com/office/powerpoint/2010/main" val="16537434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r>
              <a:rPr lang="en-US" dirty="0"/>
              <a:t> : State Distribution</a:t>
            </a:r>
            <a:endParaRPr dirty="0"/>
          </a:p>
        </p:txBody>
      </p:sp>
      <p:sp>
        <p:nvSpPr>
          <p:cNvPr id="133" name="Shape 82"/>
          <p:cNvSpPr/>
          <p:nvPr/>
        </p:nvSpPr>
        <p:spPr>
          <a:xfrm>
            <a:off x="140208" y="1283171"/>
            <a:ext cx="4663440" cy="36188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New South Wales </a:t>
            </a:r>
            <a:r>
              <a:rPr lang="en-US" dirty="0"/>
              <a:t>could be the potential location to conduct the marketing campaign as most customers come from this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 number of people own car in New South Wales whereas the customers having ownership of car in other two states is nearly equal to those who do not own car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Marketing techniques can persuade more people who don't currently own an automobile to buy one. Then, QLD and VIC might also produce better outcomes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5DE5BE2-490A-372E-56F9-C1A4C44E90E4}"/>
              </a:ext>
            </a:extLst>
          </p:cNvPr>
          <p:cNvPicPr>
            <a:picLocks noChangeAspect="1"/>
          </p:cNvPicPr>
          <p:nvPr/>
        </p:nvPicPr>
        <p:blipFill>
          <a:blip r:embed="rId2"/>
          <a:stretch>
            <a:fillRect/>
          </a:stretch>
        </p:blipFill>
        <p:spPr>
          <a:xfrm>
            <a:off x="5475371" y="904658"/>
            <a:ext cx="2933058" cy="2055206"/>
          </a:xfrm>
          <a:prstGeom prst="rect">
            <a:avLst/>
          </a:prstGeom>
        </p:spPr>
      </p:pic>
      <p:pic>
        <p:nvPicPr>
          <p:cNvPr id="4" name="Picture 3">
            <a:extLst>
              <a:ext uri="{FF2B5EF4-FFF2-40B4-BE49-F238E27FC236}">
                <a16:creationId xmlns:a16="http://schemas.microsoft.com/office/drawing/2014/main" id="{2C0FEFEE-1CA7-C7C1-9E4F-67B4A777FD2F}"/>
              </a:ext>
            </a:extLst>
          </p:cNvPr>
          <p:cNvPicPr>
            <a:picLocks noChangeAspect="1"/>
          </p:cNvPicPr>
          <p:nvPr/>
        </p:nvPicPr>
        <p:blipFill>
          <a:blip r:embed="rId3"/>
          <a:stretch>
            <a:fillRect/>
          </a:stretch>
        </p:blipFill>
        <p:spPr>
          <a:xfrm>
            <a:off x="5475372" y="3024005"/>
            <a:ext cx="2933058" cy="1959515"/>
          </a:xfrm>
          <a:prstGeom prst="rect">
            <a:avLst/>
          </a:prstGeom>
        </p:spPr>
      </p:pic>
    </p:spTree>
    <p:extLst>
      <p:ext uri="{BB962C8B-B14F-4D97-AF65-F5344CB8AC3E}">
        <p14:creationId xmlns:p14="http://schemas.microsoft.com/office/powerpoint/2010/main" val="13749598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89200" y="852149"/>
            <a:ext cx="8565600" cy="122421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Based on the observations, the marketing team should give priority to the following points to ensure a better return to the marketing activities conducted by them.</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Shape 90">
            <a:extLst>
              <a:ext uri="{FF2B5EF4-FFF2-40B4-BE49-F238E27FC236}">
                <a16:creationId xmlns:a16="http://schemas.microsoft.com/office/drawing/2014/main" id="{F4A61B9D-9431-1A15-E88B-9D70604564C4}"/>
              </a:ext>
            </a:extLst>
          </p:cNvPr>
          <p:cNvSpPr/>
          <p:nvPr/>
        </p:nvSpPr>
        <p:spPr>
          <a:xfrm>
            <a:off x="297400" y="1928284"/>
            <a:ext cx="8565600" cy="278938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marL="285750" indent="-285750">
              <a:lnSpc>
                <a:spcPct val="250000"/>
              </a:lnSpc>
              <a:buFont typeface="Wingdings" panose="05000000000000000000" pitchFamily="2" charset="2"/>
              <a:buChar char="Ø"/>
            </a:pPr>
            <a:r>
              <a:rPr lang="en-US" sz="1400" b="0" dirty="0"/>
              <a:t>Customers in the age bracket 40-49</a:t>
            </a:r>
          </a:p>
          <a:p>
            <a:pPr marL="285750" indent="-285750">
              <a:lnSpc>
                <a:spcPct val="250000"/>
              </a:lnSpc>
              <a:buFont typeface="Wingdings" panose="05000000000000000000" pitchFamily="2" charset="2"/>
              <a:buChar char="Ø"/>
            </a:pPr>
            <a:r>
              <a:rPr lang="en-US" sz="1400" b="0" dirty="0"/>
              <a:t>Female Clients</a:t>
            </a:r>
          </a:p>
          <a:p>
            <a:pPr marL="285750" indent="-285750">
              <a:lnSpc>
                <a:spcPct val="250000"/>
              </a:lnSpc>
              <a:buFont typeface="Wingdings" panose="05000000000000000000" pitchFamily="2" charset="2"/>
              <a:buChar char="Ø"/>
            </a:pPr>
            <a:r>
              <a:rPr lang="en-US" sz="1400" b="0" dirty="0"/>
              <a:t>Customers who are a part of Manufacturing, Financial Services, and Health Industry</a:t>
            </a:r>
          </a:p>
          <a:p>
            <a:pPr marL="285750" indent="-285750">
              <a:lnSpc>
                <a:spcPct val="250000"/>
              </a:lnSpc>
              <a:buFont typeface="Wingdings" panose="05000000000000000000" pitchFamily="2" charset="2"/>
              <a:buChar char="Ø"/>
            </a:pPr>
            <a:r>
              <a:rPr lang="en-US" sz="1400" b="0" dirty="0"/>
              <a:t>Mass Customers</a:t>
            </a:r>
          </a:p>
          <a:p>
            <a:pPr marL="285750" indent="-285750">
              <a:lnSpc>
                <a:spcPct val="250000"/>
              </a:lnSpc>
              <a:buFont typeface="Wingdings" panose="05000000000000000000" pitchFamily="2" charset="2"/>
              <a:buChar char="Ø"/>
            </a:pPr>
            <a:r>
              <a:rPr lang="en-US" sz="1400" b="0" dirty="0"/>
              <a:t>Customers who live in New South Wales followed by Victoria</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2395</TotalTime>
  <Words>796</Words>
  <Application>Microsoft Office PowerPoint</Application>
  <PresentationFormat>On-screen Show (16:9)</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Open Sans</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Shah</dc:creator>
  <cp:lastModifiedBy>Yash Shah</cp:lastModifiedBy>
  <cp:revision>9</cp:revision>
  <dcterms:modified xsi:type="dcterms:W3CDTF">2024-04-05T10:32:13Z</dcterms:modified>
</cp:coreProperties>
</file>