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221a9f36baeec7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221a9f36baeec7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221a9f36baeec7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221a9f36baeec7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221a9f36baeec7c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221a9f36baeec7c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221a9f36baeec7c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221a9f36baeec7c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221a9f36baeec7c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221a9f36baeec7c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ea89a0467f08ed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ea89a0467f08ed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ea89a0467f08e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ea89a0467f08e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ea89a0467f08e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ea89a0467f08e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ea89a0467f08e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ea89a0467f08e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ea89a0467f08ed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ea89a0467f08ed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55a3302c45eb9c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5a3302c45eb9c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ea89a0467f08ed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ea89a0467f08ed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9f149d7503f203b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9f149d7503f203b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9f149d7503f203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9f149d7503f203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9f149d7503f203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9f149d7503f203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55a3302c45eb9c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55a3302c45eb9c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455a3302c45eb9c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55a3302c45eb9c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455a3302c45eb9c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55a3302c45eb9c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55a3302c45eb9c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55a3302c45eb9c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455a3302c45eb9c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55a3302c45eb9c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109e24861baae4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109e24861baae4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46556a500e431f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46556a500e431f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221a9f36baeec7c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221a9f36baeec7c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3cfe0b4cb2767e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3cfe0b4cb2767e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3cfe0b4cb2767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3cfe0b4cb2767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46556a500e431f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46556a500e431f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2b34a6c6bcffd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2b34a6c6bcffd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2b34a6c6bcffd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2b34a6c6bcffd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205500" y="2571750"/>
            <a:ext cx="4366500" cy="2281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800">
                <a:solidFill>
                  <a:schemeClr val="dk1"/>
                </a:solidFill>
                <a:highlight>
                  <a:srgbClr val="FFFFFF"/>
                </a:highlight>
                <a:latin typeface="Lato"/>
                <a:ea typeface="Lato"/>
                <a:cs typeface="Lato"/>
                <a:sym typeface="Lato"/>
              </a:rPr>
              <a:t>DATA ANALYSIS </a:t>
            </a:r>
            <a:endParaRPr b="1" sz="6800">
              <a:solidFill>
                <a:schemeClr val="dk1"/>
              </a:solidFill>
              <a:highlight>
                <a:srgbClr val="FFFFFF"/>
              </a:highlight>
              <a:latin typeface="Lato"/>
              <a:ea typeface="Lato"/>
              <a:cs typeface="Lato"/>
              <a:sym typeface="Lato"/>
            </a:endParaRPr>
          </a:p>
        </p:txBody>
      </p:sp>
      <p:pic>
        <p:nvPicPr>
          <p:cNvPr id="135" name="Google Shape;135;p13"/>
          <p:cNvPicPr preferRelativeResize="0"/>
          <p:nvPr/>
        </p:nvPicPr>
        <p:blipFill rotWithShape="1">
          <a:blip r:embed="rId3">
            <a:alphaModFix/>
          </a:blip>
          <a:srcRect b="0" l="0" r="0" t="0"/>
          <a:stretch/>
        </p:blipFill>
        <p:spPr>
          <a:xfrm>
            <a:off x="4932250" y="2696150"/>
            <a:ext cx="3843750" cy="2033000"/>
          </a:xfrm>
          <a:prstGeom prst="rect">
            <a:avLst/>
          </a:prstGeom>
          <a:noFill/>
          <a:ln>
            <a:noFill/>
          </a:ln>
        </p:spPr>
      </p:pic>
      <p:pic>
        <p:nvPicPr>
          <p:cNvPr id="136" name="Google Shape;136;p13"/>
          <p:cNvPicPr preferRelativeResize="0"/>
          <p:nvPr/>
        </p:nvPicPr>
        <p:blipFill rotWithShape="1">
          <a:blip r:embed="rId4">
            <a:alphaModFix/>
          </a:blip>
          <a:srcRect b="0" l="0" r="0" t="0"/>
          <a:stretch/>
        </p:blipFill>
        <p:spPr>
          <a:xfrm>
            <a:off x="4932250" y="289950"/>
            <a:ext cx="3843750" cy="203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127755" y="313241"/>
            <a:ext cx="8419200" cy="8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00"/>
              <a:t>Toss Decision(Bat or to Field) in each IPL season</a:t>
            </a:r>
            <a:endParaRPr b="1" i="1" sz="3100"/>
          </a:p>
        </p:txBody>
      </p:sp>
      <p:sp>
        <p:nvSpPr>
          <p:cNvPr id="193" name="Google Shape;193;p22"/>
          <p:cNvSpPr txBox="1"/>
          <p:nvPr>
            <p:ph idx="1" type="body"/>
          </p:nvPr>
        </p:nvSpPr>
        <p:spPr>
          <a:xfrm>
            <a:off x="248700" y="1965072"/>
            <a:ext cx="3422400" cy="292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There were 463 decisions taken of Field</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There were 293 decisions taken of Bat.</a:t>
            </a:r>
            <a:endParaRPr sz="1800"/>
          </a:p>
        </p:txBody>
      </p:sp>
      <p:pic>
        <p:nvPicPr>
          <p:cNvPr id="194" name="Google Shape;194;p22"/>
          <p:cNvPicPr preferRelativeResize="0"/>
          <p:nvPr/>
        </p:nvPicPr>
        <p:blipFill>
          <a:blip r:embed="rId3">
            <a:alphaModFix/>
          </a:blip>
          <a:stretch>
            <a:fillRect/>
          </a:stretch>
        </p:blipFill>
        <p:spPr>
          <a:xfrm>
            <a:off x="3671100" y="1703950"/>
            <a:ext cx="5241976" cy="280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094300" y="319851"/>
            <a:ext cx="8049600" cy="7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050"/>
              <a:t>Toss Decision Percentage across all IPL seasons.</a:t>
            </a:r>
            <a:endParaRPr b="1" i="1" sz="3050"/>
          </a:p>
        </p:txBody>
      </p:sp>
      <p:sp>
        <p:nvSpPr>
          <p:cNvPr id="200" name="Google Shape;200;p23"/>
          <p:cNvSpPr txBox="1"/>
          <p:nvPr>
            <p:ph idx="1" type="body"/>
          </p:nvPr>
        </p:nvSpPr>
        <p:spPr>
          <a:xfrm>
            <a:off x="216750" y="1885050"/>
            <a:ext cx="4355400" cy="281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There is 61.20% toss decision taken in all IPL Seasons.</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There is 38.80% toss decision taken in all IPL Seasons.</a:t>
            </a:r>
            <a:endParaRPr sz="1800"/>
          </a:p>
          <a:p>
            <a:pPr indent="0" lvl="0" marL="0" rtl="0" algn="l">
              <a:spcBef>
                <a:spcPts val="1200"/>
              </a:spcBef>
              <a:spcAft>
                <a:spcPts val="1200"/>
              </a:spcAft>
              <a:buNone/>
            </a:pPr>
            <a:r>
              <a:t/>
            </a:r>
            <a:endParaRPr sz="1800"/>
          </a:p>
        </p:txBody>
      </p:sp>
      <p:pic>
        <p:nvPicPr>
          <p:cNvPr id="201" name="Google Shape;201;p23"/>
          <p:cNvPicPr preferRelativeResize="0"/>
          <p:nvPr/>
        </p:nvPicPr>
        <p:blipFill>
          <a:blip r:embed="rId3">
            <a:alphaModFix/>
          </a:blip>
          <a:stretch>
            <a:fillRect/>
          </a:stretch>
        </p:blipFill>
        <p:spPr>
          <a:xfrm>
            <a:off x="4694251" y="1465150"/>
            <a:ext cx="4126500" cy="323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045056" y="382486"/>
            <a:ext cx="8557500" cy="111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3100"/>
              <a:t>Top 10 Most frequently used stadiums across all IPL seasons.</a:t>
            </a:r>
            <a:endParaRPr b="1" i="1" sz="3100"/>
          </a:p>
        </p:txBody>
      </p:sp>
      <p:sp>
        <p:nvSpPr>
          <p:cNvPr id="207" name="Google Shape;207;p24"/>
          <p:cNvSpPr txBox="1"/>
          <p:nvPr>
            <p:ph idx="1" type="body"/>
          </p:nvPr>
        </p:nvSpPr>
        <p:spPr>
          <a:xfrm>
            <a:off x="260726" y="1832275"/>
            <a:ext cx="3992700" cy="2656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most frequently used stadium was Eden Gardens in all IPL Seasons.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most frequently used stadium were Eden Gardens, M Chinnaswamy Stadium, Wankhede Stadium in all IPL Seasons.</a:t>
            </a:r>
            <a:endParaRPr sz="1500"/>
          </a:p>
        </p:txBody>
      </p:sp>
      <p:pic>
        <p:nvPicPr>
          <p:cNvPr id="208" name="Google Shape;208;p24"/>
          <p:cNvPicPr preferRelativeResize="0"/>
          <p:nvPr/>
        </p:nvPicPr>
        <p:blipFill>
          <a:blip r:embed="rId3">
            <a:alphaModFix/>
          </a:blip>
          <a:stretch>
            <a:fillRect/>
          </a:stretch>
        </p:blipFill>
        <p:spPr>
          <a:xfrm>
            <a:off x="4253352" y="1832268"/>
            <a:ext cx="4641476" cy="265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075800" y="292164"/>
            <a:ext cx="80682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00"/>
              <a:t>City that hosted most IPL matches across all seasons (Top 7 Cities)</a:t>
            </a:r>
            <a:endParaRPr b="1" i="1" sz="3100"/>
          </a:p>
        </p:txBody>
      </p:sp>
      <p:sp>
        <p:nvSpPr>
          <p:cNvPr id="214" name="Google Shape;214;p25"/>
          <p:cNvSpPr txBox="1"/>
          <p:nvPr>
            <p:ph idx="1" type="body"/>
          </p:nvPr>
        </p:nvSpPr>
        <p:spPr>
          <a:xfrm>
            <a:off x="191262" y="2024582"/>
            <a:ext cx="3889500" cy="284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Mumbai is the cities that hosted most IPL matches across all Seasons.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cities that hosted most IPL matches across all Seasons were Mumbai, Kolkata, Delhi.</a:t>
            </a:r>
            <a:endParaRPr sz="1500"/>
          </a:p>
        </p:txBody>
      </p:sp>
      <p:pic>
        <p:nvPicPr>
          <p:cNvPr id="215" name="Google Shape;215;p25"/>
          <p:cNvPicPr preferRelativeResize="0"/>
          <p:nvPr/>
        </p:nvPicPr>
        <p:blipFill>
          <a:blip r:embed="rId3">
            <a:alphaModFix/>
          </a:blip>
          <a:stretch>
            <a:fillRect/>
          </a:stretch>
        </p:blipFill>
        <p:spPr>
          <a:xfrm>
            <a:off x="4313382" y="1631618"/>
            <a:ext cx="4267200" cy="284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020300" y="185498"/>
            <a:ext cx="8123700" cy="15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00"/>
              <a:t>Top 5 Umpire1 who were to evaluate different matches across all IPL Seasons.</a:t>
            </a:r>
            <a:endParaRPr b="1" i="1" sz="3100"/>
          </a:p>
        </p:txBody>
      </p:sp>
      <p:sp>
        <p:nvSpPr>
          <p:cNvPr id="221" name="Google Shape;221;p26"/>
          <p:cNvSpPr txBox="1"/>
          <p:nvPr>
            <p:ph idx="1" type="body"/>
          </p:nvPr>
        </p:nvSpPr>
        <p:spPr>
          <a:xfrm>
            <a:off x="193848" y="1844325"/>
            <a:ext cx="3759300" cy="2698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 HDPK Dharmasena was the Umpire that evaluate matches across all IPL Seasons.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Upmire that evaluate matches across all IPL Seasons were HDPK Dharmasena, Asad Rauf and S Ravi.</a:t>
            </a:r>
            <a:endParaRPr sz="1500"/>
          </a:p>
        </p:txBody>
      </p:sp>
      <p:pic>
        <p:nvPicPr>
          <p:cNvPr id="222" name="Google Shape;222;p26"/>
          <p:cNvPicPr preferRelativeResize="0"/>
          <p:nvPr/>
        </p:nvPicPr>
        <p:blipFill>
          <a:blip r:embed="rId3">
            <a:alphaModFix/>
          </a:blip>
          <a:stretch>
            <a:fillRect/>
          </a:stretch>
        </p:blipFill>
        <p:spPr>
          <a:xfrm>
            <a:off x="4137900" y="2050475"/>
            <a:ext cx="4853699" cy="228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191202" y="282906"/>
            <a:ext cx="82299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00"/>
              <a:t>Top 5 Team that won the most matches across all the IPL Seasons.</a:t>
            </a:r>
            <a:endParaRPr b="1" i="1" sz="3100"/>
          </a:p>
        </p:txBody>
      </p:sp>
      <p:sp>
        <p:nvSpPr>
          <p:cNvPr id="228" name="Google Shape;228;p27"/>
          <p:cNvSpPr txBox="1"/>
          <p:nvPr>
            <p:ph idx="1" type="body"/>
          </p:nvPr>
        </p:nvSpPr>
        <p:spPr>
          <a:xfrm>
            <a:off x="0" y="2050325"/>
            <a:ext cx="4230000" cy="24159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Mumbai Indians Team that won most of the matches in all IPL Season.</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teams that won most matches were Mumbai Indians(who won 109 matches), Chennai Super Kings(who won 100 matches),  Kolkata Knight Riders(who won 92 matches).</a:t>
            </a:r>
            <a:endParaRPr sz="1500"/>
          </a:p>
        </p:txBody>
      </p:sp>
      <p:pic>
        <p:nvPicPr>
          <p:cNvPr id="229" name="Google Shape;229;p27"/>
          <p:cNvPicPr preferRelativeResize="0"/>
          <p:nvPr/>
        </p:nvPicPr>
        <p:blipFill>
          <a:blip r:embed="rId3">
            <a:alphaModFix/>
          </a:blip>
          <a:stretch>
            <a:fillRect/>
          </a:stretch>
        </p:blipFill>
        <p:spPr>
          <a:xfrm>
            <a:off x="4332000" y="1938376"/>
            <a:ext cx="4507200" cy="2368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011236" y="9"/>
            <a:ext cx="85485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00"/>
              <a:t>Top 8 Percentage distribution of different winning teams across all the IPL Seasons.</a:t>
            </a:r>
            <a:endParaRPr b="1" i="1" sz="3100"/>
          </a:p>
        </p:txBody>
      </p:sp>
      <p:sp>
        <p:nvSpPr>
          <p:cNvPr id="235" name="Google Shape;235;p28"/>
          <p:cNvSpPr txBox="1"/>
          <p:nvPr>
            <p:ph idx="1" type="body"/>
          </p:nvPr>
        </p:nvSpPr>
        <p:spPr>
          <a:xfrm>
            <a:off x="299973" y="1803723"/>
            <a:ext cx="3798900" cy="241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Mumbai Indians Team that won most of the matches in all IPL Season.</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teams that won most matches were Mumbai Indians(who won 16.34% matches), Chennai Super Kings(who won 14.99% matches), Kolkata Knight Riders(who won 13.79% matches).</a:t>
            </a:r>
            <a:endParaRPr sz="1500"/>
          </a:p>
        </p:txBody>
      </p:sp>
      <p:pic>
        <p:nvPicPr>
          <p:cNvPr id="236" name="Google Shape;236;p28"/>
          <p:cNvPicPr preferRelativeResize="0"/>
          <p:nvPr/>
        </p:nvPicPr>
        <p:blipFill>
          <a:blip r:embed="rId3">
            <a:alphaModFix/>
          </a:blip>
          <a:stretch>
            <a:fillRect/>
          </a:stretch>
        </p:blipFill>
        <p:spPr>
          <a:xfrm>
            <a:off x="4098873" y="1547334"/>
            <a:ext cx="4740327" cy="292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163698" y="375277"/>
            <a:ext cx="6816600" cy="7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50"/>
              <a:t>Top 7 players with most Player of the Match awards.</a:t>
            </a:r>
            <a:endParaRPr b="1" i="1" sz="3150"/>
          </a:p>
        </p:txBody>
      </p:sp>
      <p:sp>
        <p:nvSpPr>
          <p:cNvPr id="242" name="Google Shape;242;p29"/>
          <p:cNvSpPr txBox="1"/>
          <p:nvPr>
            <p:ph idx="1" type="body"/>
          </p:nvPr>
        </p:nvSpPr>
        <p:spPr>
          <a:xfrm>
            <a:off x="313825" y="1954075"/>
            <a:ext cx="33801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CH Gayle won the most matches awards.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PLayers that won the most matches award are CH Gayle, AB de Villier, and RG Sharma.</a:t>
            </a:r>
            <a:endParaRPr sz="1500"/>
          </a:p>
        </p:txBody>
      </p:sp>
      <p:pic>
        <p:nvPicPr>
          <p:cNvPr id="243" name="Google Shape;243;p29"/>
          <p:cNvPicPr preferRelativeResize="0"/>
          <p:nvPr/>
        </p:nvPicPr>
        <p:blipFill>
          <a:blip r:embed="rId3">
            <a:alphaModFix/>
          </a:blip>
          <a:stretch>
            <a:fillRect/>
          </a:stretch>
        </p:blipFill>
        <p:spPr>
          <a:xfrm>
            <a:off x="4112727" y="1848865"/>
            <a:ext cx="4726472" cy="26263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055700" y="356805"/>
            <a:ext cx="7032600" cy="93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3100"/>
              <a:t>Find that teams whose win the toss and win the Match</a:t>
            </a:r>
            <a:endParaRPr b="1" i="1" sz="3100"/>
          </a:p>
        </p:txBody>
      </p:sp>
      <p:sp>
        <p:nvSpPr>
          <p:cNvPr id="249" name="Google Shape;249;p30"/>
          <p:cNvSpPr txBox="1"/>
          <p:nvPr>
            <p:ph idx="1" type="body"/>
          </p:nvPr>
        </p:nvSpPr>
        <p:spPr>
          <a:xfrm>
            <a:off x="364624" y="2359303"/>
            <a:ext cx="3246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Across all the IPL seasons in 393 matches, the toss winner emerged as the match winner as well and in 363 matches the toss winner lost the match.</a:t>
            </a:r>
            <a:endParaRPr sz="1500"/>
          </a:p>
        </p:txBody>
      </p:sp>
      <p:pic>
        <p:nvPicPr>
          <p:cNvPr id="250" name="Google Shape;250;p30"/>
          <p:cNvPicPr preferRelativeResize="0"/>
          <p:nvPr/>
        </p:nvPicPr>
        <p:blipFill>
          <a:blip r:embed="rId3">
            <a:alphaModFix/>
          </a:blip>
          <a:stretch>
            <a:fillRect/>
          </a:stretch>
        </p:blipFill>
        <p:spPr>
          <a:xfrm>
            <a:off x="3611525" y="1915525"/>
            <a:ext cx="5227674" cy="254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096191" y="5"/>
            <a:ext cx="7846500" cy="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00"/>
              <a:t>Win by Runs(How many times each IPL team has won the match by runs).</a:t>
            </a:r>
            <a:endParaRPr b="1" i="1" sz="3100"/>
          </a:p>
        </p:txBody>
      </p:sp>
      <p:sp>
        <p:nvSpPr>
          <p:cNvPr id="256" name="Google Shape;256;p31"/>
          <p:cNvSpPr txBox="1"/>
          <p:nvPr>
            <p:ph idx="1" type="body"/>
          </p:nvPr>
        </p:nvSpPr>
        <p:spPr>
          <a:xfrm>
            <a:off x="318453" y="2189050"/>
            <a:ext cx="29973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MI has won most of the matches by winning by Run</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Followed by Chennai Super Kings</a:t>
            </a:r>
            <a:endParaRPr sz="1500"/>
          </a:p>
        </p:txBody>
      </p:sp>
      <p:pic>
        <p:nvPicPr>
          <p:cNvPr id="257" name="Google Shape;257;p31"/>
          <p:cNvPicPr preferRelativeResize="0"/>
          <p:nvPr/>
        </p:nvPicPr>
        <p:blipFill>
          <a:blip r:embed="rId3">
            <a:alphaModFix/>
          </a:blip>
          <a:stretch>
            <a:fillRect/>
          </a:stretch>
        </p:blipFill>
        <p:spPr>
          <a:xfrm>
            <a:off x="3969564" y="2004315"/>
            <a:ext cx="4684909" cy="22179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4"/>
          <p:cNvPicPr preferRelativeResize="0"/>
          <p:nvPr/>
        </p:nvPicPr>
        <p:blipFill>
          <a:blip r:embed="rId3">
            <a:alphaModFix amt="10000"/>
          </a:blip>
          <a:stretch>
            <a:fillRect/>
          </a:stretch>
        </p:blipFill>
        <p:spPr>
          <a:xfrm>
            <a:off x="-2" y="7226"/>
            <a:ext cx="9144000" cy="5129048"/>
          </a:xfrm>
          <a:prstGeom prst="rect">
            <a:avLst/>
          </a:prstGeom>
          <a:noFill/>
          <a:ln>
            <a:noFill/>
          </a:ln>
        </p:spPr>
      </p:pic>
      <p:sp>
        <p:nvSpPr>
          <p:cNvPr id="142" name="Google Shape;142;p14"/>
          <p:cNvSpPr txBox="1"/>
          <p:nvPr>
            <p:ph type="title"/>
          </p:nvPr>
        </p:nvSpPr>
        <p:spPr>
          <a:xfrm>
            <a:off x="105255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3100"/>
              <a:t>Explo</a:t>
            </a:r>
            <a:r>
              <a:rPr b="1" i="1" lang="en" sz="3100"/>
              <a:t>ratory Data Analysis ( EDA )</a:t>
            </a:r>
            <a:endParaRPr b="1" i="1" sz="3100"/>
          </a:p>
        </p:txBody>
      </p:sp>
      <p:sp>
        <p:nvSpPr>
          <p:cNvPr id="143" name="Google Shape;143;p14"/>
          <p:cNvSpPr txBox="1"/>
          <p:nvPr>
            <p:ph idx="1" type="body"/>
          </p:nvPr>
        </p:nvSpPr>
        <p:spPr>
          <a:xfrm>
            <a:off x="683850" y="1307848"/>
            <a:ext cx="8266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500"/>
              <a:t>Exploratory Data Analysis refers to the critical process of performing initial investigations on data so as to discover patterns, to spot anomalies,to test hypotheses and to check assumptions with the help of summary statistics and graphical representations.</a:t>
            </a:r>
            <a:endParaRPr i="1" sz="1500"/>
          </a:p>
          <a:p>
            <a:pPr indent="0" lvl="0" marL="0" rtl="0" algn="l">
              <a:spcBef>
                <a:spcPts val="1200"/>
              </a:spcBef>
              <a:spcAft>
                <a:spcPts val="1200"/>
              </a:spcAft>
              <a:buNone/>
            </a:pPr>
            <a:r>
              <a:rPr i="1" lang="en" sz="1500"/>
              <a:t>In statistics, exploratory data analysis (EDA) is an approach of analyzing data sets to summarize their main characteristics, often using statistical graphics and other data visualization methods. A statistical model can be used or not, but primarily EDA is for seeing what the data can tell us beyond the formal modeling and thereby contrasts traditional hypothesis testing. Exploratory data analysis has been promoted by John Tukey since 1970 to encourage statisticians to explore the data, and possibly formulate hypotheses that could lead to new data collection and experiments. EDA is different from initial data analysis (IDA),which focuses more narrowly on checking assumptions required for model fitting and hypothesis testing, and handling missing values and making transformations of variables as needed. EDA encompasses IDA.</a:t>
            </a:r>
            <a:endParaRPr i="1"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011293" y="-2"/>
            <a:ext cx="7897200" cy="7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050"/>
              <a:t>Win by Wickets(How many time search IPL team has won the match by wickets).</a:t>
            </a:r>
            <a:endParaRPr b="1" i="1" sz="3050"/>
          </a:p>
          <a:p>
            <a:pPr indent="0" lvl="0" marL="0" rtl="0" algn="l">
              <a:spcBef>
                <a:spcPts val="0"/>
              </a:spcBef>
              <a:spcAft>
                <a:spcPts val="0"/>
              </a:spcAft>
              <a:buNone/>
            </a:pPr>
            <a:r>
              <a:t/>
            </a:r>
            <a:endParaRPr b="1" i="1" sz="3050"/>
          </a:p>
        </p:txBody>
      </p:sp>
      <p:sp>
        <p:nvSpPr>
          <p:cNvPr id="263" name="Google Shape;263;p32"/>
          <p:cNvSpPr txBox="1"/>
          <p:nvPr>
            <p:ph idx="1" type="body"/>
          </p:nvPr>
        </p:nvSpPr>
        <p:spPr>
          <a:xfrm>
            <a:off x="526258" y="1972552"/>
            <a:ext cx="3020400" cy="24159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Kolkata Knight Riders have won most of the IPL matches based on win by wickets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Followed by Mumbai Indians and Chennai Super Kings</a:t>
            </a:r>
            <a:endParaRPr sz="1500"/>
          </a:p>
        </p:txBody>
      </p:sp>
      <p:pic>
        <p:nvPicPr>
          <p:cNvPr id="264" name="Google Shape;264;p32"/>
          <p:cNvPicPr preferRelativeResize="0"/>
          <p:nvPr/>
        </p:nvPicPr>
        <p:blipFill>
          <a:blip r:embed="rId3">
            <a:alphaModFix/>
          </a:blip>
          <a:stretch>
            <a:fillRect/>
          </a:stretch>
        </p:blipFill>
        <p:spPr>
          <a:xfrm>
            <a:off x="4278982" y="2101060"/>
            <a:ext cx="4560218" cy="21588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249375" y="866775"/>
            <a:ext cx="9144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7500"/>
              <a:t>Team Wise Performance </a:t>
            </a:r>
            <a:endParaRPr b="1" i="1" sz="7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1066591" y="301386"/>
            <a:ext cx="7393800" cy="105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100"/>
              <a:t>Mumbai Indians ( </a:t>
            </a:r>
            <a:r>
              <a:rPr b="1" i="1" lang="en" sz="3100"/>
              <a:t>MI )</a:t>
            </a:r>
            <a:endParaRPr b="1" i="1" sz="3100"/>
          </a:p>
        </p:txBody>
      </p:sp>
      <p:sp>
        <p:nvSpPr>
          <p:cNvPr id="275" name="Google Shape;275;p34"/>
          <p:cNvSpPr txBox="1"/>
          <p:nvPr>
            <p:ph idx="1" type="body"/>
          </p:nvPr>
        </p:nvSpPr>
        <p:spPr>
          <a:xfrm>
            <a:off x="6334799" y="2342400"/>
            <a:ext cx="28092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MI has won 109 times when compared to the losses against it.</a:t>
            </a:r>
            <a:endParaRPr sz="2000"/>
          </a:p>
        </p:txBody>
      </p:sp>
      <p:pic>
        <p:nvPicPr>
          <p:cNvPr id="276" name="Google Shape;276;p34"/>
          <p:cNvPicPr preferRelativeResize="0"/>
          <p:nvPr/>
        </p:nvPicPr>
        <p:blipFill>
          <a:blip r:embed="rId3">
            <a:alphaModFix/>
          </a:blip>
          <a:stretch>
            <a:fillRect/>
          </a:stretch>
        </p:blipFill>
        <p:spPr>
          <a:xfrm>
            <a:off x="233661" y="1568128"/>
            <a:ext cx="5797685" cy="2689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020409" y="393750"/>
            <a:ext cx="6534600" cy="10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100"/>
              <a:t>Chennai Super Kings ( CSK )</a:t>
            </a:r>
            <a:endParaRPr b="1" i="1" sz="3100"/>
          </a:p>
        </p:txBody>
      </p:sp>
      <p:sp>
        <p:nvSpPr>
          <p:cNvPr id="282" name="Google Shape;282;p35"/>
          <p:cNvSpPr txBox="1"/>
          <p:nvPr>
            <p:ph idx="1" type="body"/>
          </p:nvPr>
        </p:nvSpPr>
        <p:spPr>
          <a:xfrm>
            <a:off x="6201805" y="2571750"/>
            <a:ext cx="27390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CSK has won 100 times when compared to the losses against it.</a:t>
            </a:r>
            <a:endParaRPr sz="2000"/>
          </a:p>
        </p:txBody>
      </p:sp>
      <p:pic>
        <p:nvPicPr>
          <p:cNvPr id="283" name="Google Shape;283;p35"/>
          <p:cNvPicPr preferRelativeResize="0"/>
          <p:nvPr/>
        </p:nvPicPr>
        <p:blipFill>
          <a:blip r:embed="rId3">
            <a:alphaModFix/>
          </a:blip>
          <a:stretch>
            <a:fillRect/>
          </a:stretch>
        </p:blipFill>
        <p:spPr>
          <a:xfrm>
            <a:off x="217054" y="1842965"/>
            <a:ext cx="5709638" cy="26490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6"/>
          <p:cNvPicPr preferRelativeResize="0"/>
          <p:nvPr/>
        </p:nvPicPr>
        <p:blipFill>
          <a:blip r:embed="rId3">
            <a:alphaModFix amt="10000"/>
          </a:blip>
          <a:stretch>
            <a:fillRect/>
          </a:stretch>
        </p:blipFill>
        <p:spPr>
          <a:xfrm>
            <a:off x="0" y="0"/>
            <a:ext cx="9144001" cy="5143500"/>
          </a:xfrm>
          <a:prstGeom prst="rect">
            <a:avLst/>
          </a:prstGeom>
          <a:noFill/>
          <a:ln>
            <a:noFill/>
          </a:ln>
        </p:spPr>
      </p:pic>
      <p:sp>
        <p:nvSpPr>
          <p:cNvPr id="289" name="Google Shape;289;p36"/>
          <p:cNvSpPr txBox="1"/>
          <p:nvPr>
            <p:ph type="title"/>
          </p:nvPr>
        </p:nvSpPr>
        <p:spPr>
          <a:xfrm>
            <a:off x="1052550" y="269727"/>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100"/>
              <a:t>Data Analysis Conclusion of IPL Dataset </a:t>
            </a:r>
            <a:endParaRPr b="1" i="1" sz="3100"/>
          </a:p>
        </p:txBody>
      </p:sp>
      <p:sp>
        <p:nvSpPr>
          <p:cNvPr id="290" name="Google Shape;290;p36"/>
          <p:cNvSpPr txBox="1"/>
          <p:nvPr>
            <p:ph idx="1" type="body"/>
          </p:nvPr>
        </p:nvSpPr>
        <p:spPr>
          <a:xfrm>
            <a:off x="968100" y="1424654"/>
            <a:ext cx="77775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Number of matches played in each IPL season </a:t>
            </a:r>
            <a:endParaRPr sz="1200"/>
          </a:p>
          <a:p>
            <a:pPr indent="0" lvl="0" marL="457200" rtl="0" algn="l">
              <a:spcBef>
                <a:spcPts val="1200"/>
              </a:spcBef>
              <a:spcAft>
                <a:spcPts val="0"/>
              </a:spcAft>
              <a:buNone/>
            </a:pPr>
            <a:r>
              <a:rPr lang="en" sz="1200"/>
              <a:t>There were most matches played in IPL-2013.</a:t>
            </a:r>
            <a:endParaRPr sz="1200"/>
          </a:p>
          <a:p>
            <a:pPr indent="0" lvl="0" marL="457200" rtl="0" algn="l">
              <a:spcBef>
                <a:spcPts val="1200"/>
              </a:spcBef>
              <a:spcAft>
                <a:spcPts val="0"/>
              </a:spcAft>
              <a:buNone/>
            </a:pPr>
            <a:r>
              <a:rPr lang="en" sz="1200"/>
              <a:t>The Three Seasons in which the most matches were played are IPL-2011, IPL-2012 and IPL-2013.</a:t>
            </a:r>
            <a:endParaRPr sz="1200"/>
          </a:p>
          <a:p>
            <a:pPr indent="-304800" lvl="0" marL="457200" rtl="0" algn="l">
              <a:spcBef>
                <a:spcPts val="1200"/>
              </a:spcBef>
              <a:spcAft>
                <a:spcPts val="0"/>
              </a:spcAft>
              <a:buSzPts val="1200"/>
              <a:buChar char="●"/>
            </a:pPr>
            <a:r>
              <a:rPr lang="en" sz="1200"/>
              <a:t>Toss Winner (Team winning most tosses) across all IPL seasons</a:t>
            </a:r>
            <a:endParaRPr sz="1200"/>
          </a:p>
          <a:p>
            <a:pPr indent="0" lvl="0" marL="457200" rtl="0" algn="l">
              <a:spcBef>
                <a:spcPts val="1200"/>
              </a:spcBef>
              <a:spcAft>
                <a:spcPts val="0"/>
              </a:spcAft>
              <a:buNone/>
            </a:pPr>
            <a:r>
              <a:rPr lang="en" sz="1200"/>
              <a:t>Mumbai Indians Team was winning most of the toss across all IPL Seasons.</a:t>
            </a:r>
            <a:endParaRPr sz="1200"/>
          </a:p>
          <a:p>
            <a:pPr indent="0" lvl="0" marL="457200" rtl="0" algn="l">
              <a:spcBef>
                <a:spcPts val="1200"/>
              </a:spcBef>
              <a:spcAft>
                <a:spcPts val="0"/>
              </a:spcAft>
              <a:buNone/>
            </a:pPr>
            <a:r>
              <a:rPr lang="en" sz="1200"/>
              <a:t>The Three Teams whose win most of the toss across all IPL Seasons were Mumbai Indians, Kolkata Knight Riders, Chennai Super Kings.</a:t>
            </a:r>
            <a:endParaRPr sz="1200">
              <a:latin typeface="Montserrat"/>
              <a:ea typeface="Montserrat"/>
              <a:cs typeface="Montserrat"/>
              <a:sym typeface="Montserrat"/>
            </a:endParaRPr>
          </a:p>
          <a:p>
            <a:pPr indent="-304800" lvl="0" marL="457200" rtl="0" algn="l">
              <a:spcBef>
                <a:spcPts val="1200"/>
              </a:spcBef>
              <a:spcAft>
                <a:spcPts val="0"/>
              </a:spcAft>
              <a:buSzPts val="1200"/>
              <a:buChar char="●"/>
            </a:pPr>
            <a:r>
              <a:rPr lang="en" sz="1200"/>
              <a:t>Toss Decision(Bat or to Field) in each IPL season</a:t>
            </a:r>
            <a:endParaRPr sz="1200"/>
          </a:p>
          <a:p>
            <a:pPr indent="0" lvl="0" marL="457200" rtl="0" algn="l">
              <a:spcBef>
                <a:spcPts val="1200"/>
              </a:spcBef>
              <a:spcAft>
                <a:spcPts val="0"/>
              </a:spcAft>
              <a:buNone/>
            </a:pPr>
            <a:r>
              <a:rPr lang="en" sz="1200"/>
              <a:t>There were 463 decisions taken of Field</a:t>
            </a:r>
            <a:endParaRPr sz="1200"/>
          </a:p>
          <a:p>
            <a:pPr indent="0" lvl="0" marL="457200" rtl="0" algn="l">
              <a:spcBef>
                <a:spcPts val="1200"/>
              </a:spcBef>
              <a:spcAft>
                <a:spcPts val="1200"/>
              </a:spcAft>
              <a:buNone/>
            </a:pPr>
            <a:r>
              <a:rPr lang="en" sz="1200"/>
              <a:t>There were 293 decisions taken of Bat.</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7"/>
          <p:cNvPicPr preferRelativeResize="0"/>
          <p:nvPr/>
        </p:nvPicPr>
        <p:blipFill>
          <a:blip r:embed="rId3">
            <a:alphaModFix amt="10000"/>
          </a:blip>
          <a:stretch>
            <a:fillRect/>
          </a:stretch>
        </p:blipFill>
        <p:spPr>
          <a:xfrm>
            <a:off x="0" y="0"/>
            <a:ext cx="9144001" cy="5143500"/>
          </a:xfrm>
          <a:prstGeom prst="rect">
            <a:avLst/>
          </a:prstGeom>
          <a:noFill/>
          <a:ln>
            <a:noFill/>
          </a:ln>
        </p:spPr>
      </p:pic>
      <p:sp>
        <p:nvSpPr>
          <p:cNvPr id="296" name="Google Shape;296;p37"/>
          <p:cNvSpPr txBox="1"/>
          <p:nvPr>
            <p:ph idx="1" type="body"/>
          </p:nvPr>
        </p:nvSpPr>
        <p:spPr>
          <a:xfrm>
            <a:off x="1052550" y="230948"/>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Toss Decision Percentage across all IPL seasons.</a:t>
            </a:r>
            <a:endParaRPr sz="1200"/>
          </a:p>
          <a:p>
            <a:pPr indent="0" lvl="0" marL="457200" rtl="0" algn="l">
              <a:spcBef>
                <a:spcPts val="1200"/>
              </a:spcBef>
              <a:spcAft>
                <a:spcPts val="0"/>
              </a:spcAft>
              <a:buNone/>
            </a:pPr>
            <a:r>
              <a:rPr lang="en" sz="1200"/>
              <a:t>There is 61.20% toss decision taken in all IPL Seasons.</a:t>
            </a:r>
            <a:endParaRPr sz="1200"/>
          </a:p>
          <a:p>
            <a:pPr indent="0" lvl="0" marL="457200" rtl="0" algn="l">
              <a:spcBef>
                <a:spcPts val="1200"/>
              </a:spcBef>
              <a:spcAft>
                <a:spcPts val="0"/>
              </a:spcAft>
              <a:buNone/>
            </a:pPr>
            <a:r>
              <a:rPr lang="en" sz="1200"/>
              <a:t>There is 38.80% toss decision taken in all IPL Seasons.</a:t>
            </a:r>
            <a:endParaRPr sz="900"/>
          </a:p>
          <a:p>
            <a:pPr indent="-304800" lvl="0" marL="457200" rtl="0" algn="l">
              <a:spcBef>
                <a:spcPts val="1200"/>
              </a:spcBef>
              <a:spcAft>
                <a:spcPts val="0"/>
              </a:spcAft>
              <a:buSzPts val="1200"/>
              <a:buChar char="●"/>
            </a:pPr>
            <a:r>
              <a:rPr lang="en" sz="1200"/>
              <a:t>Top 10 Most frequently used stadiums across all IPL seasons</a:t>
            </a:r>
            <a:endParaRPr sz="1200"/>
          </a:p>
          <a:p>
            <a:pPr indent="0" lvl="0" marL="457200" rtl="0" algn="l">
              <a:spcBef>
                <a:spcPts val="1200"/>
              </a:spcBef>
              <a:spcAft>
                <a:spcPts val="0"/>
              </a:spcAft>
              <a:buNone/>
            </a:pPr>
            <a:r>
              <a:rPr lang="en" sz="1200"/>
              <a:t>The most frequently used stadium was Eden Gardens in all IPL Seasons.                         </a:t>
            </a:r>
            <a:endParaRPr sz="1200"/>
          </a:p>
          <a:p>
            <a:pPr indent="0" lvl="0" marL="457200" rtl="0" algn="l">
              <a:spcBef>
                <a:spcPts val="1200"/>
              </a:spcBef>
              <a:spcAft>
                <a:spcPts val="0"/>
              </a:spcAft>
              <a:buNone/>
            </a:pPr>
            <a:r>
              <a:rPr lang="en" sz="1200"/>
              <a:t>The Three most frequently used stadium were Eden Gardens, M Chinnaswamy Stadium, Wankhede Stadium in all IPL Seasons.</a:t>
            </a:r>
            <a:endParaRPr sz="1200"/>
          </a:p>
          <a:p>
            <a:pPr indent="-304800" lvl="0" marL="457200" rtl="0" algn="l">
              <a:spcBef>
                <a:spcPts val="1200"/>
              </a:spcBef>
              <a:spcAft>
                <a:spcPts val="0"/>
              </a:spcAft>
              <a:buSzPts val="1200"/>
              <a:buChar char="●"/>
            </a:pPr>
            <a:r>
              <a:rPr lang="en" sz="1200"/>
              <a:t>City that hosted most IPL matches across all seasons (Top 7 Cities)</a:t>
            </a:r>
            <a:endParaRPr sz="1200"/>
          </a:p>
          <a:p>
            <a:pPr indent="0" lvl="0" marL="457200" rtl="0" algn="l">
              <a:spcBef>
                <a:spcPts val="1200"/>
              </a:spcBef>
              <a:spcAft>
                <a:spcPts val="0"/>
              </a:spcAft>
              <a:buNone/>
            </a:pPr>
            <a:r>
              <a:rPr lang="en" sz="1200"/>
              <a:t>Mumbai is the cities that hosted most IPL matches across all Seasons.</a:t>
            </a:r>
            <a:endParaRPr sz="1200"/>
          </a:p>
          <a:p>
            <a:pPr indent="0" lvl="0" marL="457200" rtl="0" algn="l">
              <a:spcBef>
                <a:spcPts val="1200"/>
              </a:spcBef>
              <a:spcAft>
                <a:spcPts val="0"/>
              </a:spcAft>
              <a:buNone/>
            </a:pPr>
            <a:r>
              <a:rPr lang="en" sz="1200"/>
              <a:t>The Three cities that hosted most IPL matches across all Seasons were Mumbai, Kolkata, Delhi.</a:t>
            </a:r>
            <a:endParaRPr sz="1200"/>
          </a:p>
          <a:p>
            <a:pPr indent="-304800" lvl="0" marL="457200" rtl="0" algn="l">
              <a:spcBef>
                <a:spcPts val="1200"/>
              </a:spcBef>
              <a:spcAft>
                <a:spcPts val="0"/>
              </a:spcAft>
              <a:buSzPts val="1200"/>
              <a:buChar char="●"/>
            </a:pPr>
            <a:r>
              <a:rPr lang="en" sz="1200"/>
              <a:t>Top 5 Umpire1 who were to evaluate different matches across all IPL Seasons.</a:t>
            </a:r>
            <a:endParaRPr sz="1200"/>
          </a:p>
          <a:p>
            <a:pPr indent="0" lvl="0" marL="457200" rtl="0" algn="l">
              <a:spcBef>
                <a:spcPts val="1200"/>
              </a:spcBef>
              <a:spcAft>
                <a:spcPts val="0"/>
              </a:spcAft>
              <a:buNone/>
            </a:pPr>
            <a:r>
              <a:rPr lang="en" sz="1200"/>
              <a:t>HDPK Dharmasena was the Umpire that evaluate matches across all IPL Seasons.</a:t>
            </a:r>
            <a:endParaRPr sz="1200"/>
          </a:p>
          <a:p>
            <a:pPr indent="0" lvl="0" marL="457200" rtl="0" algn="l">
              <a:spcBef>
                <a:spcPts val="1200"/>
              </a:spcBef>
              <a:spcAft>
                <a:spcPts val="0"/>
              </a:spcAft>
              <a:buNone/>
            </a:pPr>
            <a:r>
              <a:rPr lang="en" sz="1200"/>
              <a:t>The Three Upmire that evaluate matches across all IPL Seasons were HDPK Dharmasena, Asad Rauf and S Ravi.</a:t>
            </a:r>
            <a:endParaRPr sz="1200"/>
          </a:p>
          <a:p>
            <a:pPr indent="0" lvl="0" marL="0" rtl="0" algn="l">
              <a:spcBef>
                <a:spcPts val="1200"/>
              </a:spcBef>
              <a:spcAft>
                <a:spcPts val="1200"/>
              </a:spcAft>
              <a:buNone/>
            </a:pPr>
            <a:r>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8"/>
          <p:cNvPicPr preferRelativeResize="0"/>
          <p:nvPr/>
        </p:nvPicPr>
        <p:blipFill>
          <a:blip r:embed="rId3">
            <a:alphaModFix amt="10000"/>
          </a:blip>
          <a:stretch>
            <a:fillRect/>
          </a:stretch>
        </p:blipFill>
        <p:spPr>
          <a:xfrm>
            <a:off x="0" y="1"/>
            <a:ext cx="9144001" cy="5143500"/>
          </a:xfrm>
          <a:prstGeom prst="rect">
            <a:avLst/>
          </a:prstGeom>
          <a:noFill/>
          <a:ln>
            <a:noFill/>
          </a:ln>
        </p:spPr>
      </p:pic>
      <p:sp>
        <p:nvSpPr>
          <p:cNvPr id="302" name="Google Shape;302;p38"/>
          <p:cNvSpPr txBox="1"/>
          <p:nvPr>
            <p:ph idx="1" type="body"/>
          </p:nvPr>
        </p:nvSpPr>
        <p:spPr>
          <a:xfrm>
            <a:off x="996252" y="626552"/>
            <a:ext cx="7038900" cy="2911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Montserrat"/>
              <a:buChar char="●"/>
            </a:pPr>
            <a:r>
              <a:rPr lang="en" sz="1200">
                <a:latin typeface="Montserrat"/>
                <a:ea typeface="Montserrat"/>
                <a:cs typeface="Montserrat"/>
                <a:sym typeface="Montserrat"/>
              </a:rPr>
              <a:t>Top 5 Team that won the most matches across all the IPL Seasons.</a:t>
            </a:r>
            <a:endParaRPr sz="1200">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457200" rtl="0" algn="l">
              <a:spcBef>
                <a:spcPts val="0"/>
              </a:spcBef>
              <a:spcAft>
                <a:spcPts val="0"/>
              </a:spcAft>
              <a:buNone/>
            </a:pPr>
            <a:r>
              <a:rPr lang="en" sz="1200"/>
              <a:t>Mumbai Indians Team that won most of the matches in all IPL Season.</a:t>
            </a:r>
            <a:endParaRPr sz="1200"/>
          </a:p>
          <a:p>
            <a:pPr indent="0" lvl="0" marL="457200" rtl="0" algn="l">
              <a:spcBef>
                <a:spcPts val="1200"/>
              </a:spcBef>
              <a:spcAft>
                <a:spcPts val="0"/>
              </a:spcAft>
              <a:buNone/>
            </a:pPr>
            <a:r>
              <a:rPr lang="en" sz="1200"/>
              <a:t>The Three teams that won most matches were Mumbai Indians(who won 109 matches), Chennai Super Kings(who won 100 matches),  Kolkata Knight Riders(who won 92 matches).</a:t>
            </a:r>
            <a:endParaRPr sz="1200"/>
          </a:p>
          <a:p>
            <a:pPr indent="-304800" lvl="0" marL="457200" rtl="0" algn="l">
              <a:lnSpc>
                <a:spcPct val="100000"/>
              </a:lnSpc>
              <a:spcBef>
                <a:spcPts val="1200"/>
              </a:spcBef>
              <a:spcAft>
                <a:spcPts val="0"/>
              </a:spcAft>
              <a:buSzPts val="1200"/>
              <a:buFont typeface="Montserrat"/>
              <a:buChar char="●"/>
            </a:pPr>
            <a:r>
              <a:rPr lang="en" sz="1200">
                <a:latin typeface="Montserrat"/>
                <a:ea typeface="Montserrat"/>
                <a:cs typeface="Montserrat"/>
                <a:sym typeface="Montserrat"/>
              </a:rPr>
              <a:t>Top 8 Percentage distribution of different winning teams across all the IPL Seasons.</a:t>
            </a:r>
            <a:endParaRPr sz="100"/>
          </a:p>
          <a:p>
            <a:pPr indent="0" lvl="0" marL="45720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rPr lang="en" sz="1200"/>
              <a:t>Mumbai Indians Team that won most of the matches in all IPL Season.</a:t>
            </a:r>
            <a:endParaRPr sz="1200"/>
          </a:p>
          <a:p>
            <a:pPr indent="0" lvl="0" marL="457200" rtl="0" algn="l">
              <a:lnSpc>
                <a:spcPct val="100000"/>
              </a:lnSpc>
              <a:spcBef>
                <a:spcPts val="0"/>
              </a:spcBef>
              <a:spcAft>
                <a:spcPts val="0"/>
              </a:spcAft>
              <a:buNone/>
            </a:pPr>
            <a:r>
              <a:t/>
            </a:r>
            <a:endParaRPr sz="1200"/>
          </a:p>
          <a:p>
            <a:pPr indent="0" lvl="0" marL="457200" rtl="0" algn="l">
              <a:lnSpc>
                <a:spcPct val="100000"/>
              </a:lnSpc>
              <a:spcBef>
                <a:spcPts val="0"/>
              </a:spcBef>
              <a:spcAft>
                <a:spcPts val="0"/>
              </a:spcAft>
              <a:buNone/>
            </a:pPr>
            <a:r>
              <a:rPr lang="en" sz="1200"/>
              <a:t>The Three teams that won most matches were Mumbai Indians(who won 16.34% matches), Chennai Super Kings(who won 14.99% matches), Kolkata Knight Riders(who won 13.79% matches).</a:t>
            </a:r>
            <a:endParaRPr sz="1200"/>
          </a:p>
          <a:p>
            <a:pPr indent="0" lvl="0" marL="45720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Top 7 players with most Player of the Match awards.</a:t>
            </a:r>
            <a:endParaRPr sz="1200"/>
          </a:p>
          <a:p>
            <a:pPr indent="0" lvl="0" marL="457200" rtl="0" algn="l">
              <a:spcBef>
                <a:spcPts val="1200"/>
              </a:spcBef>
              <a:spcAft>
                <a:spcPts val="0"/>
              </a:spcAft>
              <a:buNone/>
            </a:pPr>
            <a:r>
              <a:rPr lang="en" sz="1200"/>
              <a:t>CH Gayle won the most matches awards.</a:t>
            </a:r>
            <a:endParaRPr sz="1200"/>
          </a:p>
          <a:p>
            <a:pPr indent="0" lvl="0" marL="457200" rtl="0" algn="l">
              <a:spcBef>
                <a:spcPts val="1200"/>
              </a:spcBef>
              <a:spcAft>
                <a:spcPts val="0"/>
              </a:spcAft>
              <a:buNone/>
            </a:pPr>
            <a:r>
              <a:rPr lang="en" sz="1200"/>
              <a:t>The Three Players that won the most matches award are CH Gayle, AB de Villier, and RG Sharma.</a:t>
            </a:r>
            <a:endParaRPr sz="1200"/>
          </a:p>
          <a:p>
            <a:pPr indent="0" lvl="0" marL="457200" rtl="0" algn="l">
              <a:spcBef>
                <a:spcPts val="1200"/>
              </a:spcBef>
              <a:spcAft>
                <a:spcPts val="120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9"/>
          <p:cNvPicPr preferRelativeResize="0"/>
          <p:nvPr/>
        </p:nvPicPr>
        <p:blipFill>
          <a:blip r:embed="rId3">
            <a:alphaModFix amt="10000"/>
          </a:blip>
          <a:stretch>
            <a:fillRect/>
          </a:stretch>
        </p:blipFill>
        <p:spPr>
          <a:xfrm>
            <a:off x="0" y="0"/>
            <a:ext cx="9144001" cy="5143500"/>
          </a:xfrm>
          <a:prstGeom prst="rect">
            <a:avLst/>
          </a:prstGeom>
          <a:noFill/>
          <a:ln>
            <a:noFill/>
          </a:ln>
        </p:spPr>
      </p:pic>
      <p:sp>
        <p:nvSpPr>
          <p:cNvPr id="308" name="Google Shape;308;p39"/>
          <p:cNvSpPr txBox="1"/>
          <p:nvPr>
            <p:ph idx="1" type="body"/>
          </p:nvPr>
        </p:nvSpPr>
        <p:spPr>
          <a:xfrm>
            <a:off x="1010325" y="1116153"/>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Win Toss to game.</a:t>
            </a:r>
            <a:endParaRPr sz="1400"/>
          </a:p>
          <a:p>
            <a:pPr indent="0" lvl="0" marL="457200" rtl="0" algn="l">
              <a:spcBef>
                <a:spcPts val="1200"/>
              </a:spcBef>
              <a:spcAft>
                <a:spcPts val="0"/>
              </a:spcAft>
              <a:buNone/>
            </a:pPr>
            <a:r>
              <a:rPr lang="en" sz="1400"/>
              <a:t>Across all the IPL seasons in 393 matches, the toss winner emerged as the match winner as well and in 363 matches the toss winner lost the match.</a:t>
            </a:r>
            <a:endParaRPr sz="1400"/>
          </a:p>
          <a:p>
            <a:pPr indent="-317500" lvl="0" marL="457200" rtl="0" algn="l">
              <a:spcBef>
                <a:spcPts val="1200"/>
              </a:spcBef>
              <a:spcAft>
                <a:spcPts val="0"/>
              </a:spcAft>
              <a:buSzPts val="1400"/>
              <a:buChar char="●"/>
            </a:pPr>
            <a:r>
              <a:rPr lang="en" sz="1400"/>
              <a:t>Win by Runs(How many times each IPL team has won the match by runs).</a:t>
            </a:r>
            <a:endParaRPr sz="1400"/>
          </a:p>
          <a:p>
            <a:pPr indent="0" lvl="0" marL="457200" rtl="0" algn="l">
              <a:spcBef>
                <a:spcPts val="1200"/>
              </a:spcBef>
              <a:spcAft>
                <a:spcPts val="0"/>
              </a:spcAft>
              <a:buNone/>
            </a:pPr>
            <a:r>
              <a:rPr lang="en" sz="1400"/>
              <a:t>MI has won most of the matches by winning by Run, followed by Chennai Super Kings</a:t>
            </a:r>
            <a:endParaRPr sz="1400"/>
          </a:p>
          <a:p>
            <a:pPr indent="-317500" lvl="0" marL="457200" rtl="0" algn="l">
              <a:spcBef>
                <a:spcPts val="1200"/>
              </a:spcBef>
              <a:spcAft>
                <a:spcPts val="0"/>
              </a:spcAft>
              <a:buSzPts val="1400"/>
              <a:buChar char="●"/>
            </a:pPr>
            <a:r>
              <a:rPr lang="en" sz="1400"/>
              <a:t>Win by Wickets(How many times each IPL team has won the match by wickets).</a:t>
            </a:r>
            <a:endParaRPr sz="1400"/>
          </a:p>
          <a:p>
            <a:pPr indent="0" lvl="0" marL="457200" rtl="0" algn="l">
              <a:spcBef>
                <a:spcPts val="1200"/>
              </a:spcBef>
              <a:spcAft>
                <a:spcPts val="0"/>
              </a:spcAft>
              <a:buNone/>
            </a:pPr>
            <a:r>
              <a:rPr lang="en" sz="1400"/>
              <a:t>Kolkata Knight Riders have won most of the IPL matches by wickets, followed by Mumbai Indians and Chennai Super Kings</a:t>
            </a:r>
            <a:endParaRPr sz="14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0"/>
          <p:cNvPicPr preferRelativeResize="0"/>
          <p:nvPr/>
        </p:nvPicPr>
        <p:blipFill>
          <a:blip r:embed="rId3">
            <a:alphaModFix amt="10000"/>
          </a:blip>
          <a:stretch>
            <a:fillRect/>
          </a:stretch>
        </p:blipFill>
        <p:spPr>
          <a:xfrm>
            <a:off x="0" y="0"/>
            <a:ext cx="9144001" cy="5143500"/>
          </a:xfrm>
          <a:prstGeom prst="rect">
            <a:avLst/>
          </a:prstGeom>
          <a:noFill/>
          <a:ln>
            <a:noFill/>
          </a:ln>
        </p:spPr>
      </p:pic>
      <p:sp>
        <p:nvSpPr>
          <p:cNvPr id="314" name="Google Shape;314;p40"/>
          <p:cNvSpPr txBox="1"/>
          <p:nvPr>
            <p:ph type="title"/>
          </p:nvPr>
        </p:nvSpPr>
        <p:spPr>
          <a:xfrm>
            <a:off x="1297500" y="653441"/>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100"/>
              <a:t>Team Wise Analysis </a:t>
            </a:r>
            <a:endParaRPr b="1" i="1" sz="3100"/>
          </a:p>
        </p:txBody>
      </p:sp>
      <p:sp>
        <p:nvSpPr>
          <p:cNvPr id="315" name="Google Shape;315;p40"/>
          <p:cNvSpPr txBox="1"/>
          <p:nvPr>
            <p:ph idx="1" type="body"/>
          </p:nvPr>
        </p:nvSpPr>
        <p:spPr>
          <a:xfrm>
            <a:off x="1052550" y="1124204"/>
            <a:ext cx="7038900" cy="24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200"/>
              </a:spcBef>
              <a:spcAft>
                <a:spcPts val="0"/>
              </a:spcAft>
              <a:buSzPts val="2000"/>
              <a:buChar char="●"/>
            </a:pPr>
            <a:r>
              <a:rPr lang="en" sz="2000"/>
              <a:t>Mumbai Indians </a:t>
            </a:r>
            <a:endParaRPr sz="2000"/>
          </a:p>
          <a:p>
            <a:pPr indent="0" lvl="0" marL="457200" rtl="0" algn="l">
              <a:spcBef>
                <a:spcPts val="1200"/>
              </a:spcBef>
              <a:spcAft>
                <a:spcPts val="0"/>
              </a:spcAft>
              <a:buNone/>
            </a:pPr>
            <a:r>
              <a:rPr lang="en" sz="2000"/>
              <a:t>MI has won 109 times when compared to the losses against it.</a:t>
            </a:r>
            <a:endParaRPr sz="2000"/>
          </a:p>
          <a:p>
            <a:pPr indent="-355600" lvl="0" marL="457200" rtl="0" algn="l">
              <a:spcBef>
                <a:spcPts val="1200"/>
              </a:spcBef>
              <a:spcAft>
                <a:spcPts val="0"/>
              </a:spcAft>
              <a:buSzPts val="2000"/>
              <a:buChar char="●"/>
            </a:pPr>
            <a:r>
              <a:rPr lang="en" sz="2000"/>
              <a:t>Chennai Super Kings </a:t>
            </a:r>
            <a:endParaRPr sz="2000"/>
          </a:p>
          <a:p>
            <a:pPr indent="0" lvl="0" marL="457200" rtl="0" algn="l">
              <a:spcBef>
                <a:spcPts val="1200"/>
              </a:spcBef>
              <a:spcAft>
                <a:spcPts val="0"/>
              </a:spcAft>
              <a:buNone/>
            </a:pPr>
            <a:r>
              <a:rPr lang="en" sz="2000"/>
              <a:t>CSK has won 100 times when compared to the losses against it.</a:t>
            </a:r>
            <a:endParaRPr sz="2000"/>
          </a:p>
          <a:p>
            <a:pPr indent="0" lvl="0" marL="0" rtl="0" algn="l">
              <a:spcBef>
                <a:spcPts val="1200"/>
              </a:spcBef>
              <a:spcAft>
                <a:spcPts val="120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0" y="811200"/>
            <a:ext cx="9144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10000">
                <a:latin typeface="Oswald"/>
                <a:ea typeface="Oswald"/>
                <a:cs typeface="Oswald"/>
                <a:sym typeface="Oswald"/>
              </a:rPr>
              <a:t>Thank You!</a:t>
            </a:r>
            <a:endParaRPr b="1" i="1" sz="100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5"/>
          <p:cNvPicPr preferRelativeResize="0"/>
          <p:nvPr/>
        </p:nvPicPr>
        <p:blipFill>
          <a:blip r:embed="rId3">
            <a:alphaModFix amt="9000"/>
          </a:blip>
          <a:stretch>
            <a:fillRect/>
          </a:stretch>
        </p:blipFill>
        <p:spPr>
          <a:xfrm>
            <a:off x="0" y="14452"/>
            <a:ext cx="9144000" cy="5129048"/>
          </a:xfrm>
          <a:prstGeom prst="rect">
            <a:avLst/>
          </a:prstGeom>
          <a:noFill/>
          <a:ln>
            <a:noFill/>
          </a:ln>
        </p:spPr>
      </p:pic>
      <p:sp>
        <p:nvSpPr>
          <p:cNvPr id="149" name="Google Shape;149;p15"/>
          <p:cNvSpPr txBox="1"/>
          <p:nvPr>
            <p:ph type="title"/>
          </p:nvPr>
        </p:nvSpPr>
        <p:spPr>
          <a:xfrm>
            <a:off x="1052550" y="1333733"/>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involved in EDA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Data Analysis (Data Pre-Processing, Cleaning and Manipulation).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Data Visualisation (Visualize relationships in data using different types of plots).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6"/>
          <p:cNvPicPr preferRelativeResize="0"/>
          <p:nvPr/>
        </p:nvPicPr>
        <p:blipFill>
          <a:blip r:embed="rId3">
            <a:alphaModFix amt="10000"/>
          </a:blip>
          <a:stretch>
            <a:fillRect/>
          </a:stretch>
        </p:blipFill>
        <p:spPr>
          <a:xfrm>
            <a:off x="193975" y="0"/>
            <a:ext cx="8756049" cy="5143501"/>
          </a:xfrm>
          <a:prstGeom prst="rect">
            <a:avLst/>
          </a:prstGeom>
          <a:noFill/>
          <a:ln>
            <a:noFill/>
          </a:ln>
        </p:spPr>
      </p:pic>
      <p:sp>
        <p:nvSpPr>
          <p:cNvPr id="155" name="Google Shape;155;p16"/>
          <p:cNvSpPr txBox="1"/>
          <p:nvPr/>
        </p:nvSpPr>
        <p:spPr>
          <a:xfrm>
            <a:off x="1057123" y="246821"/>
            <a:ext cx="9144000" cy="7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3800">
                <a:solidFill>
                  <a:srgbClr val="FFFFFF"/>
                </a:solidFill>
                <a:latin typeface="Lato"/>
                <a:ea typeface="Lato"/>
                <a:cs typeface="Lato"/>
                <a:sym typeface="Lato"/>
              </a:rPr>
              <a:t>Indian Premier League ( IPL )</a:t>
            </a:r>
            <a:endParaRPr b="1" i="1" sz="3800">
              <a:solidFill>
                <a:srgbClr val="FFFFFF"/>
              </a:solidFill>
              <a:latin typeface="Lato"/>
              <a:ea typeface="Lato"/>
              <a:cs typeface="Lato"/>
              <a:sym typeface="Lato"/>
            </a:endParaRPr>
          </a:p>
        </p:txBody>
      </p:sp>
      <p:sp>
        <p:nvSpPr>
          <p:cNvPr id="156" name="Google Shape;156;p16"/>
          <p:cNvSpPr txBox="1"/>
          <p:nvPr/>
        </p:nvSpPr>
        <p:spPr>
          <a:xfrm>
            <a:off x="384448" y="1240100"/>
            <a:ext cx="8375100" cy="36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Lato"/>
                <a:ea typeface="Lato"/>
                <a:cs typeface="Lato"/>
                <a:sym typeface="Lato"/>
              </a:rPr>
              <a:t>The Indian Premier League (IPL), also known as TATA IPL for sponsorship reasons, is a men's T20 franchise cricket league of India. It is annually contested by ten teams based out of seven Indian cities and three Indian states. The league was founded by the Board of Control for Cricket in India (BCCI) in 2007. Brijesh Patel is the incumbent chairman of IPL. It is usually held annually in summer across India between March to May and has an exclusive window in the ICC Future Tours Programme.</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Indian Premier League(IPL) is a professional Twenty 20 cricket league in India contested during March or April and May of every year by eight teams representing eight different cities in India.The league was founded by the Board of Control for Cricket in India (BCCI) in 2008.</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The data set that is going to be used is 'IPL Matches Dataset'. It contains IPL matches data from 2008 to 2019</a:t>
            </a:r>
            <a:endParaRPr sz="16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052550" y="41449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4500"/>
              <a:t>Questions </a:t>
            </a:r>
            <a:endParaRPr b="1" i="1" sz="4500"/>
          </a:p>
        </p:txBody>
      </p:sp>
      <p:sp>
        <p:nvSpPr>
          <p:cNvPr id="162" name="Google Shape;162;p17"/>
          <p:cNvSpPr txBox="1"/>
          <p:nvPr>
            <p:ph idx="1" type="body"/>
          </p:nvPr>
        </p:nvSpPr>
        <p:spPr>
          <a:xfrm>
            <a:off x="1052554" y="1328611"/>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Number of matches played in each IPL season.</a:t>
            </a:r>
            <a:endParaRPr sz="2000"/>
          </a:p>
          <a:p>
            <a:pPr indent="-355600" lvl="0" marL="457200" rtl="0" algn="l">
              <a:spcBef>
                <a:spcPts val="0"/>
              </a:spcBef>
              <a:spcAft>
                <a:spcPts val="0"/>
              </a:spcAft>
              <a:buSzPts val="2000"/>
              <a:buChar char="●"/>
            </a:pPr>
            <a:r>
              <a:rPr lang="en" sz="2000"/>
              <a:t>Toss Winner(Team winning most tosses) across all IPL seasons.</a:t>
            </a:r>
            <a:endParaRPr sz="2000"/>
          </a:p>
          <a:p>
            <a:pPr indent="-355600" lvl="0" marL="457200" rtl="0" algn="l">
              <a:spcBef>
                <a:spcPts val="0"/>
              </a:spcBef>
              <a:spcAft>
                <a:spcPts val="0"/>
              </a:spcAft>
              <a:buSzPts val="2000"/>
              <a:buChar char="●"/>
            </a:pPr>
            <a:r>
              <a:rPr lang="en" sz="2000"/>
              <a:t>Toss Decision(Bat or to Field)in each IPL seasons.</a:t>
            </a:r>
            <a:endParaRPr sz="2000"/>
          </a:p>
          <a:p>
            <a:pPr indent="-355600" lvl="0" marL="457200" rtl="0" algn="l">
              <a:spcBef>
                <a:spcPts val="0"/>
              </a:spcBef>
              <a:spcAft>
                <a:spcPts val="0"/>
              </a:spcAft>
              <a:buSzPts val="2000"/>
              <a:buChar char="●"/>
            </a:pPr>
            <a:r>
              <a:rPr lang="en" sz="2000"/>
              <a:t>Toss Decision Percentage across all IPL seasons.</a:t>
            </a:r>
            <a:endParaRPr sz="2000"/>
          </a:p>
          <a:p>
            <a:pPr indent="-355600" lvl="0" marL="457200" rtl="0" algn="l">
              <a:spcBef>
                <a:spcPts val="0"/>
              </a:spcBef>
              <a:spcAft>
                <a:spcPts val="0"/>
              </a:spcAft>
              <a:buSzPts val="2000"/>
              <a:buChar char="●"/>
            </a:pPr>
            <a:r>
              <a:rPr lang="en" sz="2000"/>
              <a:t>Top 10 Most frequently used stadiums across all IPL seasons</a:t>
            </a:r>
            <a:endParaRPr sz="2000"/>
          </a:p>
          <a:p>
            <a:pPr indent="-355600" lvl="0" marL="457200" rtl="0" algn="l">
              <a:spcBef>
                <a:spcPts val="0"/>
              </a:spcBef>
              <a:spcAft>
                <a:spcPts val="0"/>
              </a:spcAft>
              <a:buSzPts val="2000"/>
              <a:buChar char="●"/>
            </a:pPr>
            <a:r>
              <a:rPr lang="en" sz="2000"/>
              <a:t>Top 7 Cities that hosted most IPL matches across all seasons</a:t>
            </a:r>
            <a:endParaRPr sz="2000"/>
          </a:p>
          <a:p>
            <a:pPr indent="0" lvl="0" marL="0" rtl="0" algn="l">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1052550" y="615584"/>
            <a:ext cx="7038900" cy="3490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Top 5 Umpire1 who were to evaluate different matches across all IPL Seasons.</a:t>
            </a:r>
            <a:endParaRPr sz="2000"/>
          </a:p>
          <a:p>
            <a:pPr indent="-355600" lvl="0" marL="457200" rtl="0" algn="l">
              <a:spcBef>
                <a:spcPts val="0"/>
              </a:spcBef>
              <a:spcAft>
                <a:spcPts val="0"/>
              </a:spcAft>
              <a:buSzPts val="2000"/>
              <a:buChar char="●"/>
            </a:pPr>
            <a:r>
              <a:rPr lang="en" sz="2000"/>
              <a:t>Top 5 Team that won the most matches across all the IPL Seasons.</a:t>
            </a:r>
            <a:endParaRPr sz="2000"/>
          </a:p>
          <a:p>
            <a:pPr indent="-355600" lvl="0" marL="457200" rtl="0" algn="l">
              <a:spcBef>
                <a:spcPts val="0"/>
              </a:spcBef>
              <a:spcAft>
                <a:spcPts val="0"/>
              </a:spcAft>
              <a:buSzPts val="2000"/>
              <a:buChar char="●"/>
            </a:pPr>
            <a:r>
              <a:rPr lang="en" sz="2000"/>
              <a:t>Top 8 Percentage distribution of different winning teams across all the IPL Seasons.</a:t>
            </a:r>
            <a:endParaRPr sz="2000"/>
          </a:p>
          <a:p>
            <a:pPr indent="-355600" lvl="0" marL="457200" rtl="0" algn="l">
              <a:spcBef>
                <a:spcPts val="0"/>
              </a:spcBef>
              <a:spcAft>
                <a:spcPts val="0"/>
              </a:spcAft>
              <a:buSzPts val="2000"/>
              <a:buChar char="●"/>
            </a:pPr>
            <a:r>
              <a:rPr lang="en" sz="2000"/>
              <a:t>Top 7 players with most Player of the Match awards.</a:t>
            </a:r>
            <a:endParaRPr sz="2000"/>
          </a:p>
          <a:p>
            <a:pPr indent="-355600" lvl="0" marL="457200" rtl="0" algn="l">
              <a:spcBef>
                <a:spcPts val="0"/>
              </a:spcBef>
              <a:spcAft>
                <a:spcPts val="0"/>
              </a:spcAft>
              <a:buSzPts val="2000"/>
              <a:buChar char="●"/>
            </a:pPr>
            <a:r>
              <a:rPr lang="en" sz="2000"/>
              <a:t>Win Toss to the game.</a:t>
            </a:r>
            <a:endParaRPr sz="2000"/>
          </a:p>
          <a:p>
            <a:pPr indent="-355600" lvl="0" marL="457200" rtl="0" algn="l">
              <a:spcBef>
                <a:spcPts val="0"/>
              </a:spcBef>
              <a:spcAft>
                <a:spcPts val="0"/>
              </a:spcAft>
              <a:buSzPts val="2000"/>
              <a:buChar char="●"/>
            </a:pPr>
            <a:r>
              <a:rPr lang="en" sz="2000"/>
              <a:t>Win by Runs(How many times each IPL team has won the match by runs).</a:t>
            </a:r>
            <a:endParaRPr sz="2000"/>
          </a:p>
          <a:p>
            <a:pPr indent="-355600" lvl="0" marL="457200" rtl="0" algn="l">
              <a:spcBef>
                <a:spcPts val="0"/>
              </a:spcBef>
              <a:spcAft>
                <a:spcPts val="0"/>
              </a:spcAft>
              <a:buSzPts val="2000"/>
              <a:buChar char="●"/>
            </a:pPr>
            <a:r>
              <a:rPr lang="en" sz="2000"/>
              <a:t>Win by Wickets(How many time search IPL team has won the match by wickets).</a:t>
            </a:r>
            <a:endParaRPr sz="2000"/>
          </a:p>
          <a:p>
            <a:pPr indent="0" lvl="0" marL="0" rtl="0" algn="l">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mt="10000"/>
          </a:blip>
          <a:stretch>
            <a:fillRect/>
          </a:stretch>
        </p:blipFill>
        <p:spPr>
          <a:xfrm>
            <a:off x="277098" y="0"/>
            <a:ext cx="9143998" cy="5143501"/>
          </a:xfrm>
          <a:prstGeom prst="rect">
            <a:avLst/>
          </a:prstGeom>
          <a:noFill/>
          <a:ln>
            <a:noFill/>
          </a:ln>
        </p:spPr>
      </p:pic>
      <p:sp>
        <p:nvSpPr>
          <p:cNvPr id="173" name="Google Shape;173;p19"/>
          <p:cNvSpPr txBox="1"/>
          <p:nvPr/>
        </p:nvSpPr>
        <p:spPr>
          <a:xfrm>
            <a:off x="277091" y="1597010"/>
            <a:ext cx="9144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500">
                <a:solidFill>
                  <a:srgbClr val="FFFFFF"/>
                </a:solidFill>
                <a:latin typeface="Nunito"/>
                <a:ea typeface="Nunito"/>
                <a:cs typeface="Nunito"/>
                <a:sym typeface="Nunito"/>
              </a:rPr>
              <a:t>INSIGHTS </a:t>
            </a:r>
            <a:endParaRPr b="1" i="1" sz="11500">
              <a:solidFill>
                <a:srgbClr val="FFFFFF"/>
              </a:solidFill>
              <a:latin typeface="Nunito"/>
              <a:ea typeface="Nunito"/>
              <a:cs typeface="Nunito"/>
              <a:sym typeface="Nunito"/>
            </a:endParaRPr>
          </a:p>
          <a:p>
            <a:pPr indent="0" lvl="0" marL="0" rtl="0" algn="l">
              <a:spcBef>
                <a:spcPts val="0"/>
              </a:spcBef>
              <a:spcAft>
                <a:spcPts val="0"/>
              </a:spcAft>
              <a:buNone/>
            </a:pPr>
            <a:r>
              <a:t/>
            </a:r>
            <a:endParaRPr b="1" i="1" sz="11500">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170700" y="227730"/>
            <a:ext cx="8176500" cy="5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050"/>
              <a:t>Number of Matches Played in Each IPL Season </a:t>
            </a:r>
            <a:endParaRPr b="1" i="1" sz="3050"/>
          </a:p>
        </p:txBody>
      </p:sp>
      <p:sp>
        <p:nvSpPr>
          <p:cNvPr id="179" name="Google Shape;179;p20"/>
          <p:cNvSpPr txBox="1"/>
          <p:nvPr>
            <p:ph idx="1" type="body"/>
          </p:nvPr>
        </p:nvSpPr>
        <p:spPr>
          <a:xfrm>
            <a:off x="187698" y="1959520"/>
            <a:ext cx="4181100" cy="317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There were most matches played in IPL-2013.</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Seasons in which the most matches were played are IPL-2011, IPL-2012 and IPL-2013.</a:t>
            </a:r>
            <a:endParaRPr sz="1500"/>
          </a:p>
        </p:txBody>
      </p:sp>
      <p:pic>
        <p:nvPicPr>
          <p:cNvPr id="180" name="Google Shape;180;p20"/>
          <p:cNvPicPr preferRelativeResize="0"/>
          <p:nvPr/>
        </p:nvPicPr>
        <p:blipFill>
          <a:blip r:embed="rId3">
            <a:alphaModFix/>
          </a:blip>
          <a:stretch>
            <a:fillRect/>
          </a:stretch>
        </p:blipFill>
        <p:spPr>
          <a:xfrm>
            <a:off x="4078957" y="1754335"/>
            <a:ext cx="4746399" cy="25115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14960" y="282725"/>
            <a:ext cx="7616400" cy="120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i="1" lang="en" sz="3100">
                <a:latin typeface="Lato"/>
                <a:ea typeface="Lato"/>
                <a:cs typeface="Lato"/>
                <a:sym typeface="Lato"/>
              </a:rPr>
              <a:t>Toss Winner (Team winning most tosses) across all IPL seasons</a:t>
            </a:r>
            <a:endParaRPr b="1" i="1" sz="3100"/>
          </a:p>
        </p:txBody>
      </p:sp>
      <p:sp>
        <p:nvSpPr>
          <p:cNvPr id="186" name="Google Shape;186;p21"/>
          <p:cNvSpPr txBox="1"/>
          <p:nvPr>
            <p:ph idx="1" type="body"/>
          </p:nvPr>
        </p:nvSpPr>
        <p:spPr>
          <a:xfrm>
            <a:off x="197825" y="1901900"/>
            <a:ext cx="3533700" cy="3219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Mumbai Indians Team was winning most of the toss across all IPL Seasons.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Three Teams whose win most of the toss across all IPL Seasons were Mumbai Indians, Kolkata Knight Riders, Chennai Super Kings.</a:t>
            </a:r>
            <a:endParaRPr sz="1500"/>
          </a:p>
        </p:txBody>
      </p:sp>
      <p:pic>
        <p:nvPicPr>
          <p:cNvPr id="187" name="Google Shape;187;p21"/>
          <p:cNvPicPr preferRelativeResize="0"/>
          <p:nvPr/>
        </p:nvPicPr>
        <p:blipFill>
          <a:blip r:embed="rId3">
            <a:alphaModFix/>
          </a:blip>
          <a:stretch>
            <a:fillRect/>
          </a:stretch>
        </p:blipFill>
        <p:spPr>
          <a:xfrm>
            <a:off x="4124600" y="1703002"/>
            <a:ext cx="4706749" cy="2790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