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6" r:id="rId2"/>
    <p:sldId id="265" r:id="rId3"/>
    <p:sldId id="267" r:id="rId4"/>
    <p:sldId id="268" r:id="rId5"/>
    <p:sldId id="270" r:id="rId6"/>
    <p:sldId id="271" r:id="rId7"/>
    <p:sldId id="257" r:id="rId8"/>
    <p:sldId id="272" r:id="rId9"/>
    <p:sldId id="263"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esktop\Case_Study\Forage_Portfolio\MergeData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esktop\Case_Study\Forage_Portfolio\MergeDatas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[MergeDataset.csv]Sheet1!PivotTable1</c:name>
    <c:fmtId val="4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smtClean="0"/>
              <a:t>Categories</a:t>
            </a:r>
            <a:r>
              <a:rPr lang="en-US" b="1" baseline="0" dirty="0" smtClean="0"/>
              <a:t> </a:t>
            </a:r>
            <a:r>
              <a:rPr lang="en-US" b="1" baseline="0" dirty="0"/>
              <a:t>Over Score</a:t>
            </a:r>
            <a:endParaRPr lang="en-US" b="1" dirty="0"/>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c:f>
              <c:strCache>
                <c:ptCount val="1"/>
                <c:pt idx="0">
                  <c:v>Total</c:v>
                </c:pt>
              </c:strCache>
            </c:strRef>
          </c:tx>
          <c:spPr>
            <a:solidFill>
              <a:schemeClr val="accent1"/>
            </a:solidFill>
            <a:ln>
              <a:noFill/>
            </a:ln>
            <a:effectLst/>
            <a:sp3d/>
          </c:spPr>
          <c:invertIfNegative val="0"/>
          <c:cat>
            <c:strRef>
              <c:f>Sheet1!$A$4:$A$9</c:f>
              <c:strCache>
                <c:ptCount val="5"/>
                <c:pt idx="0">
                  <c:v>travel</c:v>
                </c:pt>
                <c:pt idx="1">
                  <c:v>science</c:v>
                </c:pt>
                <c:pt idx="2">
                  <c:v>healthy eating</c:v>
                </c:pt>
                <c:pt idx="3">
                  <c:v>cooking</c:v>
                </c:pt>
                <c:pt idx="4">
                  <c:v>animals</c:v>
                </c:pt>
              </c:strCache>
            </c:strRef>
          </c:cat>
          <c:val>
            <c:numRef>
              <c:f>Sheet1!$B$4:$B$9</c:f>
              <c:numCache>
                <c:formatCode>General</c:formatCode>
                <c:ptCount val="5"/>
                <c:pt idx="0">
                  <c:v>58946</c:v>
                </c:pt>
                <c:pt idx="1">
                  <c:v>58566</c:v>
                </c:pt>
                <c:pt idx="2">
                  <c:v>58059</c:v>
                </c:pt>
                <c:pt idx="3">
                  <c:v>54534</c:v>
                </c:pt>
                <c:pt idx="4">
                  <c:v>57418</c:v>
                </c:pt>
              </c:numCache>
            </c:numRef>
          </c:val>
          <c:extLst>
            <c:ext xmlns:c16="http://schemas.microsoft.com/office/drawing/2014/chart" uri="{C3380CC4-5D6E-409C-BE32-E72D297353CC}">
              <c16:uniqueId val="{00000000-5E04-4E8A-ADAF-D1DAA691640F}"/>
            </c:ext>
          </c:extLst>
        </c:ser>
        <c:dLbls>
          <c:showLegendKey val="0"/>
          <c:showVal val="0"/>
          <c:showCatName val="0"/>
          <c:showSerName val="0"/>
          <c:showPercent val="0"/>
          <c:showBubbleSize val="0"/>
        </c:dLbls>
        <c:gapWidth val="150"/>
        <c:shape val="box"/>
        <c:axId val="1699583743"/>
        <c:axId val="1699579167"/>
        <c:axId val="0"/>
      </c:bar3DChart>
      <c:catAx>
        <c:axId val="1699583743"/>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smtClean="0"/>
                  <a:t>Categories</a:t>
                </a:r>
                <a:endParaRPr lang="en-US" b="1" dirty="0"/>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99579167"/>
        <c:crosses val="autoZero"/>
        <c:auto val="1"/>
        <c:lblAlgn val="ctr"/>
        <c:lblOffset val="100"/>
        <c:noMultiLvlLbl val="0"/>
      </c:catAx>
      <c:valAx>
        <c:axId val="16995791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Score</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995837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[MergeDataset.csv]Sheet1!PivotTable1</c:name>
    <c:fmtId val="26"/>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smtClean="0"/>
              <a:t>Categories</a:t>
            </a:r>
            <a:r>
              <a:rPr lang="en-US" b="1" baseline="0" dirty="0" smtClean="0"/>
              <a:t> </a:t>
            </a:r>
            <a:r>
              <a:rPr lang="en-US" b="1" baseline="0" dirty="0"/>
              <a:t>Over Score</a:t>
            </a:r>
            <a:endParaRPr lang="en-US" b="1" dirty="0"/>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94F8-409A-B2BE-56C3DB94DBA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94F8-409A-B2BE-56C3DB94DBA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94F8-409A-B2BE-56C3DB94DBA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94F8-409A-B2BE-56C3DB94DBA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94F8-409A-B2BE-56C3DB94DBA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94F8-409A-B2BE-56C3DB94DBA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94F8-409A-B2BE-56C3DB94DBA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94F8-409A-B2BE-56C3DB94DBA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94F8-409A-B2BE-56C3DB94DBA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94F8-409A-B2BE-56C3DB94DBA5}"/>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94F8-409A-B2BE-56C3DB94DBA5}"/>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94F8-409A-B2BE-56C3DB94DBA5}"/>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94F8-409A-B2BE-56C3DB94DBA5}"/>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94F8-409A-B2BE-56C3DB94DBA5}"/>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94F8-409A-B2BE-56C3DB94DBA5}"/>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94F8-409A-B2BE-56C3DB94DBA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Sheet1!$A$4:$A$9</c:f>
              <c:strCache>
                <c:ptCount val="5"/>
                <c:pt idx="0">
                  <c:v>travel</c:v>
                </c:pt>
                <c:pt idx="1">
                  <c:v>science</c:v>
                </c:pt>
                <c:pt idx="2">
                  <c:v>healthy eating</c:v>
                </c:pt>
                <c:pt idx="3">
                  <c:v>cooking</c:v>
                </c:pt>
                <c:pt idx="4">
                  <c:v>animals</c:v>
                </c:pt>
              </c:strCache>
            </c:strRef>
          </c:cat>
          <c:val>
            <c:numRef>
              <c:f>Sheet1!$B$4:$B$9</c:f>
              <c:numCache>
                <c:formatCode>General</c:formatCode>
                <c:ptCount val="5"/>
                <c:pt idx="0">
                  <c:v>58946</c:v>
                </c:pt>
                <c:pt idx="1">
                  <c:v>58566</c:v>
                </c:pt>
                <c:pt idx="2">
                  <c:v>58059</c:v>
                </c:pt>
                <c:pt idx="3">
                  <c:v>54534</c:v>
                </c:pt>
                <c:pt idx="4">
                  <c:v>57418</c:v>
                </c:pt>
              </c:numCache>
            </c:numRef>
          </c:val>
          <c:extLst>
            <c:ext xmlns:c16="http://schemas.microsoft.com/office/drawing/2014/chart" uri="{C3380CC4-5D6E-409C-BE32-E72D297353CC}">
              <c16:uniqueId val="{00000020-94F8-409A-B2BE-56C3DB94DBA5}"/>
            </c:ext>
          </c:extLst>
        </c:ser>
        <c:dLbls>
          <c:dLblPos val="inEnd"/>
          <c:showLegendKey val="0"/>
          <c:showVal val="1"/>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79009E-C6ED-474A-B589-A5DEBF3CD7DE}" type="doc">
      <dgm:prSet loTypeId="urn:microsoft.com/office/officeart/2005/8/layout/vList3" loCatId="list" qsTypeId="urn:microsoft.com/office/officeart/2005/8/quickstyle/simple1" qsCatId="simple" csTypeId="urn:microsoft.com/office/officeart/2005/8/colors/accent1_2" csCatId="accent1" phldr="1"/>
      <dgm:spPr/>
    </dgm:pt>
    <dgm:pt modelId="{249B63F2-9612-439A-81D8-65B6C310A847}">
      <dgm:prSet phldrT="[Text]" custT="1"/>
      <dgm:spPr/>
      <dgm:t>
        <a:bodyPr/>
        <a:lstStyle/>
        <a:p>
          <a:r>
            <a:rPr lang="en-US" sz="1000" b="1" i="0" dirty="0" smtClean="0"/>
            <a:t>ANDREW FLEMING</a:t>
          </a:r>
        </a:p>
        <a:p>
          <a:r>
            <a:rPr lang="en-US" sz="1000" b="0" i="0" dirty="0" smtClean="0"/>
            <a:t>( </a:t>
          </a:r>
          <a:r>
            <a:rPr lang="en-US" sz="1000" b="1" i="0" dirty="0" smtClean="0"/>
            <a:t>CHIEF TECHNOLOGY ARCHITECT </a:t>
          </a:r>
          <a:r>
            <a:rPr lang="en-US" sz="1000" b="0" i="0" dirty="0" smtClean="0"/>
            <a:t>)</a:t>
          </a:r>
        </a:p>
        <a:p>
          <a:r>
            <a:rPr lang="en-US" sz="1000" b="0" i="0" dirty="0" smtClean="0"/>
            <a:t>Worked with over 50 clients on digital transformation projects and has advised some of the biggest companies in the world on their big data strategy, Andrew is responsible for ensuring we deliver high quality data insights and a solid data strategy.</a:t>
          </a:r>
          <a:endParaRPr lang="en-US" sz="1000" dirty="0"/>
        </a:p>
      </dgm:t>
    </dgm:pt>
    <dgm:pt modelId="{B892D6FD-CC5D-4615-98F0-1F256802F564}" type="parTrans" cxnId="{F0910E05-584C-4821-A80C-8A7987627732}">
      <dgm:prSet/>
      <dgm:spPr/>
      <dgm:t>
        <a:bodyPr/>
        <a:lstStyle/>
        <a:p>
          <a:endParaRPr lang="en-US"/>
        </a:p>
      </dgm:t>
    </dgm:pt>
    <dgm:pt modelId="{13B7C86A-79DC-4EBF-B4B2-6B51DF54EDF4}" type="sibTrans" cxnId="{F0910E05-584C-4821-A80C-8A7987627732}">
      <dgm:prSet/>
      <dgm:spPr/>
      <dgm:t>
        <a:bodyPr/>
        <a:lstStyle/>
        <a:p>
          <a:endParaRPr lang="en-US"/>
        </a:p>
      </dgm:t>
    </dgm:pt>
    <dgm:pt modelId="{0EBB09AA-D266-441B-B266-848BC4B6616B}">
      <dgm:prSet phldrT="[Text]" custT="1"/>
      <dgm:spPr/>
      <dgm:t>
        <a:bodyPr/>
        <a:lstStyle/>
        <a:p>
          <a:r>
            <a:rPr lang="en-US" sz="1000" b="1" i="0" dirty="0" smtClean="0"/>
            <a:t>MARCUS ROMPTON</a:t>
          </a:r>
        </a:p>
        <a:p>
          <a:r>
            <a:rPr lang="en-US" sz="1000" b="0" i="0" dirty="0" smtClean="0"/>
            <a:t>( </a:t>
          </a:r>
          <a:r>
            <a:rPr lang="en-US" sz="1000" b="1" i="0" dirty="0" smtClean="0"/>
            <a:t>SENIOR PRINCIPAL </a:t>
          </a:r>
          <a:r>
            <a:rPr lang="en-US" sz="1000" b="0" i="0" dirty="0" smtClean="0"/>
            <a:t>)</a:t>
          </a:r>
        </a:p>
        <a:p>
          <a:r>
            <a:rPr lang="en-US" sz="1000" b="0" i="0" dirty="0" smtClean="0"/>
            <a:t>Marcus expertise lies in his understanding of business data and particularly data in the media and content industry. His main role will be managing and overseeing the results of the analysis that we present.</a:t>
          </a:r>
          <a:endParaRPr lang="en-US" sz="1000" dirty="0"/>
        </a:p>
      </dgm:t>
    </dgm:pt>
    <dgm:pt modelId="{3F58B026-FEA8-4365-AFB2-095384196FF3}" type="parTrans" cxnId="{4FF483D1-9837-4087-9630-3482A5C698DC}">
      <dgm:prSet/>
      <dgm:spPr/>
      <dgm:t>
        <a:bodyPr/>
        <a:lstStyle/>
        <a:p>
          <a:endParaRPr lang="en-US"/>
        </a:p>
      </dgm:t>
    </dgm:pt>
    <dgm:pt modelId="{8387614D-296F-4DD2-B4CD-0369E70F0038}" type="sibTrans" cxnId="{4FF483D1-9837-4087-9630-3482A5C698DC}">
      <dgm:prSet/>
      <dgm:spPr/>
      <dgm:t>
        <a:bodyPr/>
        <a:lstStyle/>
        <a:p>
          <a:endParaRPr lang="en-US"/>
        </a:p>
      </dgm:t>
    </dgm:pt>
    <dgm:pt modelId="{E5D6F203-3449-4100-ABDD-DA86CECA971C}">
      <dgm:prSet phldrT="[Tex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1" i="0" dirty="0" smtClean="0"/>
            <a:t>YASH SHARMA</a:t>
          </a:r>
          <a:endParaRPr lang="en-US" sz="1000" b="0" i="0" dirty="0" smtClean="0"/>
        </a:p>
        <a:p>
          <a:pPr lvl="0" defTabSz="444500">
            <a:lnSpc>
              <a:spcPct val="90000"/>
            </a:lnSpc>
            <a:spcBef>
              <a:spcPct val="0"/>
            </a:spcBef>
            <a:spcAft>
              <a:spcPct val="35000"/>
            </a:spcAft>
          </a:pPr>
          <a:r>
            <a:rPr lang="en-US" sz="1000" b="0" i="0" dirty="0" smtClean="0"/>
            <a:t>( </a:t>
          </a:r>
          <a:r>
            <a:rPr lang="en-US" sz="1000" b="1" i="0" dirty="0" smtClean="0"/>
            <a:t>DATA ANALYST </a:t>
          </a:r>
          <a:r>
            <a:rPr lang="en-US" sz="1000" b="0" i="0" dirty="0" smtClean="0"/>
            <a:t>) </a:t>
          </a:r>
        </a:p>
        <a:p>
          <a:pPr lvl="0" defTabSz="444500">
            <a:lnSpc>
              <a:spcPct val="90000"/>
            </a:lnSpc>
            <a:spcBef>
              <a:spcPct val="0"/>
            </a:spcBef>
            <a:spcAft>
              <a:spcPct val="35000"/>
            </a:spcAft>
          </a:pPr>
          <a:r>
            <a:rPr lang="en-US" sz="1000" b="0" i="0" dirty="0" smtClean="0"/>
            <a:t>Primarily responsible for completing the hands-on analysis of data and translating the requirements of the project into insights.</a:t>
          </a:r>
          <a:endParaRPr lang="en-US" sz="1000" dirty="0"/>
        </a:p>
      </dgm:t>
    </dgm:pt>
    <dgm:pt modelId="{C10CFF75-AF4A-49CF-9084-7ADF0D51972B}" type="parTrans" cxnId="{0578A24C-79F7-48F9-A1FE-6A770AF04063}">
      <dgm:prSet/>
      <dgm:spPr/>
      <dgm:t>
        <a:bodyPr/>
        <a:lstStyle/>
        <a:p>
          <a:endParaRPr lang="en-US"/>
        </a:p>
      </dgm:t>
    </dgm:pt>
    <dgm:pt modelId="{1A04C041-E979-47C1-871A-3E2973686C0A}" type="sibTrans" cxnId="{0578A24C-79F7-48F9-A1FE-6A770AF04063}">
      <dgm:prSet/>
      <dgm:spPr/>
      <dgm:t>
        <a:bodyPr/>
        <a:lstStyle/>
        <a:p>
          <a:endParaRPr lang="en-US"/>
        </a:p>
      </dgm:t>
    </dgm:pt>
    <dgm:pt modelId="{B5375F7B-74E6-448D-84F3-FA51F31E8D4E}" type="pres">
      <dgm:prSet presAssocID="{F779009E-C6ED-474A-B589-A5DEBF3CD7DE}" presName="linearFlow" presStyleCnt="0">
        <dgm:presLayoutVars>
          <dgm:dir/>
          <dgm:resizeHandles val="exact"/>
        </dgm:presLayoutVars>
      </dgm:prSet>
      <dgm:spPr/>
    </dgm:pt>
    <dgm:pt modelId="{19A064CB-2412-4B08-9F3B-A6152491431F}" type="pres">
      <dgm:prSet presAssocID="{249B63F2-9612-439A-81D8-65B6C310A847}" presName="composite" presStyleCnt="0"/>
      <dgm:spPr/>
    </dgm:pt>
    <dgm:pt modelId="{E14BF52C-D299-4B40-B7AF-58985FD9AD3E}" type="pres">
      <dgm:prSet presAssocID="{249B63F2-9612-439A-81D8-65B6C310A847}"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6015616-6F16-468D-8C01-7D1F16EE2DD7}" type="pres">
      <dgm:prSet presAssocID="{249B63F2-9612-439A-81D8-65B6C310A847}" presName="txShp" presStyleLbl="node1" presStyleIdx="0" presStyleCnt="3">
        <dgm:presLayoutVars>
          <dgm:bulletEnabled val="1"/>
        </dgm:presLayoutVars>
      </dgm:prSet>
      <dgm:spPr/>
      <dgm:t>
        <a:bodyPr/>
        <a:lstStyle/>
        <a:p>
          <a:endParaRPr lang="en-US"/>
        </a:p>
      </dgm:t>
    </dgm:pt>
    <dgm:pt modelId="{5FD325AD-04DB-4670-BAD6-5920C5FFD10C}" type="pres">
      <dgm:prSet presAssocID="{13B7C86A-79DC-4EBF-B4B2-6B51DF54EDF4}" presName="spacing" presStyleCnt="0"/>
      <dgm:spPr/>
    </dgm:pt>
    <dgm:pt modelId="{59013589-5B60-4425-8015-9695E6F74551}" type="pres">
      <dgm:prSet presAssocID="{0EBB09AA-D266-441B-B266-848BC4B6616B}" presName="composite" presStyleCnt="0"/>
      <dgm:spPr/>
    </dgm:pt>
    <dgm:pt modelId="{9CFD672B-0C16-4A35-A7D7-0B397A0BCF83}" type="pres">
      <dgm:prSet presAssocID="{0EBB09AA-D266-441B-B266-848BC4B6616B}"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7FCC2E36-8848-4108-A86A-FD06DC9ACAEA}" type="pres">
      <dgm:prSet presAssocID="{0EBB09AA-D266-441B-B266-848BC4B6616B}" presName="txShp" presStyleLbl="node1" presStyleIdx="1" presStyleCnt="3">
        <dgm:presLayoutVars>
          <dgm:bulletEnabled val="1"/>
        </dgm:presLayoutVars>
      </dgm:prSet>
      <dgm:spPr/>
      <dgm:t>
        <a:bodyPr/>
        <a:lstStyle/>
        <a:p>
          <a:endParaRPr lang="en-US"/>
        </a:p>
      </dgm:t>
    </dgm:pt>
    <dgm:pt modelId="{F68F4BCA-7D3F-445B-AB4A-7D7757745E5E}" type="pres">
      <dgm:prSet presAssocID="{8387614D-296F-4DD2-B4CD-0369E70F0038}" presName="spacing" presStyleCnt="0"/>
      <dgm:spPr/>
    </dgm:pt>
    <dgm:pt modelId="{87255332-69A3-4AFF-953E-91FC598EC1F4}" type="pres">
      <dgm:prSet presAssocID="{E5D6F203-3449-4100-ABDD-DA86CECA971C}" presName="composite" presStyleCnt="0"/>
      <dgm:spPr/>
    </dgm:pt>
    <dgm:pt modelId="{F413720A-91D8-446B-B068-7C55EEF9B81A}" type="pres">
      <dgm:prSet presAssocID="{E5D6F203-3449-4100-ABDD-DA86CECA971C}"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dgm:spPr>
      <dgm:t>
        <a:bodyPr/>
        <a:lstStyle/>
        <a:p>
          <a:endParaRPr lang="en-US"/>
        </a:p>
      </dgm:t>
    </dgm:pt>
    <dgm:pt modelId="{50768351-ECD9-4E10-8F85-F94A4362A840}" type="pres">
      <dgm:prSet presAssocID="{E5D6F203-3449-4100-ABDD-DA86CECA971C}" presName="txShp" presStyleLbl="node1" presStyleIdx="2" presStyleCnt="3">
        <dgm:presLayoutVars>
          <dgm:bulletEnabled val="1"/>
        </dgm:presLayoutVars>
      </dgm:prSet>
      <dgm:spPr/>
      <dgm:t>
        <a:bodyPr/>
        <a:lstStyle/>
        <a:p>
          <a:endParaRPr lang="en-US"/>
        </a:p>
      </dgm:t>
    </dgm:pt>
  </dgm:ptLst>
  <dgm:cxnLst>
    <dgm:cxn modelId="{973AF8C6-F419-49F4-B1CB-7488700FDCF5}" type="presOf" srcId="{E5D6F203-3449-4100-ABDD-DA86CECA971C}" destId="{50768351-ECD9-4E10-8F85-F94A4362A840}" srcOrd="0" destOrd="0" presId="urn:microsoft.com/office/officeart/2005/8/layout/vList3"/>
    <dgm:cxn modelId="{F0910E05-584C-4821-A80C-8A7987627732}" srcId="{F779009E-C6ED-474A-B589-A5DEBF3CD7DE}" destId="{249B63F2-9612-439A-81D8-65B6C310A847}" srcOrd="0" destOrd="0" parTransId="{B892D6FD-CC5D-4615-98F0-1F256802F564}" sibTransId="{13B7C86A-79DC-4EBF-B4B2-6B51DF54EDF4}"/>
    <dgm:cxn modelId="{4FF483D1-9837-4087-9630-3482A5C698DC}" srcId="{F779009E-C6ED-474A-B589-A5DEBF3CD7DE}" destId="{0EBB09AA-D266-441B-B266-848BC4B6616B}" srcOrd="1" destOrd="0" parTransId="{3F58B026-FEA8-4365-AFB2-095384196FF3}" sibTransId="{8387614D-296F-4DD2-B4CD-0369E70F0038}"/>
    <dgm:cxn modelId="{3458FF16-7739-4168-8475-24D4AC503398}" type="presOf" srcId="{0EBB09AA-D266-441B-B266-848BC4B6616B}" destId="{7FCC2E36-8848-4108-A86A-FD06DC9ACAEA}" srcOrd="0" destOrd="0" presId="urn:microsoft.com/office/officeart/2005/8/layout/vList3"/>
    <dgm:cxn modelId="{1EEDA331-17BB-4524-B932-2AE9D01A25C6}" type="presOf" srcId="{249B63F2-9612-439A-81D8-65B6C310A847}" destId="{C6015616-6F16-468D-8C01-7D1F16EE2DD7}" srcOrd="0" destOrd="0" presId="urn:microsoft.com/office/officeart/2005/8/layout/vList3"/>
    <dgm:cxn modelId="{0578A24C-79F7-48F9-A1FE-6A770AF04063}" srcId="{F779009E-C6ED-474A-B589-A5DEBF3CD7DE}" destId="{E5D6F203-3449-4100-ABDD-DA86CECA971C}" srcOrd="2" destOrd="0" parTransId="{C10CFF75-AF4A-49CF-9084-7ADF0D51972B}" sibTransId="{1A04C041-E979-47C1-871A-3E2973686C0A}"/>
    <dgm:cxn modelId="{918205BC-9DD2-40EB-B40E-30A2D0B2CD28}" type="presOf" srcId="{F779009E-C6ED-474A-B589-A5DEBF3CD7DE}" destId="{B5375F7B-74E6-448D-84F3-FA51F31E8D4E}" srcOrd="0" destOrd="0" presId="urn:microsoft.com/office/officeart/2005/8/layout/vList3"/>
    <dgm:cxn modelId="{2F1D6097-41BD-4CBF-ABF4-8B8FCA340AAD}" type="presParOf" srcId="{B5375F7B-74E6-448D-84F3-FA51F31E8D4E}" destId="{19A064CB-2412-4B08-9F3B-A6152491431F}" srcOrd="0" destOrd="0" presId="urn:microsoft.com/office/officeart/2005/8/layout/vList3"/>
    <dgm:cxn modelId="{CE0D4BE3-9DB3-460A-8D64-A927B387423B}" type="presParOf" srcId="{19A064CB-2412-4B08-9F3B-A6152491431F}" destId="{E14BF52C-D299-4B40-B7AF-58985FD9AD3E}" srcOrd="0" destOrd="0" presId="urn:microsoft.com/office/officeart/2005/8/layout/vList3"/>
    <dgm:cxn modelId="{0AFA12E2-41CA-4FA8-9828-DEABE0BACF8D}" type="presParOf" srcId="{19A064CB-2412-4B08-9F3B-A6152491431F}" destId="{C6015616-6F16-468D-8C01-7D1F16EE2DD7}" srcOrd="1" destOrd="0" presId="urn:microsoft.com/office/officeart/2005/8/layout/vList3"/>
    <dgm:cxn modelId="{09562FA2-3E8B-4C4B-902A-D01A73F7DF88}" type="presParOf" srcId="{B5375F7B-74E6-448D-84F3-FA51F31E8D4E}" destId="{5FD325AD-04DB-4670-BAD6-5920C5FFD10C}" srcOrd="1" destOrd="0" presId="urn:microsoft.com/office/officeart/2005/8/layout/vList3"/>
    <dgm:cxn modelId="{76FB961F-35C3-4541-B5F9-F055B345538C}" type="presParOf" srcId="{B5375F7B-74E6-448D-84F3-FA51F31E8D4E}" destId="{59013589-5B60-4425-8015-9695E6F74551}" srcOrd="2" destOrd="0" presId="urn:microsoft.com/office/officeart/2005/8/layout/vList3"/>
    <dgm:cxn modelId="{C49041EC-4582-47F9-9821-F2D2B201A3AE}" type="presParOf" srcId="{59013589-5B60-4425-8015-9695E6F74551}" destId="{9CFD672B-0C16-4A35-A7D7-0B397A0BCF83}" srcOrd="0" destOrd="0" presId="urn:microsoft.com/office/officeart/2005/8/layout/vList3"/>
    <dgm:cxn modelId="{4F8EFF38-B885-47CE-AA82-96CA88564C39}" type="presParOf" srcId="{59013589-5B60-4425-8015-9695E6F74551}" destId="{7FCC2E36-8848-4108-A86A-FD06DC9ACAEA}" srcOrd="1" destOrd="0" presId="urn:microsoft.com/office/officeart/2005/8/layout/vList3"/>
    <dgm:cxn modelId="{6C5D7916-0D3D-4F7F-A20B-88E788DEFAC5}" type="presParOf" srcId="{B5375F7B-74E6-448D-84F3-FA51F31E8D4E}" destId="{F68F4BCA-7D3F-445B-AB4A-7D7757745E5E}" srcOrd="3" destOrd="0" presId="urn:microsoft.com/office/officeart/2005/8/layout/vList3"/>
    <dgm:cxn modelId="{A3A78152-EB69-4E66-8327-C7BDA907A198}" type="presParOf" srcId="{B5375F7B-74E6-448D-84F3-FA51F31E8D4E}" destId="{87255332-69A3-4AFF-953E-91FC598EC1F4}" srcOrd="4" destOrd="0" presId="urn:microsoft.com/office/officeart/2005/8/layout/vList3"/>
    <dgm:cxn modelId="{1460A8B7-888B-495F-8D6B-409FE7D748E4}" type="presParOf" srcId="{87255332-69A3-4AFF-953E-91FC598EC1F4}" destId="{F413720A-91D8-446B-B068-7C55EEF9B81A}" srcOrd="0" destOrd="0" presId="urn:microsoft.com/office/officeart/2005/8/layout/vList3"/>
    <dgm:cxn modelId="{F87D7F57-5A69-41F2-9D31-0BFB021F0A80}" type="presParOf" srcId="{87255332-69A3-4AFF-953E-91FC598EC1F4}" destId="{50768351-ECD9-4E10-8F85-F94A4362A84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0F9A42-CB41-4B9E-B611-6EC4EAFA63C4}"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2E51D9EC-5C1E-4F22-874C-787E20909EEC}">
      <dgm:prSet phldrT="[Text]"/>
      <dgm:spPr/>
      <dgm:t>
        <a:bodyPr/>
        <a:lstStyle/>
        <a:p>
          <a:r>
            <a:rPr lang="en-US" dirty="0" smtClean="0"/>
            <a:t>01.</a:t>
          </a:r>
          <a:endParaRPr lang="en-US" dirty="0"/>
        </a:p>
      </dgm:t>
    </dgm:pt>
    <dgm:pt modelId="{EC3B8267-D474-408D-BFE8-028E827CD61C}" type="parTrans" cxnId="{F7577BA4-C421-4796-938E-20C2D4239932}">
      <dgm:prSet/>
      <dgm:spPr/>
      <dgm:t>
        <a:bodyPr/>
        <a:lstStyle/>
        <a:p>
          <a:endParaRPr lang="en-US"/>
        </a:p>
      </dgm:t>
    </dgm:pt>
    <dgm:pt modelId="{04315E0B-A106-4FA3-98F2-3C9FE85A9E6A}" type="sibTrans" cxnId="{F7577BA4-C421-4796-938E-20C2D4239932}">
      <dgm:prSet/>
      <dgm:spPr/>
      <dgm:t>
        <a:bodyPr/>
        <a:lstStyle/>
        <a:p>
          <a:endParaRPr lang="en-US"/>
        </a:p>
      </dgm:t>
    </dgm:pt>
    <dgm:pt modelId="{1B45481D-6077-43EF-B0D6-19E5B097A721}">
      <dgm:prSet phldrT="[Text]"/>
      <dgm:spPr/>
      <dgm:t>
        <a:bodyPr/>
        <a:lstStyle/>
        <a:p>
          <a:endParaRPr lang="en-US" dirty="0"/>
        </a:p>
      </dgm:t>
    </dgm:pt>
    <dgm:pt modelId="{931F7568-537C-4007-BDA7-CF75DF2FD8B3}" type="parTrans" cxnId="{04FEA30C-316B-40A4-9699-5B2FF6875A4E}">
      <dgm:prSet/>
      <dgm:spPr/>
      <dgm:t>
        <a:bodyPr/>
        <a:lstStyle/>
        <a:p>
          <a:endParaRPr lang="en-US"/>
        </a:p>
      </dgm:t>
    </dgm:pt>
    <dgm:pt modelId="{535281E9-7F71-42DA-A0B6-8C660B4ABA89}" type="sibTrans" cxnId="{04FEA30C-316B-40A4-9699-5B2FF6875A4E}">
      <dgm:prSet/>
      <dgm:spPr/>
      <dgm:t>
        <a:bodyPr/>
        <a:lstStyle/>
        <a:p>
          <a:endParaRPr lang="en-US"/>
        </a:p>
      </dgm:t>
    </dgm:pt>
    <dgm:pt modelId="{24CF1536-9E9F-4D19-9DD7-A6D73A75993B}">
      <dgm:prSet phldrT="[Text]"/>
      <dgm:spPr/>
      <dgm:t>
        <a:bodyPr/>
        <a:lstStyle/>
        <a:p>
          <a:r>
            <a:rPr lang="en-US" dirty="0" smtClean="0"/>
            <a:t>02.</a:t>
          </a:r>
          <a:endParaRPr lang="en-US" dirty="0"/>
        </a:p>
      </dgm:t>
    </dgm:pt>
    <dgm:pt modelId="{5D6A5F90-0F43-4476-8A17-5780C6D2893F}" type="parTrans" cxnId="{DC06A03E-8152-4F23-9D8C-7DE45B7BF165}">
      <dgm:prSet/>
      <dgm:spPr/>
      <dgm:t>
        <a:bodyPr/>
        <a:lstStyle/>
        <a:p>
          <a:endParaRPr lang="en-US"/>
        </a:p>
      </dgm:t>
    </dgm:pt>
    <dgm:pt modelId="{B6CAED4C-1751-4D3D-B8DD-17E7980542AB}" type="sibTrans" cxnId="{DC06A03E-8152-4F23-9D8C-7DE45B7BF165}">
      <dgm:prSet/>
      <dgm:spPr/>
      <dgm:t>
        <a:bodyPr/>
        <a:lstStyle/>
        <a:p>
          <a:endParaRPr lang="en-US"/>
        </a:p>
      </dgm:t>
    </dgm:pt>
    <dgm:pt modelId="{43353D8F-9262-496B-AA7D-69E729212753}">
      <dgm:prSet phldrT="[Text]"/>
      <dgm:spPr/>
      <dgm:t>
        <a:bodyPr/>
        <a:lstStyle/>
        <a:p>
          <a:endParaRPr lang="en-US" dirty="0"/>
        </a:p>
      </dgm:t>
    </dgm:pt>
    <dgm:pt modelId="{63FBD96B-73D4-4E41-8852-4C34C209FB57}" type="parTrans" cxnId="{ECA00FB6-DDD4-43A2-A325-BD0CE2DB0CC0}">
      <dgm:prSet/>
      <dgm:spPr/>
      <dgm:t>
        <a:bodyPr/>
        <a:lstStyle/>
        <a:p>
          <a:endParaRPr lang="en-US"/>
        </a:p>
      </dgm:t>
    </dgm:pt>
    <dgm:pt modelId="{CF20EC8B-529D-493E-92BE-33EB68A73229}" type="sibTrans" cxnId="{ECA00FB6-DDD4-43A2-A325-BD0CE2DB0CC0}">
      <dgm:prSet/>
      <dgm:spPr/>
      <dgm:t>
        <a:bodyPr/>
        <a:lstStyle/>
        <a:p>
          <a:endParaRPr lang="en-US"/>
        </a:p>
      </dgm:t>
    </dgm:pt>
    <dgm:pt modelId="{47136EA3-AB3B-4FCA-8F42-337F884BD6E5}">
      <dgm:prSet phldrT="[Text]"/>
      <dgm:spPr/>
      <dgm:t>
        <a:bodyPr/>
        <a:lstStyle/>
        <a:p>
          <a:r>
            <a:rPr lang="en-US" dirty="0" smtClean="0"/>
            <a:t>03.</a:t>
          </a:r>
          <a:endParaRPr lang="en-US" dirty="0"/>
        </a:p>
      </dgm:t>
    </dgm:pt>
    <dgm:pt modelId="{A88EEB62-2B1C-453C-AE28-91CB43FC0D49}" type="parTrans" cxnId="{59C1E1E9-F5B0-4F5E-8A25-981A09A088B5}">
      <dgm:prSet/>
      <dgm:spPr/>
      <dgm:t>
        <a:bodyPr/>
        <a:lstStyle/>
        <a:p>
          <a:endParaRPr lang="en-US"/>
        </a:p>
      </dgm:t>
    </dgm:pt>
    <dgm:pt modelId="{F5F90D49-1FB1-4E07-A064-213BB795FC51}" type="sibTrans" cxnId="{59C1E1E9-F5B0-4F5E-8A25-981A09A088B5}">
      <dgm:prSet/>
      <dgm:spPr/>
      <dgm:t>
        <a:bodyPr/>
        <a:lstStyle/>
        <a:p>
          <a:endParaRPr lang="en-US"/>
        </a:p>
      </dgm:t>
    </dgm:pt>
    <dgm:pt modelId="{846B71B9-BAA8-4DEF-8A1C-A0D8C376817E}">
      <dgm:prSet phldrT="[Text]"/>
      <dgm:spPr/>
      <dgm:t>
        <a:bodyPr/>
        <a:lstStyle/>
        <a:p>
          <a:endParaRPr lang="en-US" dirty="0"/>
        </a:p>
      </dgm:t>
    </dgm:pt>
    <dgm:pt modelId="{7AB9B935-3637-4F61-ACBA-C18B2A5339C0}" type="parTrans" cxnId="{8B9FB086-18AE-48BE-BE26-B063DFD1759F}">
      <dgm:prSet/>
      <dgm:spPr/>
      <dgm:t>
        <a:bodyPr/>
        <a:lstStyle/>
        <a:p>
          <a:endParaRPr lang="en-US"/>
        </a:p>
      </dgm:t>
    </dgm:pt>
    <dgm:pt modelId="{6BDD5E4D-9ABE-4113-B39E-257925925F2F}" type="sibTrans" cxnId="{8B9FB086-18AE-48BE-BE26-B063DFD1759F}">
      <dgm:prSet/>
      <dgm:spPr/>
      <dgm:t>
        <a:bodyPr/>
        <a:lstStyle/>
        <a:p>
          <a:endParaRPr lang="en-US"/>
        </a:p>
      </dgm:t>
    </dgm:pt>
    <dgm:pt modelId="{F8635ACC-A35F-48DE-82FE-9420344C7436}" type="pres">
      <dgm:prSet presAssocID="{4B0F9A42-CB41-4B9E-B611-6EC4EAFA63C4}" presName="composite" presStyleCnt="0">
        <dgm:presLayoutVars>
          <dgm:chMax val="5"/>
          <dgm:dir/>
          <dgm:animLvl val="ctr"/>
          <dgm:resizeHandles val="exact"/>
        </dgm:presLayoutVars>
      </dgm:prSet>
      <dgm:spPr/>
      <dgm:t>
        <a:bodyPr/>
        <a:lstStyle/>
        <a:p>
          <a:endParaRPr lang="en-US"/>
        </a:p>
      </dgm:t>
    </dgm:pt>
    <dgm:pt modelId="{285B80D2-288C-4510-A77A-84A0341A1BA1}" type="pres">
      <dgm:prSet presAssocID="{4B0F9A42-CB41-4B9E-B611-6EC4EAFA63C4}" presName="cycle" presStyleCnt="0"/>
      <dgm:spPr/>
    </dgm:pt>
    <dgm:pt modelId="{5A9E4BCB-DA44-403A-95BA-BC5E428EEFA7}" type="pres">
      <dgm:prSet presAssocID="{4B0F9A42-CB41-4B9E-B611-6EC4EAFA63C4}" presName="centerShape" presStyleCnt="0"/>
      <dgm:spPr/>
    </dgm:pt>
    <dgm:pt modelId="{AC963B0A-2649-4ADC-98E2-31E15581A077}" type="pres">
      <dgm:prSet presAssocID="{4B0F9A42-CB41-4B9E-B611-6EC4EAFA63C4}" presName="connSite" presStyleLbl="node1" presStyleIdx="0" presStyleCnt="4"/>
      <dgm:spPr/>
    </dgm:pt>
    <dgm:pt modelId="{F871FB01-AEAC-461E-B0EC-9682997E481C}" type="pres">
      <dgm:prSet presAssocID="{4B0F9A42-CB41-4B9E-B611-6EC4EAFA63C4}" presName="visibl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pt>
    <dgm:pt modelId="{43D1FCC1-DCD3-4E3B-8431-BD16FA3BB02D}" type="pres">
      <dgm:prSet presAssocID="{EC3B8267-D474-408D-BFE8-028E827CD61C}" presName="Name25" presStyleLbl="parChTrans1D1" presStyleIdx="0" presStyleCnt="3"/>
      <dgm:spPr/>
      <dgm:t>
        <a:bodyPr/>
        <a:lstStyle/>
        <a:p>
          <a:endParaRPr lang="en-US"/>
        </a:p>
      </dgm:t>
    </dgm:pt>
    <dgm:pt modelId="{10379CD8-C2E6-49C9-BD48-205601D4FC32}" type="pres">
      <dgm:prSet presAssocID="{2E51D9EC-5C1E-4F22-874C-787E20909EEC}" presName="node" presStyleCnt="0"/>
      <dgm:spPr/>
    </dgm:pt>
    <dgm:pt modelId="{2C8BBB65-1A3F-4743-8D01-2437401AC11C}" type="pres">
      <dgm:prSet presAssocID="{2E51D9EC-5C1E-4F22-874C-787E20909EEC}" presName="parentNode" presStyleLbl="node1" presStyleIdx="1" presStyleCnt="4">
        <dgm:presLayoutVars>
          <dgm:chMax val="1"/>
          <dgm:bulletEnabled val="1"/>
        </dgm:presLayoutVars>
      </dgm:prSet>
      <dgm:spPr/>
      <dgm:t>
        <a:bodyPr/>
        <a:lstStyle/>
        <a:p>
          <a:endParaRPr lang="en-US"/>
        </a:p>
      </dgm:t>
    </dgm:pt>
    <dgm:pt modelId="{5E0EF62E-1234-492F-B076-E0DB17BA4129}" type="pres">
      <dgm:prSet presAssocID="{2E51D9EC-5C1E-4F22-874C-787E20909EEC}" presName="childNode" presStyleLbl="revTx" presStyleIdx="0" presStyleCnt="3">
        <dgm:presLayoutVars>
          <dgm:bulletEnabled val="1"/>
        </dgm:presLayoutVars>
      </dgm:prSet>
      <dgm:spPr/>
      <dgm:t>
        <a:bodyPr/>
        <a:lstStyle/>
        <a:p>
          <a:endParaRPr lang="en-US"/>
        </a:p>
      </dgm:t>
    </dgm:pt>
    <dgm:pt modelId="{B4CE21D6-04DE-47D2-B914-CC8A80020F5F}" type="pres">
      <dgm:prSet presAssocID="{5D6A5F90-0F43-4476-8A17-5780C6D2893F}" presName="Name25" presStyleLbl="parChTrans1D1" presStyleIdx="1" presStyleCnt="3"/>
      <dgm:spPr/>
      <dgm:t>
        <a:bodyPr/>
        <a:lstStyle/>
        <a:p>
          <a:endParaRPr lang="en-US"/>
        </a:p>
      </dgm:t>
    </dgm:pt>
    <dgm:pt modelId="{23361D14-4E43-42BF-AE25-253B407AB520}" type="pres">
      <dgm:prSet presAssocID="{24CF1536-9E9F-4D19-9DD7-A6D73A75993B}" presName="node" presStyleCnt="0"/>
      <dgm:spPr/>
    </dgm:pt>
    <dgm:pt modelId="{20022F11-1063-435B-B53C-67E53576A13A}" type="pres">
      <dgm:prSet presAssocID="{24CF1536-9E9F-4D19-9DD7-A6D73A75993B}" presName="parentNode" presStyleLbl="node1" presStyleIdx="2" presStyleCnt="4">
        <dgm:presLayoutVars>
          <dgm:chMax val="1"/>
          <dgm:bulletEnabled val="1"/>
        </dgm:presLayoutVars>
      </dgm:prSet>
      <dgm:spPr/>
      <dgm:t>
        <a:bodyPr/>
        <a:lstStyle/>
        <a:p>
          <a:endParaRPr lang="en-US"/>
        </a:p>
      </dgm:t>
    </dgm:pt>
    <dgm:pt modelId="{1755A01D-8C82-4804-8E0C-31BA689BB834}" type="pres">
      <dgm:prSet presAssocID="{24CF1536-9E9F-4D19-9DD7-A6D73A75993B}" presName="childNode" presStyleLbl="revTx" presStyleIdx="1" presStyleCnt="3">
        <dgm:presLayoutVars>
          <dgm:bulletEnabled val="1"/>
        </dgm:presLayoutVars>
      </dgm:prSet>
      <dgm:spPr/>
      <dgm:t>
        <a:bodyPr/>
        <a:lstStyle/>
        <a:p>
          <a:endParaRPr lang="en-US"/>
        </a:p>
      </dgm:t>
    </dgm:pt>
    <dgm:pt modelId="{2BF975A9-FE1A-4657-B251-B72B271C121C}" type="pres">
      <dgm:prSet presAssocID="{A88EEB62-2B1C-453C-AE28-91CB43FC0D49}" presName="Name25" presStyleLbl="parChTrans1D1" presStyleIdx="2" presStyleCnt="3"/>
      <dgm:spPr/>
      <dgm:t>
        <a:bodyPr/>
        <a:lstStyle/>
        <a:p>
          <a:endParaRPr lang="en-US"/>
        </a:p>
      </dgm:t>
    </dgm:pt>
    <dgm:pt modelId="{1D1101A2-6459-485D-B0EE-9A416420B738}" type="pres">
      <dgm:prSet presAssocID="{47136EA3-AB3B-4FCA-8F42-337F884BD6E5}" presName="node" presStyleCnt="0"/>
      <dgm:spPr/>
    </dgm:pt>
    <dgm:pt modelId="{091F2695-D3C1-4C4C-B12A-DDF8D31A92FC}" type="pres">
      <dgm:prSet presAssocID="{47136EA3-AB3B-4FCA-8F42-337F884BD6E5}" presName="parentNode" presStyleLbl="node1" presStyleIdx="3" presStyleCnt="4">
        <dgm:presLayoutVars>
          <dgm:chMax val="1"/>
          <dgm:bulletEnabled val="1"/>
        </dgm:presLayoutVars>
      </dgm:prSet>
      <dgm:spPr/>
      <dgm:t>
        <a:bodyPr/>
        <a:lstStyle/>
        <a:p>
          <a:endParaRPr lang="en-US"/>
        </a:p>
      </dgm:t>
    </dgm:pt>
    <dgm:pt modelId="{3869881A-B990-4BBA-958D-A0FC0DA4112B}" type="pres">
      <dgm:prSet presAssocID="{47136EA3-AB3B-4FCA-8F42-337F884BD6E5}" presName="childNode" presStyleLbl="revTx" presStyleIdx="2" presStyleCnt="3">
        <dgm:presLayoutVars>
          <dgm:bulletEnabled val="1"/>
        </dgm:presLayoutVars>
      </dgm:prSet>
      <dgm:spPr/>
      <dgm:t>
        <a:bodyPr/>
        <a:lstStyle/>
        <a:p>
          <a:endParaRPr lang="en-US"/>
        </a:p>
      </dgm:t>
    </dgm:pt>
  </dgm:ptLst>
  <dgm:cxnLst>
    <dgm:cxn modelId="{10036FFF-65ED-4E8F-ABA4-8A70D3232E3A}" type="presOf" srcId="{24CF1536-9E9F-4D19-9DD7-A6D73A75993B}" destId="{20022F11-1063-435B-B53C-67E53576A13A}" srcOrd="0" destOrd="0" presId="urn:microsoft.com/office/officeart/2005/8/layout/radial2"/>
    <dgm:cxn modelId="{287C52A8-FFE1-435E-BE6D-093133D354C1}" type="presOf" srcId="{47136EA3-AB3B-4FCA-8F42-337F884BD6E5}" destId="{091F2695-D3C1-4C4C-B12A-DDF8D31A92FC}" srcOrd="0" destOrd="0" presId="urn:microsoft.com/office/officeart/2005/8/layout/radial2"/>
    <dgm:cxn modelId="{F7577BA4-C421-4796-938E-20C2D4239932}" srcId="{4B0F9A42-CB41-4B9E-B611-6EC4EAFA63C4}" destId="{2E51D9EC-5C1E-4F22-874C-787E20909EEC}" srcOrd="0" destOrd="0" parTransId="{EC3B8267-D474-408D-BFE8-028E827CD61C}" sibTransId="{04315E0B-A106-4FA3-98F2-3C9FE85A9E6A}"/>
    <dgm:cxn modelId="{59C1E1E9-F5B0-4F5E-8A25-981A09A088B5}" srcId="{4B0F9A42-CB41-4B9E-B611-6EC4EAFA63C4}" destId="{47136EA3-AB3B-4FCA-8F42-337F884BD6E5}" srcOrd="2" destOrd="0" parTransId="{A88EEB62-2B1C-453C-AE28-91CB43FC0D49}" sibTransId="{F5F90D49-1FB1-4E07-A064-213BB795FC51}"/>
    <dgm:cxn modelId="{ECA00FB6-DDD4-43A2-A325-BD0CE2DB0CC0}" srcId="{24CF1536-9E9F-4D19-9DD7-A6D73A75993B}" destId="{43353D8F-9262-496B-AA7D-69E729212753}" srcOrd="0" destOrd="0" parTransId="{63FBD96B-73D4-4E41-8852-4C34C209FB57}" sibTransId="{CF20EC8B-529D-493E-92BE-33EB68A73229}"/>
    <dgm:cxn modelId="{04FEA30C-316B-40A4-9699-5B2FF6875A4E}" srcId="{2E51D9EC-5C1E-4F22-874C-787E20909EEC}" destId="{1B45481D-6077-43EF-B0D6-19E5B097A721}" srcOrd="0" destOrd="0" parTransId="{931F7568-537C-4007-BDA7-CF75DF2FD8B3}" sibTransId="{535281E9-7F71-42DA-A0B6-8C660B4ABA89}"/>
    <dgm:cxn modelId="{59E0AF3F-6FDA-40AE-9337-06744A8075F9}" type="presOf" srcId="{846B71B9-BAA8-4DEF-8A1C-A0D8C376817E}" destId="{3869881A-B990-4BBA-958D-A0FC0DA4112B}" srcOrd="0" destOrd="0" presId="urn:microsoft.com/office/officeart/2005/8/layout/radial2"/>
    <dgm:cxn modelId="{DC06A03E-8152-4F23-9D8C-7DE45B7BF165}" srcId="{4B0F9A42-CB41-4B9E-B611-6EC4EAFA63C4}" destId="{24CF1536-9E9F-4D19-9DD7-A6D73A75993B}" srcOrd="1" destOrd="0" parTransId="{5D6A5F90-0F43-4476-8A17-5780C6D2893F}" sibTransId="{B6CAED4C-1751-4D3D-B8DD-17E7980542AB}"/>
    <dgm:cxn modelId="{B7BADD48-AACF-4F28-B9A5-9D1878CCD43D}" type="presOf" srcId="{A88EEB62-2B1C-453C-AE28-91CB43FC0D49}" destId="{2BF975A9-FE1A-4657-B251-B72B271C121C}" srcOrd="0" destOrd="0" presId="urn:microsoft.com/office/officeart/2005/8/layout/radial2"/>
    <dgm:cxn modelId="{FE5FB169-843C-4494-AB13-303DA2CD809B}" type="presOf" srcId="{43353D8F-9262-496B-AA7D-69E729212753}" destId="{1755A01D-8C82-4804-8E0C-31BA689BB834}" srcOrd="0" destOrd="0" presId="urn:microsoft.com/office/officeart/2005/8/layout/radial2"/>
    <dgm:cxn modelId="{8B9FB086-18AE-48BE-BE26-B063DFD1759F}" srcId="{47136EA3-AB3B-4FCA-8F42-337F884BD6E5}" destId="{846B71B9-BAA8-4DEF-8A1C-A0D8C376817E}" srcOrd="0" destOrd="0" parTransId="{7AB9B935-3637-4F61-ACBA-C18B2A5339C0}" sibTransId="{6BDD5E4D-9ABE-4113-B39E-257925925F2F}"/>
    <dgm:cxn modelId="{84740423-A4A8-4A10-ACF2-EDAEA40DFBCA}" type="presOf" srcId="{5D6A5F90-0F43-4476-8A17-5780C6D2893F}" destId="{B4CE21D6-04DE-47D2-B914-CC8A80020F5F}" srcOrd="0" destOrd="0" presId="urn:microsoft.com/office/officeart/2005/8/layout/radial2"/>
    <dgm:cxn modelId="{03C88353-E8FC-4DDD-B873-7CF3FFEC45E3}" type="presOf" srcId="{4B0F9A42-CB41-4B9E-B611-6EC4EAFA63C4}" destId="{F8635ACC-A35F-48DE-82FE-9420344C7436}" srcOrd="0" destOrd="0" presId="urn:microsoft.com/office/officeart/2005/8/layout/radial2"/>
    <dgm:cxn modelId="{B4624A1E-677B-4D6E-9369-487F20B323E2}" type="presOf" srcId="{2E51D9EC-5C1E-4F22-874C-787E20909EEC}" destId="{2C8BBB65-1A3F-4743-8D01-2437401AC11C}" srcOrd="0" destOrd="0" presId="urn:microsoft.com/office/officeart/2005/8/layout/radial2"/>
    <dgm:cxn modelId="{567EDA3B-146C-43F1-BAFE-562AC0BCE0D0}" type="presOf" srcId="{1B45481D-6077-43EF-B0D6-19E5B097A721}" destId="{5E0EF62E-1234-492F-B076-E0DB17BA4129}" srcOrd="0" destOrd="0" presId="urn:microsoft.com/office/officeart/2005/8/layout/radial2"/>
    <dgm:cxn modelId="{9299C401-81D7-47A2-A2AC-0040DF55ECF3}" type="presOf" srcId="{EC3B8267-D474-408D-BFE8-028E827CD61C}" destId="{43D1FCC1-DCD3-4E3B-8431-BD16FA3BB02D}" srcOrd="0" destOrd="0" presId="urn:microsoft.com/office/officeart/2005/8/layout/radial2"/>
    <dgm:cxn modelId="{DD228BA3-CDC3-4A37-9309-69DDAB717021}" type="presParOf" srcId="{F8635ACC-A35F-48DE-82FE-9420344C7436}" destId="{285B80D2-288C-4510-A77A-84A0341A1BA1}" srcOrd="0" destOrd="0" presId="urn:microsoft.com/office/officeart/2005/8/layout/radial2"/>
    <dgm:cxn modelId="{1A8046B5-8858-4E0A-9AEE-5BFD092F3D72}" type="presParOf" srcId="{285B80D2-288C-4510-A77A-84A0341A1BA1}" destId="{5A9E4BCB-DA44-403A-95BA-BC5E428EEFA7}" srcOrd="0" destOrd="0" presId="urn:microsoft.com/office/officeart/2005/8/layout/radial2"/>
    <dgm:cxn modelId="{18C2DB4E-746D-42E5-9C75-813417EEFBFC}" type="presParOf" srcId="{5A9E4BCB-DA44-403A-95BA-BC5E428EEFA7}" destId="{AC963B0A-2649-4ADC-98E2-31E15581A077}" srcOrd="0" destOrd="0" presId="urn:microsoft.com/office/officeart/2005/8/layout/radial2"/>
    <dgm:cxn modelId="{4CD19C93-3F23-44CA-8BDF-C6DA98AE15B4}" type="presParOf" srcId="{5A9E4BCB-DA44-403A-95BA-BC5E428EEFA7}" destId="{F871FB01-AEAC-461E-B0EC-9682997E481C}" srcOrd="1" destOrd="0" presId="urn:microsoft.com/office/officeart/2005/8/layout/radial2"/>
    <dgm:cxn modelId="{5485D20E-C842-40BB-9556-576820B55FD7}" type="presParOf" srcId="{285B80D2-288C-4510-A77A-84A0341A1BA1}" destId="{43D1FCC1-DCD3-4E3B-8431-BD16FA3BB02D}" srcOrd="1" destOrd="0" presId="urn:microsoft.com/office/officeart/2005/8/layout/radial2"/>
    <dgm:cxn modelId="{C6EF75FC-AC43-49E3-AAF2-D679445A9CDD}" type="presParOf" srcId="{285B80D2-288C-4510-A77A-84A0341A1BA1}" destId="{10379CD8-C2E6-49C9-BD48-205601D4FC32}" srcOrd="2" destOrd="0" presId="urn:microsoft.com/office/officeart/2005/8/layout/radial2"/>
    <dgm:cxn modelId="{295E8A24-7F36-453F-AFE1-74BD3F462D72}" type="presParOf" srcId="{10379CD8-C2E6-49C9-BD48-205601D4FC32}" destId="{2C8BBB65-1A3F-4743-8D01-2437401AC11C}" srcOrd="0" destOrd="0" presId="urn:microsoft.com/office/officeart/2005/8/layout/radial2"/>
    <dgm:cxn modelId="{4368BB92-D079-4596-9477-0C1326B12803}" type="presParOf" srcId="{10379CD8-C2E6-49C9-BD48-205601D4FC32}" destId="{5E0EF62E-1234-492F-B076-E0DB17BA4129}" srcOrd="1" destOrd="0" presId="urn:microsoft.com/office/officeart/2005/8/layout/radial2"/>
    <dgm:cxn modelId="{FDB12989-11D5-4378-9A2E-0BEAB55E81FD}" type="presParOf" srcId="{285B80D2-288C-4510-A77A-84A0341A1BA1}" destId="{B4CE21D6-04DE-47D2-B914-CC8A80020F5F}" srcOrd="3" destOrd="0" presId="urn:microsoft.com/office/officeart/2005/8/layout/radial2"/>
    <dgm:cxn modelId="{20F8AE61-7792-49F5-AE87-6467B71D7F7E}" type="presParOf" srcId="{285B80D2-288C-4510-A77A-84A0341A1BA1}" destId="{23361D14-4E43-42BF-AE25-253B407AB520}" srcOrd="4" destOrd="0" presId="urn:microsoft.com/office/officeart/2005/8/layout/radial2"/>
    <dgm:cxn modelId="{DF0E1CD5-C1DD-4021-968E-119FE3F91E4F}" type="presParOf" srcId="{23361D14-4E43-42BF-AE25-253B407AB520}" destId="{20022F11-1063-435B-B53C-67E53576A13A}" srcOrd="0" destOrd="0" presId="urn:microsoft.com/office/officeart/2005/8/layout/radial2"/>
    <dgm:cxn modelId="{D61C039E-DA6F-49D7-91C8-F2A9DF563859}" type="presParOf" srcId="{23361D14-4E43-42BF-AE25-253B407AB520}" destId="{1755A01D-8C82-4804-8E0C-31BA689BB834}" srcOrd="1" destOrd="0" presId="urn:microsoft.com/office/officeart/2005/8/layout/radial2"/>
    <dgm:cxn modelId="{55E3C003-EFB3-4A39-A66E-509F21E3D2DD}" type="presParOf" srcId="{285B80D2-288C-4510-A77A-84A0341A1BA1}" destId="{2BF975A9-FE1A-4657-B251-B72B271C121C}" srcOrd="5" destOrd="0" presId="urn:microsoft.com/office/officeart/2005/8/layout/radial2"/>
    <dgm:cxn modelId="{E84AE4B4-FC92-49F9-8CEC-EBD2D9497BF9}" type="presParOf" srcId="{285B80D2-288C-4510-A77A-84A0341A1BA1}" destId="{1D1101A2-6459-485D-B0EE-9A416420B738}" srcOrd="6" destOrd="0" presId="urn:microsoft.com/office/officeart/2005/8/layout/radial2"/>
    <dgm:cxn modelId="{4C7D6E8C-6D61-43A9-B93B-629D93896CB4}" type="presParOf" srcId="{1D1101A2-6459-485D-B0EE-9A416420B738}" destId="{091F2695-D3C1-4C4C-B12A-DDF8D31A92FC}" srcOrd="0" destOrd="0" presId="urn:microsoft.com/office/officeart/2005/8/layout/radial2"/>
    <dgm:cxn modelId="{08641E67-9686-4E80-A11D-0FDA26F8F631}" type="presParOf" srcId="{1D1101A2-6459-485D-B0EE-9A416420B738}" destId="{3869881A-B990-4BBA-958D-A0FC0DA4112B}"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15616-6F16-468D-8C01-7D1F16EE2DD7}">
      <dsp:nvSpPr>
        <dsp:cNvPr id="0" name=""/>
        <dsp:cNvSpPr/>
      </dsp:nvSpPr>
      <dsp:spPr>
        <a:xfrm rot="10800000">
          <a:off x="1338292" y="2304"/>
          <a:ext cx="3831505" cy="1492855"/>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8308" tIns="38100" rIns="71120" bIns="38100" numCol="1" spcCol="1270" anchor="ctr" anchorCtr="0">
          <a:noAutofit/>
        </a:bodyPr>
        <a:lstStyle/>
        <a:p>
          <a:pPr lvl="0" algn="ctr" defTabSz="444500">
            <a:lnSpc>
              <a:spcPct val="90000"/>
            </a:lnSpc>
            <a:spcBef>
              <a:spcPct val="0"/>
            </a:spcBef>
            <a:spcAft>
              <a:spcPct val="35000"/>
            </a:spcAft>
          </a:pPr>
          <a:r>
            <a:rPr lang="en-US" sz="1000" b="1" i="0" kern="1200" dirty="0" smtClean="0"/>
            <a:t>ANDREW FLEMING</a:t>
          </a:r>
        </a:p>
        <a:p>
          <a:pPr lvl="0" algn="ctr" defTabSz="444500">
            <a:lnSpc>
              <a:spcPct val="90000"/>
            </a:lnSpc>
            <a:spcBef>
              <a:spcPct val="0"/>
            </a:spcBef>
            <a:spcAft>
              <a:spcPct val="35000"/>
            </a:spcAft>
          </a:pPr>
          <a:r>
            <a:rPr lang="en-US" sz="1000" b="0" i="0" kern="1200" dirty="0" smtClean="0"/>
            <a:t>( </a:t>
          </a:r>
          <a:r>
            <a:rPr lang="en-US" sz="1000" b="1" i="0" kern="1200" dirty="0" smtClean="0"/>
            <a:t>CHIEF TECHNOLOGY ARCHITECT </a:t>
          </a:r>
          <a:r>
            <a:rPr lang="en-US" sz="1000" b="0" i="0" kern="1200" dirty="0" smtClean="0"/>
            <a:t>)</a:t>
          </a:r>
        </a:p>
        <a:p>
          <a:pPr lvl="0" algn="ctr" defTabSz="444500">
            <a:lnSpc>
              <a:spcPct val="90000"/>
            </a:lnSpc>
            <a:spcBef>
              <a:spcPct val="0"/>
            </a:spcBef>
            <a:spcAft>
              <a:spcPct val="35000"/>
            </a:spcAft>
          </a:pPr>
          <a:r>
            <a:rPr lang="en-US" sz="1000" b="0" i="0" kern="1200" dirty="0" smtClean="0"/>
            <a:t>Worked with over 50 clients on digital transformation projects and has advised some of the biggest companies in the world on their big data strategy, Andrew is responsible for ensuring we deliver high quality data insights and a solid data strategy.</a:t>
          </a:r>
          <a:endParaRPr lang="en-US" sz="1000" kern="1200" dirty="0"/>
        </a:p>
      </dsp:txBody>
      <dsp:txXfrm rot="10800000">
        <a:off x="1711506" y="2304"/>
        <a:ext cx="3458291" cy="1492855"/>
      </dsp:txXfrm>
    </dsp:sp>
    <dsp:sp modelId="{E14BF52C-D299-4B40-B7AF-58985FD9AD3E}">
      <dsp:nvSpPr>
        <dsp:cNvPr id="0" name=""/>
        <dsp:cNvSpPr/>
      </dsp:nvSpPr>
      <dsp:spPr>
        <a:xfrm>
          <a:off x="591864" y="2304"/>
          <a:ext cx="1492855" cy="149285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CC2E36-8848-4108-A86A-FD06DC9ACAEA}">
      <dsp:nvSpPr>
        <dsp:cNvPr id="0" name=""/>
        <dsp:cNvSpPr/>
      </dsp:nvSpPr>
      <dsp:spPr>
        <a:xfrm rot="10800000">
          <a:off x="1338292" y="1940788"/>
          <a:ext cx="3831505" cy="1492855"/>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8308" tIns="38100" rIns="71120" bIns="38100" numCol="1" spcCol="1270" anchor="ctr" anchorCtr="0">
          <a:noAutofit/>
        </a:bodyPr>
        <a:lstStyle/>
        <a:p>
          <a:pPr lvl="0" algn="ctr" defTabSz="444500">
            <a:lnSpc>
              <a:spcPct val="90000"/>
            </a:lnSpc>
            <a:spcBef>
              <a:spcPct val="0"/>
            </a:spcBef>
            <a:spcAft>
              <a:spcPct val="35000"/>
            </a:spcAft>
          </a:pPr>
          <a:r>
            <a:rPr lang="en-US" sz="1000" b="1" i="0" kern="1200" dirty="0" smtClean="0"/>
            <a:t>MARCUS ROMPTON</a:t>
          </a:r>
        </a:p>
        <a:p>
          <a:pPr lvl="0" algn="ctr" defTabSz="444500">
            <a:lnSpc>
              <a:spcPct val="90000"/>
            </a:lnSpc>
            <a:spcBef>
              <a:spcPct val="0"/>
            </a:spcBef>
            <a:spcAft>
              <a:spcPct val="35000"/>
            </a:spcAft>
          </a:pPr>
          <a:r>
            <a:rPr lang="en-US" sz="1000" b="0" i="0" kern="1200" dirty="0" smtClean="0"/>
            <a:t>( </a:t>
          </a:r>
          <a:r>
            <a:rPr lang="en-US" sz="1000" b="1" i="0" kern="1200" dirty="0" smtClean="0"/>
            <a:t>SENIOR PRINCIPAL </a:t>
          </a:r>
          <a:r>
            <a:rPr lang="en-US" sz="1000" b="0" i="0" kern="1200" dirty="0" smtClean="0"/>
            <a:t>)</a:t>
          </a:r>
        </a:p>
        <a:p>
          <a:pPr lvl="0" algn="ctr" defTabSz="444500">
            <a:lnSpc>
              <a:spcPct val="90000"/>
            </a:lnSpc>
            <a:spcBef>
              <a:spcPct val="0"/>
            </a:spcBef>
            <a:spcAft>
              <a:spcPct val="35000"/>
            </a:spcAft>
          </a:pPr>
          <a:r>
            <a:rPr lang="en-US" sz="1000" b="0" i="0" kern="1200" dirty="0" smtClean="0"/>
            <a:t>Marcus expertise lies in his understanding of business data and particularly data in the media and content industry. His main role will be managing and overseeing the results of the analysis that we present.</a:t>
          </a:r>
          <a:endParaRPr lang="en-US" sz="1000" kern="1200" dirty="0"/>
        </a:p>
      </dsp:txBody>
      <dsp:txXfrm rot="10800000">
        <a:off x="1711506" y="1940788"/>
        <a:ext cx="3458291" cy="1492855"/>
      </dsp:txXfrm>
    </dsp:sp>
    <dsp:sp modelId="{9CFD672B-0C16-4A35-A7D7-0B397A0BCF83}">
      <dsp:nvSpPr>
        <dsp:cNvPr id="0" name=""/>
        <dsp:cNvSpPr/>
      </dsp:nvSpPr>
      <dsp:spPr>
        <a:xfrm>
          <a:off x="591864" y="1940788"/>
          <a:ext cx="1492855" cy="149285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68351-ECD9-4E10-8F85-F94A4362A840}">
      <dsp:nvSpPr>
        <dsp:cNvPr id="0" name=""/>
        <dsp:cNvSpPr/>
      </dsp:nvSpPr>
      <dsp:spPr>
        <a:xfrm rot="10800000">
          <a:off x="1338292" y="3879273"/>
          <a:ext cx="3831505" cy="1492855"/>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8308" tIns="38100" rIns="71120" bIns="3810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000" b="1" i="0" kern="1200" dirty="0" smtClean="0"/>
            <a:t>YASH SHARMA</a:t>
          </a:r>
          <a:endParaRPr lang="en-US" sz="1000" b="0" i="0" kern="1200" dirty="0" smtClean="0"/>
        </a:p>
        <a:p>
          <a:pPr lvl="0" algn="ctr" defTabSz="444500">
            <a:lnSpc>
              <a:spcPct val="90000"/>
            </a:lnSpc>
            <a:spcBef>
              <a:spcPct val="0"/>
            </a:spcBef>
            <a:spcAft>
              <a:spcPct val="35000"/>
            </a:spcAft>
          </a:pPr>
          <a:r>
            <a:rPr lang="en-US" sz="1000" b="0" i="0" kern="1200" dirty="0" smtClean="0"/>
            <a:t>( </a:t>
          </a:r>
          <a:r>
            <a:rPr lang="en-US" sz="1000" b="1" i="0" kern="1200" dirty="0" smtClean="0"/>
            <a:t>DATA ANALYST </a:t>
          </a:r>
          <a:r>
            <a:rPr lang="en-US" sz="1000" b="0" i="0" kern="1200" dirty="0" smtClean="0"/>
            <a:t>) </a:t>
          </a:r>
        </a:p>
        <a:p>
          <a:pPr lvl="0" algn="ctr" defTabSz="444500">
            <a:lnSpc>
              <a:spcPct val="90000"/>
            </a:lnSpc>
            <a:spcBef>
              <a:spcPct val="0"/>
            </a:spcBef>
            <a:spcAft>
              <a:spcPct val="35000"/>
            </a:spcAft>
          </a:pPr>
          <a:r>
            <a:rPr lang="en-US" sz="1000" b="0" i="0" kern="1200" dirty="0" smtClean="0"/>
            <a:t>Primarily responsible for completing the hands-on analysis of data and translating the requirements of the project into insights.</a:t>
          </a:r>
          <a:endParaRPr lang="en-US" sz="1000" kern="1200" dirty="0"/>
        </a:p>
      </dsp:txBody>
      <dsp:txXfrm rot="10800000">
        <a:off x="1711506" y="3879273"/>
        <a:ext cx="3458291" cy="1492855"/>
      </dsp:txXfrm>
    </dsp:sp>
    <dsp:sp modelId="{F413720A-91D8-446B-B068-7C55EEF9B81A}">
      <dsp:nvSpPr>
        <dsp:cNvPr id="0" name=""/>
        <dsp:cNvSpPr/>
      </dsp:nvSpPr>
      <dsp:spPr>
        <a:xfrm>
          <a:off x="591864" y="3879273"/>
          <a:ext cx="1492855" cy="149285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975A9-FE1A-4657-B251-B72B271C121C}">
      <dsp:nvSpPr>
        <dsp:cNvPr id="0" name=""/>
        <dsp:cNvSpPr/>
      </dsp:nvSpPr>
      <dsp:spPr>
        <a:xfrm rot="2563222">
          <a:off x="2234120" y="3155356"/>
          <a:ext cx="679143" cy="56162"/>
        </a:xfrm>
        <a:custGeom>
          <a:avLst/>
          <a:gdLst/>
          <a:ahLst/>
          <a:cxnLst/>
          <a:rect l="0" t="0" r="0" b="0"/>
          <a:pathLst>
            <a:path>
              <a:moveTo>
                <a:pt x="0" y="28081"/>
              </a:moveTo>
              <a:lnTo>
                <a:pt x="679143" y="280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CE21D6-04DE-47D2-B914-CC8A80020F5F}">
      <dsp:nvSpPr>
        <dsp:cNvPr id="0" name=""/>
        <dsp:cNvSpPr/>
      </dsp:nvSpPr>
      <dsp:spPr>
        <a:xfrm>
          <a:off x="2324218" y="2224936"/>
          <a:ext cx="755695" cy="56162"/>
        </a:xfrm>
        <a:custGeom>
          <a:avLst/>
          <a:gdLst/>
          <a:ahLst/>
          <a:cxnLst/>
          <a:rect l="0" t="0" r="0" b="0"/>
          <a:pathLst>
            <a:path>
              <a:moveTo>
                <a:pt x="0" y="28081"/>
              </a:moveTo>
              <a:lnTo>
                <a:pt x="755695" y="280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D1FCC1-DCD3-4E3B-8431-BD16FA3BB02D}">
      <dsp:nvSpPr>
        <dsp:cNvPr id="0" name=""/>
        <dsp:cNvSpPr/>
      </dsp:nvSpPr>
      <dsp:spPr>
        <a:xfrm rot="19036778">
          <a:off x="2234120" y="1294517"/>
          <a:ext cx="679143" cy="56162"/>
        </a:xfrm>
        <a:custGeom>
          <a:avLst/>
          <a:gdLst/>
          <a:ahLst/>
          <a:cxnLst/>
          <a:rect l="0" t="0" r="0" b="0"/>
          <a:pathLst>
            <a:path>
              <a:moveTo>
                <a:pt x="0" y="28081"/>
              </a:moveTo>
              <a:lnTo>
                <a:pt x="679143" y="280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71FB01-AEAC-461E-B0EC-9682997E481C}">
      <dsp:nvSpPr>
        <dsp:cNvPr id="0" name=""/>
        <dsp:cNvSpPr/>
      </dsp:nvSpPr>
      <dsp:spPr>
        <a:xfrm>
          <a:off x="483137" y="1170029"/>
          <a:ext cx="2165977" cy="21659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8BBB65-1A3F-4743-8D01-2437401AC11C}">
      <dsp:nvSpPr>
        <dsp:cNvPr id="0" name=""/>
        <dsp:cNvSpPr/>
      </dsp:nvSpPr>
      <dsp:spPr>
        <a:xfrm>
          <a:off x="2650759" y="1599"/>
          <a:ext cx="1299586" cy="129958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smtClean="0"/>
            <a:t>01.</a:t>
          </a:r>
          <a:endParaRPr lang="en-US" sz="4800" kern="1200" dirty="0"/>
        </a:p>
      </dsp:txBody>
      <dsp:txXfrm>
        <a:off x="2841079" y="191919"/>
        <a:ext cx="918946" cy="918946"/>
      </dsp:txXfrm>
    </dsp:sp>
    <dsp:sp modelId="{5E0EF62E-1234-492F-B076-E0DB17BA4129}">
      <dsp:nvSpPr>
        <dsp:cNvPr id="0" name=""/>
        <dsp:cNvSpPr/>
      </dsp:nvSpPr>
      <dsp:spPr>
        <a:xfrm>
          <a:off x="4080304" y="1599"/>
          <a:ext cx="1949380" cy="1299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p>
      </dsp:txBody>
      <dsp:txXfrm>
        <a:off x="4080304" y="1599"/>
        <a:ext cx="1949380" cy="1299586"/>
      </dsp:txXfrm>
    </dsp:sp>
    <dsp:sp modelId="{20022F11-1063-435B-B53C-67E53576A13A}">
      <dsp:nvSpPr>
        <dsp:cNvPr id="0" name=""/>
        <dsp:cNvSpPr/>
      </dsp:nvSpPr>
      <dsp:spPr>
        <a:xfrm>
          <a:off x="3079913" y="1603224"/>
          <a:ext cx="1299586" cy="129958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smtClean="0"/>
            <a:t>02.</a:t>
          </a:r>
          <a:endParaRPr lang="en-US" sz="4800" kern="1200" dirty="0"/>
        </a:p>
      </dsp:txBody>
      <dsp:txXfrm>
        <a:off x="3270233" y="1793544"/>
        <a:ext cx="918946" cy="918946"/>
      </dsp:txXfrm>
    </dsp:sp>
    <dsp:sp modelId="{1755A01D-8C82-4804-8E0C-31BA689BB834}">
      <dsp:nvSpPr>
        <dsp:cNvPr id="0" name=""/>
        <dsp:cNvSpPr/>
      </dsp:nvSpPr>
      <dsp:spPr>
        <a:xfrm>
          <a:off x="4509458" y="1603224"/>
          <a:ext cx="1949380" cy="1299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p>
      </dsp:txBody>
      <dsp:txXfrm>
        <a:off x="4509458" y="1603224"/>
        <a:ext cx="1949380" cy="1299586"/>
      </dsp:txXfrm>
    </dsp:sp>
    <dsp:sp modelId="{091F2695-D3C1-4C4C-B12A-DDF8D31A92FC}">
      <dsp:nvSpPr>
        <dsp:cNvPr id="0" name=""/>
        <dsp:cNvSpPr/>
      </dsp:nvSpPr>
      <dsp:spPr>
        <a:xfrm>
          <a:off x="2650759" y="3204849"/>
          <a:ext cx="1299586" cy="129958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smtClean="0"/>
            <a:t>03.</a:t>
          </a:r>
          <a:endParaRPr lang="en-US" sz="4800" kern="1200" dirty="0"/>
        </a:p>
      </dsp:txBody>
      <dsp:txXfrm>
        <a:off x="2841079" y="3395169"/>
        <a:ext cx="918946" cy="918946"/>
      </dsp:txXfrm>
    </dsp:sp>
    <dsp:sp modelId="{3869881A-B990-4BBA-958D-A0FC0DA4112B}">
      <dsp:nvSpPr>
        <dsp:cNvPr id="0" name=""/>
        <dsp:cNvSpPr/>
      </dsp:nvSpPr>
      <dsp:spPr>
        <a:xfrm>
          <a:off x="4080304" y="3204849"/>
          <a:ext cx="1949380" cy="1299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p>
      </dsp:txBody>
      <dsp:txXfrm>
        <a:off x="4080304" y="3204849"/>
        <a:ext cx="1949380" cy="1299586"/>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BC139-38DD-4AB8-8460-D22592FB74F9}"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022BC-88CA-412A-9A1A-5D7FE9ECB36B}" type="slidenum">
              <a:rPr lang="en-US" smtClean="0"/>
              <a:t>‹#›</a:t>
            </a:fld>
            <a:endParaRPr lang="en-US"/>
          </a:p>
        </p:txBody>
      </p:sp>
    </p:spTree>
    <p:extLst>
      <p:ext uri="{BB962C8B-B14F-4D97-AF65-F5344CB8AC3E}">
        <p14:creationId xmlns:p14="http://schemas.microsoft.com/office/powerpoint/2010/main" val="2675473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105821-9BC2-4183-B70A-D485553B51D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44B05-7C39-439A-BC8B-C06CF14B523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985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44105821-9BC2-4183-B70A-D485553B51D7}"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361962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05821-9BC2-4183-B70A-D485553B51D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952731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05821-9BC2-4183-B70A-D485553B51D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44B05-7C39-439A-BC8B-C06CF14B523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87847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05821-9BC2-4183-B70A-D485553B51D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1933423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05821-9BC2-4183-B70A-D485553B51D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44B05-7C39-439A-BC8B-C06CF14B523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72571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05821-9BC2-4183-B70A-D485553B51D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1264271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05821-9BC2-4183-B70A-D485553B51D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2924559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05821-9BC2-4183-B70A-D485553B51D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94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05821-9BC2-4183-B70A-D485553B51D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100911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05821-9BC2-4183-B70A-D485553B51D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428182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105821-9BC2-4183-B70A-D485553B51D7}"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387165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105821-9BC2-4183-B70A-D485553B51D7}"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254662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105821-9BC2-4183-B70A-D485553B51D7}"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310915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05821-9BC2-4183-B70A-D485553B51D7}"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138861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105821-9BC2-4183-B70A-D485553B51D7}"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261376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105821-9BC2-4183-B70A-D485553B51D7}"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44B05-7C39-439A-BC8B-C06CF14B5232}" type="slidenum">
              <a:rPr lang="en-US" smtClean="0"/>
              <a:t>‹#›</a:t>
            </a:fld>
            <a:endParaRPr lang="en-US"/>
          </a:p>
        </p:txBody>
      </p:sp>
    </p:spTree>
    <p:extLst>
      <p:ext uri="{BB962C8B-B14F-4D97-AF65-F5344CB8AC3E}">
        <p14:creationId xmlns:p14="http://schemas.microsoft.com/office/powerpoint/2010/main" val="7033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4105821-9BC2-4183-B70A-D485553B51D7}" type="datetimeFigureOut">
              <a:rPr lang="en-US" smtClean="0"/>
              <a:t>11/7/2022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A844B05-7C39-439A-BC8B-C06CF14B5232}" type="slidenum">
              <a:rPr lang="en-US" smtClean="0"/>
              <a:t>‹#›</a:t>
            </a:fld>
            <a:endParaRPr lang="en-US"/>
          </a:p>
        </p:txBody>
      </p:sp>
    </p:spTree>
    <p:extLst>
      <p:ext uri="{BB962C8B-B14F-4D97-AF65-F5344CB8AC3E}">
        <p14:creationId xmlns:p14="http://schemas.microsoft.com/office/powerpoint/2010/main" val="928394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7280" y="1810139"/>
            <a:ext cx="7287209" cy="3582955"/>
          </a:xfrm>
          <a:prstGeom prst="roundRect">
            <a:avLst/>
          </a:prstGeom>
          <a:gradFill>
            <a:gsLst>
              <a:gs pos="0">
                <a:schemeClr val="bg2">
                  <a:tint val="97000"/>
                  <a:hueMod val="92000"/>
                  <a:satMod val="169000"/>
                  <a:lumMod val="164000"/>
                </a:schemeClr>
              </a:gs>
              <a:gs pos="100000">
                <a:schemeClr val="accent1"/>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smtClean="0">
                <a:latin typeface="Algerian" panose="04020705040A02060702" pitchFamily="82" charset="0"/>
              </a:rPr>
              <a:t>DATA ANALYSIS</a:t>
            </a:r>
            <a:endParaRPr lang="en-US" sz="96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117" y="102637"/>
            <a:ext cx="4514850" cy="28494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117" y="3861124"/>
            <a:ext cx="4514850" cy="2903569"/>
          </a:xfrm>
          <a:prstGeom prst="rect">
            <a:avLst/>
          </a:prstGeom>
        </p:spPr>
      </p:pic>
    </p:spTree>
    <p:extLst>
      <p:ext uri="{BB962C8B-B14F-4D97-AF65-F5344CB8AC3E}">
        <p14:creationId xmlns:p14="http://schemas.microsoft.com/office/powerpoint/2010/main" val="418520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777" y="1778924"/>
            <a:ext cx="10058400" cy="2630978"/>
          </a:xfrm>
        </p:spPr>
        <p:txBody>
          <a:bodyPr/>
          <a:lstStyle/>
          <a:p>
            <a:r>
              <a:rPr lang="en-US" sz="7200" b="1" dirty="0" smtClean="0"/>
              <a:t>Thank you! </a:t>
            </a:r>
            <a:r>
              <a:rPr lang="en-US" b="1" dirty="0" smtClean="0"/>
              <a:t/>
            </a:r>
            <a:br>
              <a:rPr lang="en-US" b="1" dirty="0" smtClean="0"/>
            </a:br>
            <a:r>
              <a:rPr lang="en-US" sz="4000" dirty="0" smtClean="0"/>
              <a:t>any questions </a:t>
            </a:r>
            <a:r>
              <a:rPr lang="en-US" sz="4000" b="1" dirty="0" smtClean="0">
                <a:latin typeface="Agency FB" panose="020B0503020202020204" pitchFamily="34" charset="0"/>
              </a:rPr>
              <a:t>?</a:t>
            </a:r>
            <a:endParaRPr lang="en-US" sz="4000" b="1" dirty="0"/>
          </a:p>
        </p:txBody>
      </p:sp>
    </p:spTree>
    <p:extLst>
      <p:ext uri="{BB962C8B-B14F-4D97-AF65-F5344CB8AC3E}">
        <p14:creationId xmlns:p14="http://schemas.microsoft.com/office/powerpoint/2010/main" val="2352086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44" y="0"/>
            <a:ext cx="8212975" cy="6858000"/>
          </a:xfrm>
          <a:prstGeom prst="rect">
            <a:avLst/>
          </a:prstGeom>
          <a:gradFill>
            <a:gsLst>
              <a:gs pos="0">
                <a:schemeClr val="bg2">
                  <a:tint val="97000"/>
                  <a:hueMod val="92000"/>
                  <a:satMod val="169000"/>
                  <a:lumMod val="164000"/>
                </a:schemeClr>
              </a:gs>
              <a:gs pos="81000">
                <a:schemeClr val="bg2">
                  <a:shade val="96000"/>
                  <a:satMod val="120000"/>
                  <a:lumMod val="90000"/>
                </a:schemeClr>
              </a:gs>
            </a:gsLst>
            <a:lin ang="612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7735078" y="0"/>
            <a:ext cx="27991" cy="6858000"/>
          </a:xfrm>
          <a:prstGeom prst="line">
            <a:avLst/>
          </a:prstGeom>
          <a:ln w="19050">
            <a:solidFill>
              <a:schemeClr val="bg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rot="16200000">
            <a:off x="7234983" y="-8437"/>
            <a:ext cx="699797" cy="1360456"/>
          </a:xfrm>
          <a:custGeom>
            <a:avLst/>
            <a:gdLst>
              <a:gd name="connsiteX0" fmla="*/ 699797 w 699797"/>
              <a:gd name="connsiteY0" fmla="*/ 802433 h 2481942"/>
              <a:gd name="connsiteX1" fmla="*/ 699795 w 699797"/>
              <a:gd name="connsiteY1" fmla="*/ 802433 h 2481942"/>
              <a:gd name="connsiteX2" fmla="*/ 699795 w 699797"/>
              <a:gd name="connsiteY2" fmla="*/ 2481942 h 2481942"/>
              <a:gd name="connsiteX3" fmla="*/ 0 w 699797"/>
              <a:gd name="connsiteY3" fmla="*/ 2481942 h 2481942"/>
              <a:gd name="connsiteX4" fmla="*/ 0 w 699797"/>
              <a:gd name="connsiteY4" fmla="*/ 802432 h 2481942"/>
              <a:gd name="connsiteX5" fmla="*/ 2 w 699797"/>
              <a:gd name="connsiteY5" fmla="*/ 802432 h 2481942"/>
              <a:gd name="connsiteX6" fmla="*/ 349899 w 699797"/>
              <a:gd name="connsiteY6" fmla="*/ 0 h 248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797" h="2481942">
                <a:moveTo>
                  <a:pt x="699797" y="802433"/>
                </a:moveTo>
                <a:lnTo>
                  <a:pt x="699795" y="802433"/>
                </a:lnTo>
                <a:lnTo>
                  <a:pt x="699795" y="2481942"/>
                </a:lnTo>
                <a:lnTo>
                  <a:pt x="0" y="2481942"/>
                </a:lnTo>
                <a:lnTo>
                  <a:pt x="0" y="802432"/>
                </a:lnTo>
                <a:lnTo>
                  <a:pt x="2" y="802432"/>
                </a:lnTo>
                <a:lnTo>
                  <a:pt x="34989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7072604" y="446300"/>
            <a:ext cx="1192505" cy="450981"/>
            <a:chOff x="4310743" y="718457"/>
            <a:chExt cx="2146041" cy="450981"/>
          </a:xfrm>
        </p:grpSpPr>
        <p:cxnSp>
          <p:nvCxnSpPr>
            <p:cNvPr id="15" name="Straight Connector 14"/>
            <p:cNvCxnSpPr/>
            <p:nvPr/>
          </p:nvCxnSpPr>
          <p:spPr>
            <a:xfrm>
              <a:off x="4870580" y="718457"/>
              <a:ext cx="1586204" cy="1"/>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870580" y="1166327"/>
              <a:ext cx="1586204" cy="3111"/>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310743" y="718458"/>
              <a:ext cx="559837" cy="219270"/>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310743" y="947057"/>
              <a:ext cx="559837" cy="219270"/>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4" name="Right Triangle 33"/>
          <p:cNvSpPr/>
          <p:nvPr/>
        </p:nvSpPr>
        <p:spPr>
          <a:xfrm>
            <a:off x="8078497" y="121868"/>
            <a:ext cx="186612" cy="20410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16200000">
            <a:off x="7235496" y="1060948"/>
            <a:ext cx="699797" cy="1361481"/>
          </a:xfrm>
          <a:custGeom>
            <a:avLst/>
            <a:gdLst>
              <a:gd name="connsiteX0" fmla="*/ 699797 w 699797"/>
              <a:gd name="connsiteY0" fmla="*/ 802433 h 2481942"/>
              <a:gd name="connsiteX1" fmla="*/ 699795 w 699797"/>
              <a:gd name="connsiteY1" fmla="*/ 802433 h 2481942"/>
              <a:gd name="connsiteX2" fmla="*/ 699795 w 699797"/>
              <a:gd name="connsiteY2" fmla="*/ 2481942 h 2481942"/>
              <a:gd name="connsiteX3" fmla="*/ 0 w 699797"/>
              <a:gd name="connsiteY3" fmla="*/ 2481942 h 2481942"/>
              <a:gd name="connsiteX4" fmla="*/ 0 w 699797"/>
              <a:gd name="connsiteY4" fmla="*/ 802432 h 2481942"/>
              <a:gd name="connsiteX5" fmla="*/ 2 w 699797"/>
              <a:gd name="connsiteY5" fmla="*/ 802432 h 2481942"/>
              <a:gd name="connsiteX6" fmla="*/ 349899 w 699797"/>
              <a:gd name="connsiteY6" fmla="*/ 0 h 248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797" h="2481942">
                <a:moveTo>
                  <a:pt x="699797" y="802433"/>
                </a:moveTo>
                <a:lnTo>
                  <a:pt x="699795" y="802433"/>
                </a:lnTo>
                <a:lnTo>
                  <a:pt x="699795" y="2481942"/>
                </a:lnTo>
                <a:lnTo>
                  <a:pt x="0" y="2481942"/>
                </a:lnTo>
                <a:lnTo>
                  <a:pt x="0" y="802432"/>
                </a:lnTo>
                <a:lnTo>
                  <a:pt x="2" y="802432"/>
                </a:lnTo>
                <a:lnTo>
                  <a:pt x="34989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7072604" y="1516198"/>
            <a:ext cx="1193531" cy="450981"/>
            <a:chOff x="4310743" y="718457"/>
            <a:chExt cx="2146041" cy="450981"/>
          </a:xfrm>
        </p:grpSpPr>
        <p:cxnSp>
          <p:nvCxnSpPr>
            <p:cNvPr id="37" name="Straight Connector 36"/>
            <p:cNvCxnSpPr/>
            <p:nvPr/>
          </p:nvCxnSpPr>
          <p:spPr>
            <a:xfrm>
              <a:off x="4870580" y="718457"/>
              <a:ext cx="1586204" cy="1"/>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870580" y="1166327"/>
              <a:ext cx="1586204" cy="3111"/>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310743" y="718458"/>
              <a:ext cx="559837" cy="219270"/>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310743" y="947057"/>
              <a:ext cx="559837" cy="219270"/>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1" name="Right Triangle 40"/>
          <p:cNvSpPr/>
          <p:nvPr/>
        </p:nvSpPr>
        <p:spPr>
          <a:xfrm>
            <a:off x="8079523" y="1191766"/>
            <a:ext cx="186612" cy="20410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rot="16200000">
            <a:off x="7236009" y="2130333"/>
            <a:ext cx="699797" cy="1362508"/>
          </a:xfrm>
          <a:custGeom>
            <a:avLst/>
            <a:gdLst>
              <a:gd name="connsiteX0" fmla="*/ 699797 w 699797"/>
              <a:gd name="connsiteY0" fmla="*/ 802433 h 2481942"/>
              <a:gd name="connsiteX1" fmla="*/ 699795 w 699797"/>
              <a:gd name="connsiteY1" fmla="*/ 802433 h 2481942"/>
              <a:gd name="connsiteX2" fmla="*/ 699795 w 699797"/>
              <a:gd name="connsiteY2" fmla="*/ 2481942 h 2481942"/>
              <a:gd name="connsiteX3" fmla="*/ 0 w 699797"/>
              <a:gd name="connsiteY3" fmla="*/ 2481942 h 2481942"/>
              <a:gd name="connsiteX4" fmla="*/ 0 w 699797"/>
              <a:gd name="connsiteY4" fmla="*/ 802432 h 2481942"/>
              <a:gd name="connsiteX5" fmla="*/ 2 w 699797"/>
              <a:gd name="connsiteY5" fmla="*/ 802432 h 2481942"/>
              <a:gd name="connsiteX6" fmla="*/ 349899 w 699797"/>
              <a:gd name="connsiteY6" fmla="*/ 0 h 248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797" h="2481942">
                <a:moveTo>
                  <a:pt x="699797" y="802433"/>
                </a:moveTo>
                <a:lnTo>
                  <a:pt x="699795" y="802433"/>
                </a:lnTo>
                <a:lnTo>
                  <a:pt x="699795" y="2481942"/>
                </a:lnTo>
                <a:lnTo>
                  <a:pt x="0" y="2481942"/>
                </a:lnTo>
                <a:lnTo>
                  <a:pt x="0" y="802432"/>
                </a:lnTo>
                <a:lnTo>
                  <a:pt x="2" y="802432"/>
                </a:lnTo>
                <a:lnTo>
                  <a:pt x="34989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7072604" y="2586096"/>
            <a:ext cx="1194557" cy="450981"/>
            <a:chOff x="4310743" y="718457"/>
            <a:chExt cx="2146041" cy="450981"/>
          </a:xfrm>
        </p:grpSpPr>
        <p:cxnSp>
          <p:nvCxnSpPr>
            <p:cNvPr id="44" name="Straight Connector 43"/>
            <p:cNvCxnSpPr/>
            <p:nvPr/>
          </p:nvCxnSpPr>
          <p:spPr>
            <a:xfrm>
              <a:off x="4870580" y="718457"/>
              <a:ext cx="1586204" cy="1"/>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70580" y="1166327"/>
              <a:ext cx="1586204" cy="3111"/>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310743" y="718458"/>
              <a:ext cx="559837" cy="219270"/>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10743" y="947057"/>
              <a:ext cx="559837" cy="219270"/>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8" name="Right Triangle 47"/>
          <p:cNvSpPr/>
          <p:nvPr/>
        </p:nvSpPr>
        <p:spPr>
          <a:xfrm>
            <a:off x="8080549" y="2261664"/>
            <a:ext cx="186612" cy="20410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16200000">
            <a:off x="7236522" y="3199718"/>
            <a:ext cx="699797" cy="1363534"/>
          </a:xfrm>
          <a:custGeom>
            <a:avLst/>
            <a:gdLst>
              <a:gd name="connsiteX0" fmla="*/ 699797 w 699797"/>
              <a:gd name="connsiteY0" fmla="*/ 802433 h 2481942"/>
              <a:gd name="connsiteX1" fmla="*/ 699795 w 699797"/>
              <a:gd name="connsiteY1" fmla="*/ 802433 h 2481942"/>
              <a:gd name="connsiteX2" fmla="*/ 699795 w 699797"/>
              <a:gd name="connsiteY2" fmla="*/ 2481942 h 2481942"/>
              <a:gd name="connsiteX3" fmla="*/ 0 w 699797"/>
              <a:gd name="connsiteY3" fmla="*/ 2481942 h 2481942"/>
              <a:gd name="connsiteX4" fmla="*/ 0 w 699797"/>
              <a:gd name="connsiteY4" fmla="*/ 802432 h 2481942"/>
              <a:gd name="connsiteX5" fmla="*/ 2 w 699797"/>
              <a:gd name="connsiteY5" fmla="*/ 802432 h 2481942"/>
              <a:gd name="connsiteX6" fmla="*/ 349899 w 699797"/>
              <a:gd name="connsiteY6" fmla="*/ 0 h 248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797" h="2481942">
                <a:moveTo>
                  <a:pt x="699797" y="802433"/>
                </a:moveTo>
                <a:lnTo>
                  <a:pt x="699795" y="802433"/>
                </a:lnTo>
                <a:lnTo>
                  <a:pt x="699795" y="2481942"/>
                </a:lnTo>
                <a:lnTo>
                  <a:pt x="0" y="2481942"/>
                </a:lnTo>
                <a:lnTo>
                  <a:pt x="0" y="802432"/>
                </a:lnTo>
                <a:lnTo>
                  <a:pt x="2" y="802432"/>
                </a:lnTo>
                <a:lnTo>
                  <a:pt x="34989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7072604" y="3645691"/>
            <a:ext cx="1119674" cy="450981"/>
            <a:chOff x="4310743" y="718457"/>
            <a:chExt cx="2146041" cy="450981"/>
          </a:xfrm>
        </p:grpSpPr>
        <p:cxnSp>
          <p:nvCxnSpPr>
            <p:cNvPr id="51" name="Straight Connector 50"/>
            <p:cNvCxnSpPr/>
            <p:nvPr/>
          </p:nvCxnSpPr>
          <p:spPr>
            <a:xfrm>
              <a:off x="4870580" y="718457"/>
              <a:ext cx="1586204" cy="1"/>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870580" y="1166327"/>
              <a:ext cx="1586204" cy="3111"/>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4310743" y="718458"/>
              <a:ext cx="559837" cy="219270"/>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10743" y="947057"/>
              <a:ext cx="559837" cy="219270"/>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Right Triangle 54"/>
          <p:cNvSpPr/>
          <p:nvPr/>
        </p:nvSpPr>
        <p:spPr>
          <a:xfrm>
            <a:off x="8081575" y="3331562"/>
            <a:ext cx="186612" cy="20410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rot="16200000">
            <a:off x="7237035" y="4269103"/>
            <a:ext cx="699797" cy="1364560"/>
          </a:xfrm>
          <a:custGeom>
            <a:avLst/>
            <a:gdLst>
              <a:gd name="connsiteX0" fmla="*/ 699797 w 699797"/>
              <a:gd name="connsiteY0" fmla="*/ 802433 h 2481942"/>
              <a:gd name="connsiteX1" fmla="*/ 699795 w 699797"/>
              <a:gd name="connsiteY1" fmla="*/ 802433 h 2481942"/>
              <a:gd name="connsiteX2" fmla="*/ 699795 w 699797"/>
              <a:gd name="connsiteY2" fmla="*/ 2481942 h 2481942"/>
              <a:gd name="connsiteX3" fmla="*/ 0 w 699797"/>
              <a:gd name="connsiteY3" fmla="*/ 2481942 h 2481942"/>
              <a:gd name="connsiteX4" fmla="*/ 0 w 699797"/>
              <a:gd name="connsiteY4" fmla="*/ 802432 h 2481942"/>
              <a:gd name="connsiteX5" fmla="*/ 2 w 699797"/>
              <a:gd name="connsiteY5" fmla="*/ 802432 h 2481942"/>
              <a:gd name="connsiteX6" fmla="*/ 349899 w 699797"/>
              <a:gd name="connsiteY6" fmla="*/ 0 h 248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797" h="2481942">
                <a:moveTo>
                  <a:pt x="699797" y="802433"/>
                </a:moveTo>
                <a:lnTo>
                  <a:pt x="699795" y="802433"/>
                </a:lnTo>
                <a:lnTo>
                  <a:pt x="699795" y="2481942"/>
                </a:lnTo>
                <a:lnTo>
                  <a:pt x="0" y="2481942"/>
                </a:lnTo>
                <a:lnTo>
                  <a:pt x="0" y="802432"/>
                </a:lnTo>
                <a:lnTo>
                  <a:pt x="2" y="802432"/>
                </a:lnTo>
                <a:lnTo>
                  <a:pt x="34989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7072604" y="4725892"/>
            <a:ext cx="1196609" cy="450981"/>
            <a:chOff x="4310743" y="718457"/>
            <a:chExt cx="2146041" cy="450981"/>
          </a:xfrm>
        </p:grpSpPr>
        <p:cxnSp>
          <p:nvCxnSpPr>
            <p:cNvPr id="58" name="Straight Connector 57"/>
            <p:cNvCxnSpPr/>
            <p:nvPr/>
          </p:nvCxnSpPr>
          <p:spPr>
            <a:xfrm>
              <a:off x="4870580" y="718457"/>
              <a:ext cx="1586204" cy="1"/>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870580" y="1166327"/>
              <a:ext cx="1586204" cy="3111"/>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4310743" y="718458"/>
              <a:ext cx="559837" cy="219270"/>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310743" y="947057"/>
              <a:ext cx="559837" cy="219270"/>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Right Triangle 61"/>
          <p:cNvSpPr/>
          <p:nvPr/>
        </p:nvSpPr>
        <p:spPr>
          <a:xfrm>
            <a:off x="8082601" y="4401460"/>
            <a:ext cx="186612" cy="20410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6200000">
            <a:off x="7237548" y="5338488"/>
            <a:ext cx="699797" cy="1365586"/>
          </a:xfrm>
          <a:custGeom>
            <a:avLst/>
            <a:gdLst>
              <a:gd name="connsiteX0" fmla="*/ 699797 w 699797"/>
              <a:gd name="connsiteY0" fmla="*/ 802433 h 2481942"/>
              <a:gd name="connsiteX1" fmla="*/ 699795 w 699797"/>
              <a:gd name="connsiteY1" fmla="*/ 802433 h 2481942"/>
              <a:gd name="connsiteX2" fmla="*/ 699795 w 699797"/>
              <a:gd name="connsiteY2" fmla="*/ 2481942 h 2481942"/>
              <a:gd name="connsiteX3" fmla="*/ 0 w 699797"/>
              <a:gd name="connsiteY3" fmla="*/ 2481942 h 2481942"/>
              <a:gd name="connsiteX4" fmla="*/ 0 w 699797"/>
              <a:gd name="connsiteY4" fmla="*/ 802432 h 2481942"/>
              <a:gd name="connsiteX5" fmla="*/ 2 w 699797"/>
              <a:gd name="connsiteY5" fmla="*/ 802432 h 2481942"/>
              <a:gd name="connsiteX6" fmla="*/ 349899 w 699797"/>
              <a:gd name="connsiteY6" fmla="*/ 0 h 248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797" h="2481942">
                <a:moveTo>
                  <a:pt x="699797" y="802433"/>
                </a:moveTo>
                <a:lnTo>
                  <a:pt x="699795" y="802433"/>
                </a:lnTo>
                <a:lnTo>
                  <a:pt x="699795" y="2481942"/>
                </a:lnTo>
                <a:lnTo>
                  <a:pt x="0" y="2481942"/>
                </a:lnTo>
                <a:lnTo>
                  <a:pt x="0" y="802432"/>
                </a:lnTo>
                <a:lnTo>
                  <a:pt x="2" y="802432"/>
                </a:lnTo>
                <a:lnTo>
                  <a:pt x="34989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7072604" y="5795790"/>
            <a:ext cx="1197635" cy="450981"/>
            <a:chOff x="4310743" y="718457"/>
            <a:chExt cx="2146041" cy="450981"/>
          </a:xfrm>
        </p:grpSpPr>
        <p:cxnSp>
          <p:nvCxnSpPr>
            <p:cNvPr id="65" name="Straight Connector 64"/>
            <p:cNvCxnSpPr/>
            <p:nvPr/>
          </p:nvCxnSpPr>
          <p:spPr>
            <a:xfrm>
              <a:off x="4870580" y="718457"/>
              <a:ext cx="1586204" cy="1"/>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870580" y="1166327"/>
              <a:ext cx="1586204" cy="3111"/>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4310743" y="718458"/>
              <a:ext cx="559837" cy="219270"/>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310743" y="947057"/>
              <a:ext cx="559837" cy="219270"/>
            </a:xfrm>
            <a:prstGeom prst="line">
              <a:avLst/>
            </a:prstGeom>
            <a:ln w="12700">
              <a:solidFill>
                <a:schemeClr val="tx1">
                  <a:alpha val="6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9" name="Right Triangle 68"/>
          <p:cNvSpPr/>
          <p:nvPr/>
        </p:nvSpPr>
        <p:spPr>
          <a:xfrm>
            <a:off x="8083627" y="5471358"/>
            <a:ext cx="186612" cy="20410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7581568" y="1518091"/>
            <a:ext cx="615820" cy="461665"/>
          </a:xfrm>
          <a:prstGeom prst="rect">
            <a:avLst/>
          </a:prstGeom>
          <a:noFill/>
        </p:spPr>
        <p:txBody>
          <a:bodyPr wrap="square" rtlCol="0">
            <a:spAutoFit/>
          </a:bodyPr>
          <a:lstStyle/>
          <a:p>
            <a:r>
              <a:rPr lang="en-US" sz="2400" dirty="0" smtClean="0"/>
              <a:t>02.</a:t>
            </a:r>
            <a:endParaRPr lang="en-US" sz="2400" dirty="0"/>
          </a:p>
        </p:txBody>
      </p:sp>
      <p:sp>
        <p:nvSpPr>
          <p:cNvPr id="72" name="TextBox 71"/>
          <p:cNvSpPr txBox="1"/>
          <p:nvPr/>
        </p:nvSpPr>
        <p:spPr>
          <a:xfrm>
            <a:off x="7581568" y="457380"/>
            <a:ext cx="615820" cy="461665"/>
          </a:xfrm>
          <a:prstGeom prst="rect">
            <a:avLst/>
          </a:prstGeom>
          <a:noFill/>
        </p:spPr>
        <p:txBody>
          <a:bodyPr wrap="square" rtlCol="0">
            <a:spAutoFit/>
          </a:bodyPr>
          <a:lstStyle/>
          <a:p>
            <a:r>
              <a:rPr lang="en-US" sz="2400" dirty="0" smtClean="0"/>
              <a:t>01.</a:t>
            </a:r>
            <a:endParaRPr lang="en-US" sz="2400" dirty="0"/>
          </a:p>
        </p:txBody>
      </p:sp>
      <p:sp>
        <p:nvSpPr>
          <p:cNvPr id="73" name="TextBox 72"/>
          <p:cNvSpPr txBox="1"/>
          <p:nvPr/>
        </p:nvSpPr>
        <p:spPr>
          <a:xfrm>
            <a:off x="7555983" y="2585611"/>
            <a:ext cx="615820" cy="461665"/>
          </a:xfrm>
          <a:prstGeom prst="rect">
            <a:avLst/>
          </a:prstGeom>
          <a:noFill/>
        </p:spPr>
        <p:txBody>
          <a:bodyPr wrap="square" rtlCol="0">
            <a:spAutoFit/>
          </a:bodyPr>
          <a:lstStyle/>
          <a:p>
            <a:r>
              <a:rPr lang="en-US" sz="2400" dirty="0" smtClean="0"/>
              <a:t>03.</a:t>
            </a:r>
            <a:endParaRPr lang="en-US" sz="2400" dirty="0"/>
          </a:p>
        </p:txBody>
      </p:sp>
      <p:sp>
        <p:nvSpPr>
          <p:cNvPr id="74" name="TextBox 73"/>
          <p:cNvSpPr txBox="1"/>
          <p:nvPr/>
        </p:nvSpPr>
        <p:spPr>
          <a:xfrm>
            <a:off x="7550200" y="3679582"/>
            <a:ext cx="615820" cy="461665"/>
          </a:xfrm>
          <a:prstGeom prst="rect">
            <a:avLst/>
          </a:prstGeom>
          <a:noFill/>
        </p:spPr>
        <p:txBody>
          <a:bodyPr wrap="square" rtlCol="0">
            <a:spAutoFit/>
          </a:bodyPr>
          <a:lstStyle/>
          <a:p>
            <a:r>
              <a:rPr lang="en-US" sz="2400" dirty="0" smtClean="0"/>
              <a:t>04.</a:t>
            </a:r>
            <a:endParaRPr lang="en-US" sz="2400" dirty="0"/>
          </a:p>
        </p:txBody>
      </p:sp>
      <p:sp>
        <p:nvSpPr>
          <p:cNvPr id="75" name="TextBox 74"/>
          <p:cNvSpPr txBox="1"/>
          <p:nvPr/>
        </p:nvSpPr>
        <p:spPr>
          <a:xfrm>
            <a:off x="7539056" y="4718995"/>
            <a:ext cx="615820" cy="461665"/>
          </a:xfrm>
          <a:prstGeom prst="rect">
            <a:avLst/>
          </a:prstGeom>
          <a:noFill/>
        </p:spPr>
        <p:txBody>
          <a:bodyPr wrap="square" rtlCol="0">
            <a:spAutoFit/>
          </a:bodyPr>
          <a:lstStyle/>
          <a:p>
            <a:r>
              <a:rPr lang="en-US" sz="2400" dirty="0" smtClean="0"/>
              <a:t>05.</a:t>
            </a:r>
            <a:endParaRPr lang="en-US" sz="2400" dirty="0"/>
          </a:p>
        </p:txBody>
      </p:sp>
      <p:sp>
        <p:nvSpPr>
          <p:cNvPr id="76" name="TextBox 75"/>
          <p:cNvSpPr txBox="1"/>
          <p:nvPr/>
        </p:nvSpPr>
        <p:spPr>
          <a:xfrm>
            <a:off x="7550200" y="5808368"/>
            <a:ext cx="638536" cy="461665"/>
          </a:xfrm>
          <a:prstGeom prst="rect">
            <a:avLst/>
          </a:prstGeom>
          <a:noFill/>
        </p:spPr>
        <p:txBody>
          <a:bodyPr wrap="square" rtlCol="0">
            <a:spAutoFit/>
          </a:bodyPr>
          <a:lstStyle/>
          <a:p>
            <a:r>
              <a:rPr lang="en-US" sz="2400" dirty="0" smtClean="0"/>
              <a:t>06.</a:t>
            </a:r>
            <a:endParaRPr lang="en-US" sz="2400" dirty="0"/>
          </a:p>
        </p:txBody>
      </p:sp>
      <p:sp>
        <p:nvSpPr>
          <p:cNvPr id="77" name="TextBox 76"/>
          <p:cNvSpPr txBox="1"/>
          <p:nvPr/>
        </p:nvSpPr>
        <p:spPr>
          <a:xfrm>
            <a:off x="504231" y="2461688"/>
            <a:ext cx="6074757" cy="2308324"/>
          </a:xfrm>
          <a:prstGeom prst="rect">
            <a:avLst/>
          </a:prstGeom>
          <a:noFill/>
        </p:spPr>
        <p:txBody>
          <a:bodyPr wrap="square" rtlCol="0">
            <a:spAutoFit/>
          </a:bodyPr>
          <a:lstStyle/>
          <a:p>
            <a:r>
              <a:rPr lang="en-US" sz="7200" dirty="0" smtClean="0">
                <a:latin typeface="Arial Black" panose="020B0A04020102020204" pitchFamily="34" charset="0"/>
              </a:rPr>
              <a:t>TODAY’S AGENDA</a:t>
            </a:r>
            <a:endParaRPr lang="en-US" sz="7200" dirty="0">
              <a:latin typeface="Arial Black" panose="020B0A04020102020204" pitchFamily="34" charset="0"/>
            </a:endParaRPr>
          </a:p>
        </p:txBody>
      </p:sp>
      <p:sp>
        <p:nvSpPr>
          <p:cNvPr id="78" name="TextBox 77"/>
          <p:cNvSpPr txBox="1"/>
          <p:nvPr/>
        </p:nvSpPr>
        <p:spPr>
          <a:xfrm>
            <a:off x="8789279" y="480905"/>
            <a:ext cx="2733870" cy="369332"/>
          </a:xfrm>
          <a:prstGeom prst="rect">
            <a:avLst/>
          </a:prstGeom>
          <a:noFill/>
        </p:spPr>
        <p:txBody>
          <a:bodyPr wrap="square" rtlCol="0">
            <a:spAutoFit/>
          </a:bodyPr>
          <a:lstStyle/>
          <a:p>
            <a:r>
              <a:rPr lang="en-US" b="1" dirty="0" smtClean="0"/>
              <a:t>PROJECT</a:t>
            </a:r>
            <a:r>
              <a:rPr lang="en-US" dirty="0" smtClean="0"/>
              <a:t> </a:t>
            </a:r>
            <a:r>
              <a:rPr lang="en-US" b="1" dirty="0" smtClean="0"/>
              <a:t>RECAP</a:t>
            </a:r>
            <a:endParaRPr lang="en-US" b="1" dirty="0"/>
          </a:p>
        </p:txBody>
      </p:sp>
      <p:sp>
        <p:nvSpPr>
          <p:cNvPr id="79" name="TextBox 78"/>
          <p:cNvSpPr txBox="1"/>
          <p:nvPr/>
        </p:nvSpPr>
        <p:spPr>
          <a:xfrm>
            <a:off x="8789279" y="1516198"/>
            <a:ext cx="2444621" cy="369332"/>
          </a:xfrm>
          <a:prstGeom prst="rect">
            <a:avLst/>
          </a:prstGeom>
          <a:noFill/>
        </p:spPr>
        <p:txBody>
          <a:bodyPr wrap="square" rtlCol="0">
            <a:spAutoFit/>
          </a:bodyPr>
          <a:lstStyle/>
          <a:p>
            <a:r>
              <a:rPr lang="en-US" b="1" dirty="0" smtClean="0"/>
              <a:t>PROBLEM</a:t>
            </a:r>
            <a:endParaRPr lang="en-US" b="1" dirty="0"/>
          </a:p>
        </p:txBody>
      </p:sp>
      <p:sp>
        <p:nvSpPr>
          <p:cNvPr id="80" name="TextBox 79"/>
          <p:cNvSpPr txBox="1"/>
          <p:nvPr/>
        </p:nvSpPr>
        <p:spPr>
          <a:xfrm>
            <a:off x="8789279" y="2639571"/>
            <a:ext cx="2883159" cy="369332"/>
          </a:xfrm>
          <a:prstGeom prst="rect">
            <a:avLst/>
          </a:prstGeom>
          <a:noFill/>
        </p:spPr>
        <p:txBody>
          <a:bodyPr wrap="square" rtlCol="0">
            <a:spAutoFit/>
          </a:bodyPr>
          <a:lstStyle/>
          <a:p>
            <a:r>
              <a:rPr lang="en-US" b="1" dirty="0" smtClean="0"/>
              <a:t>THE</a:t>
            </a:r>
            <a:r>
              <a:rPr lang="en-US" dirty="0" smtClean="0"/>
              <a:t> </a:t>
            </a:r>
            <a:r>
              <a:rPr lang="en-US" b="1" dirty="0" smtClean="0"/>
              <a:t>ANALYTICS</a:t>
            </a:r>
            <a:r>
              <a:rPr lang="en-US" dirty="0" smtClean="0"/>
              <a:t> </a:t>
            </a:r>
            <a:r>
              <a:rPr lang="en-US" b="1" dirty="0" smtClean="0"/>
              <a:t>TEAM</a:t>
            </a:r>
            <a:endParaRPr lang="en-US" b="1" dirty="0"/>
          </a:p>
        </p:txBody>
      </p:sp>
      <p:sp>
        <p:nvSpPr>
          <p:cNvPr id="81" name="TextBox 80"/>
          <p:cNvSpPr txBox="1"/>
          <p:nvPr/>
        </p:nvSpPr>
        <p:spPr>
          <a:xfrm>
            <a:off x="8789279" y="3651732"/>
            <a:ext cx="2052735" cy="369332"/>
          </a:xfrm>
          <a:prstGeom prst="rect">
            <a:avLst/>
          </a:prstGeom>
          <a:noFill/>
        </p:spPr>
        <p:txBody>
          <a:bodyPr wrap="square" rtlCol="0">
            <a:spAutoFit/>
          </a:bodyPr>
          <a:lstStyle/>
          <a:p>
            <a:r>
              <a:rPr lang="en-US" b="1" dirty="0" smtClean="0"/>
              <a:t>PROCESS</a:t>
            </a:r>
            <a:endParaRPr lang="en-US" b="1" dirty="0"/>
          </a:p>
        </p:txBody>
      </p:sp>
      <p:sp>
        <p:nvSpPr>
          <p:cNvPr id="82" name="TextBox 81"/>
          <p:cNvSpPr txBox="1"/>
          <p:nvPr/>
        </p:nvSpPr>
        <p:spPr>
          <a:xfrm>
            <a:off x="8789279" y="4743419"/>
            <a:ext cx="1950098" cy="369332"/>
          </a:xfrm>
          <a:prstGeom prst="rect">
            <a:avLst/>
          </a:prstGeom>
          <a:noFill/>
        </p:spPr>
        <p:txBody>
          <a:bodyPr wrap="square" rtlCol="0">
            <a:spAutoFit/>
          </a:bodyPr>
          <a:lstStyle/>
          <a:p>
            <a:r>
              <a:rPr lang="en-US" b="1" dirty="0" smtClean="0"/>
              <a:t>INSIGHTS</a:t>
            </a:r>
            <a:endParaRPr lang="en-US" b="1" dirty="0"/>
          </a:p>
        </p:txBody>
      </p:sp>
      <p:sp>
        <p:nvSpPr>
          <p:cNvPr id="83" name="TextBox 82"/>
          <p:cNvSpPr txBox="1"/>
          <p:nvPr/>
        </p:nvSpPr>
        <p:spPr>
          <a:xfrm>
            <a:off x="8789279" y="5839833"/>
            <a:ext cx="2202024" cy="369332"/>
          </a:xfrm>
          <a:prstGeom prst="rect">
            <a:avLst/>
          </a:prstGeom>
          <a:noFill/>
        </p:spPr>
        <p:txBody>
          <a:bodyPr wrap="square" rtlCol="0">
            <a:spAutoFit/>
          </a:bodyPr>
          <a:lstStyle/>
          <a:p>
            <a:r>
              <a:rPr lang="en-US" b="1" dirty="0" smtClean="0"/>
              <a:t>SUMMARY</a:t>
            </a:r>
            <a:endParaRPr lang="en-US" b="1" dirty="0"/>
          </a:p>
        </p:txBody>
      </p:sp>
    </p:spTree>
    <p:extLst>
      <p:ext uri="{BB962C8B-B14F-4D97-AF65-F5344CB8AC3E}">
        <p14:creationId xmlns:p14="http://schemas.microsoft.com/office/powerpoint/2010/main" val="1683777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82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7063274" y="139959"/>
            <a:ext cx="6764694" cy="1938992"/>
          </a:xfrm>
          <a:prstGeom prst="rect">
            <a:avLst/>
          </a:prstGeom>
          <a:noFill/>
        </p:spPr>
        <p:txBody>
          <a:bodyPr wrap="square" rtlCol="0">
            <a:spAutoFit/>
          </a:bodyPr>
          <a:lstStyle/>
          <a:p>
            <a:r>
              <a:rPr lang="en-US" sz="6000" dirty="0" smtClean="0">
                <a:latin typeface="Arial Black" panose="020B0A04020102020204" pitchFamily="34" charset="0"/>
              </a:rPr>
              <a:t>PROJECT RECAP</a:t>
            </a:r>
            <a:endParaRPr lang="en-US" sz="6000" dirty="0">
              <a:latin typeface="Arial Black" panose="020B0A04020102020204" pitchFamily="34" charset="0"/>
            </a:endParaRPr>
          </a:p>
        </p:txBody>
      </p:sp>
      <p:sp>
        <p:nvSpPr>
          <p:cNvPr id="7" name="Round Diagonal Corner Rectangle 6"/>
          <p:cNvSpPr/>
          <p:nvPr/>
        </p:nvSpPr>
        <p:spPr>
          <a:xfrm>
            <a:off x="371323" y="2895427"/>
            <a:ext cx="7483152" cy="2677886"/>
          </a:xfrm>
          <a:prstGeom prst="round2DiagRect">
            <a:avLst/>
          </a:prstGeom>
          <a:gradFill>
            <a:gsLst>
              <a:gs pos="0">
                <a:schemeClr val="bg2">
                  <a:tint val="97000"/>
                  <a:hueMod val="92000"/>
                  <a:satMod val="169000"/>
                  <a:lumMod val="164000"/>
                </a:schemeClr>
              </a:gs>
              <a:gs pos="53000">
                <a:schemeClr val="bg2">
                  <a:shade val="96000"/>
                  <a:satMod val="120000"/>
                  <a:lumMod val="90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a:t>
            </a:r>
            <a:r>
              <a:rPr lang="en-US" dirty="0" smtClean="0"/>
              <a:t>Buzz is a fast growing technology unicorn that need to adapt quickly to it’s global scale. Accenture has begun a 3 months  POC focusing on these tasks :</a:t>
            </a:r>
          </a:p>
          <a:p>
            <a:pPr algn="ctr"/>
            <a:r>
              <a:rPr lang="en-US" dirty="0" smtClean="0"/>
              <a:t> </a:t>
            </a:r>
          </a:p>
          <a:p>
            <a:pPr algn="ctr"/>
            <a:r>
              <a:rPr lang="en-US" dirty="0"/>
              <a:t>- An audit of their big data practice </a:t>
            </a:r>
          </a:p>
          <a:p>
            <a:pPr marL="285750" indent="-285750" algn="ctr">
              <a:buFontTx/>
              <a:buChar char="-"/>
            </a:pPr>
            <a:r>
              <a:rPr lang="en-US" dirty="0"/>
              <a:t>Recommendations for a successful IPO </a:t>
            </a:r>
          </a:p>
          <a:p>
            <a:pPr algn="ctr"/>
            <a:r>
              <a:rPr lang="en-US" dirty="0"/>
              <a:t>- An analysis of their content categories that highlights the top 5 categories with the largest aggregate popularity </a:t>
            </a:r>
          </a:p>
          <a:p>
            <a:pPr algn="ctr"/>
            <a:endParaRPr lang="en-US" dirty="0"/>
          </a:p>
        </p:txBody>
      </p:sp>
    </p:spTree>
    <p:extLst>
      <p:ext uri="{BB962C8B-B14F-4D97-AF65-F5344CB8AC3E}">
        <p14:creationId xmlns:p14="http://schemas.microsoft.com/office/powerpoint/2010/main" val="748300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23519" y="326573"/>
            <a:ext cx="4711959" cy="1015663"/>
          </a:xfrm>
          <a:prstGeom prst="rect">
            <a:avLst/>
          </a:prstGeom>
          <a:noFill/>
        </p:spPr>
        <p:txBody>
          <a:bodyPr wrap="square" rtlCol="0">
            <a:spAutoFit/>
          </a:bodyPr>
          <a:lstStyle/>
          <a:p>
            <a:r>
              <a:rPr lang="en-US" sz="6000" dirty="0" smtClean="0">
                <a:latin typeface="Arial Black" panose="020B0A04020102020204" pitchFamily="34" charset="0"/>
              </a:rPr>
              <a:t>PROBLEM</a:t>
            </a:r>
            <a:endParaRPr lang="en-US" sz="6000" dirty="0">
              <a:latin typeface="Arial Black" panose="020B0A04020102020204" pitchFamily="34" charset="0"/>
            </a:endParaRPr>
          </a:p>
        </p:txBody>
      </p:sp>
      <p:sp>
        <p:nvSpPr>
          <p:cNvPr id="5" name="Flowchart: Alternate Process 4"/>
          <p:cNvSpPr/>
          <p:nvPr/>
        </p:nvSpPr>
        <p:spPr>
          <a:xfrm>
            <a:off x="718454" y="2603240"/>
            <a:ext cx="6475445" cy="1007706"/>
          </a:xfrm>
          <a:prstGeom prst="flowChartAlternateProcess">
            <a:avLst/>
          </a:prstGeom>
          <a:gradFill>
            <a:gsLst>
              <a:gs pos="0">
                <a:schemeClr val="bg2">
                  <a:tint val="97000"/>
                  <a:hueMod val="92000"/>
                  <a:satMod val="169000"/>
                  <a:lumMod val="164000"/>
                </a:schemeClr>
              </a:gs>
              <a:gs pos="53000">
                <a:schemeClr val="bg2">
                  <a:shade val="96000"/>
                  <a:satMod val="120000"/>
                  <a:lumMod val="90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Every day over 100,000 pieces of content, ranging from text, images, videos and GIFs are posted</a:t>
            </a:r>
            <a:r>
              <a:rPr lang="en-US" dirty="0" smtClean="0"/>
              <a:t>.</a:t>
            </a:r>
            <a:r>
              <a:rPr lang="en-US" dirty="0"/>
              <a:t> It mean 3,65,00,000 pieces of data collected per year. </a:t>
            </a:r>
          </a:p>
        </p:txBody>
      </p:sp>
      <p:sp>
        <p:nvSpPr>
          <p:cNvPr id="6" name="Flowchart: Alternate Process 5"/>
          <p:cNvSpPr/>
          <p:nvPr/>
        </p:nvSpPr>
        <p:spPr>
          <a:xfrm>
            <a:off x="718453" y="4330775"/>
            <a:ext cx="6475445" cy="942392"/>
          </a:xfrm>
          <a:prstGeom prst="flowChartAlternateProcess">
            <a:avLst/>
          </a:prstGeom>
          <a:gradFill>
            <a:gsLst>
              <a:gs pos="0">
                <a:schemeClr val="bg2">
                  <a:tint val="97000"/>
                  <a:hueMod val="92000"/>
                  <a:satMod val="169000"/>
                  <a:lumMod val="164000"/>
                </a:schemeClr>
              </a:gs>
              <a:gs pos="53000">
                <a:schemeClr val="bg2">
                  <a:shade val="96000"/>
                  <a:satMod val="120000"/>
                  <a:lumMod val="90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a:t>
            </a:r>
            <a:r>
              <a:rPr lang="en-US" dirty="0"/>
              <a:t>of this data is highly unstructured and requires extremely sophisticated and expensive technology to manage and maintain. </a:t>
            </a:r>
          </a:p>
        </p:txBody>
      </p:sp>
    </p:spTree>
    <p:extLst>
      <p:ext uri="{BB962C8B-B14F-4D97-AF65-F5344CB8AC3E}">
        <p14:creationId xmlns:p14="http://schemas.microsoft.com/office/powerpoint/2010/main" val="3327858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29208" y="363894"/>
            <a:ext cx="5337110" cy="6130212"/>
            <a:chOff x="429208" y="363894"/>
            <a:chExt cx="4649754" cy="6130212"/>
          </a:xfrm>
        </p:grpSpPr>
        <p:cxnSp>
          <p:nvCxnSpPr>
            <p:cNvPr id="3" name="Straight Connector 2"/>
            <p:cNvCxnSpPr/>
            <p:nvPr/>
          </p:nvCxnSpPr>
          <p:spPr>
            <a:xfrm flipH="1">
              <a:off x="429208" y="363894"/>
              <a:ext cx="27991" cy="6130212"/>
            </a:xfrm>
            <a:prstGeom prst="line">
              <a:avLst/>
            </a:prstGeom>
            <a:ln w="19050">
              <a:solidFill>
                <a:schemeClr val="bg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5050971" y="363894"/>
              <a:ext cx="27991" cy="6130212"/>
            </a:xfrm>
            <a:prstGeom prst="line">
              <a:avLst/>
            </a:prstGeom>
            <a:ln w="19050">
              <a:solidFill>
                <a:schemeClr val="bg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57199" y="363894"/>
              <a:ext cx="4593772" cy="1"/>
            </a:xfrm>
            <a:prstGeom prst="line">
              <a:avLst/>
            </a:prstGeom>
            <a:ln w="19050">
              <a:solidFill>
                <a:schemeClr val="bg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9208" y="6494105"/>
              <a:ext cx="4593772" cy="1"/>
            </a:xfrm>
            <a:prstGeom prst="line">
              <a:avLst/>
            </a:prstGeom>
            <a:ln w="19050">
              <a:solidFill>
                <a:schemeClr val="bg1">
                  <a:alpha val="6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699795" y="615820"/>
            <a:ext cx="4778374" cy="5626360"/>
            <a:chOff x="429208" y="363894"/>
            <a:chExt cx="4649754" cy="6130212"/>
          </a:xfrm>
        </p:grpSpPr>
        <p:cxnSp>
          <p:nvCxnSpPr>
            <p:cNvPr id="13" name="Straight Connector 12"/>
            <p:cNvCxnSpPr/>
            <p:nvPr/>
          </p:nvCxnSpPr>
          <p:spPr>
            <a:xfrm flipH="1">
              <a:off x="429208" y="363894"/>
              <a:ext cx="27991" cy="6130212"/>
            </a:xfrm>
            <a:prstGeom prst="line">
              <a:avLst/>
            </a:prstGeom>
            <a:ln w="19050">
              <a:solidFill>
                <a:schemeClr val="bg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050971" y="363894"/>
              <a:ext cx="27991" cy="6130212"/>
            </a:xfrm>
            <a:prstGeom prst="line">
              <a:avLst/>
            </a:prstGeom>
            <a:ln w="19050">
              <a:solidFill>
                <a:schemeClr val="bg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199" y="363894"/>
              <a:ext cx="4593772" cy="1"/>
            </a:xfrm>
            <a:prstGeom prst="line">
              <a:avLst/>
            </a:prstGeom>
            <a:ln w="19050">
              <a:solidFill>
                <a:schemeClr val="bg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9208" y="6494105"/>
              <a:ext cx="4593772" cy="1"/>
            </a:xfrm>
            <a:prstGeom prst="line">
              <a:avLst/>
            </a:prstGeom>
            <a:ln w="19050">
              <a:solidFill>
                <a:schemeClr val="bg1">
                  <a:alpha val="6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960942" y="867746"/>
            <a:ext cx="4220676" cy="5122507"/>
            <a:chOff x="429208" y="363894"/>
            <a:chExt cx="4649754" cy="6130212"/>
          </a:xfrm>
        </p:grpSpPr>
        <p:cxnSp>
          <p:nvCxnSpPr>
            <p:cNvPr id="18" name="Straight Connector 17"/>
            <p:cNvCxnSpPr/>
            <p:nvPr/>
          </p:nvCxnSpPr>
          <p:spPr>
            <a:xfrm flipH="1">
              <a:off x="429208" y="363894"/>
              <a:ext cx="27991" cy="6130212"/>
            </a:xfrm>
            <a:prstGeom prst="line">
              <a:avLst/>
            </a:prstGeom>
            <a:ln w="19050">
              <a:solidFill>
                <a:schemeClr val="bg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050971" y="363894"/>
              <a:ext cx="27991" cy="6130212"/>
            </a:xfrm>
            <a:prstGeom prst="line">
              <a:avLst/>
            </a:prstGeom>
            <a:ln w="19050">
              <a:solidFill>
                <a:schemeClr val="bg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7199" y="363894"/>
              <a:ext cx="4593772" cy="1"/>
            </a:xfrm>
            <a:prstGeom prst="line">
              <a:avLst/>
            </a:prstGeom>
            <a:ln w="19050">
              <a:solidFill>
                <a:schemeClr val="bg1">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9208" y="6494105"/>
              <a:ext cx="4593772" cy="1"/>
            </a:xfrm>
            <a:prstGeom prst="line">
              <a:avLst/>
            </a:prstGeom>
            <a:ln w="19050">
              <a:solidFill>
                <a:schemeClr val="bg1">
                  <a:alpha val="60000"/>
                </a:schemeClr>
              </a:solidFill>
              <a:prstDash val="dash"/>
            </a:ln>
          </p:spPr>
          <p:style>
            <a:lnRef idx="1">
              <a:schemeClr val="accent1"/>
            </a:lnRef>
            <a:fillRef idx="0">
              <a:schemeClr val="accent1"/>
            </a:fillRef>
            <a:effectRef idx="0">
              <a:schemeClr val="accent1"/>
            </a:effectRef>
            <a:fontRef idx="minor">
              <a:schemeClr val="tx1"/>
            </a:fontRef>
          </p:style>
        </p:cxnSp>
      </p:grpSp>
      <p:graphicFrame>
        <p:nvGraphicFramePr>
          <p:cNvPr id="25" name="Diagram 24"/>
          <p:cNvGraphicFramePr/>
          <p:nvPr>
            <p:extLst>
              <p:ext uri="{D42A27DB-BD31-4B8C-83A1-F6EECF244321}">
                <p14:modId xmlns:p14="http://schemas.microsoft.com/office/powerpoint/2010/main" val="2332498858"/>
              </p:ext>
            </p:extLst>
          </p:nvPr>
        </p:nvGraphicFramePr>
        <p:xfrm>
          <a:off x="5836288" y="867745"/>
          <a:ext cx="5761663" cy="5374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p:cNvSpPr txBox="1"/>
          <p:nvPr/>
        </p:nvSpPr>
        <p:spPr>
          <a:xfrm>
            <a:off x="973646" y="2074660"/>
            <a:ext cx="4299859" cy="2862322"/>
          </a:xfrm>
          <a:prstGeom prst="rect">
            <a:avLst/>
          </a:prstGeom>
          <a:noFill/>
        </p:spPr>
        <p:txBody>
          <a:bodyPr wrap="square" rtlCol="0">
            <a:spAutoFit/>
          </a:bodyPr>
          <a:lstStyle/>
          <a:p>
            <a:r>
              <a:rPr lang="en-US" sz="6000" dirty="0" smtClean="0">
                <a:latin typeface="Algerian" panose="04020705040A02060702" pitchFamily="82" charset="0"/>
              </a:rPr>
              <a:t>THE ANALYTICS TEAM</a:t>
            </a:r>
            <a:endParaRPr lang="en-US" sz="6000" dirty="0">
              <a:latin typeface="Algerian" panose="04020705040A02060702" pitchFamily="82" charset="0"/>
            </a:endParaRPr>
          </a:p>
        </p:txBody>
      </p:sp>
    </p:spTree>
    <p:extLst>
      <p:ext uri="{BB962C8B-B14F-4D97-AF65-F5344CB8AC3E}">
        <p14:creationId xmlns:p14="http://schemas.microsoft.com/office/powerpoint/2010/main" val="2108756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p:cNvSpPr/>
          <p:nvPr/>
        </p:nvSpPr>
        <p:spPr>
          <a:xfrm>
            <a:off x="289247" y="617763"/>
            <a:ext cx="1688841" cy="1434971"/>
          </a:xfrm>
          <a:custGeom>
            <a:avLst/>
            <a:gdLst>
              <a:gd name="connsiteX0" fmla="*/ 108859 w 1688841"/>
              <a:gd name="connsiteY0" fmla="*/ 0 h 1434971"/>
              <a:gd name="connsiteX1" fmla="*/ 1688841 w 1688841"/>
              <a:gd name="connsiteY1" fmla="*/ 0 h 1434971"/>
              <a:gd name="connsiteX2" fmla="*/ 1688841 w 1688841"/>
              <a:gd name="connsiteY2" fmla="*/ 544284 h 1434971"/>
              <a:gd name="connsiteX3" fmla="*/ 1579982 w 1688841"/>
              <a:gd name="connsiteY3" fmla="*/ 653143 h 1434971"/>
              <a:gd name="connsiteX4" fmla="*/ 244933 w 1688841"/>
              <a:gd name="connsiteY4" fmla="*/ 653143 h 1434971"/>
              <a:gd name="connsiteX5" fmla="*/ 244933 w 1688841"/>
              <a:gd name="connsiteY5" fmla="*/ 1103151 h 1434971"/>
              <a:gd name="connsiteX6" fmla="*/ 339988 w 1688841"/>
              <a:gd name="connsiteY6" fmla="*/ 1198206 h 1434971"/>
              <a:gd name="connsiteX7" fmla="*/ 529517 w 1688841"/>
              <a:gd name="connsiteY7" fmla="*/ 1198206 h 1434971"/>
              <a:gd name="connsiteX8" fmla="*/ 529517 w 1688841"/>
              <a:gd name="connsiteY8" fmla="*/ 1131726 h 1434971"/>
              <a:gd name="connsiteX9" fmla="*/ 681139 w 1688841"/>
              <a:gd name="connsiteY9" fmla="*/ 1283348 h 1434971"/>
              <a:gd name="connsiteX10" fmla="*/ 529517 w 1688841"/>
              <a:gd name="connsiteY10" fmla="*/ 1434971 h 1434971"/>
              <a:gd name="connsiteX11" fmla="*/ 529517 w 1688841"/>
              <a:gd name="connsiteY11" fmla="*/ 1368491 h 1434971"/>
              <a:gd name="connsiteX12" fmla="*/ 339988 w 1688841"/>
              <a:gd name="connsiteY12" fmla="*/ 1368490 h 1434971"/>
              <a:gd name="connsiteX13" fmla="*/ 74649 w 1688841"/>
              <a:gd name="connsiteY13" fmla="*/ 1103151 h 1434971"/>
              <a:gd name="connsiteX14" fmla="*/ 74649 w 1688841"/>
              <a:gd name="connsiteY14" fmla="*/ 653143 h 1434971"/>
              <a:gd name="connsiteX15" fmla="*/ 0 w 1688841"/>
              <a:gd name="connsiteY15" fmla="*/ 653143 h 1434971"/>
              <a:gd name="connsiteX16" fmla="*/ 0 w 1688841"/>
              <a:gd name="connsiteY16" fmla="*/ 108859 h 1434971"/>
              <a:gd name="connsiteX17" fmla="*/ 108859 w 1688841"/>
              <a:gd name="connsiteY17" fmla="*/ 0 h 143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8841" h="1434971">
                <a:moveTo>
                  <a:pt x="108859" y="0"/>
                </a:moveTo>
                <a:lnTo>
                  <a:pt x="1688841" y="0"/>
                </a:lnTo>
                <a:lnTo>
                  <a:pt x="1688841" y="544284"/>
                </a:lnTo>
                <a:cubicBezTo>
                  <a:pt x="1688841" y="604405"/>
                  <a:pt x="1640103" y="653143"/>
                  <a:pt x="1579982" y="653143"/>
                </a:cubicBezTo>
                <a:lnTo>
                  <a:pt x="244933" y="653143"/>
                </a:lnTo>
                <a:lnTo>
                  <a:pt x="244933" y="1103151"/>
                </a:lnTo>
                <a:cubicBezTo>
                  <a:pt x="244933" y="1155648"/>
                  <a:pt x="287491" y="1198206"/>
                  <a:pt x="339988" y="1198206"/>
                </a:cubicBezTo>
                <a:lnTo>
                  <a:pt x="529517" y="1198206"/>
                </a:lnTo>
                <a:lnTo>
                  <a:pt x="529517" y="1131726"/>
                </a:lnTo>
                <a:lnTo>
                  <a:pt x="681139" y="1283348"/>
                </a:lnTo>
                <a:lnTo>
                  <a:pt x="529517" y="1434971"/>
                </a:lnTo>
                <a:lnTo>
                  <a:pt x="529517" y="1368491"/>
                </a:lnTo>
                <a:lnTo>
                  <a:pt x="339988" y="1368490"/>
                </a:lnTo>
                <a:cubicBezTo>
                  <a:pt x="193445" y="1368490"/>
                  <a:pt x="74649" y="1249694"/>
                  <a:pt x="74649" y="1103151"/>
                </a:cubicBezTo>
                <a:lnTo>
                  <a:pt x="74649" y="653143"/>
                </a:lnTo>
                <a:lnTo>
                  <a:pt x="0" y="653143"/>
                </a:lnTo>
                <a:lnTo>
                  <a:pt x="0" y="108859"/>
                </a:lnTo>
                <a:cubicBezTo>
                  <a:pt x="0" y="48738"/>
                  <a:pt x="48738" y="0"/>
                  <a:pt x="108859" y="0"/>
                </a:cubicBezTo>
                <a:close/>
              </a:path>
            </a:pathLst>
          </a:custGeom>
          <a:gradFill>
            <a:gsLst>
              <a:gs pos="10000">
                <a:schemeClr val="bg2">
                  <a:tint val="97000"/>
                  <a:hueMod val="92000"/>
                  <a:satMod val="169000"/>
                  <a:lumMod val="164000"/>
                </a:schemeClr>
              </a:gs>
              <a:gs pos="53000">
                <a:schemeClr val="bg2">
                  <a:shade val="96000"/>
                  <a:satMod val="120000"/>
                  <a:lumMod val="90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p:cNvSpPr/>
          <p:nvPr/>
        </p:nvSpPr>
        <p:spPr>
          <a:xfrm>
            <a:off x="1133667" y="1551989"/>
            <a:ext cx="1688841" cy="1396483"/>
          </a:xfrm>
          <a:custGeom>
            <a:avLst/>
            <a:gdLst>
              <a:gd name="connsiteX0" fmla="*/ 108859 w 1688841"/>
              <a:gd name="connsiteY0" fmla="*/ 0 h 1396483"/>
              <a:gd name="connsiteX1" fmla="*/ 1688841 w 1688841"/>
              <a:gd name="connsiteY1" fmla="*/ 0 h 1396483"/>
              <a:gd name="connsiteX2" fmla="*/ 1688841 w 1688841"/>
              <a:gd name="connsiteY2" fmla="*/ 544284 h 1396483"/>
              <a:gd name="connsiteX3" fmla="*/ 1579982 w 1688841"/>
              <a:gd name="connsiteY3" fmla="*/ 653143 h 1396483"/>
              <a:gd name="connsiteX4" fmla="*/ 267983 w 1688841"/>
              <a:gd name="connsiteY4" fmla="*/ 653143 h 1396483"/>
              <a:gd name="connsiteX5" fmla="*/ 267984 w 1688841"/>
              <a:gd name="connsiteY5" fmla="*/ 1083380 h 1396483"/>
              <a:gd name="connsiteX6" fmla="*/ 357677 w 1688841"/>
              <a:gd name="connsiteY6" fmla="*/ 1173073 h 1396483"/>
              <a:gd name="connsiteX7" fmla="*/ 536514 w 1688841"/>
              <a:gd name="connsiteY7" fmla="*/ 1173073 h 1396483"/>
              <a:gd name="connsiteX8" fmla="*/ 536514 w 1688841"/>
              <a:gd name="connsiteY8" fmla="*/ 1110343 h 1396483"/>
              <a:gd name="connsiteX9" fmla="*/ 679584 w 1688841"/>
              <a:gd name="connsiteY9" fmla="*/ 1253413 h 1396483"/>
              <a:gd name="connsiteX10" fmla="*/ 536514 w 1688841"/>
              <a:gd name="connsiteY10" fmla="*/ 1396483 h 1396483"/>
              <a:gd name="connsiteX11" fmla="*/ 536514 w 1688841"/>
              <a:gd name="connsiteY11" fmla="*/ 1333753 h 1396483"/>
              <a:gd name="connsiteX12" fmla="*/ 357677 w 1688841"/>
              <a:gd name="connsiteY12" fmla="*/ 1333753 h 1396483"/>
              <a:gd name="connsiteX13" fmla="*/ 107304 w 1688841"/>
              <a:gd name="connsiteY13" fmla="*/ 1083380 h 1396483"/>
              <a:gd name="connsiteX14" fmla="*/ 107304 w 1688841"/>
              <a:gd name="connsiteY14" fmla="*/ 653143 h 1396483"/>
              <a:gd name="connsiteX15" fmla="*/ 0 w 1688841"/>
              <a:gd name="connsiteY15" fmla="*/ 653143 h 1396483"/>
              <a:gd name="connsiteX16" fmla="*/ 0 w 1688841"/>
              <a:gd name="connsiteY16" fmla="*/ 108859 h 1396483"/>
              <a:gd name="connsiteX17" fmla="*/ 108859 w 1688841"/>
              <a:gd name="connsiteY17" fmla="*/ 0 h 139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8841" h="1396483">
                <a:moveTo>
                  <a:pt x="108859" y="0"/>
                </a:moveTo>
                <a:lnTo>
                  <a:pt x="1688841" y="0"/>
                </a:lnTo>
                <a:lnTo>
                  <a:pt x="1688841" y="544284"/>
                </a:lnTo>
                <a:cubicBezTo>
                  <a:pt x="1688841" y="604405"/>
                  <a:pt x="1640103" y="653143"/>
                  <a:pt x="1579982" y="653143"/>
                </a:cubicBezTo>
                <a:lnTo>
                  <a:pt x="267983" y="653143"/>
                </a:lnTo>
                <a:lnTo>
                  <a:pt x="267984" y="1083380"/>
                </a:lnTo>
                <a:cubicBezTo>
                  <a:pt x="267984" y="1132916"/>
                  <a:pt x="308141" y="1173073"/>
                  <a:pt x="357677" y="1173073"/>
                </a:cubicBezTo>
                <a:lnTo>
                  <a:pt x="536514" y="1173073"/>
                </a:lnTo>
                <a:lnTo>
                  <a:pt x="536514" y="1110343"/>
                </a:lnTo>
                <a:lnTo>
                  <a:pt x="679584" y="1253413"/>
                </a:lnTo>
                <a:lnTo>
                  <a:pt x="536514" y="1396483"/>
                </a:lnTo>
                <a:lnTo>
                  <a:pt x="536514" y="1333753"/>
                </a:lnTo>
                <a:lnTo>
                  <a:pt x="357677" y="1333753"/>
                </a:lnTo>
                <a:cubicBezTo>
                  <a:pt x="219400" y="1333753"/>
                  <a:pt x="107304" y="1221657"/>
                  <a:pt x="107304" y="1083380"/>
                </a:cubicBezTo>
                <a:lnTo>
                  <a:pt x="107304" y="653143"/>
                </a:lnTo>
                <a:lnTo>
                  <a:pt x="0" y="653143"/>
                </a:lnTo>
                <a:lnTo>
                  <a:pt x="0" y="108859"/>
                </a:lnTo>
                <a:cubicBezTo>
                  <a:pt x="0" y="48738"/>
                  <a:pt x="48738" y="0"/>
                  <a:pt x="108859" y="0"/>
                </a:cubicBezTo>
                <a:close/>
              </a:path>
            </a:pathLst>
          </a:custGeom>
          <a:gradFill>
            <a:gsLst>
              <a:gs pos="10000">
                <a:schemeClr val="bg2">
                  <a:tint val="97000"/>
                  <a:hueMod val="92000"/>
                  <a:satMod val="169000"/>
                  <a:lumMod val="164000"/>
                </a:schemeClr>
              </a:gs>
              <a:gs pos="53000">
                <a:schemeClr val="bg2">
                  <a:shade val="96000"/>
                  <a:satMod val="120000"/>
                  <a:lumMod val="90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978087" y="2436258"/>
            <a:ext cx="1688841" cy="1370435"/>
          </a:xfrm>
          <a:custGeom>
            <a:avLst/>
            <a:gdLst>
              <a:gd name="connsiteX0" fmla="*/ 108859 w 1688841"/>
              <a:gd name="connsiteY0" fmla="*/ 0 h 1370435"/>
              <a:gd name="connsiteX1" fmla="*/ 1688841 w 1688841"/>
              <a:gd name="connsiteY1" fmla="*/ 0 h 1370435"/>
              <a:gd name="connsiteX2" fmla="*/ 1688841 w 1688841"/>
              <a:gd name="connsiteY2" fmla="*/ 544284 h 1370435"/>
              <a:gd name="connsiteX3" fmla="*/ 1579982 w 1688841"/>
              <a:gd name="connsiteY3" fmla="*/ 653143 h 1370435"/>
              <a:gd name="connsiteX4" fmla="*/ 274567 w 1688841"/>
              <a:gd name="connsiteY4" fmla="*/ 653143 h 1370435"/>
              <a:gd name="connsiteX5" fmla="*/ 274567 w 1688841"/>
              <a:gd name="connsiteY5" fmla="*/ 1041964 h 1370435"/>
              <a:gd name="connsiteX6" fmla="*/ 360009 w 1688841"/>
              <a:gd name="connsiteY6" fmla="*/ 1127406 h 1370435"/>
              <a:gd name="connsiteX7" fmla="*/ 550509 w 1688841"/>
              <a:gd name="connsiteY7" fmla="*/ 1127406 h 1370435"/>
              <a:gd name="connsiteX8" fmla="*/ 550509 w 1688841"/>
              <a:gd name="connsiteY8" fmla="*/ 1065635 h 1370435"/>
              <a:gd name="connsiteX9" fmla="*/ 702909 w 1688841"/>
              <a:gd name="connsiteY9" fmla="*/ 1218035 h 1370435"/>
              <a:gd name="connsiteX10" fmla="*/ 550509 w 1688841"/>
              <a:gd name="connsiteY10" fmla="*/ 1370435 h 1370435"/>
              <a:gd name="connsiteX11" fmla="*/ 550509 w 1688841"/>
              <a:gd name="connsiteY11" fmla="*/ 1308664 h 1370435"/>
              <a:gd name="connsiteX12" fmla="*/ 360009 w 1688841"/>
              <a:gd name="connsiteY12" fmla="*/ 1308664 h 1370435"/>
              <a:gd name="connsiteX13" fmla="*/ 93309 w 1688841"/>
              <a:gd name="connsiteY13" fmla="*/ 1041964 h 1370435"/>
              <a:gd name="connsiteX14" fmla="*/ 93309 w 1688841"/>
              <a:gd name="connsiteY14" fmla="*/ 653143 h 1370435"/>
              <a:gd name="connsiteX15" fmla="*/ 0 w 1688841"/>
              <a:gd name="connsiteY15" fmla="*/ 653143 h 1370435"/>
              <a:gd name="connsiteX16" fmla="*/ 0 w 1688841"/>
              <a:gd name="connsiteY16" fmla="*/ 108859 h 1370435"/>
              <a:gd name="connsiteX17" fmla="*/ 108859 w 1688841"/>
              <a:gd name="connsiteY17" fmla="*/ 0 h 137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8841" h="1370435">
                <a:moveTo>
                  <a:pt x="108859" y="0"/>
                </a:moveTo>
                <a:lnTo>
                  <a:pt x="1688841" y="0"/>
                </a:lnTo>
                <a:lnTo>
                  <a:pt x="1688841" y="544284"/>
                </a:lnTo>
                <a:cubicBezTo>
                  <a:pt x="1688841" y="604405"/>
                  <a:pt x="1640103" y="653143"/>
                  <a:pt x="1579982" y="653143"/>
                </a:cubicBezTo>
                <a:lnTo>
                  <a:pt x="274567" y="653143"/>
                </a:lnTo>
                <a:lnTo>
                  <a:pt x="274567" y="1041964"/>
                </a:lnTo>
                <a:cubicBezTo>
                  <a:pt x="274567" y="1089152"/>
                  <a:pt x="312821" y="1127406"/>
                  <a:pt x="360009" y="1127406"/>
                </a:cubicBezTo>
                <a:lnTo>
                  <a:pt x="550509" y="1127406"/>
                </a:lnTo>
                <a:lnTo>
                  <a:pt x="550509" y="1065635"/>
                </a:lnTo>
                <a:lnTo>
                  <a:pt x="702909" y="1218035"/>
                </a:lnTo>
                <a:lnTo>
                  <a:pt x="550509" y="1370435"/>
                </a:lnTo>
                <a:lnTo>
                  <a:pt x="550509" y="1308664"/>
                </a:lnTo>
                <a:lnTo>
                  <a:pt x="360009" y="1308664"/>
                </a:lnTo>
                <a:cubicBezTo>
                  <a:pt x="212715" y="1308664"/>
                  <a:pt x="93309" y="1189258"/>
                  <a:pt x="93309" y="1041964"/>
                </a:cubicBezTo>
                <a:lnTo>
                  <a:pt x="93309" y="653143"/>
                </a:lnTo>
                <a:lnTo>
                  <a:pt x="0" y="653143"/>
                </a:lnTo>
                <a:lnTo>
                  <a:pt x="0" y="108859"/>
                </a:lnTo>
                <a:cubicBezTo>
                  <a:pt x="0" y="48738"/>
                  <a:pt x="48738" y="0"/>
                  <a:pt x="108859" y="0"/>
                </a:cubicBezTo>
                <a:close/>
              </a:path>
            </a:pathLst>
          </a:custGeom>
          <a:gradFill>
            <a:gsLst>
              <a:gs pos="10000">
                <a:schemeClr val="bg2">
                  <a:tint val="97000"/>
                  <a:hueMod val="92000"/>
                  <a:satMod val="169000"/>
                  <a:lumMod val="164000"/>
                </a:schemeClr>
              </a:gs>
              <a:gs pos="53000">
                <a:schemeClr val="bg2">
                  <a:shade val="96000"/>
                  <a:satMod val="120000"/>
                  <a:lumMod val="90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2900262" y="3339581"/>
            <a:ext cx="1688841" cy="1437691"/>
          </a:xfrm>
          <a:custGeom>
            <a:avLst/>
            <a:gdLst>
              <a:gd name="connsiteX0" fmla="*/ 108859 w 1688841"/>
              <a:gd name="connsiteY0" fmla="*/ 0 h 1437691"/>
              <a:gd name="connsiteX1" fmla="*/ 1688841 w 1688841"/>
              <a:gd name="connsiteY1" fmla="*/ 0 h 1437691"/>
              <a:gd name="connsiteX2" fmla="*/ 1688841 w 1688841"/>
              <a:gd name="connsiteY2" fmla="*/ 544284 h 1437691"/>
              <a:gd name="connsiteX3" fmla="*/ 1579982 w 1688841"/>
              <a:gd name="connsiteY3" fmla="*/ 653143 h 1437691"/>
              <a:gd name="connsiteX4" fmla="*/ 259928 w 1688841"/>
              <a:gd name="connsiteY4" fmla="*/ 653143 h 1437691"/>
              <a:gd name="connsiteX5" fmla="*/ 259927 w 1688841"/>
              <a:gd name="connsiteY5" fmla="*/ 1126494 h 1437691"/>
              <a:gd name="connsiteX6" fmla="*/ 332695 w 1688841"/>
              <a:gd name="connsiteY6" fmla="*/ 1199262 h 1437691"/>
              <a:gd name="connsiteX7" fmla="*/ 515904 w 1688841"/>
              <a:gd name="connsiteY7" fmla="*/ 1199262 h 1437691"/>
              <a:gd name="connsiteX8" fmla="*/ 515904 w 1688841"/>
              <a:gd name="connsiteY8" fmla="*/ 1144557 h 1437691"/>
              <a:gd name="connsiteX9" fmla="*/ 662471 w 1688841"/>
              <a:gd name="connsiteY9" fmla="*/ 1291124 h 1437691"/>
              <a:gd name="connsiteX10" fmla="*/ 515904 w 1688841"/>
              <a:gd name="connsiteY10" fmla="*/ 1437691 h 1437691"/>
              <a:gd name="connsiteX11" fmla="*/ 515904 w 1688841"/>
              <a:gd name="connsiteY11" fmla="*/ 1382986 h 1437691"/>
              <a:gd name="connsiteX12" fmla="*/ 332695 w 1688841"/>
              <a:gd name="connsiteY12" fmla="*/ 1382986 h 1437691"/>
              <a:gd name="connsiteX13" fmla="*/ 76203 w 1688841"/>
              <a:gd name="connsiteY13" fmla="*/ 1126494 h 1437691"/>
              <a:gd name="connsiteX14" fmla="*/ 76203 w 1688841"/>
              <a:gd name="connsiteY14" fmla="*/ 653143 h 1437691"/>
              <a:gd name="connsiteX15" fmla="*/ 0 w 1688841"/>
              <a:gd name="connsiteY15" fmla="*/ 653143 h 1437691"/>
              <a:gd name="connsiteX16" fmla="*/ 0 w 1688841"/>
              <a:gd name="connsiteY16" fmla="*/ 108859 h 1437691"/>
              <a:gd name="connsiteX17" fmla="*/ 108859 w 1688841"/>
              <a:gd name="connsiteY17" fmla="*/ 0 h 143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8841" h="1437691">
                <a:moveTo>
                  <a:pt x="108859" y="0"/>
                </a:moveTo>
                <a:lnTo>
                  <a:pt x="1688841" y="0"/>
                </a:lnTo>
                <a:lnTo>
                  <a:pt x="1688841" y="544284"/>
                </a:lnTo>
                <a:cubicBezTo>
                  <a:pt x="1688841" y="604405"/>
                  <a:pt x="1640103" y="653143"/>
                  <a:pt x="1579982" y="653143"/>
                </a:cubicBezTo>
                <a:lnTo>
                  <a:pt x="259928" y="653143"/>
                </a:lnTo>
                <a:lnTo>
                  <a:pt x="259927" y="1126494"/>
                </a:lnTo>
                <a:cubicBezTo>
                  <a:pt x="259927" y="1166683"/>
                  <a:pt x="292506" y="1199262"/>
                  <a:pt x="332695" y="1199262"/>
                </a:cubicBezTo>
                <a:lnTo>
                  <a:pt x="515904" y="1199262"/>
                </a:lnTo>
                <a:lnTo>
                  <a:pt x="515904" y="1144557"/>
                </a:lnTo>
                <a:lnTo>
                  <a:pt x="662471" y="1291124"/>
                </a:lnTo>
                <a:lnTo>
                  <a:pt x="515904" y="1437691"/>
                </a:lnTo>
                <a:lnTo>
                  <a:pt x="515904" y="1382986"/>
                </a:lnTo>
                <a:lnTo>
                  <a:pt x="332695" y="1382986"/>
                </a:lnTo>
                <a:cubicBezTo>
                  <a:pt x="191038" y="1382986"/>
                  <a:pt x="76203" y="1268151"/>
                  <a:pt x="76203" y="1126494"/>
                </a:cubicBezTo>
                <a:lnTo>
                  <a:pt x="76203" y="653143"/>
                </a:lnTo>
                <a:lnTo>
                  <a:pt x="0" y="653143"/>
                </a:lnTo>
                <a:lnTo>
                  <a:pt x="0" y="108859"/>
                </a:lnTo>
                <a:cubicBezTo>
                  <a:pt x="0" y="48738"/>
                  <a:pt x="48738" y="0"/>
                  <a:pt x="108859" y="0"/>
                </a:cubicBezTo>
                <a:close/>
              </a:path>
            </a:pathLst>
          </a:custGeom>
          <a:gradFill>
            <a:gsLst>
              <a:gs pos="10000">
                <a:schemeClr val="bg2">
                  <a:tint val="97000"/>
                  <a:hueMod val="92000"/>
                  <a:satMod val="169000"/>
                  <a:lumMod val="164000"/>
                </a:schemeClr>
              </a:gs>
              <a:gs pos="53000">
                <a:schemeClr val="bg2">
                  <a:shade val="96000"/>
                  <a:satMod val="120000"/>
                  <a:lumMod val="90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3666928" y="4273806"/>
            <a:ext cx="1688841" cy="1437692"/>
          </a:xfrm>
          <a:custGeom>
            <a:avLst/>
            <a:gdLst>
              <a:gd name="connsiteX0" fmla="*/ 108859 w 1688841"/>
              <a:gd name="connsiteY0" fmla="*/ 0 h 1437692"/>
              <a:gd name="connsiteX1" fmla="*/ 1688841 w 1688841"/>
              <a:gd name="connsiteY1" fmla="*/ 0 h 1437692"/>
              <a:gd name="connsiteX2" fmla="*/ 1688841 w 1688841"/>
              <a:gd name="connsiteY2" fmla="*/ 544284 h 1437692"/>
              <a:gd name="connsiteX3" fmla="*/ 1579982 w 1688841"/>
              <a:gd name="connsiteY3" fmla="*/ 653143 h 1437692"/>
              <a:gd name="connsiteX4" fmla="*/ 364119 w 1688841"/>
              <a:gd name="connsiteY4" fmla="*/ 653143 h 1437692"/>
              <a:gd name="connsiteX5" fmla="*/ 364118 w 1688841"/>
              <a:gd name="connsiteY5" fmla="*/ 1126495 h 1437692"/>
              <a:gd name="connsiteX6" fmla="*/ 436886 w 1688841"/>
              <a:gd name="connsiteY6" fmla="*/ 1199263 h 1437692"/>
              <a:gd name="connsiteX7" fmla="*/ 620095 w 1688841"/>
              <a:gd name="connsiteY7" fmla="*/ 1199263 h 1437692"/>
              <a:gd name="connsiteX8" fmla="*/ 620095 w 1688841"/>
              <a:gd name="connsiteY8" fmla="*/ 1144558 h 1437692"/>
              <a:gd name="connsiteX9" fmla="*/ 766662 w 1688841"/>
              <a:gd name="connsiteY9" fmla="*/ 1291125 h 1437692"/>
              <a:gd name="connsiteX10" fmla="*/ 620095 w 1688841"/>
              <a:gd name="connsiteY10" fmla="*/ 1437692 h 1437692"/>
              <a:gd name="connsiteX11" fmla="*/ 620095 w 1688841"/>
              <a:gd name="connsiteY11" fmla="*/ 1382987 h 1437692"/>
              <a:gd name="connsiteX12" fmla="*/ 436886 w 1688841"/>
              <a:gd name="connsiteY12" fmla="*/ 1382987 h 1437692"/>
              <a:gd name="connsiteX13" fmla="*/ 180394 w 1688841"/>
              <a:gd name="connsiteY13" fmla="*/ 1126495 h 1437692"/>
              <a:gd name="connsiteX14" fmla="*/ 180394 w 1688841"/>
              <a:gd name="connsiteY14" fmla="*/ 653143 h 1437692"/>
              <a:gd name="connsiteX15" fmla="*/ 0 w 1688841"/>
              <a:gd name="connsiteY15" fmla="*/ 653143 h 1437692"/>
              <a:gd name="connsiteX16" fmla="*/ 0 w 1688841"/>
              <a:gd name="connsiteY16" fmla="*/ 108859 h 1437692"/>
              <a:gd name="connsiteX17" fmla="*/ 108859 w 1688841"/>
              <a:gd name="connsiteY17" fmla="*/ 0 h 143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8841" h="1437692">
                <a:moveTo>
                  <a:pt x="108859" y="0"/>
                </a:moveTo>
                <a:lnTo>
                  <a:pt x="1688841" y="0"/>
                </a:lnTo>
                <a:lnTo>
                  <a:pt x="1688841" y="544284"/>
                </a:lnTo>
                <a:cubicBezTo>
                  <a:pt x="1688841" y="604405"/>
                  <a:pt x="1640103" y="653143"/>
                  <a:pt x="1579982" y="653143"/>
                </a:cubicBezTo>
                <a:lnTo>
                  <a:pt x="364119" y="653143"/>
                </a:lnTo>
                <a:cubicBezTo>
                  <a:pt x="364119" y="810927"/>
                  <a:pt x="364118" y="968711"/>
                  <a:pt x="364118" y="1126495"/>
                </a:cubicBezTo>
                <a:cubicBezTo>
                  <a:pt x="364118" y="1166684"/>
                  <a:pt x="396697" y="1199263"/>
                  <a:pt x="436886" y="1199263"/>
                </a:cubicBezTo>
                <a:lnTo>
                  <a:pt x="620095" y="1199263"/>
                </a:lnTo>
                <a:lnTo>
                  <a:pt x="620095" y="1144558"/>
                </a:lnTo>
                <a:lnTo>
                  <a:pt x="766662" y="1291125"/>
                </a:lnTo>
                <a:lnTo>
                  <a:pt x="620095" y="1437692"/>
                </a:lnTo>
                <a:lnTo>
                  <a:pt x="620095" y="1382987"/>
                </a:lnTo>
                <a:lnTo>
                  <a:pt x="436886" y="1382987"/>
                </a:lnTo>
                <a:cubicBezTo>
                  <a:pt x="295229" y="1382987"/>
                  <a:pt x="180394" y="1268152"/>
                  <a:pt x="180394" y="1126495"/>
                </a:cubicBezTo>
                <a:lnTo>
                  <a:pt x="180394" y="653143"/>
                </a:lnTo>
                <a:lnTo>
                  <a:pt x="0" y="653143"/>
                </a:lnTo>
                <a:lnTo>
                  <a:pt x="0" y="108859"/>
                </a:lnTo>
                <a:cubicBezTo>
                  <a:pt x="0" y="48738"/>
                  <a:pt x="48738" y="0"/>
                  <a:pt x="108859" y="0"/>
                </a:cubicBezTo>
                <a:close/>
              </a:path>
            </a:pathLst>
          </a:custGeom>
          <a:gradFill>
            <a:gsLst>
              <a:gs pos="10000">
                <a:schemeClr val="bg2">
                  <a:tint val="97000"/>
                  <a:hueMod val="92000"/>
                  <a:satMod val="169000"/>
                  <a:lumMod val="164000"/>
                </a:schemeClr>
              </a:gs>
              <a:gs pos="53000">
                <a:schemeClr val="bg2">
                  <a:shade val="96000"/>
                  <a:satMod val="120000"/>
                  <a:lumMod val="90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 Diagonal Corner Rectangle 9"/>
          <p:cNvSpPr/>
          <p:nvPr/>
        </p:nvSpPr>
        <p:spPr>
          <a:xfrm>
            <a:off x="4589103" y="5208033"/>
            <a:ext cx="1688841" cy="653143"/>
          </a:xfrm>
          <a:prstGeom prst="round2DiagRect">
            <a:avLst/>
          </a:prstGeom>
          <a:gradFill>
            <a:gsLst>
              <a:gs pos="10000">
                <a:schemeClr val="bg2">
                  <a:tint val="97000"/>
                  <a:hueMod val="92000"/>
                  <a:satMod val="169000"/>
                  <a:lumMod val="164000"/>
                </a:schemeClr>
              </a:gs>
              <a:gs pos="53000">
                <a:schemeClr val="bg2">
                  <a:shade val="96000"/>
                  <a:satMod val="120000"/>
                  <a:lumMod val="90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221894" y="251926"/>
            <a:ext cx="5355771" cy="1015663"/>
          </a:xfrm>
          <a:prstGeom prst="rect">
            <a:avLst/>
          </a:prstGeom>
          <a:noFill/>
        </p:spPr>
        <p:txBody>
          <a:bodyPr wrap="square" rtlCol="0">
            <a:spAutoFit/>
          </a:bodyPr>
          <a:lstStyle/>
          <a:p>
            <a:r>
              <a:rPr lang="en-US" sz="6000" dirty="0" smtClean="0">
                <a:latin typeface="Algerian" panose="04020705040A02060702" pitchFamily="82" charset="0"/>
              </a:rPr>
              <a:t>PROCESS</a:t>
            </a:r>
            <a:endParaRPr lang="en-US" sz="6000" dirty="0">
              <a:latin typeface="Algerian" panose="04020705040A02060702" pitchFamily="82" charset="0"/>
            </a:endParaRPr>
          </a:p>
        </p:txBody>
      </p:sp>
      <p:sp>
        <p:nvSpPr>
          <p:cNvPr id="22" name="TextBox 21"/>
          <p:cNvSpPr txBox="1"/>
          <p:nvPr/>
        </p:nvSpPr>
        <p:spPr>
          <a:xfrm>
            <a:off x="671802" y="759757"/>
            <a:ext cx="923730" cy="369332"/>
          </a:xfrm>
          <a:prstGeom prst="rect">
            <a:avLst/>
          </a:prstGeom>
          <a:noFill/>
        </p:spPr>
        <p:txBody>
          <a:bodyPr wrap="square" rtlCol="0">
            <a:spAutoFit/>
          </a:bodyPr>
          <a:lstStyle/>
          <a:p>
            <a:r>
              <a:rPr lang="en-US" dirty="0" smtClean="0"/>
              <a:t>01.ASK</a:t>
            </a:r>
            <a:endParaRPr lang="en-US" dirty="0"/>
          </a:p>
        </p:txBody>
      </p:sp>
      <p:sp>
        <p:nvSpPr>
          <p:cNvPr id="23" name="TextBox 22"/>
          <p:cNvSpPr txBox="1"/>
          <p:nvPr/>
        </p:nvSpPr>
        <p:spPr>
          <a:xfrm>
            <a:off x="1187319" y="1710186"/>
            <a:ext cx="1581536" cy="369332"/>
          </a:xfrm>
          <a:prstGeom prst="rect">
            <a:avLst/>
          </a:prstGeom>
          <a:noFill/>
        </p:spPr>
        <p:txBody>
          <a:bodyPr wrap="square" rtlCol="0">
            <a:spAutoFit/>
          </a:bodyPr>
          <a:lstStyle/>
          <a:p>
            <a:r>
              <a:rPr lang="en-US" dirty="0" smtClean="0"/>
              <a:t>02. PREPARE</a:t>
            </a:r>
            <a:endParaRPr lang="en-US" dirty="0"/>
          </a:p>
        </p:txBody>
      </p:sp>
      <p:sp>
        <p:nvSpPr>
          <p:cNvPr id="24" name="TextBox 23"/>
          <p:cNvSpPr txBox="1"/>
          <p:nvPr/>
        </p:nvSpPr>
        <p:spPr>
          <a:xfrm>
            <a:off x="2016964" y="2607213"/>
            <a:ext cx="1611086" cy="369332"/>
          </a:xfrm>
          <a:prstGeom prst="rect">
            <a:avLst/>
          </a:prstGeom>
          <a:noFill/>
        </p:spPr>
        <p:txBody>
          <a:bodyPr wrap="square" rtlCol="0">
            <a:spAutoFit/>
          </a:bodyPr>
          <a:lstStyle/>
          <a:p>
            <a:r>
              <a:rPr lang="en-US" dirty="0" smtClean="0"/>
              <a:t>03. PROCESS</a:t>
            </a:r>
            <a:endParaRPr lang="en-US" dirty="0"/>
          </a:p>
        </p:txBody>
      </p:sp>
      <p:sp>
        <p:nvSpPr>
          <p:cNvPr id="25" name="TextBox 24"/>
          <p:cNvSpPr txBox="1"/>
          <p:nvPr/>
        </p:nvSpPr>
        <p:spPr>
          <a:xfrm>
            <a:off x="2985016" y="3492299"/>
            <a:ext cx="1810919" cy="369332"/>
          </a:xfrm>
          <a:prstGeom prst="rect">
            <a:avLst/>
          </a:prstGeom>
          <a:noFill/>
        </p:spPr>
        <p:txBody>
          <a:bodyPr wrap="square" rtlCol="0">
            <a:spAutoFit/>
          </a:bodyPr>
          <a:lstStyle/>
          <a:p>
            <a:r>
              <a:rPr lang="en-US" dirty="0" smtClean="0"/>
              <a:t>04. ANALYZE</a:t>
            </a:r>
            <a:endParaRPr lang="en-US" dirty="0"/>
          </a:p>
        </p:txBody>
      </p:sp>
      <p:sp>
        <p:nvSpPr>
          <p:cNvPr id="26" name="TextBox 25"/>
          <p:cNvSpPr txBox="1"/>
          <p:nvPr/>
        </p:nvSpPr>
        <p:spPr>
          <a:xfrm>
            <a:off x="3773450" y="4407940"/>
            <a:ext cx="1475795" cy="369332"/>
          </a:xfrm>
          <a:prstGeom prst="rect">
            <a:avLst/>
          </a:prstGeom>
          <a:noFill/>
        </p:spPr>
        <p:txBody>
          <a:bodyPr wrap="square" rtlCol="0">
            <a:spAutoFit/>
          </a:bodyPr>
          <a:lstStyle/>
          <a:p>
            <a:r>
              <a:rPr lang="en-US" dirty="0" smtClean="0"/>
              <a:t>05. SHARE</a:t>
            </a:r>
            <a:endParaRPr lang="en-US" dirty="0"/>
          </a:p>
        </p:txBody>
      </p:sp>
      <p:sp>
        <p:nvSpPr>
          <p:cNvPr id="27" name="TextBox 26"/>
          <p:cNvSpPr txBox="1"/>
          <p:nvPr/>
        </p:nvSpPr>
        <p:spPr>
          <a:xfrm>
            <a:off x="4921118" y="5349938"/>
            <a:ext cx="1791477" cy="369332"/>
          </a:xfrm>
          <a:prstGeom prst="rect">
            <a:avLst/>
          </a:prstGeom>
          <a:noFill/>
        </p:spPr>
        <p:txBody>
          <a:bodyPr wrap="square" rtlCol="0">
            <a:spAutoFit/>
          </a:bodyPr>
          <a:lstStyle/>
          <a:p>
            <a:r>
              <a:rPr lang="en-US" dirty="0" smtClean="0"/>
              <a:t>06. ACT</a:t>
            </a:r>
            <a:endParaRPr lang="en-US" dirty="0"/>
          </a:p>
        </p:txBody>
      </p:sp>
      <p:sp>
        <p:nvSpPr>
          <p:cNvPr id="28" name="TextBox 27"/>
          <p:cNvSpPr txBox="1"/>
          <p:nvPr/>
        </p:nvSpPr>
        <p:spPr>
          <a:xfrm>
            <a:off x="2163533" y="693768"/>
            <a:ext cx="5404761" cy="430887"/>
          </a:xfrm>
          <a:prstGeom prst="rect">
            <a:avLst/>
          </a:prstGeom>
          <a:noFill/>
        </p:spPr>
        <p:txBody>
          <a:bodyPr wrap="square" rtlCol="0">
            <a:spAutoFit/>
          </a:bodyPr>
          <a:lstStyle/>
          <a:p>
            <a:pPr marL="285750" indent="-285750">
              <a:buFont typeface="Arial" panose="020B0604020202020204" pitchFamily="34" charset="0"/>
              <a:buChar char="•"/>
            </a:pPr>
            <a:r>
              <a:rPr lang="en-US" sz="1100" dirty="0" smtClean="0"/>
              <a:t>DEFINE PROBLEM</a:t>
            </a:r>
          </a:p>
          <a:p>
            <a:pPr marL="285750" indent="-285750">
              <a:buFont typeface="Arial" panose="020B0604020202020204" pitchFamily="34" charset="0"/>
              <a:buChar char="•"/>
            </a:pPr>
            <a:r>
              <a:rPr lang="en-US" sz="1100" dirty="0" smtClean="0"/>
              <a:t>CONFIRM STAKEHOLDER EXPECTATION</a:t>
            </a:r>
            <a:endParaRPr lang="en-US" sz="1100" dirty="0"/>
          </a:p>
        </p:txBody>
      </p:sp>
      <p:sp>
        <p:nvSpPr>
          <p:cNvPr id="29" name="TextBox 28"/>
          <p:cNvSpPr txBox="1"/>
          <p:nvPr/>
        </p:nvSpPr>
        <p:spPr>
          <a:xfrm>
            <a:off x="2985016" y="1642335"/>
            <a:ext cx="2993568" cy="430887"/>
          </a:xfrm>
          <a:prstGeom prst="rect">
            <a:avLst/>
          </a:prstGeom>
          <a:noFill/>
        </p:spPr>
        <p:txBody>
          <a:bodyPr wrap="square" rtlCol="0">
            <a:spAutoFit/>
          </a:bodyPr>
          <a:lstStyle/>
          <a:p>
            <a:pPr marL="285750" indent="-285750">
              <a:buFont typeface="Arial" panose="020B0604020202020204" pitchFamily="34" charset="0"/>
              <a:buChar char="•"/>
            </a:pPr>
            <a:r>
              <a:rPr lang="en-US" sz="1100" dirty="0" smtClean="0"/>
              <a:t>COLLECT DATA</a:t>
            </a:r>
          </a:p>
          <a:p>
            <a:pPr marL="285750" indent="-285750">
              <a:buFont typeface="Arial" panose="020B0604020202020204" pitchFamily="34" charset="0"/>
              <a:buChar char="•"/>
            </a:pPr>
            <a:r>
              <a:rPr lang="en-US" sz="1100" dirty="0" smtClean="0"/>
              <a:t>STORE DATA </a:t>
            </a:r>
            <a:endParaRPr lang="en-US" sz="1100" dirty="0"/>
          </a:p>
        </p:txBody>
      </p:sp>
      <p:sp>
        <p:nvSpPr>
          <p:cNvPr id="30" name="TextBox 29"/>
          <p:cNvSpPr txBox="1"/>
          <p:nvPr/>
        </p:nvSpPr>
        <p:spPr>
          <a:xfrm>
            <a:off x="3773450" y="2567317"/>
            <a:ext cx="6354147" cy="430887"/>
          </a:xfrm>
          <a:prstGeom prst="rect">
            <a:avLst/>
          </a:prstGeom>
          <a:noFill/>
        </p:spPr>
        <p:txBody>
          <a:bodyPr wrap="square" rtlCol="0">
            <a:spAutoFit/>
          </a:bodyPr>
          <a:lstStyle/>
          <a:p>
            <a:pPr marL="285750" indent="-285750">
              <a:buFont typeface="Arial" panose="020B0604020202020204" pitchFamily="34" charset="0"/>
              <a:buChar char="•"/>
            </a:pPr>
            <a:r>
              <a:rPr lang="en-US" sz="1100" dirty="0" smtClean="0"/>
              <a:t>CLEAN DATA </a:t>
            </a:r>
          </a:p>
          <a:p>
            <a:pPr marL="285750" indent="-285750">
              <a:buFont typeface="Arial" panose="020B0604020202020204" pitchFamily="34" charset="0"/>
              <a:buChar char="•"/>
            </a:pPr>
            <a:r>
              <a:rPr lang="en-US" sz="1100" dirty="0" smtClean="0"/>
              <a:t>TRANSFORM DATA TO ENSURE DATA INTEGRITY</a:t>
            </a:r>
            <a:endParaRPr lang="en-US" sz="1100" dirty="0"/>
          </a:p>
        </p:txBody>
      </p:sp>
      <p:sp>
        <p:nvSpPr>
          <p:cNvPr id="31" name="TextBox 30"/>
          <p:cNvSpPr txBox="1"/>
          <p:nvPr/>
        </p:nvSpPr>
        <p:spPr>
          <a:xfrm>
            <a:off x="4673857" y="3473714"/>
            <a:ext cx="5896947" cy="430887"/>
          </a:xfrm>
          <a:prstGeom prst="rect">
            <a:avLst/>
          </a:prstGeom>
          <a:noFill/>
        </p:spPr>
        <p:txBody>
          <a:bodyPr wrap="square" rtlCol="0">
            <a:spAutoFit/>
          </a:bodyPr>
          <a:lstStyle/>
          <a:p>
            <a:pPr marL="285750" indent="-285750">
              <a:buFont typeface="Arial" panose="020B0604020202020204" pitchFamily="34" charset="0"/>
              <a:buChar char="•"/>
            </a:pPr>
            <a:r>
              <a:rPr lang="en-US" sz="1100" dirty="0" smtClean="0"/>
              <a:t>ANALYZE DATA USING DATA ANALYSIS TOOLS</a:t>
            </a:r>
          </a:p>
          <a:p>
            <a:pPr marL="285750" indent="-285750">
              <a:buFont typeface="Arial" panose="020B0604020202020204" pitchFamily="34" charset="0"/>
              <a:buChar char="•"/>
            </a:pPr>
            <a:r>
              <a:rPr lang="en-US" sz="1100" dirty="0" smtClean="0"/>
              <a:t>DRAW CONCLUSION</a:t>
            </a:r>
          </a:p>
        </p:txBody>
      </p:sp>
      <p:sp>
        <p:nvSpPr>
          <p:cNvPr id="32" name="TextBox 31"/>
          <p:cNvSpPr txBox="1"/>
          <p:nvPr/>
        </p:nvSpPr>
        <p:spPr>
          <a:xfrm>
            <a:off x="5433523" y="4346322"/>
            <a:ext cx="5878286" cy="430887"/>
          </a:xfrm>
          <a:prstGeom prst="rect">
            <a:avLst/>
          </a:prstGeom>
          <a:noFill/>
        </p:spPr>
        <p:txBody>
          <a:bodyPr wrap="square" rtlCol="0">
            <a:spAutoFit/>
          </a:bodyPr>
          <a:lstStyle/>
          <a:p>
            <a:pPr marL="285750" indent="-285750">
              <a:buFont typeface="Arial" panose="020B0604020202020204" pitchFamily="34" charset="0"/>
              <a:buChar char="•"/>
            </a:pPr>
            <a:r>
              <a:rPr lang="en-US" sz="1100" dirty="0" smtClean="0"/>
              <a:t>INTERPRET &amp; COMMUNICATE RESULTS</a:t>
            </a:r>
          </a:p>
          <a:p>
            <a:pPr marL="285750" indent="-285750">
              <a:buFont typeface="Arial" panose="020B0604020202020204" pitchFamily="34" charset="0"/>
              <a:buChar char="•"/>
            </a:pPr>
            <a:r>
              <a:rPr lang="en-US" sz="1100" dirty="0" smtClean="0"/>
              <a:t>MAKE DATA-DRIVEN DECISIONS</a:t>
            </a:r>
            <a:endParaRPr lang="en-US" sz="1100" dirty="0"/>
          </a:p>
        </p:txBody>
      </p:sp>
      <p:sp>
        <p:nvSpPr>
          <p:cNvPr id="33" name="TextBox 32"/>
          <p:cNvSpPr txBox="1"/>
          <p:nvPr/>
        </p:nvSpPr>
        <p:spPr>
          <a:xfrm>
            <a:off x="6386024" y="5319160"/>
            <a:ext cx="5071968" cy="430887"/>
          </a:xfrm>
          <a:prstGeom prst="rect">
            <a:avLst/>
          </a:prstGeom>
          <a:noFill/>
        </p:spPr>
        <p:txBody>
          <a:bodyPr wrap="square" rtlCol="0">
            <a:spAutoFit/>
          </a:bodyPr>
          <a:lstStyle/>
          <a:p>
            <a:pPr marL="285750" indent="-285750">
              <a:buFont typeface="Arial" panose="020B0604020202020204" pitchFamily="34" charset="0"/>
              <a:buChar char="•"/>
            </a:pPr>
            <a:r>
              <a:rPr lang="en-US" sz="1100" dirty="0" smtClean="0"/>
              <a:t>PUT INSIGHTS TO WORK</a:t>
            </a:r>
          </a:p>
          <a:p>
            <a:pPr marL="285750" indent="-285750">
              <a:buFont typeface="Arial" panose="020B0604020202020204" pitchFamily="34" charset="0"/>
              <a:buChar char="•"/>
            </a:pPr>
            <a:r>
              <a:rPr lang="en-US" sz="1100" dirty="0" smtClean="0"/>
              <a:t>SOLVE ORIGINAL PROBLEM</a:t>
            </a:r>
            <a:endParaRPr lang="en-US" sz="1100" dirty="0"/>
          </a:p>
        </p:txBody>
      </p:sp>
    </p:spTree>
    <p:extLst>
      <p:ext uri="{BB962C8B-B14F-4D97-AF65-F5344CB8AC3E}">
        <p14:creationId xmlns:p14="http://schemas.microsoft.com/office/powerpoint/2010/main" val="3159941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6531" y="559837"/>
            <a:ext cx="3769568" cy="646331"/>
          </a:xfrm>
          <a:prstGeom prst="rect">
            <a:avLst/>
          </a:prstGeom>
          <a:noFill/>
        </p:spPr>
        <p:txBody>
          <a:bodyPr wrap="square" rtlCol="0">
            <a:spAutoFit/>
          </a:bodyPr>
          <a:lstStyle/>
          <a:p>
            <a:r>
              <a:rPr lang="en-US" sz="3600" dirty="0" smtClean="0">
                <a:latin typeface="Arial Black" panose="020B0A04020102020204" pitchFamily="34" charset="0"/>
              </a:rPr>
              <a:t>INSIGTHS</a:t>
            </a:r>
            <a:endParaRPr lang="en-US" sz="3600" dirty="0">
              <a:latin typeface="Arial Black" panose="020B0A04020102020204" pitchFamily="34" charset="0"/>
            </a:endParaRPr>
          </a:p>
        </p:txBody>
      </p:sp>
      <p:sp>
        <p:nvSpPr>
          <p:cNvPr id="8" name="TextBox 7"/>
          <p:cNvSpPr txBox="1"/>
          <p:nvPr/>
        </p:nvSpPr>
        <p:spPr>
          <a:xfrm>
            <a:off x="7436498" y="2158595"/>
            <a:ext cx="404948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TRAVEL CATEGORY HAS HIGHEST SCORE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TOP 5 </a:t>
            </a:r>
            <a:r>
              <a:rPr lang="en-US" sz="2400" dirty="0" smtClean="0"/>
              <a:t>CATEGORIES </a:t>
            </a:r>
            <a:r>
              <a:rPr lang="en-US" sz="2400" dirty="0" smtClean="0"/>
              <a:t>ARE ANIMALS, COOKING, HEALTHY EATING, SCIENCE, TRAVEL.</a:t>
            </a:r>
            <a:endParaRPr lang="en-US" sz="2400" dirty="0"/>
          </a:p>
        </p:txBody>
      </p:sp>
      <p:graphicFrame>
        <p:nvGraphicFramePr>
          <p:cNvPr id="10" name="Chart 9"/>
          <p:cNvGraphicFramePr>
            <a:graphicFrameLocks/>
          </p:cNvGraphicFramePr>
          <p:nvPr>
            <p:extLst>
              <p:ext uri="{D42A27DB-BD31-4B8C-83A1-F6EECF244321}">
                <p14:modId xmlns:p14="http://schemas.microsoft.com/office/powerpoint/2010/main" val="1304240880"/>
              </p:ext>
            </p:extLst>
          </p:nvPr>
        </p:nvGraphicFramePr>
        <p:xfrm>
          <a:off x="466530" y="1903446"/>
          <a:ext cx="5747657" cy="34616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4704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68212873"/>
              </p:ext>
            </p:extLst>
          </p:nvPr>
        </p:nvGraphicFramePr>
        <p:xfrm>
          <a:off x="618930" y="1922106"/>
          <a:ext cx="5082073" cy="325638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7137918" y="2020508"/>
            <a:ext cx="4161453" cy="295465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TRAVEL HAS </a:t>
            </a:r>
            <a:r>
              <a:rPr lang="en-US" dirty="0"/>
              <a:t>58946 </a:t>
            </a:r>
            <a:r>
              <a:rPr lang="en-US" dirty="0" smtClean="0"/>
              <a:t>SCORE BETWEEN ALL CATEGORIES.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dirty="0"/>
              <a:t>TOP 5 </a:t>
            </a:r>
            <a:r>
              <a:rPr lang="en-US" dirty="0" smtClean="0"/>
              <a:t>CATEGORIES </a:t>
            </a:r>
            <a:r>
              <a:rPr lang="en-US" dirty="0"/>
              <a:t>ARE </a:t>
            </a:r>
            <a:r>
              <a:rPr lang="en-US" dirty="0" smtClean="0"/>
              <a:t>TRAVEL HAS 8% STAKE, ANIMALS HAS 7.9% STAKE, COOKING HAS 7.8% STAKE, </a:t>
            </a:r>
            <a:r>
              <a:rPr lang="en-US" dirty="0"/>
              <a:t>HEALTHY </a:t>
            </a:r>
            <a:r>
              <a:rPr lang="en-US" dirty="0" smtClean="0"/>
              <a:t>EATING HAS 7.6% STAKE, SCIENCE HAS 7.2% STAKE BETWEEN ALL CATEGORIES.</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9816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8259" y="21556"/>
            <a:ext cx="5679233" cy="1508664"/>
          </a:xfrm>
        </p:spPr>
        <p:txBody>
          <a:bodyPr/>
          <a:lstStyle/>
          <a:p>
            <a:r>
              <a:rPr lang="en-US" dirty="0" smtClean="0">
                <a:latin typeface="Arial Black" panose="020B0A04020102020204" pitchFamily="34" charset="0"/>
              </a:rPr>
              <a:t>summary</a:t>
            </a:r>
            <a:endParaRPr lang="en-US" dirty="0">
              <a:latin typeface="Arial Black" panose="020B0A04020102020204" pitchFamily="34" charset="0"/>
            </a:endParaRPr>
          </a:p>
        </p:txBody>
      </p:sp>
      <p:graphicFrame>
        <p:nvGraphicFramePr>
          <p:cNvPr id="4" name="Diagram 3"/>
          <p:cNvGraphicFramePr/>
          <p:nvPr>
            <p:extLst>
              <p:ext uri="{D42A27DB-BD31-4B8C-83A1-F6EECF244321}">
                <p14:modId xmlns:p14="http://schemas.microsoft.com/office/powerpoint/2010/main" val="2147993247"/>
              </p:ext>
            </p:extLst>
          </p:nvPr>
        </p:nvGraphicFramePr>
        <p:xfrm>
          <a:off x="1054359" y="1623527"/>
          <a:ext cx="6941976" cy="4506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271796" y="1800808"/>
            <a:ext cx="5103845" cy="923330"/>
          </a:xfrm>
          <a:prstGeom prst="rect">
            <a:avLst/>
          </a:prstGeom>
          <a:noFill/>
        </p:spPr>
        <p:txBody>
          <a:bodyPr wrap="square" rtlCol="0">
            <a:spAutoFit/>
          </a:bodyPr>
          <a:lstStyle/>
          <a:p>
            <a:r>
              <a:rPr lang="en-US" dirty="0" smtClean="0"/>
              <a:t>TRAVEL HAS HIGHEST RANK IT MEANS PEOPLE LIKES TRAVEL MOST AND ENJOY TRAVEL TRIPS.</a:t>
            </a:r>
            <a:endParaRPr lang="en-US" dirty="0"/>
          </a:p>
        </p:txBody>
      </p:sp>
      <p:sp>
        <p:nvSpPr>
          <p:cNvPr id="6" name="TextBox 5"/>
          <p:cNvSpPr txBox="1"/>
          <p:nvPr/>
        </p:nvSpPr>
        <p:spPr>
          <a:xfrm>
            <a:off x="5570375" y="3414880"/>
            <a:ext cx="6204858" cy="923330"/>
          </a:xfrm>
          <a:prstGeom prst="rect">
            <a:avLst/>
          </a:prstGeom>
          <a:noFill/>
        </p:spPr>
        <p:txBody>
          <a:bodyPr wrap="square" rtlCol="0">
            <a:spAutoFit/>
          </a:bodyPr>
          <a:lstStyle/>
          <a:p>
            <a:r>
              <a:rPr lang="en-US" dirty="0" smtClean="0"/>
              <a:t>SCIENCE AND </a:t>
            </a:r>
            <a:r>
              <a:rPr lang="en-US" dirty="0" smtClean="0"/>
              <a:t>HEALTHY </a:t>
            </a:r>
            <a:r>
              <a:rPr lang="en-US" dirty="0" smtClean="0"/>
              <a:t>EATING HAS HIGHEST RANK EXCEPT TRAVEL IT MEANS IT MEANS PEOPLE LIKE THE “FACTUAL” CONTENT AND LIKE TO EAT </a:t>
            </a:r>
            <a:r>
              <a:rPr lang="en-US" dirty="0" smtClean="0"/>
              <a:t>HEALTHY </a:t>
            </a:r>
            <a:r>
              <a:rPr lang="en-US" dirty="0" smtClean="0"/>
              <a:t>FOOD.</a:t>
            </a:r>
            <a:endParaRPr lang="en-US" dirty="0"/>
          </a:p>
        </p:txBody>
      </p:sp>
      <p:sp>
        <p:nvSpPr>
          <p:cNvPr id="7" name="TextBox 6"/>
          <p:cNvSpPr txBox="1"/>
          <p:nvPr/>
        </p:nvSpPr>
        <p:spPr>
          <a:xfrm>
            <a:off x="5145830" y="4972720"/>
            <a:ext cx="6204857" cy="1200329"/>
          </a:xfrm>
          <a:prstGeom prst="rect">
            <a:avLst/>
          </a:prstGeom>
          <a:noFill/>
        </p:spPr>
        <p:txBody>
          <a:bodyPr wrap="square" rtlCol="0">
            <a:spAutoFit/>
          </a:bodyPr>
          <a:lstStyle/>
          <a:p>
            <a:r>
              <a:rPr lang="en-US" dirty="0" smtClean="0"/>
              <a:t>THIS AD-HOC ANALYSIS IS INSIGHTFUL, BUT IT’S TIME TO TAKE THIS ANALYSIS INTO LARGE SCALE PRODUCTION FOR REAL-TIME UNDERSTANDING OF YOUR BUSINESS. WE CAN SHOW YOU HOW TO DO THIS.</a:t>
            </a:r>
            <a:endParaRPr lang="en-US" dirty="0"/>
          </a:p>
        </p:txBody>
      </p:sp>
    </p:spTree>
    <p:extLst>
      <p:ext uri="{BB962C8B-B14F-4D97-AF65-F5344CB8AC3E}">
        <p14:creationId xmlns:p14="http://schemas.microsoft.com/office/powerpoint/2010/main" val="4108645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310</TotalTime>
  <Words>479</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Algerian</vt:lpstr>
      <vt:lpstr>Arial</vt:lpstr>
      <vt:lpstr>Arial Black</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39</cp:revision>
  <dcterms:created xsi:type="dcterms:W3CDTF">2022-11-06T15:52:19Z</dcterms:created>
  <dcterms:modified xsi:type="dcterms:W3CDTF">2022-11-07T16:31:11Z</dcterms:modified>
</cp:coreProperties>
</file>