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0" r:id="rId5"/>
    <p:sldMasterId id="2147483662" r:id="rId6"/>
  </p:sldMasterIdLst>
  <p:notesMasterIdLst>
    <p:notesMasterId r:id="rId20"/>
  </p:notesMasterIdLst>
  <p:sldIdLst>
    <p:sldId id="256" r:id="rId7"/>
    <p:sldId id="257" r:id="rId8"/>
    <p:sldId id="258" r:id="rId9"/>
    <p:sldId id="259" r:id="rId10"/>
    <p:sldId id="260" r:id="rId11"/>
    <p:sldId id="261" r:id="rId12"/>
    <p:sldId id="262" r:id="rId13"/>
    <p:sldId id="263" r:id="rId14"/>
    <p:sldId id="265" r:id="rId15"/>
    <p:sldId id="269" r:id="rId16"/>
    <p:sldId id="266" r:id="rId17"/>
    <p:sldId id="267" r:id="rId18"/>
    <p:sldId id="26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yjPdiXvBj9SgxdLaZviApxebl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1" name="Google Shape;10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3" name="Google Shape;11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
        <p:nvSpPr>
          <p:cNvPr id="138" name="Google Shape;13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1"/>
        <p:cNvGrpSpPr/>
        <p:nvPr/>
      </p:nvGrpSpPr>
      <p:grpSpPr>
        <a:xfrm>
          <a:off x="0" y="0"/>
          <a:ext cx="0" cy="0"/>
          <a:chOff x="0" y="0"/>
          <a:chExt cx="0" cy="0"/>
        </a:xfrm>
      </p:grpSpPr>
      <p:sp>
        <p:nvSpPr>
          <p:cNvPr id="142" name="Google Shape;142;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4" name="Google Shape;144;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5" name="Google Shape;14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8"/>
        <p:cNvGrpSpPr/>
        <p:nvPr/>
      </p:nvGrpSpPr>
      <p:grpSpPr>
        <a:xfrm>
          <a:off x="0" y="0"/>
          <a:ext cx="0" cy="0"/>
          <a:chOff x="0" y="0"/>
          <a:chExt cx="0" cy="0"/>
        </a:xfrm>
      </p:grpSpPr>
      <p:sp>
        <p:nvSpPr>
          <p:cNvPr id="149" name="Google Shape;149;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37"/>
          <p:cNvSpPr>
            <a:spLocks noGrp="1"/>
          </p:cNvSpPr>
          <p:nvPr>
            <p:ph type="pic" idx="2"/>
          </p:nvPr>
        </p:nvSpPr>
        <p:spPr>
          <a:xfrm>
            <a:off x="5183188" y="987425"/>
            <a:ext cx="6172200" cy="4873625"/>
          </a:xfrm>
          <a:prstGeom prst="rect">
            <a:avLst/>
          </a:prstGeom>
          <a:noFill/>
          <a:ln>
            <a:noFill/>
          </a:ln>
        </p:spPr>
      </p:sp>
      <p:sp>
        <p:nvSpPr>
          <p:cNvPr id="151" name="Google Shape;151;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2" name="Google Shape;15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5"/>
        <p:cNvGrpSpPr/>
        <p:nvPr/>
      </p:nvGrpSpPr>
      <p:grpSpPr>
        <a:xfrm>
          <a:off x="0" y="0"/>
          <a:ext cx="0" cy="0"/>
          <a:chOff x="0" y="0"/>
          <a:chExt cx="0" cy="0"/>
        </a:xfrm>
      </p:grpSpPr>
      <p:sp>
        <p:nvSpPr>
          <p:cNvPr id="156" name="Google Shape;15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1"/>
        <p:cNvGrpSpPr/>
        <p:nvPr/>
      </p:nvGrpSpPr>
      <p:grpSpPr>
        <a:xfrm>
          <a:off x="0" y="0"/>
          <a:ext cx="0" cy="0"/>
          <a:chOff x="0" y="0"/>
          <a:chExt cx="0" cy="0"/>
        </a:xfrm>
      </p:grpSpPr>
      <p:sp>
        <p:nvSpPr>
          <p:cNvPr id="162" name="Google Shape;162;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15151"/>
          </a:blip>
          <a:stretch>
            <a:fillRect/>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Calibri"/>
                <a:ea typeface="Calibri"/>
                <a:cs typeface="Calibri"/>
                <a:sym typeface="Calibri"/>
              </a:defRPr>
            </a:lvl1pPr>
            <a:lvl2pPr marL="0" marR="0" lvl="1" indent="0" algn="r" rtl="0">
              <a:spcBef>
                <a:spcPts val="0"/>
              </a:spcBef>
              <a:buNone/>
              <a:defRPr sz="1200">
                <a:solidFill>
                  <a:schemeClr val="lt1"/>
                </a:solidFill>
                <a:latin typeface="Calibri"/>
                <a:ea typeface="Calibri"/>
                <a:cs typeface="Calibri"/>
                <a:sym typeface="Calibri"/>
              </a:defRPr>
            </a:lvl2pPr>
            <a:lvl3pPr marL="0" marR="0" lvl="2" indent="0" algn="r" rtl="0">
              <a:spcBef>
                <a:spcPts val="0"/>
              </a:spcBef>
              <a:buNone/>
              <a:defRPr sz="1200">
                <a:solidFill>
                  <a:schemeClr val="lt1"/>
                </a:solidFill>
                <a:latin typeface="Calibri"/>
                <a:ea typeface="Calibri"/>
                <a:cs typeface="Calibri"/>
                <a:sym typeface="Calibri"/>
              </a:defRPr>
            </a:lvl3pPr>
            <a:lvl4pPr marL="0" marR="0" lvl="3" indent="0" algn="r" rtl="0">
              <a:spcBef>
                <a:spcPts val="0"/>
              </a:spcBef>
              <a:buNone/>
              <a:defRPr sz="1200">
                <a:solidFill>
                  <a:schemeClr val="lt1"/>
                </a:solidFill>
                <a:latin typeface="Calibri"/>
                <a:ea typeface="Calibri"/>
                <a:cs typeface="Calibri"/>
                <a:sym typeface="Calibri"/>
              </a:defRPr>
            </a:lvl4pPr>
            <a:lvl5pPr marL="0" marR="0" lvl="4" indent="0" algn="r" rtl="0">
              <a:spcBef>
                <a:spcPts val="0"/>
              </a:spcBef>
              <a:buNone/>
              <a:defRPr sz="1200">
                <a:solidFill>
                  <a:schemeClr val="lt1"/>
                </a:solidFill>
                <a:latin typeface="Calibri"/>
                <a:ea typeface="Calibri"/>
                <a:cs typeface="Calibri"/>
                <a:sym typeface="Calibri"/>
              </a:defRPr>
            </a:lvl5pPr>
            <a:lvl6pPr marL="0" marR="0" lvl="5" indent="0" algn="r" rtl="0">
              <a:spcBef>
                <a:spcPts val="0"/>
              </a:spcBef>
              <a:buNone/>
              <a:defRPr sz="1200">
                <a:solidFill>
                  <a:schemeClr val="lt1"/>
                </a:solidFill>
                <a:latin typeface="Calibri"/>
                <a:ea typeface="Calibri"/>
                <a:cs typeface="Calibri"/>
                <a:sym typeface="Calibri"/>
              </a:defRPr>
            </a:lvl6pPr>
            <a:lvl7pPr marL="0" marR="0" lvl="6" indent="0" algn="r" rtl="0">
              <a:spcBef>
                <a:spcPts val="0"/>
              </a:spcBef>
              <a:buNone/>
              <a:defRPr sz="1200">
                <a:solidFill>
                  <a:schemeClr val="lt1"/>
                </a:solidFill>
                <a:latin typeface="Calibri"/>
                <a:ea typeface="Calibri"/>
                <a:cs typeface="Calibri"/>
                <a:sym typeface="Calibri"/>
              </a:defRPr>
            </a:lvl7pPr>
            <a:lvl8pPr marL="0" marR="0" lvl="7" indent="0" algn="r" rtl="0">
              <a:spcBef>
                <a:spcPts val="0"/>
              </a:spcBef>
              <a:buNone/>
              <a:defRPr sz="1200">
                <a:solidFill>
                  <a:schemeClr val="lt1"/>
                </a:solidFill>
                <a:latin typeface="Calibri"/>
                <a:ea typeface="Calibri"/>
                <a:cs typeface="Calibri"/>
                <a:sym typeface="Calibri"/>
              </a:defRPr>
            </a:lvl8pPr>
            <a:lvl9pPr marL="0" marR="0" lvl="8" indent="0" algn="r" rtl="0">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fif"/><Relationship Id="rId1" Type="http://schemas.openxmlformats.org/officeDocument/2006/relationships/slideLayout" Target="../slideLayouts/slideLayout7.xml"/><Relationship Id="rId4" Type="http://schemas.openxmlformats.org/officeDocument/2006/relationships/image" Target="../media/image13.jf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 descr="Chart, diagram&#10;&#10;Description automatically generated"/>
          <p:cNvPicPr preferRelativeResize="0"/>
          <p:nvPr/>
        </p:nvPicPr>
        <p:blipFill rotWithShape="1">
          <a:blip r:embed="rId3">
            <a:alphaModFix amt="50000"/>
          </a:blip>
          <a:srcRect r="16034"/>
          <a:stretch/>
        </p:blipFill>
        <p:spPr>
          <a:xfrm>
            <a:off x="1947839" y="-588610"/>
            <a:ext cx="10237077" cy="6858001"/>
          </a:xfrm>
          <a:prstGeom prst="rect">
            <a:avLst/>
          </a:prstGeom>
          <a:noFill/>
          <a:ln>
            <a:noFill/>
          </a:ln>
        </p:spPr>
      </p:pic>
      <p:sp>
        <p:nvSpPr>
          <p:cNvPr id="172" name="Google Shape;172;p1"/>
          <p:cNvSpPr txBox="1"/>
          <p:nvPr/>
        </p:nvSpPr>
        <p:spPr>
          <a:xfrm>
            <a:off x="280253" y="2271352"/>
            <a:ext cx="581574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a:solidFill>
                  <a:schemeClr val="dk1"/>
                </a:solidFill>
                <a:latin typeface="Algerian"/>
                <a:ea typeface="Algerian"/>
                <a:cs typeface="Algerian"/>
                <a:sym typeface="Algerian"/>
              </a:rPr>
              <a:t>Productivity Calculator App</a:t>
            </a:r>
            <a:endParaRPr/>
          </a:p>
        </p:txBody>
      </p:sp>
      <p:sp>
        <p:nvSpPr>
          <p:cNvPr id="173" name="Google Shape;173;p1"/>
          <p:cNvSpPr txBox="1"/>
          <p:nvPr/>
        </p:nvSpPr>
        <p:spPr>
          <a:xfrm>
            <a:off x="393027" y="3816681"/>
            <a:ext cx="701275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rial"/>
                <a:ea typeface="Arial"/>
                <a:cs typeface="Arial"/>
                <a:sym typeface="Arial"/>
              </a:rPr>
              <a:t>BY-</a:t>
            </a:r>
            <a:endParaRPr sz="1100" dirty="0"/>
          </a:p>
          <a:p>
            <a:pPr marL="0" marR="0" lvl="0" indent="0" algn="l" rtl="0">
              <a:spcBef>
                <a:spcPts val="0"/>
              </a:spcBef>
              <a:spcAft>
                <a:spcPts val="0"/>
              </a:spcAft>
              <a:buNone/>
            </a:pPr>
            <a:r>
              <a:rPr lang="en-US" sz="2800" dirty="0">
                <a:solidFill>
                  <a:schemeClr val="dk1"/>
                </a:solidFill>
                <a:latin typeface="Arial"/>
                <a:ea typeface="Arial"/>
                <a:cs typeface="Arial"/>
                <a:sym typeface="Arial"/>
              </a:rPr>
              <a:t>DRIZZLE</a:t>
            </a:r>
            <a:endParaRPr sz="1100" dirty="0"/>
          </a:p>
          <a:p>
            <a:pPr marL="0" marR="0" lvl="0" indent="0" algn="l" rtl="0">
              <a:spcBef>
                <a:spcPts val="0"/>
              </a:spcBef>
              <a:spcAft>
                <a:spcPts val="0"/>
              </a:spcAft>
              <a:buNone/>
            </a:pPr>
            <a:r>
              <a:rPr lang="en-US" sz="2800" dirty="0">
                <a:solidFill>
                  <a:schemeClr val="dk1"/>
                </a:solidFill>
                <a:latin typeface="Arial"/>
                <a:ea typeface="Arial"/>
                <a:cs typeface="Arial"/>
                <a:sym typeface="Arial"/>
              </a:rPr>
              <a:t>YASH </a:t>
            </a:r>
            <a:endParaRPr sz="1100" dirty="0"/>
          </a:p>
          <a:p>
            <a:pPr marL="0" marR="0" lvl="0" indent="0" algn="l" rtl="0">
              <a:spcBef>
                <a:spcPts val="0"/>
              </a:spcBef>
              <a:spcAft>
                <a:spcPts val="0"/>
              </a:spcAft>
              <a:buNone/>
            </a:pPr>
            <a:r>
              <a:rPr lang="en-US" sz="2800" dirty="0">
                <a:solidFill>
                  <a:schemeClr val="dk1"/>
                </a:solidFill>
                <a:latin typeface="Arial"/>
                <a:ea typeface="Arial"/>
                <a:cs typeface="Arial"/>
                <a:sym typeface="Arial"/>
              </a:rPr>
              <a:t>ADITYA</a:t>
            </a:r>
            <a:endParaRPr sz="1100" dirty="0"/>
          </a:p>
          <a:p>
            <a:pPr marL="0" marR="0" lvl="0" indent="0" algn="l" rtl="0">
              <a:spcBef>
                <a:spcPts val="0"/>
              </a:spcBef>
              <a:spcAft>
                <a:spcPts val="0"/>
              </a:spcAft>
              <a:buNone/>
            </a:pPr>
            <a:r>
              <a:rPr lang="en-US" sz="2800" dirty="0">
                <a:solidFill>
                  <a:schemeClr val="dk1"/>
                </a:solidFill>
                <a:latin typeface="Arial"/>
                <a:ea typeface="Arial"/>
                <a:cs typeface="Arial"/>
                <a:sym typeface="Arial"/>
              </a:rPr>
              <a:t>EVA</a:t>
            </a:r>
          </a:p>
          <a:p>
            <a:pPr marL="0" marR="0" lvl="0" indent="0" algn="l" rtl="0">
              <a:spcBef>
                <a:spcPts val="0"/>
              </a:spcBef>
              <a:spcAft>
                <a:spcPts val="0"/>
              </a:spcAft>
              <a:buNone/>
            </a:pPr>
            <a:r>
              <a:rPr lang="en-US" sz="2800" dirty="0">
                <a:solidFill>
                  <a:schemeClr val="dk1"/>
                </a:solidFill>
              </a:rPr>
              <a:t>SATYA</a:t>
            </a:r>
            <a:endParaRPr sz="1100" dirty="0"/>
          </a:p>
        </p:txBody>
      </p:sp>
      <p:cxnSp>
        <p:nvCxnSpPr>
          <p:cNvPr id="174" name="Google Shape;174;p1"/>
          <p:cNvCxnSpPr/>
          <p:nvPr/>
        </p:nvCxnSpPr>
        <p:spPr>
          <a:xfrm>
            <a:off x="488729" y="3610740"/>
            <a:ext cx="3288563" cy="0"/>
          </a:xfrm>
          <a:prstGeom prst="straightConnector1">
            <a:avLst/>
          </a:prstGeom>
          <a:noFill/>
          <a:ln w="9525" cap="flat" cmpd="sng">
            <a:solidFill>
              <a:srgbClr val="3F3F3F"/>
            </a:solidFill>
            <a:prstDash val="solid"/>
            <a:miter lim="800000"/>
            <a:headEnd type="none" w="sm" len="sm"/>
            <a:tailEnd type="none" w="sm" len="sm"/>
          </a:ln>
        </p:spPr>
      </p:cxnSp>
      <p:sp>
        <p:nvSpPr>
          <p:cNvPr id="175" name="Google Shape;175;p1"/>
          <p:cNvSpPr/>
          <p:nvPr/>
        </p:nvSpPr>
        <p:spPr>
          <a:xfrm>
            <a:off x="0" y="6731876"/>
            <a:ext cx="12192000" cy="141890"/>
          </a:xfrm>
          <a:prstGeom prst="rect">
            <a:avLst/>
          </a:prstGeom>
          <a:solidFill>
            <a:srgbClr val="8826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6" name="Google Shape;176;p1" descr="A picture containing text, sign, dark, night sky&#10;&#10;Description automatically generated"/>
          <p:cNvPicPr preferRelativeResize="0"/>
          <p:nvPr/>
        </p:nvPicPr>
        <p:blipFill rotWithShape="1">
          <a:blip r:embed="rId4">
            <a:alphaModFix/>
          </a:blip>
          <a:srcRect/>
          <a:stretch/>
        </p:blipFill>
        <p:spPr>
          <a:xfrm>
            <a:off x="160704" y="4760062"/>
            <a:ext cx="3560102" cy="2518740"/>
          </a:xfrm>
          <a:prstGeom prst="rect">
            <a:avLst/>
          </a:prstGeom>
          <a:noFill/>
          <a:ln>
            <a:noFill/>
          </a:ln>
        </p:spPr>
      </p:pic>
      <p:pic>
        <p:nvPicPr>
          <p:cNvPr id="177" name="Google Shape;177;p1" descr="Logo&#10;&#10;Description automatically generated"/>
          <p:cNvPicPr preferRelativeResize="0"/>
          <p:nvPr/>
        </p:nvPicPr>
        <p:blipFill rotWithShape="1">
          <a:blip r:embed="rId5">
            <a:alphaModFix/>
          </a:blip>
          <a:srcRect/>
          <a:stretch/>
        </p:blipFill>
        <p:spPr>
          <a:xfrm>
            <a:off x="10348054" y="5061352"/>
            <a:ext cx="1843946" cy="1843946"/>
          </a:xfrm>
          <a:prstGeom prst="rect">
            <a:avLst/>
          </a:prstGeom>
          <a:noFill/>
          <a:ln>
            <a:noFill/>
          </a:ln>
        </p:spPr>
      </p:pic>
      <p:pic>
        <p:nvPicPr>
          <p:cNvPr id="178" name="Google Shape;178;p1" descr="Logo, company name&#10;&#10;Description automatically generated"/>
          <p:cNvPicPr preferRelativeResize="0"/>
          <p:nvPr/>
        </p:nvPicPr>
        <p:blipFill rotWithShape="1">
          <a:blip r:embed="rId6">
            <a:alphaModFix/>
          </a:blip>
          <a:srcRect/>
          <a:stretch/>
        </p:blipFill>
        <p:spPr>
          <a:xfrm>
            <a:off x="9156722" y="5377266"/>
            <a:ext cx="1284333" cy="1284333"/>
          </a:xfrm>
          <a:prstGeom prst="rect">
            <a:avLst/>
          </a:prstGeom>
          <a:noFill/>
          <a:ln>
            <a:noFill/>
          </a:ln>
        </p:spPr>
      </p:pic>
      <p:pic>
        <p:nvPicPr>
          <p:cNvPr id="179" name="Google Shape;179;p1" descr="Logo&#10;&#10;Description automatically generated"/>
          <p:cNvPicPr preferRelativeResize="0"/>
          <p:nvPr/>
        </p:nvPicPr>
        <p:blipFill rotWithShape="1">
          <a:blip r:embed="rId7">
            <a:alphaModFix/>
          </a:blip>
          <a:srcRect/>
          <a:stretch/>
        </p:blipFill>
        <p:spPr>
          <a:xfrm>
            <a:off x="7084" y="-1054"/>
            <a:ext cx="2463993" cy="24639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C6F213-A448-44FD-96AF-A44417B24366}"/>
              </a:ext>
            </a:extLst>
          </p:cNvPr>
          <p:cNvPicPr>
            <a:picLocks noChangeAspect="1"/>
          </p:cNvPicPr>
          <p:nvPr/>
        </p:nvPicPr>
        <p:blipFill>
          <a:blip r:embed="rId2"/>
          <a:stretch>
            <a:fillRect/>
          </a:stretch>
        </p:blipFill>
        <p:spPr>
          <a:xfrm>
            <a:off x="0" y="0"/>
            <a:ext cx="4691921" cy="6858000"/>
          </a:xfrm>
          <a:prstGeom prst="rect">
            <a:avLst/>
          </a:prstGeom>
        </p:spPr>
      </p:pic>
      <p:pic>
        <p:nvPicPr>
          <p:cNvPr id="8" name="Picture 7">
            <a:extLst>
              <a:ext uri="{FF2B5EF4-FFF2-40B4-BE49-F238E27FC236}">
                <a16:creationId xmlns:a16="http://schemas.microsoft.com/office/drawing/2014/main" id="{BD8B1336-BF59-4E00-A329-2001607D272B}"/>
              </a:ext>
            </a:extLst>
          </p:cNvPr>
          <p:cNvPicPr>
            <a:picLocks noChangeAspect="1"/>
          </p:cNvPicPr>
          <p:nvPr/>
        </p:nvPicPr>
        <p:blipFill>
          <a:blip r:embed="rId3"/>
          <a:stretch>
            <a:fillRect/>
          </a:stretch>
        </p:blipFill>
        <p:spPr>
          <a:xfrm>
            <a:off x="4691921" y="0"/>
            <a:ext cx="4332157" cy="6858000"/>
          </a:xfrm>
          <a:prstGeom prst="rect">
            <a:avLst/>
          </a:prstGeom>
        </p:spPr>
      </p:pic>
      <p:pic>
        <p:nvPicPr>
          <p:cNvPr id="10" name="Picture 9">
            <a:extLst>
              <a:ext uri="{FF2B5EF4-FFF2-40B4-BE49-F238E27FC236}">
                <a16:creationId xmlns:a16="http://schemas.microsoft.com/office/drawing/2014/main" id="{A5DF2173-F52E-4E07-A160-A701659820A0}"/>
              </a:ext>
            </a:extLst>
          </p:cNvPr>
          <p:cNvPicPr>
            <a:picLocks noChangeAspect="1"/>
          </p:cNvPicPr>
          <p:nvPr/>
        </p:nvPicPr>
        <p:blipFill>
          <a:blip r:embed="rId4"/>
          <a:stretch>
            <a:fillRect/>
          </a:stretch>
        </p:blipFill>
        <p:spPr>
          <a:xfrm>
            <a:off x="9024078" y="0"/>
            <a:ext cx="3167922" cy="6858000"/>
          </a:xfrm>
          <a:prstGeom prst="rect">
            <a:avLst/>
          </a:prstGeom>
        </p:spPr>
      </p:pic>
    </p:spTree>
    <p:extLst>
      <p:ext uri="{BB962C8B-B14F-4D97-AF65-F5344CB8AC3E}">
        <p14:creationId xmlns:p14="http://schemas.microsoft.com/office/powerpoint/2010/main" val="39930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11"/>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11"/>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11"/>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11"/>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11"/>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p11"/>
          <p:cNvSpPr txBox="1">
            <a:spLocks noGrp="1"/>
          </p:cNvSpPr>
          <p:nvPr>
            <p:ph type="title"/>
          </p:nvPr>
        </p:nvSpPr>
        <p:spPr>
          <a:xfrm>
            <a:off x="466722" y="586855"/>
            <a:ext cx="3201366" cy="338749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3700"/>
              <a:buFont typeface="Aharoni"/>
              <a:buNone/>
            </a:pPr>
            <a:r>
              <a:rPr lang="en-US" sz="3700">
                <a:solidFill>
                  <a:srgbClr val="FFFFFF"/>
                </a:solidFill>
                <a:latin typeface="Aharoni"/>
                <a:ea typeface="Aharoni"/>
                <a:cs typeface="Aharoni"/>
                <a:sym typeface="Aharoni"/>
              </a:rPr>
              <a:t>Compatibility</a:t>
            </a:r>
            <a:endParaRPr/>
          </a:p>
        </p:txBody>
      </p:sp>
      <p:sp>
        <p:nvSpPr>
          <p:cNvPr id="309" name="Google Shape;309;p11"/>
          <p:cNvSpPr txBox="1">
            <a:spLocks noGrp="1"/>
          </p:cNvSpPr>
          <p:nvPr>
            <p:ph type="body" idx="1"/>
          </p:nvPr>
        </p:nvSpPr>
        <p:spPr>
          <a:xfrm>
            <a:off x="4810259" y="283030"/>
            <a:ext cx="6555347" cy="685799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US" sz="2000"/>
              <a:t>The Productivity Calculator App is written in Java and is compatible with any device that has a Java Runtime Environment (JRE) installed, which includes most desktop computers, laptops, and servers. </a:t>
            </a:r>
            <a:endParaRPr/>
          </a:p>
          <a:p>
            <a:pPr marL="228600" lvl="0" indent="-228600" algn="l" rtl="0">
              <a:lnSpc>
                <a:spcPct val="90000"/>
              </a:lnSpc>
              <a:spcBef>
                <a:spcPts val="1000"/>
              </a:spcBef>
              <a:spcAft>
                <a:spcPts val="0"/>
              </a:spcAft>
              <a:buClr>
                <a:schemeClr val="dk1"/>
              </a:buClr>
              <a:buSzPts val="2000"/>
              <a:buChar char="•"/>
            </a:pPr>
            <a:r>
              <a:rPr lang="en-US" sz="2000"/>
              <a:t>The app can be compiled and run using a Java development environment such as Eclipse, IntelliJ IDEA, NetBeans, or Visual Studio Code with the appropriate Java extensions installed. The code can also be compiled and run using the command line, provided that a Java Development Kit (JDK) is installed on the system.</a:t>
            </a:r>
            <a:endParaRPr/>
          </a:p>
          <a:p>
            <a:pPr marL="228600" lvl="0" indent="-228600" algn="l" rtl="0">
              <a:lnSpc>
                <a:spcPct val="90000"/>
              </a:lnSpc>
              <a:spcBef>
                <a:spcPts val="1000"/>
              </a:spcBef>
              <a:spcAft>
                <a:spcPts val="0"/>
              </a:spcAft>
              <a:buClr>
                <a:schemeClr val="dk1"/>
              </a:buClr>
              <a:buSzPts val="2000"/>
              <a:buChar char="•"/>
            </a:pPr>
            <a:r>
              <a:rPr lang="en-US" sz="2000"/>
              <a:t>Therefore, the app can be run on platforms that support Java, including Windows, Linux, and macOS, using a variety of development environments, text editors, and command-line tools.</a:t>
            </a:r>
            <a:endParaRPr/>
          </a:p>
          <a:p>
            <a:pPr marL="228600" lvl="0" indent="-228600" algn="l" rtl="0">
              <a:lnSpc>
                <a:spcPct val="90000"/>
              </a:lnSpc>
              <a:spcBef>
                <a:spcPts val="1000"/>
              </a:spcBef>
              <a:spcAft>
                <a:spcPts val="0"/>
              </a:spcAft>
              <a:buClr>
                <a:schemeClr val="dk1"/>
              </a:buClr>
              <a:buSzPts val="2000"/>
              <a:buChar char="•"/>
            </a:pPr>
            <a:r>
              <a:rPr lang="en-US" sz="2000"/>
              <a:t>However, the user needs to have basic knowledge of Java and be comfortable working with the command line interface. The app requires a keyboard and screen for input and output. It may not be compatible with mobile devices or other devices that do not support Java.</a:t>
            </a:r>
            <a:endParaRPr sz="2000"/>
          </a:p>
          <a:p>
            <a:pPr marL="228600" lvl="0" indent="-107950" algn="l" rtl="0">
              <a:lnSpc>
                <a:spcPct val="90000"/>
              </a:lnSpc>
              <a:spcBef>
                <a:spcPts val="1000"/>
              </a:spcBef>
              <a:spcAft>
                <a:spcPts val="0"/>
              </a:spcAft>
              <a:buClr>
                <a:schemeClr val="dk1"/>
              </a:buClr>
              <a:buSzPts val="1900"/>
              <a:buNone/>
            </a:pPr>
            <a:endParaRPr sz="1900"/>
          </a:p>
          <a:p>
            <a:pPr marL="228600" lvl="0" indent="-107950" algn="l" rtl="0">
              <a:lnSpc>
                <a:spcPct val="90000"/>
              </a:lnSpc>
              <a:spcBef>
                <a:spcPts val="1000"/>
              </a:spcBef>
              <a:spcAft>
                <a:spcPts val="0"/>
              </a:spcAft>
              <a:buClr>
                <a:schemeClr val="dk1"/>
              </a:buClr>
              <a:buSzPts val="1900"/>
              <a:buNone/>
            </a:pP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12"/>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12"/>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Aharoni"/>
              <a:buNone/>
            </a:pPr>
            <a:r>
              <a:rPr lang="en-US">
                <a:solidFill>
                  <a:srgbClr val="FFFFFF"/>
                </a:solidFill>
                <a:latin typeface="Aharoni"/>
                <a:ea typeface="Aharoni"/>
                <a:cs typeface="Aharoni"/>
                <a:sym typeface="Aharoni"/>
              </a:rPr>
              <a:t>Conclusion</a:t>
            </a:r>
            <a:endParaRPr/>
          </a:p>
        </p:txBody>
      </p:sp>
      <p:sp>
        <p:nvSpPr>
          <p:cNvPr id="317" name="Google Shape;317;p12"/>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12"/>
          <p:cNvSpPr txBox="1">
            <a:spLocks noGrp="1"/>
          </p:cNvSpPr>
          <p:nvPr>
            <p:ph type="body" idx="1"/>
          </p:nvPr>
        </p:nvSpPr>
        <p:spPr>
          <a:xfrm>
            <a:off x="4447308" y="591344"/>
            <a:ext cx="6906491" cy="626665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US" sz="2000"/>
              <a:t>In conclusion, the Productivity Calculator app is a useful tool for anyone looking to improve their productivity and manage their time effectively. With its simple and intuitive interface, users can easily add, update, and delete tasks in a list, as well as view the total productive hours they have achieved in a day.</a:t>
            </a:r>
            <a:endParaRPr/>
          </a:p>
          <a:p>
            <a:pPr marL="228600" lvl="0" indent="-228600" algn="l" rtl="0">
              <a:lnSpc>
                <a:spcPct val="90000"/>
              </a:lnSpc>
              <a:spcBef>
                <a:spcPts val="1000"/>
              </a:spcBef>
              <a:spcAft>
                <a:spcPts val="0"/>
              </a:spcAft>
              <a:buClr>
                <a:schemeClr val="dk1"/>
              </a:buClr>
              <a:buSzPts val="2000"/>
              <a:buChar char="•"/>
            </a:pPr>
            <a:r>
              <a:rPr lang="en-US" sz="2000"/>
              <a:t>The app provides a range of features to enhance productivity, including the ability to set reminders, prioritize tasks, and track progress over time. Users can also customize the app to suit their individual needs, such as by setting their own productivity goals or creating different task categories.</a:t>
            </a:r>
            <a:endParaRPr/>
          </a:p>
          <a:p>
            <a:pPr marL="228600" lvl="0" indent="-228600" algn="l" rtl="0">
              <a:lnSpc>
                <a:spcPct val="90000"/>
              </a:lnSpc>
              <a:spcBef>
                <a:spcPts val="1000"/>
              </a:spcBef>
              <a:spcAft>
                <a:spcPts val="0"/>
              </a:spcAft>
              <a:buClr>
                <a:schemeClr val="dk1"/>
              </a:buClr>
              <a:buSzPts val="2000"/>
              <a:buChar char="•"/>
            </a:pPr>
            <a:r>
              <a:rPr lang="en-US" sz="2000"/>
              <a:t>Overall, the Productivity Calculator app is a valuable tool for anyone looking to improve their time management skills and achieve greater productivity in their daily lives. By using the app to track their progress and stay focused on their goals, users can take control of their time and achieve more in less time.</a:t>
            </a:r>
            <a:br>
              <a:rPr lang="en-US" sz="2000"/>
            </a:b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3"/>
          <p:cNvSpPr/>
          <p:nvPr/>
        </p:nvSpPr>
        <p:spPr>
          <a:xfrm>
            <a:off x="0" y="0"/>
            <a:ext cx="12191999" cy="6857365"/>
          </a:xfrm>
          <a:prstGeom prst="rect">
            <a:avLst/>
          </a:prstGeom>
          <a:blipFill rotWithShape="1">
            <a:blip r:embed="rId3">
              <a:alphaModFix amt="15151"/>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13"/>
          <p:cNvSpPr/>
          <p:nvPr/>
        </p:nvSpPr>
        <p:spPr>
          <a:xfrm>
            <a:off x="0" y="2"/>
            <a:ext cx="12192000" cy="4412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p13"/>
          <p:cNvSpPr/>
          <p:nvPr/>
        </p:nvSpPr>
        <p:spPr>
          <a:xfrm>
            <a:off x="596464" y="551962"/>
            <a:ext cx="10999072" cy="4618549"/>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13"/>
          <p:cNvSpPr txBox="1">
            <a:spLocks noGrp="1"/>
          </p:cNvSpPr>
          <p:nvPr>
            <p:ph type="title"/>
          </p:nvPr>
        </p:nvSpPr>
        <p:spPr>
          <a:xfrm>
            <a:off x="1524000" y="1293338"/>
            <a:ext cx="9144000" cy="32745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9600"/>
              <a:buFont typeface="Calibri"/>
              <a:buNone/>
            </a:pPr>
            <a:r>
              <a:rPr lang="en-US" sz="9600" b="1" u="sng">
                <a:latin typeface="Calibri"/>
                <a:ea typeface="Calibri"/>
                <a:cs typeface="Calibri"/>
                <a:sym typeface="Calibri"/>
              </a:rPr>
              <a:t>Thank you</a:t>
            </a:r>
            <a:endParaRPr sz="9600" b="1" u="sng">
              <a:latin typeface="Calibri"/>
              <a:ea typeface="Calibri"/>
              <a:cs typeface="Calibri"/>
              <a:sym typeface="Calibri"/>
            </a:endParaRPr>
          </a:p>
        </p:txBody>
      </p:sp>
      <p:cxnSp>
        <p:nvCxnSpPr>
          <p:cNvPr id="327" name="Google Shape;327;p13"/>
          <p:cNvCxnSpPr/>
          <p:nvPr/>
        </p:nvCxnSpPr>
        <p:spPr>
          <a:xfrm rot="10800000">
            <a:off x="596464" y="6354708"/>
            <a:ext cx="11000232" cy="0"/>
          </a:xfrm>
          <a:prstGeom prst="straightConnector1">
            <a:avLst/>
          </a:prstGeom>
          <a:noFill/>
          <a:ln w="101600" cap="flat" cmpd="sng">
            <a:solidFill>
              <a:schemeClr val="accent4"/>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4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3"/>
        <p:cNvGrpSpPr/>
        <p:nvPr/>
      </p:nvGrpSpPr>
      <p:grpSpPr>
        <a:xfrm>
          <a:off x="0" y="0"/>
          <a:ext cx="0" cy="0"/>
          <a:chOff x="0" y="0"/>
          <a:chExt cx="0" cy="0"/>
        </a:xfrm>
      </p:grpSpPr>
      <p:sp>
        <p:nvSpPr>
          <p:cNvPr id="184" name="Google Shape;184;p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5" name="Google Shape;185;p2" descr="Light bulb on yellow background with sketched light beams and cord"/>
          <p:cNvPicPr preferRelativeResize="0"/>
          <p:nvPr/>
        </p:nvPicPr>
        <p:blipFill rotWithShape="1">
          <a:blip r:embed="rId3">
            <a:alphaModFix/>
          </a:blip>
          <a:srcRect l="26552" t="9091" r="2771" b="1"/>
          <a:stretch/>
        </p:blipFill>
        <p:spPr>
          <a:xfrm>
            <a:off x="3522468" y="10"/>
            <a:ext cx="8669532" cy="6857990"/>
          </a:xfrm>
          <a:prstGeom prst="rect">
            <a:avLst/>
          </a:prstGeom>
          <a:noFill/>
          <a:ln>
            <a:noFill/>
          </a:ln>
        </p:spPr>
      </p:pic>
      <p:sp>
        <p:nvSpPr>
          <p:cNvPr id="186" name="Google Shape;186;p2"/>
          <p:cNvSpPr/>
          <p:nvPr/>
        </p:nvSpPr>
        <p:spPr>
          <a:xfrm>
            <a:off x="2" y="0"/>
            <a:ext cx="9756601" cy="6858000"/>
          </a:xfrm>
          <a:prstGeom prst="rect">
            <a:avLst/>
          </a:prstGeom>
          <a:gradFill>
            <a:gsLst>
              <a:gs pos="0">
                <a:srgbClr val="000000">
                  <a:alpha val="0"/>
                </a:srgbClr>
              </a:gs>
              <a:gs pos="19000">
                <a:srgbClr val="000000">
                  <a:alpha val="37647"/>
                </a:srgbClr>
              </a:gs>
              <a:gs pos="35000">
                <a:srgbClr val="000000">
                  <a:alpha val="77647"/>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2"/>
          <p:cNvSpPr txBox="1">
            <a:spLocks noGrp="1"/>
          </p:cNvSpPr>
          <p:nvPr>
            <p:ph type="title"/>
          </p:nvPr>
        </p:nvSpPr>
        <p:spPr>
          <a:xfrm>
            <a:off x="371094" y="1161288"/>
            <a:ext cx="5724906" cy="112471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8800"/>
              <a:buFont typeface="Arial"/>
              <a:buNone/>
            </a:pPr>
            <a:r>
              <a:rPr lang="en-US" sz="8800">
                <a:latin typeface="Arial"/>
                <a:ea typeface="Arial"/>
                <a:cs typeface="Arial"/>
                <a:sym typeface="Arial"/>
              </a:rPr>
              <a:t>Contents</a:t>
            </a:r>
            <a:endParaRPr/>
          </a:p>
        </p:txBody>
      </p:sp>
      <p:sp>
        <p:nvSpPr>
          <p:cNvPr id="188" name="Google Shape;188;p2"/>
          <p:cNvSpPr/>
          <p:nvPr/>
        </p:nvSpPr>
        <p:spPr>
          <a:xfrm rot="5400000">
            <a:off x="662559" y="605790"/>
            <a:ext cx="73152" cy="548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2"/>
          <p:cNvSpPr/>
          <p:nvPr/>
        </p:nvSpPr>
        <p:spPr>
          <a:xfrm>
            <a:off x="428244" y="2443480"/>
            <a:ext cx="3300984"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0" name="Google Shape;190;p2"/>
          <p:cNvSpPr txBox="1">
            <a:spLocks noGrp="1"/>
          </p:cNvSpPr>
          <p:nvPr>
            <p:ph type="body" idx="1"/>
          </p:nvPr>
        </p:nvSpPr>
        <p:spPr>
          <a:xfrm>
            <a:off x="371094" y="2539601"/>
            <a:ext cx="4690763" cy="382774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ct val="100000"/>
              <a:buNone/>
            </a:pPr>
            <a:endParaRPr sz="1400"/>
          </a:p>
          <a:p>
            <a:pPr marL="228600" lvl="0" indent="-228600" algn="l" rtl="0">
              <a:lnSpc>
                <a:spcPct val="90000"/>
              </a:lnSpc>
              <a:spcBef>
                <a:spcPts val="1000"/>
              </a:spcBef>
              <a:spcAft>
                <a:spcPts val="0"/>
              </a:spcAft>
              <a:buClr>
                <a:schemeClr val="lt1"/>
              </a:buClr>
              <a:buSzPct val="100000"/>
              <a:buChar char="•"/>
            </a:pPr>
            <a:r>
              <a:rPr lang="en-US" sz="2400"/>
              <a:t>Introduction</a:t>
            </a:r>
            <a:endParaRPr/>
          </a:p>
          <a:p>
            <a:pPr marL="228600" lvl="0" indent="-228600" algn="l" rtl="0">
              <a:lnSpc>
                <a:spcPct val="90000"/>
              </a:lnSpc>
              <a:spcBef>
                <a:spcPts val="1000"/>
              </a:spcBef>
              <a:spcAft>
                <a:spcPts val="0"/>
              </a:spcAft>
              <a:buClr>
                <a:schemeClr val="lt1"/>
              </a:buClr>
              <a:buSzPct val="100000"/>
              <a:buChar char="•"/>
            </a:pPr>
            <a:r>
              <a:rPr lang="en-US" sz="2400"/>
              <a:t>Aim</a:t>
            </a:r>
            <a:endParaRPr/>
          </a:p>
          <a:p>
            <a:pPr marL="228600" lvl="0" indent="-228600" algn="l" rtl="0">
              <a:lnSpc>
                <a:spcPct val="90000"/>
              </a:lnSpc>
              <a:spcBef>
                <a:spcPts val="1000"/>
              </a:spcBef>
              <a:spcAft>
                <a:spcPts val="0"/>
              </a:spcAft>
              <a:buClr>
                <a:schemeClr val="lt1"/>
              </a:buClr>
              <a:buSzPct val="100000"/>
              <a:buChar char="•"/>
            </a:pPr>
            <a:r>
              <a:rPr lang="en-US" sz="2400"/>
              <a:t>Purpose</a:t>
            </a:r>
            <a:endParaRPr/>
          </a:p>
          <a:p>
            <a:pPr marL="228600" lvl="0" indent="-228600" algn="l" rtl="0">
              <a:lnSpc>
                <a:spcPct val="90000"/>
              </a:lnSpc>
              <a:spcBef>
                <a:spcPts val="1000"/>
              </a:spcBef>
              <a:spcAft>
                <a:spcPts val="0"/>
              </a:spcAft>
              <a:buClr>
                <a:schemeClr val="lt1"/>
              </a:buClr>
              <a:buSzPct val="100000"/>
              <a:buChar char="•"/>
            </a:pPr>
            <a:r>
              <a:rPr lang="en-US" sz="2400"/>
              <a:t>Features</a:t>
            </a:r>
            <a:endParaRPr/>
          </a:p>
          <a:p>
            <a:pPr marL="228600" lvl="0" indent="-228600" algn="l" rtl="0">
              <a:lnSpc>
                <a:spcPct val="90000"/>
              </a:lnSpc>
              <a:spcBef>
                <a:spcPts val="1000"/>
              </a:spcBef>
              <a:spcAft>
                <a:spcPts val="0"/>
              </a:spcAft>
              <a:buClr>
                <a:schemeClr val="lt1"/>
              </a:buClr>
              <a:buSzPct val="100000"/>
              <a:buChar char="•"/>
            </a:pPr>
            <a:r>
              <a:rPr lang="en-US" sz="2400"/>
              <a:t>Benefits</a:t>
            </a:r>
            <a:endParaRPr/>
          </a:p>
          <a:p>
            <a:pPr marL="228600" lvl="0" indent="-228600" algn="l" rtl="0">
              <a:lnSpc>
                <a:spcPct val="90000"/>
              </a:lnSpc>
              <a:spcBef>
                <a:spcPts val="1000"/>
              </a:spcBef>
              <a:spcAft>
                <a:spcPts val="0"/>
              </a:spcAft>
              <a:buClr>
                <a:schemeClr val="lt1"/>
              </a:buClr>
              <a:buSzPct val="100000"/>
              <a:buChar char="•"/>
            </a:pPr>
            <a:r>
              <a:rPr lang="en-US" sz="2400"/>
              <a:t>Functionalities</a:t>
            </a:r>
            <a:endParaRPr/>
          </a:p>
          <a:p>
            <a:pPr marL="228600" lvl="0" indent="-228600" algn="l" rtl="0">
              <a:lnSpc>
                <a:spcPct val="90000"/>
              </a:lnSpc>
              <a:spcBef>
                <a:spcPts val="1000"/>
              </a:spcBef>
              <a:spcAft>
                <a:spcPts val="0"/>
              </a:spcAft>
              <a:buClr>
                <a:schemeClr val="lt1"/>
              </a:buClr>
              <a:buSzPct val="100000"/>
              <a:buChar char="•"/>
            </a:pPr>
            <a:r>
              <a:rPr lang="en-US" sz="2400"/>
              <a:t>Future update</a:t>
            </a:r>
            <a:endParaRPr/>
          </a:p>
          <a:p>
            <a:pPr marL="228600" lvl="0" indent="-228600" algn="l" rtl="0">
              <a:lnSpc>
                <a:spcPct val="90000"/>
              </a:lnSpc>
              <a:spcBef>
                <a:spcPts val="1000"/>
              </a:spcBef>
              <a:spcAft>
                <a:spcPts val="0"/>
              </a:spcAft>
              <a:buClr>
                <a:schemeClr val="lt1"/>
              </a:buClr>
              <a:buSzPct val="100000"/>
              <a:buChar char="•"/>
            </a:pPr>
            <a:r>
              <a:rPr lang="en-US" sz="2400"/>
              <a:t>Compatibility</a:t>
            </a:r>
            <a:endParaRPr/>
          </a:p>
          <a:p>
            <a:pPr marL="228600" lvl="0" indent="-228600" algn="l" rtl="0">
              <a:lnSpc>
                <a:spcPct val="90000"/>
              </a:lnSpc>
              <a:spcBef>
                <a:spcPts val="1000"/>
              </a:spcBef>
              <a:spcAft>
                <a:spcPts val="0"/>
              </a:spcAft>
              <a:buClr>
                <a:schemeClr val="lt1"/>
              </a:buClr>
              <a:buSzPct val="100000"/>
              <a:buChar char="•"/>
            </a:pPr>
            <a:r>
              <a:rPr lang="en-US" sz="2400"/>
              <a:t>Conclusion</a:t>
            </a:r>
            <a:endParaRPr/>
          </a:p>
          <a:p>
            <a:pPr marL="228600" lvl="0" indent="-146367" algn="l" rtl="0">
              <a:lnSpc>
                <a:spcPct val="90000"/>
              </a:lnSpc>
              <a:spcBef>
                <a:spcPts val="1000"/>
              </a:spcBef>
              <a:spcAft>
                <a:spcPts val="0"/>
              </a:spcAft>
              <a:buClr>
                <a:schemeClr val="lt1"/>
              </a:buClr>
              <a:buSzPct val="100000"/>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3"/>
          <p:cNvSpPr txBox="1">
            <a:spLocks noGrp="1"/>
          </p:cNvSpPr>
          <p:nvPr>
            <p:ph type="title"/>
          </p:nvPr>
        </p:nvSpPr>
        <p:spPr>
          <a:xfrm>
            <a:off x="5297762" y="329184"/>
            <a:ext cx="6251110" cy="17830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Aharoni"/>
              <a:buNone/>
            </a:pPr>
            <a:r>
              <a:rPr lang="en-US" sz="5400">
                <a:latin typeface="Aharoni"/>
                <a:ea typeface="Aharoni"/>
                <a:cs typeface="Aharoni"/>
                <a:sym typeface="Aharoni"/>
              </a:rPr>
              <a:t>Introduction</a:t>
            </a:r>
            <a:endParaRPr/>
          </a:p>
        </p:txBody>
      </p:sp>
      <p:pic>
        <p:nvPicPr>
          <p:cNvPr id="197" name="Google Shape;197;p3" descr="Desk with stethoscope and computer keyboard"/>
          <p:cNvPicPr preferRelativeResize="0"/>
          <p:nvPr/>
        </p:nvPicPr>
        <p:blipFill rotWithShape="1">
          <a:blip r:embed="rId3">
            <a:alphaModFix/>
          </a:blip>
          <a:srcRect l="54670" r="-1" b="-1"/>
          <a:stretch/>
        </p:blipFill>
        <p:spPr>
          <a:xfrm>
            <a:off x="1" y="10"/>
            <a:ext cx="4657344" cy="6857990"/>
          </a:xfrm>
          <a:custGeom>
            <a:avLst/>
            <a:gdLst/>
            <a:ahLst/>
            <a:cxnLst/>
            <a:rect l="l" t="t" r="r" b="b"/>
            <a:pathLst>
              <a:path w="4657344" h="6858000" extrusionOk="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198" name="Google Shape;198;p3"/>
          <p:cNvSpPr/>
          <p:nvPr/>
        </p:nvSpPr>
        <p:spPr>
          <a:xfrm>
            <a:off x="5297762" y="2374947"/>
            <a:ext cx="4243589" cy="18288"/>
          </a:xfrm>
          <a:custGeom>
            <a:avLst/>
            <a:gdLst/>
            <a:ahLst/>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3"/>
          <p:cNvSpPr txBox="1">
            <a:spLocks noGrp="1"/>
          </p:cNvSpPr>
          <p:nvPr>
            <p:ph type="body" idx="1"/>
          </p:nvPr>
        </p:nvSpPr>
        <p:spPr>
          <a:xfrm>
            <a:off x="5297762" y="2706624"/>
            <a:ext cx="6251110" cy="348386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The ProductivityCalculator App is a Java application that helps users track their productive hours in a day. With this app, users can easily add, update and delete routine tasks in the list. This app is designed to help individuals manage their time effectively and increase productivity.</a:t>
            </a:r>
            <a:endParaRPr sz="2000"/>
          </a:p>
          <a:p>
            <a:pPr marL="228600" lvl="0" indent="-228600" algn="l" rtl="0">
              <a:lnSpc>
                <a:spcPct val="90000"/>
              </a:lnSpc>
              <a:spcBef>
                <a:spcPts val="1000"/>
              </a:spcBef>
              <a:spcAft>
                <a:spcPts val="0"/>
              </a:spcAft>
              <a:buClr>
                <a:schemeClr val="dk1"/>
              </a:buClr>
              <a:buSzPts val="2000"/>
              <a:buChar char="•"/>
            </a:pPr>
            <a:r>
              <a:rPr lang="en-US" sz="2000"/>
              <a:t>The app has a simple and user-friendly interface that allows users to quickly navigate through its features. Whether you are a student, freelancer or working professional, the ProductivityCalculator App can help you stay on top of your daily tasks and achieve your goals.</a:t>
            </a:r>
            <a:endParaRPr sz="20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4"/>
          <p:cNvSpPr txBox="1">
            <a:spLocks noGrp="1"/>
          </p:cNvSpPr>
          <p:nvPr>
            <p:ph type="title"/>
          </p:nvPr>
        </p:nvSpPr>
        <p:spPr>
          <a:xfrm>
            <a:off x="5297762" y="329184"/>
            <a:ext cx="6251110" cy="17830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Aharoni"/>
              <a:buNone/>
            </a:pPr>
            <a:r>
              <a:rPr lang="en-US" sz="5400">
                <a:latin typeface="Aharoni"/>
                <a:ea typeface="Aharoni"/>
                <a:cs typeface="Aharoni"/>
                <a:sym typeface="Aharoni"/>
              </a:rPr>
              <a:t>Aim  of this app</a:t>
            </a:r>
            <a:endParaRPr/>
          </a:p>
        </p:txBody>
      </p:sp>
      <p:pic>
        <p:nvPicPr>
          <p:cNvPr id="206" name="Google Shape;206;p4" descr="Graph on document with pen"/>
          <p:cNvPicPr preferRelativeResize="0"/>
          <p:nvPr/>
        </p:nvPicPr>
        <p:blipFill rotWithShape="1">
          <a:blip r:embed="rId3">
            <a:alphaModFix/>
          </a:blip>
          <a:srcRect l="34195" r="20473" b="-1"/>
          <a:stretch/>
        </p:blipFill>
        <p:spPr>
          <a:xfrm>
            <a:off x="1" y="10"/>
            <a:ext cx="4657344" cy="6857990"/>
          </a:xfrm>
          <a:custGeom>
            <a:avLst/>
            <a:gdLst/>
            <a:ahLst/>
            <a:cxnLst/>
            <a:rect l="l" t="t" r="r" b="b"/>
            <a:pathLst>
              <a:path w="4657344" h="6858000" extrusionOk="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207" name="Google Shape;207;p4"/>
          <p:cNvSpPr/>
          <p:nvPr/>
        </p:nvSpPr>
        <p:spPr>
          <a:xfrm>
            <a:off x="5297762" y="2374947"/>
            <a:ext cx="4243589" cy="18288"/>
          </a:xfrm>
          <a:custGeom>
            <a:avLst/>
            <a:gdLst/>
            <a:ahLst/>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4"/>
          <p:cNvSpPr txBox="1">
            <a:spLocks noGrp="1"/>
          </p:cNvSpPr>
          <p:nvPr>
            <p:ph type="body" idx="1"/>
          </p:nvPr>
        </p:nvSpPr>
        <p:spPr>
          <a:xfrm>
            <a:off x="5297762" y="2706624"/>
            <a:ext cx="6251110" cy="348386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900"/>
              <a:buChar char="•"/>
            </a:pPr>
            <a:r>
              <a:rPr lang="en-US" sz="1900"/>
              <a:t>The aim of the Productivity Calculator app is to help individuals track and manage their daily routine tasks in order to increase productivity. The app allows users to add, update, and delete tasks, as well as track the time spent on each task. By providing users with a clear picture of how they are spending their time, the app can help them identify areas where they can improve and optimize their productivity. Additionally, by providing a summary of their productive hours, the app can serve as a motivational tool, encouraging users to maintain or improve their productivity over time. Overall, the aim of the app is to help individuals become more efficient and effective in their daily lives.</a:t>
            </a:r>
            <a:endParaRPr/>
          </a:p>
          <a:p>
            <a:pPr marL="0" lvl="0" indent="0" algn="l" rtl="0">
              <a:lnSpc>
                <a:spcPct val="90000"/>
              </a:lnSpc>
              <a:spcBef>
                <a:spcPts val="1000"/>
              </a:spcBef>
              <a:spcAft>
                <a:spcPts val="0"/>
              </a:spcAft>
              <a:buClr>
                <a:schemeClr val="dk1"/>
              </a:buClr>
              <a:buSzPts val="1900"/>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5"/>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5"/>
          <p:cNvSpPr txBox="1">
            <a:spLocks noGrp="1"/>
          </p:cNvSpPr>
          <p:nvPr>
            <p:ph type="title"/>
          </p:nvPr>
        </p:nvSpPr>
        <p:spPr>
          <a:xfrm>
            <a:off x="1017005" y="321814"/>
            <a:ext cx="6002110" cy="14954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haroni"/>
              <a:buNone/>
            </a:pPr>
            <a:r>
              <a:rPr lang="en-US" sz="4000">
                <a:latin typeface="Aharoni"/>
                <a:ea typeface="Aharoni"/>
                <a:cs typeface="Aharoni"/>
                <a:sym typeface="Aharoni"/>
              </a:rPr>
              <a:t>Purpose of app</a:t>
            </a:r>
            <a:endParaRPr/>
          </a:p>
        </p:txBody>
      </p:sp>
      <p:sp>
        <p:nvSpPr>
          <p:cNvPr id="215" name="Google Shape;215;p5"/>
          <p:cNvSpPr txBox="1">
            <a:spLocks noGrp="1"/>
          </p:cNvSpPr>
          <p:nvPr>
            <p:ph type="body" idx="1"/>
          </p:nvPr>
        </p:nvSpPr>
        <p:spPr>
          <a:xfrm>
            <a:off x="836680" y="1653953"/>
            <a:ext cx="6002110" cy="510607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The purpose of the Productivity Calculator app is to help individuals become more productive by allowing them to track their daily routine tasks and calculate how many productive hours they have in a day. With the ability to add, update, and delete tasks in the list, users can easily customize their routine to best fit their needs. By using this app, users can gain a better understanding of how they are spending their time and make adjustments to increase their productivity. Additionally, the app can serve as a motivation tool to encourage users to stick to their routine and make the most out of their day. </a:t>
            </a:r>
            <a:endParaRPr/>
          </a:p>
        </p:txBody>
      </p:sp>
      <p:pic>
        <p:nvPicPr>
          <p:cNvPr id="216" name="Google Shape;216;p5" descr="Calculator and notepad"/>
          <p:cNvPicPr preferRelativeResize="0"/>
          <p:nvPr/>
        </p:nvPicPr>
        <p:blipFill rotWithShape="1">
          <a:blip r:embed="rId3">
            <a:alphaModFix/>
          </a:blip>
          <a:srcRect l="40399" r="11005" b="-1"/>
          <a:stretch/>
        </p:blipFill>
        <p:spPr>
          <a:xfrm>
            <a:off x="7199440" y="10"/>
            <a:ext cx="4992560" cy="68579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pic>
        <p:nvPicPr>
          <p:cNvPr id="221" name="Google Shape;221;p6"/>
          <p:cNvPicPr preferRelativeResize="0"/>
          <p:nvPr/>
        </p:nvPicPr>
        <p:blipFill rotWithShape="1">
          <a:blip r:embed="rId3">
            <a:alphaModFix/>
          </a:blip>
          <a:srcRect t="16044"/>
          <a:stretch/>
        </p:blipFill>
        <p:spPr>
          <a:xfrm>
            <a:off x="20" y="10"/>
            <a:ext cx="12191980" cy="6857990"/>
          </a:xfrm>
          <a:prstGeom prst="rect">
            <a:avLst/>
          </a:prstGeom>
          <a:noFill/>
          <a:ln>
            <a:noFill/>
          </a:ln>
        </p:spPr>
      </p:pic>
      <p:sp>
        <p:nvSpPr>
          <p:cNvPr id="222" name="Google Shape;222;p6"/>
          <p:cNvSpPr/>
          <p:nvPr/>
        </p:nvSpPr>
        <p:spPr>
          <a:xfrm>
            <a:off x="0" y="0"/>
            <a:ext cx="12192000" cy="6858000"/>
          </a:xfrm>
          <a:prstGeom prst="rect">
            <a:avLst/>
          </a:prstGeom>
          <a:gradFill>
            <a:gsLst>
              <a:gs pos="0">
                <a:srgbClr val="E7E6E6">
                  <a:alpha val="67843"/>
                </a:srgbClr>
              </a:gs>
              <a:gs pos="10000">
                <a:srgbClr val="E7E6E6">
                  <a:alpha val="67843"/>
                </a:srgbClr>
              </a:gs>
              <a:gs pos="85000">
                <a:srgbClr val="E7E6E6">
                  <a:alpha val="96862"/>
                </a:srgbClr>
              </a:gs>
              <a:gs pos="100000">
                <a:srgbClr val="E7E6E6">
                  <a:alpha val="9686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haroni"/>
              <a:buNone/>
            </a:pPr>
            <a:r>
              <a:rPr lang="en-US">
                <a:latin typeface="Aharoni"/>
                <a:ea typeface="Aharoni"/>
                <a:cs typeface="Aharoni"/>
                <a:sym typeface="Aharoni"/>
              </a:rPr>
              <a:t>Features of app</a:t>
            </a:r>
            <a:endParaRPr/>
          </a:p>
        </p:txBody>
      </p:sp>
      <p:grpSp>
        <p:nvGrpSpPr>
          <p:cNvPr id="224" name="Google Shape;224;p6"/>
          <p:cNvGrpSpPr/>
          <p:nvPr/>
        </p:nvGrpSpPr>
        <p:grpSpPr>
          <a:xfrm>
            <a:off x="841280" y="1647379"/>
            <a:ext cx="10509438" cy="4888110"/>
            <a:chOff x="3080" y="72127"/>
            <a:chExt cx="10509438" cy="4888110"/>
          </a:xfrm>
        </p:grpSpPr>
        <p:sp>
          <p:nvSpPr>
            <p:cNvPr id="225" name="Google Shape;225;p6"/>
            <p:cNvSpPr/>
            <p:nvPr/>
          </p:nvSpPr>
          <p:spPr>
            <a:xfrm>
              <a:off x="3080" y="72127"/>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txBox="1"/>
            <p:nvPr/>
          </p:nvSpPr>
          <p:spPr>
            <a:xfrm>
              <a:off x="3080" y="72127"/>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The system  ask user to enter user name and password. On successful login, System asks to create a task List for the logged user.</a:t>
              </a:r>
              <a:endParaRPr sz="1500">
                <a:solidFill>
                  <a:schemeClr val="lt1"/>
                </a:solidFill>
                <a:latin typeface="Calibri"/>
                <a:ea typeface="Calibri"/>
                <a:cs typeface="Calibri"/>
                <a:sym typeface="Calibri"/>
              </a:endParaRPr>
            </a:p>
          </p:txBody>
        </p:sp>
        <p:sp>
          <p:nvSpPr>
            <p:cNvPr id="227" name="Google Shape;227;p6"/>
            <p:cNvSpPr/>
            <p:nvPr/>
          </p:nvSpPr>
          <p:spPr>
            <a:xfrm>
              <a:off x="2691541" y="72127"/>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txBox="1"/>
            <p:nvPr/>
          </p:nvSpPr>
          <p:spPr>
            <a:xfrm>
              <a:off x="2691541" y="72127"/>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ii. The system asks user to enter an option from the selected list of operations(Add, Update, Delete) </a:t>
              </a:r>
              <a:endParaRPr sz="1500">
                <a:solidFill>
                  <a:schemeClr val="lt1"/>
                </a:solidFill>
                <a:latin typeface="Calibri"/>
                <a:ea typeface="Calibri"/>
                <a:cs typeface="Calibri"/>
                <a:sym typeface="Calibri"/>
              </a:endParaRPr>
            </a:p>
          </p:txBody>
        </p:sp>
        <p:sp>
          <p:nvSpPr>
            <p:cNvPr id="229" name="Google Shape;229;p6"/>
            <p:cNvSpPr/>
            <p:nvPr/>
          </p:nvSpPr>
          <p:spPr>
            <a:xfrm>
              <a:off x="5380002" y="72127"/>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txBox="1"/>
            <p:nvPr/>
          </p:nvSpPr>
          <p:spPr>
            <a:xfrm>
              <a:off x="5380002" y="72127"/>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Adding tasks to the list with the name and duration in minutes.</a:t>
              </a:r>
              <a:endParaRPr sz="1500">
                <a:solidFill>
                  <a:schemeClr val="lt1"/>
                </a:solidFill>
                <a:latin typeface="Calibri"/>
                <a:ea typeface="Calibri"/>
                <a:cs typeface="Calibri"/>
                <a:sym typeface="Calibri"/>
              </a:endParaRPr>
            </a:p>
          </p:txBody>
        </p:sp>
        <p:sp>
          <p:nvSpPr>
            <p:cNvPr id="231" name="Google Shape;231;p6"/>
            <p:cNvSpPr/>
            <p:nvPr/>
          </p:nvSpPr>
          <p:spPr>
            <a:xfrm>
              <a:off x="8068463" y="72127"/>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txBox="1"/>
            <p:nvPr/>
          </p:nvSpPr>
          <p:spPr>
            <a:xfrm>
              <a:off x="8068463" y="72127"/>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Updating tasks in the list by specifying the task number, new name, and duration in minutes.</a:t>
              </a:r>
              <a:endParaRPr/>
            </a:p>
          </p:txBody>
        </p:sp>
        <p:sp>
          <p:nvSpPr>
            <p:cNvPr id="233" name="Google Shape;233;p6"/>
            <p:cNvSpPr/>
            <p:nvPr/>
          </p:nvSpPr>
          <p:spPr>
            <a:xfrm>
              <a:off x="3080" y="1782965"/>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txBox="1"/>
            <p:nvPr/>
          </p:nvSpPr>
          <p:spPr>
            <a:xfrm>
              <a:off x="3080" y="1782965"/>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Deleting tasks from the list by specifying the task number.</a:t>
              </a:r>
              <a:endParaRPr/>
            </a:p>
          </p:txBody>
        </p:sp>
        <p:sp>
          <p:nvSpPr>
            <p:cNvPr id="235" name="Google Shape;235;p6"/>
            <p:cNvSpPr/>
            <p:nvPr/>
          </p:nvSpPr>
          <p:spPr>
            <a:xfrm>
              <a:off x="2691541" y="1782965"/>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txBox="1"/>
            <p:nvPr/>
          </p:nvSpPr>
          <p:spPr>
            <a:xfrm>
              <a:off x="2691541" y="1782965"/>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Displaying all the tasks in the list along with their respective durations.</a:t>
              </a:r>
              <a:endParaRPr/>
            </a:p>
          </p:txBody>
        </p:sp>
        <p:sp>
          <p:nvSpPr>
            <p:cNvPr id="237" name="Google Shape;237;p6"/>
            <p:cNvSpPr/>
            <p:nvPr/>
          </p:nvSpPr>
          <p:spPr>
            <a:xfrm>
              <a:off x="5380002" y="1782965"/>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txBox="1"/>
            <p:nvPr/>
          </p:nvSpPr>
          <p:spPr>
            <a:xfrm>
              <a:off x="5380002" y="1782965"/>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iii. The user can enter the routine tasks, category(Productive/Non-Productive) and the hours the task takes to get accomplished. </a:t>
              </a:r>
              <a:endParaRPr sz="1500">
                <a:solidFill>
                  <a:schemeClr val="lt1"/>
                </a:solidFill>
                <a:latin typeface="Calibri"/>
                <a:ea typeface="Calibri"/>
                <a:cs typeface="Calibri"/>
                <a:sym typeface="Calibri"/>
              </a:endParaRPr>
            </a:p>
          </p:txBody>
        </p:sp>
        <p:sp>
          <p:nvSpPr>
            <p:cNvPr id="239" name="Google Shape;239;p6"/>
            <p:cNvSpPr/>
            <p:nvPr/>
          </p:nvSpPr>
          <p:spPr>
            <a:xfrm>
              <a:off x="8068463" y="1782965"/>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txBox="1"/>
            <p:nvPr/>
          </p:nvSpPr>
          <p:spPr>
            <a:xfrm>
              <a:off x="8068463" y="1782965"/>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Upon segregation of essential but non-productive tasks, the user needs to calculate the number of productive hours he is left with.</a:t>
              </a:r>
              <a:endParaRPr sz="1500">
                <a:solidFill>
                  <a:schemeClr val="lt1"/>
                </a:solidFill>
                <a:latin typeface="Calibri"/>
                <a:ea typeface="Calibri"/>
                <a:cs typeface="Calibri"/>
                <a:sym typeface="Calibri"/>
              </a:endParaRPr>
            </a:p>
          </p:txBody>
        </p:sp>
        <p:sp>
          <p:nvSpPr>
            <p:cNvPr id="241" name="Google Shape;241;p6"/>
            <p:cNvSpPr/>
            <p:nvPr/>
          </p:nvSpPr>
          <p:spPr>
            <a:xfrm>
              <a:off x="1347311" y="3493804"/>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txBox="1"/>
            <p:nvPr/>
          </p:nvSpPr>
          <p:spPr>
            <a:xfrm>
              <a:off x="1347311" y="3493804"/>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Calculation of the total productive hours from the durations of all the tasks in the list.</a:t>
              </a:r>
              <a:endParaRPr/>
            </a:p>
          </p:txBody>
        </p:sp>
        <p:sp>
          <p:nvSpPr>
            <p:cNvPr id="243" name="Google Shape;243;p6"/>
            <p:cNvSpPr/>
            <p:nvPr/>
          </p:nvSpPr>
          <p:spPr>
            <a:xfrm>
              <a:off x="4035772" y="3493804"/>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txBox="1"/>
            <p:nvPr/>
          </p:nvSpPr>
          <p:spPr>
            <a:xfrm>
              <a:off x="4035772" y="3493804"/>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The code  implements all the above features using ArrayLists for storing the tasks and durations, and a Scanner class for taking user inputs from the console.</a:t>
              </a:r>
              <a:endParaRPr/>
            </a:p>
          </p:txBody>
        </p:sp>
        <p:sp>
          <p:nvSpPr>
            <p:cNvPr id="245" name="Google Shape;245;p6"/>
            <p:cNvSpPr/>
            <p:nvPr/>
          </p:nvSpPr>
          <p:spPr>
            <a:xfrm>
              <a:off x="6724233" y="3493804"/>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p:nvPr/>
          </p:nvSpPr>
          <p:spPr>
            <a:xfrm>
              <a:off x="6724233" y="3493804"/>
              <a:ext cx="2444055" cy="146643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US" sz="1500">
                  <a:solidFill>
                    <a:schemeClr val="lt1"/>
                  </a:solidFill>
                  <a:latin typeface="Calibri"/>
                  <a:ea typeface="Calibri"/>
                  <a:cs typeface="Calibri"/>
                  <a:sym typeface="Calibri"/>
                </a:rPr>
                <a:t>The code also includes a login system to ensure the privacy and security of the tasks.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7"/>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7"/>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7"/>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7"/>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7"/>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7"/>
          <p:cNvSpPr txBox="1">
            <a:spLocks noGrp="1"/>
          </p:cNvSpPr>
          <p:nvPr>
            <p:ph type="title"/>
          </p:nvPr>
        </p:nvSpPr>
        <p:spPr>
          <a:xfrm>
            <a:off x="466722" y="586855"/>
            <a:ext cx="3201366" cy="338749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4000"/>
              <a:buFont typeface="Aharoni"/>
              <a:buNone/>
            </a:pPr>
            <a:r>
              <a:rPr lang="en-US" sz="4000">
                <a:solidFill>
                  <a:srgbClr val="FFFFFF"/>
                </a:solidFill>
                <a:latin typeface="Aharoni"/>
                <a:ea typeface="Aharoni"/>
                <a:cs typeface="Aharoni"/>
                <a:sym typeface="Aharoni"/>
              </a:rPr>
              <a:t>Benefits of app</a:t>
            </a:r>
            <a:endParaRPr/>
          </a:p>
        </p:txBody>
      </p:sp>
      <p:sp>
        <p:nvSpPr>
          <p:cNvPr id="259" name="Google Shape;259;p7"/>
          <p:cNvSpPr txBox="1">
            <a:spLocks noGrp="1"/>
          </p:cNvSpPr>
          <p:nvPr>
            <p:ph type="body" idx="1"/>
          </p:nvPr>
        </p:nvSpPr>
        <p:spPr>
          <a:xfrm>
            <a:off x="4810259" y="185057"/>
            <a:ext cx="6555347" cy="6672943"/>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US" sz="2000"/>
              <a:t>Helps individuals track and manage their daily routine tasks</a:t>
            </a:r>
            <a:endParaRPr/>
          </a:p>
          <a:p>
            <a:pPr marL="228600" lvl="0" indent="-228600" algn="l" rtl="0">
              <a:lnSpc>
                <a:spcPct val="90000"/>
              </a:lnSpc>
              <a:spcBef>
                <a:spcPts val="1000"/>
              </a:spcBef>
              <a:spcAft>
                <a:spcPts val="0"/>
              </a:spcAft>
              <a:buClr>
                <a:schemeClr val="dk1"/>
              </a:buClr>
              <a:buSzPts val="2000"/>
              <a:buChar char="•"/>
            </a:pPr>
            <a:r>
              <a:rPr lang="en-US" sz="2000"/>
              <a:t>Encourages users to focus on productivity by displaying the total number of productive hours in a day</a:t>
            </a:r>
            <a:endParaRPr/>
          </a:p>
          <a:p>
            <a:pPr marL="228600" lvl="0" indent="-228600" algn="l" rtl="0">
              <a:lnSpc>
                <a:spcPct val="90000"/>
              </a:lnSpc>
              <a:spcBef>
                <a:spcPts val="1000"/>
              </a:spcBef>
              <a:spcAft>
                <a:spcPts val="0"/>
              </a:spcAft>
              <a:buClr>
                <a:schemeClr val="dk1"/>
              </a:buClr>
              <a:buSzPts val="2000"/>
              <a:buChar char="•"/>
            </a:pPr>
            <a:r>
              <a:rPr lang="en-US" sz="2000"/>
              <a:t>Provides a simple and user-friendly interface for adding, updating, and deleting tasks</a:t>
            </a:r>
            <a:endParaRPr/>
          </a:p>
          <a:p>
            <a:pPr marL="228600" lvl="0" indent="-228600" algn="l" rtl="0">
              <a:lnSpc>
                <a:spcPct val="90000"/>
              </a:lnSpc>
              <a:spcBef>
                <a:spcPts val="1000"/>
              </a:spcBef>
              <a:spcAft>
                <a:spcPts val="0"/>
              </a:spcAft>
              <a:buClr>
                <a:schemeClr val="dk1"/>
              </a:buClr>
              <a:buSzPts val="2000"/>
              <a:buChar char="•"/>
            </a:pPr>
            <a:r>
              <a:rPr lang="en-US" sz="2000"/>
              <a:t>Enables users to prioritize tasks and allocate time accordingly</a:t>
            </a:r>
            <a:endParaRPr/>
          </a:p>
          <a:p>
            <a:pPr marL="228600" lvl="0" indent="-228600" algn="l" rtl="0">
              <a:lnSpc>
                <a:spcPct val="90000"/>
              </a:lnSpc>
              <a:spcBef>
                <a:spcPts val="1000"/>
              </a:spcBef>
              <a:spcAft>
                <a:spcPts val="0"/>
              </a:spcAft>
              <a:buClr>
                <a:schemeClr val="dk1"/>
              </a:buClr>
              <a:buSzPts val="2000"/>
              <a:buChar char="•"/>
            </a:pPr>
            <a:r>
              <a:rPr lang="en-US" sz="2000"/>
              <a:t>Reduces mental overload by organizing tasks into a manageable list</a:t>
            </a:r>
            <a:endParaRPr/>
          </a:p>
          <a:p>
            <a:pPr marL="228600" lvl="0" indent="-228600" algn="l" rtl="0">
              <a:lnSpc>
                <a:spcPct val="90000"/>
              </a:lnSpc>
              <a:spcBef>
                <a:spcPts val="1000"/>
              </a:spcBef>
              <a:spcAft>
                <a:spcPts val="0"/>
              </a:spcAft>
              <a:buClr>
                <a:schemeClr val="dk1"/>
              </a:buClr>
              <a:buSzPts val="2000"/>
              <a:buChar char="•"/>
            </a:pPr>
            <a:r>
              <a:rPr lang="en-US" sz="2000"/>
              <a:t>Encourages consistency by helping users establish daily routines</a:t>
            </a:r>
            <a:endParaRPr/>
          </a:p>
          <a:p>
            <a:pPr marL="228600" lvl="0" indent="-228600" algn="l" rtl="0">
              <a:lnSpc>
                <a:spcPct val="90000"/>
              </a:lnSpc>
              <a:spcBef>
                <a:spcPts val="1000"/>
              </a:spcBef>
              <a:spcAft>
                <a:spcPts val="0"/>
              </a:spcAft>
              <a:buClr>
                <a:schemeClr val="dk1"/>
              </a:buClr>
              <a:buSzPts val="2000"/>
              <a:buChar char="•"/>
            </a:pPr>
            <a:r>
              <a:rPr lang="en-US" sz="2000"/>
              <a:t>Increases accountability by keeping track of completed tasks</a:t>
            </a:r>
            <a:endParaRPr/>
          </a:p>
          <a:p>
            <a:pPr marL="228600" lvl="0" indent="-228600" algn="l" rtl="0">
              <a:lnSpc>
                <a:spcPct val="90000"/>
              </a:lnSpc>
              <a:spcBef>
                <a:spcPts val="1000"/>
              </a:spcBef>
              <a:spcAft>
                <a:spcPts val="0"/>
              </a:spcAft>
              <a:buClr>
                <a:schemeClr val="dk1"/>
              </a:buClr>
              <a:buSzPts val="2000"/>
              <a:buChar char="•"/>
            </a:pPr>
            <a:r>
              <a:rPr lang="en-US" sz="2000"/>
              <a:t>Provides a sense of accomplishment and motivation by highlighting completed tasks and productive hours</a:t>
            </a:r>
            <a:endParaRPr/>
          </a:p>
          <a:p>
            <a:pPr marL="228600" lvl="0" indent="-228600" algn="l" rtl="0">
              <a:lnSpc>
                <a:spcPct val="90000"/>
              </a:lnSpc>
              <a:spcBef>
                <a:spcPts val="1000"/>
              </a:spcBef>
              <a:spcAft>
                <a:spcPts val="0"/>
              </a:spcAft>
              <a:buClr>
                <a:schemeClr val="dk1"/>
              </a:buClr>
              <a:buSzPts val="2000"/>
              <a:buChar char="•"/>
            </a:pPr>
            <a:r>
              <a:rPr lang="en-US" sz="2000"/>
              <a:t>Enables users to identify inefficiencies in their daily routines and make adjustments as necessary</a:t>
            </a:r>
            <a:endParaRPr/>
          </a:p>
          <a:p>
            <a:pPr marL="228600" lvl="0" indent="-228600" algn="l" rtl="0">
              <a:lnSpc>
                <a:spcPct val="90000"/>
              </a:lnSpc>
              <a:spcBef>
                <a:spcPts val="1000"/>
              </a:spcBef>
              <a:spcAft>
                <a:spcPts val="0"/>
              </a:spcAft>
              <a:buClr>
                <a:schemeClr val="dk1"/>
              </a:buClr>
              <a:buSzPts val="2000"/>
              <a:buChar char="•"/>
            </a:pPr>
            <a:r>
              <a:rPr lang="en-US" sz="2000"/>
              <a:t>Facilitates better time management and increases overall productivity.</a:t>
            </a:r>
            <a:endParaRPr/>
          </a:p>
          <a:p>
            <a:pPr marL="228600" lvl="0" indent="-120650" algn="l" rtl="0">
              <a:lnSpc>
                <a:spcPct val="90000"/>
              </a:lnSpc>
              <a:spcBef>
                <a:spcPts val="1000"/>
              </a:spcBef>
              <a:spcAft>
                <a:spcPts val="0"/>
              </a:spcAft>
              <a:buClr>
                <a:schemeClr val="dk1"/>
              </a:buClr>
              <a:buSzPts val="1700"/>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8"/>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8"/>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8"/>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8"/>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8"/>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8"/>
          <p:cNvSpPr txBox="1">
            <a:spLocks noGrp="1"/>
          </p:cNvSpPr>
          <p:nvPr>
            <p:ph type="title"/>
          </p:nvPr>
        </p:nvSpPr>
        <p:spPr>
          <a:xfrm>
            <a:off x="466722" y="586855"/>
            <a:ext cx="3201366" cy="338749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3400"/>
              <a:buFont typeface="Aharoni"/>
              <a:buNone/>
            </a:pPr>
            <a:r>
              <a:rPr lang="en-US" sz="3400">
                <a:solidFill>
                  <a:srgbClr val="FFFFFF"/>
                </a:solidFill>
                <a:latin typeface="Aharoni"/>
                <a:ea typeface="Aharoni"/>
                <a:cs typeface="Aharoni"/>
                <a:sym typeface="Aharoni"/>
              </a:rPr>
              <a:t>Functionalities</a:t>
            </a:r>
            <a:endParaRPr/>
          </a:p>
        </p:txBody>
      </p:sp>
      <p:sp>
        <p:nvSpPr>
          <p:cNvPr id="272" name="Google Shape;272;p8"/>
          <p:cNvSpPr txBox="1">
            <a:spLocks noGrp="1"/>
          </p:cNvSpPr>
          <p:nvPr>
            <p:ph type="body" idx="1"/>
          </p:nvPr>
        </p:nvSpPr>
        <p:spPr>
          <a:xfrm>
            <a:off x="4810259" y="359230"/>
            <a:ext cx="6555347" cy="6183084"/>
          </a:xfrm>
          <a:prstGeom prst="rect">
            <a:avLst/>
          </a:prstGeom>
          <a:noFill/>
          <a:ln>
            <a:noFill/>
          </a:ln>
        </p:spPr>
        <p:txBody>
          <a:bodyPr spcFirstLastPara="1" wrap="square" lIns="91425" tIns="45700" rIns="91425" bIns="45700" anchor="ctr"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US" sz="2400"/>
              <a:t>Login: The user is prompted to enter their login details to access the app.</a:t>
            </a:r>
            <a:endParaRPr sz="2400"/>
          </a:p>
          <a:p>
            <a:pPr marL="228600" lvl="0" indent="-228600" algn="l" rtl="0">
              <a:lnSpc>
                <a:spcPct val="90000"/>
              </a:lnSpc>
              <a:spcBef>
                <a:spcPts val="1000"/>
              </a:spcBef>
              <a:spcAft>
                <a:spcPts val="0"/>
              </a:spcAft>
              <a:buClr>
                <a:schemeClr val="dk1"/>
              </a:buClr>
              <a:buSzPts val="2400"/>
              <a:buChar char="•"/>
            </a:pPr>
            <a:r>
              <a:rPr lang="en-US" sz="2400"/>
              <a:t>Add Task: The user can add a new task to their routine by entering the task name and duration in minutes.</a:t>
            </a:r>
            <a:endParaRPr sz="2400"/>
          </a:p>
          <a:p>
            <a:pPr marL="228600" lvl="0" indent="-228600" algn="l" rtl="0">
              <a:lnSpc>
                <a:spcPct val="90000"/>
              </a:lnSpc>
              <a:spcBef>
                <a:spcPts val="1000"/>
              </a:spcBef>
              <a:spcAft>
                <a:spcPts val="0"/>
              </a:spcAft>
              <a:buClr>
                <a:schemeClr val="dk1"/>
              </a:buClr>
              <a:buSzPts val="2400"/>
              <a:buChar char="•"/>
            </a:pPr>
            <a:r>
              <a:rPr lang="en-US" sz="2400"/>
              <a:t>Update Task: The user can update an existing task by entering the task number to update, the new task name, and the new duration in minutes.</a:t>
            </a:r>
            <a:endParaRPr sz="2400"/>
          </a:p>
          <a:p>
            <a:pPr marL="228600" lvl="0" indent="-228600" algn="l" rtl="0">
              <a:lnSpc>
                <a:spcPct val="90000"/>
              </a:lnSpc>
              <a:spcBef>
                <a:spcPts val="1000"/>
              </a:spcBef>
              <a:spcAft>
                <a:spcPts val="0"/>
              </a:spcAft>
              <a:buClr>
                <a:schemeClr val="dk1"/>
              </a:buClr>
              <a:buSzPts val="2400"/>
              <a:buChar char="•"/>
            </a:pPr>
            <a:r>
              <a:rPr lang="en-US" sz="2400"/>
              <a:t>Delete Task: The user can delete an existing task by entering the task number to delete.</a:t>
            </a:r>
            <a:endParaRPr sz="2400"/>
          </a:p>
          <a:p>
            <a:pPr marL="228600" lvl="0" indent="-228600" algn="l" rtl="0">
              <a:lnSpc>
                <a:spcPct val="90000"/>
              </a:lnSpc>
              <a:spcBef>
                <a:spcPts val="1000"/>
              </a:spcBef>
              <a:spcAft>
                <a:spcPts val="0"/>
              </a:spcAft>
              <a:buClr>
                <a:schemeClr val="dk1"/>
              </a:buClr>
              <a:buSzPts val="2400"/>
              <a:buChar char="•"/>
            </a:pPr>
            <a:r>
              <a:rPr lang="en-US" sz="2400"/>
              <a:t>Display Tasks: The user can view all the tasks in their routine along with their durations.</a:t>
            </a:r>
            <a:endParaRPr sz="2400"/>
          </a:p>
          <a:p>
            <a:pPr marL="228600" lvl="0" indent="-228600" algn="l" rtl="0">
              <a:lnSpc>
                <a:spcPct val="90000"/>
              </a:lnSpc>
              <a:spcBef>
                <a:spcPts val="1000"/>
              </a:spcBef>
              <a:spcAft>
                <a:spcPts val="0"/>
              </a:spcAft>
              <a:buClr>
                <a:schemeClr val="dk1"/>
              </a:buClr>
              <a:buSzPts val="2400"/>
              <a:buChar char="•"/>
            </a:pPr>
            <a:r>
              <a:rPr lang="en-US" sz="2400"/>
              <a:t>Calculate Productive Hours: The app calculates the total productive hours based on the sum of durations of all the tasks in the user's routine.</a:t>
            </a:r>
            <a:endParaRPr sz="2400"/>
          </a:p>
          <a:p>
            <a:pPr marL="228600" lvl="0" indent="-228600" algn="l" rtl="0">
              <a:lnSpc>
                <a:spcPct val="90000"/>
              </a:lnSpc>
              <a:spcBef>
                <a:spcPts val="1000"/>
              </a:spcBef>
              <a:spcAft>
                <a:spcPts val="0"/>
              </a:spcAft>
              <a:buClr>
                <a:schemeClr val="dk1"/>
              </a:buClr>
              <a:buSzPts val="2400"/>
              <a:buChar char="•"/>
            </a:pPr>
            <a:r>
              <a:rPr lang="en-US" sz="2400"/>
              <a:t>Exit: The user can exit the app when they are done using it.</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10"/>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10"/>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10"/>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10"/>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10"/>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10"/>
          <p:cNvSpPr txBox="1">
            <a:spLocks noGrp="1"/>
          </p:cNvSpPr>
          <p:nvPr>
            <p:ph type="title"/>
          </p:nvPr>
        </p:nvSpPr>
        <p:spPr>
          <a:xfrm>
            <a:off x="466722" y="586855"/>
            <a:ext cx="3201366" cy="338749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3700"/>
              <a:buFont typeface="Aharoni"/>
              <a:buNone/>
            </a:pPr>
            <a:r>
              <a:rPr lang="en-US" sz="3700">
                <a:solidFill>
                  <a:srgbClr val="FFFFFF"/>
                </a:solidFill>
                <a:latin typeface="Aharoni"/>
                <a:ea typeface="Aharoni"/>
                <a:cs typeface="Aharoni"/>
                <a:sym typeface="Aharoni"/>
              </a:rPr>
              <a:t>Future updates and development plans</a:t>
            </a:r>
            <a:endParaRPr/>
          </a:p>
        </p:txBody>
      </p:sp>
      <p:sp>
        <p:nvSpPr>
          <p:cNvPr id="296" name="Google Shape;296;p10"/>
          <p:cNvSpPr txBox="1">
            <a:spLocks noGrp="1"/>
          </p:cNvSpPr>
          <p:nvPr>
            <p:ph type="body" idx="1"/>
          </p:nvPr>
        </p:nvSpPr>
        <p:spPr>
          <a:xfrm>
            <a:off x="4702629" y="239486"/>
            <a:ext cx="6662977" cy="6368143"/>
          </a:xfrm>
          <a:prstGeom prst="rect">
            <a:avLst/>
          </a:prstGeom>
          <a:noFill/>
          <a:ln>
            <a:noFill/>
          </a:ln>
        </p:spPr>
        <p:txBody>
          <a:bodyPr spcFirstLastPara="1" wrap="square" lIns="91425" tIns="45700" rIns="91425" bIns="45700" anchor="ctr" anchorCtr="0">
            <a:normAutofit lnSpcReduction="10000"/>
          </a:bodyPr>
          <a:lstStyle/>
          <a:p>
            <a:pPr marL="228600" lvl="0" indent="-228600" algn="l" rtl="0">
              <a:lnSpc>
                <a:spcPct val="90000"/>
              </a:lnSpc>
              <a:spcBef>
                <a:spcPts val="0"/>
              </a:spcBef>
              <a:spcAft>
                <a:spcPts val="0"/>
              </a:spcAft>
              <a:buClr>
                <a:schemeClr val="dk1"/>
              </a:buClr>
              <a:buSzPts val="1800"/>
              <a:buChar char="•"/>
            </a:pPr>
            <a:r>
              <a:rPr lang="en-US" sz="1800"/>
              <a:t>User authentication: Currently, the app requires users to enter a username and password to access it, but there is no authentication process to ensure that the correct credentials are entered. Adding an authentication mechanism, such as two-factor authentication or OAuth, would increase the app's security.</a:t>
            </a:r>
            <a:endParaRPr/>
          </a:p>
          <a:p>
            <a:pPr marL="228600" lvl="0" indent="-228600" algn="l" rtl="0">
              <a:lnSpc>
                <a:spcPct val="90000"/>
              </a:lnSpc>
              <a:spcBef>
                <a:spcPts val="1000"/>
              </a:spcBef>
              <a:spcAft>
                <a:spcPts val="0"/>
              </a:spcAft>
              <a:buClr>
                <a:schemeClr val="dk1"/>
              </a:buClr>
              <a:buSzPts val="1800"/>
              <a:buChar char="•"/>
            </a:pPr>
            <a:r>
              <a:rPr lang="en-US" sz="1800"/>
              <a:t>Data persistence: Currently, the app does not store tasks or their durations once the program is closed. Adding a database or file system to persist data would allow users to close and reopen the app without losing their task list.</a:t>
            </a:r>
            <a:endParaRPr/>
          </a:p>
          <a:p>
            <a:pPr marL="228600" lvl="0" indent="-228600" algn="l" rtl="0">
              <a:lnSpc>
                <a:spcPct val="90000"/>
              </a:lnSpc>
              <a:spcBef>
                <a:spcPts val="1000"/>
              </a:spcBef>
              <a:spcAft>
                <a:spcPts val="0"/>
              </a:spcAft>
              <a:buClr>
                <a:schemeClr val="dk1"/>
              </a:buClr>
              <a:buSzPts val="1800"/>
              <a:buChar char="•"/>
            </a:pPr>
            <a:r>
              <a:rPr lang="en-US" sz="1800"/>
              <a:t>Task categorization: Users may want to categorize their tasks based on type, priority, or due date. Adding the ability to categorize tasks and sort them based on these criteria would improve the user experience.</a:t>
            </a:r>
            <a:endParaRPr/>
          </a:p>
          <a:p>
            <a:pPr marL="228600" lvl="0" indent="-228600" algn="l" rtl="0">
              <a:lnSpc>
                <a:spcPct val="90000"/>
              </a:lnSpc>
              <a:spcBef>
                <a:spcPts val="1000"/>
              </a:spcBef>
              <a:spcAft>
                <a:spcPts val="0"/>
              </a:spcAft>
              <a:buClr>
                <a:schemeClr val="dk1"/>
              </a:buClr>
              <a:buSzPts val="1800"/>
              <a:buChar char="•"/>
            </a:pPr>
            <a:r>
              <a:rPr lang="en-US" sz="1800"/>
              <a:t>Notifications: Users may want to receive notifications when a task is due or when a task has been updated or deleted. Adding notification functionality would improve the app's usability.</a:t>
            </a:r>
            <a:endParaRPr/>
          </a:p>
          <a:p>
            <a:pPr marL="228600" lvl="0" indent="-228600" algn="l" rtl="0">
              <a:lnSpc>
                <a:spcPct val="90000"/>
              </a:lnSpc>
              <a:spcBef>
                <a:spcPts val="1000"/>
              </a:spcBef>
              <a:spcAft>
                <a:spcPts val="0"/>
              </a:spcAft>
              <a:buClr>
                <a:schemeClr val="dk1"/>
              </a:buClr>
              <a:buSzPts val="1800"/>
              <a:buChar char="•"/>
            </a:pPr>
            <a:r>
              <a:rPr lang="en-US" sz="1800"/>
              <a:t>Integration with other apps: Users may want to integrate this app with other productivity tools they use, such as calendars or to-do lists. Adding integration capabilities would increase the app's versatility and usefulness.</a:t>
            </a:r>
            <a:endParaRPr/>
          </a:p>
          <a:p>
            <a:pPr marL="228600" lvl="0" indent="-228600" algn="l" rtl="0">
              <a:lnSpc>
                <a:spcPct val="90000"/>
              </a:lnSpc>
              <a:spcBef>
                <a:spcPts val="1000"/>
              </a:spcBef>
              <a:spcAft>
                <a:spcPts val="0"/>
              </a:spcAft>
              <a:buClr>
                <a:schemeClr val="dk1"/>
              </a:buClr>
              <a:buSzPts val="1800"/>
              <a:buChar char="•"/>
            </a:pPr>
            <a:r>
              <a:rPr lang="en-US" sz="1800"/>
              <a:t>User interface improvements: Currently, the app has a simple command-line interface. Adding a graphical user interface (GUI) would make the app more user-friendly and visually appealing.</a:t>
            </a:r>
            <a:endParaRPr/>
          </a:p>
          <a:p>
            <a:pPr marL="228600" lvl="0" indent="-127000" algn="l" rtl="0">
              <a:lnSpc>
                <a:spcPct val="90000"/>
              </a:lnSpc>
              <a:spcBef>
                <a:spcPts val="1000"/>
              </a:spcBef>
              <a:spcAft>
                <a:spcPts val="0"/>
              </a:spcAft>
              <a:buClr>
                <a:schemeClr val="dk1"/>
              </a:buClr>
              <a:buSzPts val="1600"/>
              <a:buNone/>
            </a:pPr>
            <a:endParaRPr sz="1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712e838-3c2f-4638-83e4-1579d10a8bf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065FB3A8981043A30F3DEA1439B60D" ma:contentTypeVersion="10" ma:contentTypeDescription="Create a new document." ma:contentTypeScope="" ma:versionID="ac478fef63ed655e1ea69ab8bbfb22ed">
  <xsd:schema xmlns:xsd="http://www.w3.org/2001/XMLSchema" xmlns:xs="http://www.w3.org/2001/XMLSchema" xmlns:p="http://schemas.microsoft.com/office/2006/metadata/properties" xmlns:ns3="3712e838-3c2f-4638-83e4-1579d10a8bfe" xmlns:ns4="441f573e-74ec-45d5-8e5d-c411424fc89f" targetNamespace="http://schemas.microsoft.com/office/2006/metadata/properties" ma:root="true" ma:fieldsID="e04fb12670e376c63e645818cca9a949" ns3:_="" ns4:_="">
    <xsd:import namespace="3712e838-3c2f-4638-83e4-1579d10a8bfe"/>
    <xsd:import namespace="441f573e-74ec-45d5-8e5d-c411424fc89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12e838-3c2f-4638-83e4-1579d10a8b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f573e-74ec-45d5-8e5d-c411424fc89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0964B-848C-4F11-A544-97C930EAD242}">
  <ds:schemaRefs>
    <ds:schemaRef ds:uri="http://purl.org/dc/term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441f573e-74ec-45d5-8e5d-c411424fc89f"/>
    <ds:schemaRef ds:uri="3712e838-3c2f-4638-83e4-1579d10a8bfe"/>
    <ds:schemaRef ds:uri="http://www.w3.org/XML/1998/namespace"/>
  </ds:schemaRefs>
</ds:datastoreItem>
</file>

<file path=customXml/itemProps2.xml><?xml version="1.0" encoding="utf-8"?>
<ds:datastoreItem xmlns:ds="http://schemas.openxmlformats.org/officeDocument/2006/customXml" ds:itemID="{0175E653-EC03-46B8-B797-5155B3D3310C}">
  <ds:schemaRefs>
    <ds:schemaRef ds:uri="http://schemas.microsoft.com/sharepoint/v3/contenttype/forms"/>
  </ds:schemaRefs>
</ds:datastoreItem>
</file>

<file path=customXml/itemProps3.xml><?xml version="1.0" encoding="utf-8"?>
<ds:datastoreItem xmlns:ds="http://schemas.openxmlformats.org/officeDocument/2006/customXml" ds:itemID="{A81E415F-F690-44F6-90DE-80330B58F6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12e838-3c2f-4638-83e4-1579d10a8bfe"/>
    <ds:schemaRef ds:uri="441f573e-74ec-45d5-8e5d-c411424fc8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TotalTime>
  <Words>1451</Words>
  <Application>Microsoft Office PowerPoint</Application>
  <PresentationFormat>Widescreen</PresentationFormat>
  <Paragraphs>73</Paragraphs>
  <Slides>13</Slides>
  <Notes>12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Aharoni</vt:lpstr>
      <vt:lpstr>Algerian</vt:lpstr>
      <vt:lpstr>Arial</vt:lpstr>
      <vt:lpstr>Calibri</vt:lpstr>
      <vt:lpstr>Office Theme</vt:lpstr>
      <vt:lpstr>office theme</vt:lpstr>
      <vt:lpstr>office theme</vt:lpstr>
      <vt:lpstr>PowerPoint Presentation</vt:lpstr>
      <vt:lpstr>Contents</vt:lpstr>
      <vt:lpstr>Introduction</vt:lpstr>
      <vt:lpstr>Aim  of this app</vt:lpstr>
      <vt:lpstr>Purpose of app</vt:lpstr>
      <vt:lpstr>Features of app</vt:lpstr>
      <vt:lpstr>Benefits of app</vt:lpstr>
      <vt:lpstr>Functionalities</vt:lpstr>
      <vt:lpstr>Future updates and development plans</vt:lpstr>
      <vt:lpstr>PowerPoint Presentation</vt:lpstr>
      <vt:lpstr>Compatibility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yash22csu295</cp:lastModifiedBy>
  <cp:revision>4</cp:revision>
  <dcterms:created xsi:type="dcterms:W3CDTF">2023-05-07T06:43:08Z</dcterms:created>
  <dcterms:modified xsi:type="dcterms:W3CDTF">2023-05-15T09:06:47Z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0x010100EE065FB3A8981043A30F3DEA1439B60D</vt:lpwstr>
  </property>
</Properties>
</file>