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Playfair Display" panose="00000500000000000000" pitchFamily="2" charset="0"/>
      <p:regular r:id="rId17"/>
    </p:embeddedFont>
    <p:embeddedFont>
      <p:font typeface="Public Sans" panose="020B0604020202020204" charset="0"/>
      <p:regular r:id="rId18"/>
    </p:embeddedFont>
    <p:embeddedFont>
      <p:font typeface="Public Sa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69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1006882" y="4747842"/>
            <a:ext cx="16230600" cy="473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00"/>
              </a:lnSpc>
              <a:spcBef>
                <a:spcPct val="0"/>
              </a:spcBef>
            </a:pPr>
            <a:r>
              <a:rPr lang="en-US" sz="2714" b="1" spc="616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 DATA-DRIVEN STUDY USING SEPHORA SKINCARE REVIEWS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0974" y="982159"/>
            <a:ext cx="16408332" cy="3434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88"/>
              </a:lnSpc>
            </a:pPr>
            <a:r>
              <a:rPr lang="en-US" sz="8400" spc="42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Analyzing and Predicting Purchase Behaviour in the</a:t>
            </a:r>
          </a:p>
          <a:p>
            <a:pPr algn="l">
              <a:lnSpc>
                <a:spcPts val="8988"/>
              </a:lnSpc>
            </a:pPr>
            <a:r>
              <a:rPr lang="en-US" sz="8400" spc="42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E-commerce Industry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66149" y="1591576"/>
            <a:ext cx="12181128" cy="4762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028700" y="2047380"/>
            <a:ext cx="7124957" cy="3845215"/>
          </a:xfrm>
          <a:custGeom>
            <a:avLst/>
            <a:gdLst/>
            <a:ahLst/>
            <a:cxnLst/>
            <a:rect l="l" t="t" r="r" b="b"/>
            <a:pathLst>
              <a:path w="7124957" h="3845215">
                <a:moveTo>
                  <a:pt x="0" y="0"/>
                </a:moveTo>
                <a:lnTo>
                  <a:pt x="7124957" y="0"/>
                </a:lnTo>
                <a:lnTo>
                  <a:pt x="7124957" y="3845214"/>
                </a:lnTo>
                <a:lnTo>
                  <a:pt x="0" y="3845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9985937" y="2047380"/>
            <a:ext cx="7706626" cy="4604709"/>
          </a:xfrm>
          <a:custGeom>
            <a:avLst/>
            <a:gdLst/>
            <a:ahLst/>
            <a:cxnLst/>
            <a:rect l="l" t="t" r="r" b="b"/>
            <a:pathLst>
              <a:path w="7706626" h="4604709">
                <a:moveTo>
                  <a:pt x="0" y="0"/>
                </a:moveTo>
                <a:lnTo>
                  <a:pt x="7706627" y="0"/>
                </a:lnTo>
                <a:lnTo>
                  <a:pt x="7706627" y="4604709"/>
                </a:lnTo>
                <a:lnTo>
                  <a:pt x="0" y="46047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780406" y="947737"/>
            <a:ext cx="10429087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5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PREDICTIVE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183755"/>
            <a:ext cx="7124957" cy="207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RFM Analysis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Days since Last Review, Number of Reviews per customer, and average product price reviewed.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85937" y="7183755"/>
            <a:ext cx="7124957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Sentiment Analysis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Most reviews are positive, peaking at 0.5.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66149" y="1591576"/>
            <a:ext cx="12181128" cy="4762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9985937" y="2047380"/>
            <a:ext cx="7706626" cy="4604709"/>
          </a:xfrm>
          <a:custGeom>
            <a:avLst/>
            <a:gdLst/>
            <a:ahLst/>
            <a:cxnLst/>
            <a:rect l="l" t="t" r="r" b="b"/>
            <a:pathLst>
              <a:path w="7706626" h="4604709">
                <a:moveTo>
                  <a:pt x="0" y="0"/>
                </a:moveTo>
                <a:lnTo>
                  <a:pt x="7706627" y="0"/>
                </a:lnTo>
                <a:lnTo>
                  <a:pt x="7706627" y="4604709"/>
                </a:lnTo>
                <a:lnTo>
                  <a:pt x="0" y="4604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780406" y="3120046"/>
            <a:ext cx="6263737" cy="2630489"/>
          </a:xfrm>
          <a:custGeom>
            <a:avLst/>
            <a:gdLst/>
            <a:ahLst/>
            <a:cxnLst/>
            <a:rect l="l" t="t" r="r" b="b"/>
            <a:pathLst>
              <a:path w="6263737" h="2630489">
                <a:moveTo>
                  <a:pt x="0" y="0"/>
                </a:moveTo>
                <a:lnTo>
                  <a:pt x="6263737" y="0"/>
                </a:lnTo>
                <a:lnTo>
                  <a:pt x="6263737" y="2630489"/>
                </a:lnTo>
                <a:lnTo>
                  <a:pt x="0" y="26304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66156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3796521" y="5206864"/>
            <a:ext cx="3186649" cy="428749"/>
          </a:xfrm>
          <a:custGeom>
            <a:avLst/>
            <a:gdLst/>
            <a:ahLst/>
            <a:cxnLst/>
            <a:rect l="l" t="t" r="r" b="b"/>
            <a:pathLst>
              <a:path w="3186649" h="428749">
                <a:moveTo>
                  <a:pt x="0" y="0"/>
                </a:moveTo>
                <a:lnTo>
                  <a:pt x="3186649" y="0"/>
                </a:lnTo>
                <a:lnTo>
                  <a:pt x="3186649" y="428749"/>
                </a:lnTo>
                <a:lnTo>
                  <a:pt x="0" y="4287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780406" y="947737"/>
            <a:ext cx="10429087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5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PREDICTIVE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183755"/>
            <a:ext cx="7124957" cy="155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Random Forest Classifier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Random Forest Classifier, 96.06% accuracy.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85937" y="7183755"/>
            <a:ext cx="7124957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Sentiment Analysis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Most reviews are positive, peaking at 0.5.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66149" y="1591576"/>
            <a:ext cx="12181128" cy="4762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6636758" y="3718883"/>
            <a:ext cx="11301259" cy="6356958"/>
          </a:xfrm>
          <a:custGeom>
            <a:avLst/>
            <a:gdLst/>
            <a:ahLst/>
            <a:cxnLst/>
            <a:rect l="l" t="t" r="r" b="b"/>
            <a:pathLst>
              <a:path w="11301259" h="6356958">
                <a:moveTo>
                  <a:pt x="0" y="0"/>
                </a:moveTo>
                <a:lnTo>
                  <a:pt x="11301259" y="0"/>
                </a:lnTo>
                <a:lnTo>
                  <a:pt x="11301259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780406" y="947737"/>
            <a:ext cx="10429087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5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MULTIPLE REGRESSION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06871" y="2380848"/>
            <a:ext cx="16208771" cy="609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6871" y="3308843"/>
            <a:ext cx="15894417" cy="589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Predicted Rating using Sentiment, Review Length, Price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6871" y="4741786"/>
            <a:ext cx="5803913" cy="609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Results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6871" y="5669780"/>
            <a:ext cx="5803913" cy="1227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9"/>
              </a:lnSpc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R-Squared = 0.098</a:t>
            </a:r>
          </a:p>
          <a:p>
            <a:pPr algn="l">
              <a:lnSpc>
                <a:spcPts val="5049"/>
              </a:lnSpc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Sentiment has the largest impact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66149" y="1591576"/>
            <a:ext cx="12181128" cy="4762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607332" y="2426270"/>
            <a:ext cx="8536668" cy="5580847"/>
          </a:xfrm>
          <a:custGeom>
            <a:avLst/>
            <a:gdLst/>
            <a:ahLst/>
            <a:cxnLst/>
            <a:rect l="l" t="t" r="r" b="b"/>
            <a:pathLst>
              <a:path w="8536668" h="5580847">
                <a:moveTo>
                  <a:pt x="0" y="0"/>
                </a:moveTo>
                <a:lnTo>
                  <a:pt x="8536668" y="0"/>
                </a:lnTo>
                <a:lnTo>
                  <a:pt x="8536668" y="5580847"/>
                </a:lnTo>
                <a:lnTo>
                  <a:pt x="0" y="5580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9221435" y="2272071"/>
            <a:ext cx="8704618" cy="5832094"/>
          </a:xfrm>
          <a:custGeom>
            <a:avLst/>
            <a:gdLst/>
            <a:ahLst/>
            <a:cxnLst/>
            <a:rect l="l" t="t" r="r" b="b"/>
            <a:pathLst>
              <a:path w="8704618" h="5832094">
                <a:moveTo>
                  <a:pt x="0" y="0"/>
                </a:moveTo>
                <a:lnTo>
                  <a:pt x="8704618" y="0"/>
                </a:lnTo>
                <a:lnTo>
                  <a:pt x="8704618" y="5832094"/>
                </a:lnTo>
                <a:lnTo>
                  <a:pt x="0" y="5832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780406" y="947737"/>
            <a:ext cx="10429087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5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MODEL VALIDATION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597671"/>
            <a:ext cx="16230600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model shows good predictive accuracy and fits well across ratings, with no major assumption violations.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66149" y="1591576"/>
            <a:ext cx="12181128" cy="4762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780406" y="947737"/>
            <a:ext cx="10429087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5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INSIGHTS AND RECOMMENDATIONS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6871" y="2380848"/>
            <a:ext cx="16208771" cy="609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06871" y="3308843"/>
            <a:ext cx="15894417" cy="1227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5049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High satisfaction overall, but some products have negative sentiment.</a:t>
            </a:r>
          </a:p>
          <a:p>
            <a:pPr marL="582930" lvl="1" indent="-291465" algn="l">
              <a:lnSpc>
                <a:spcPts val="5049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Sentiment drives ratings the most.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6871" y="4741786"/>
            <a:ext cx="16208771" cy="609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Dataset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6871" y="5669780"/>
            <a:ext cx="16208771" cy="1865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5049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Improve products with negative feedback.</a:t>
            </a:r>
          </a:p>
          <a:p>
            <a:pPr marL="582930" lvl="1" indent="-291465" algn="l">
              <a:lnSpc>
                <a:spcPts val="5049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Target high-value customers with personalized offers.</a:t>
            </a:r>
          </a:p>
          <a:p>
            <a:pPr marL="582930" lvl="1" indent="-291465" algn="l">
              <a:lnSpc>
                <a:spcPts val="5049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Encourage detailed reviews to boost ratings.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66149" y="1591576"/>
            <a:ext cx="12181128" cy="4762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780406" y="947737"/>
            <a:ext cx="10429087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5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6871" y="3308843"/>
            <a:ext cx="15894417" cy="1865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5049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Successfully analyzed customer behavior using Sephora data.</a:t>
            </a:r>
          </a:p>
          <a:p>
            <a:pPr marL="582930" lvl="1" indent="-291465" algn="l">
              <a:lnSpc>
                <a:spcPts val="5049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Predictive model accurately forecasts recommendations.</a:t>
            </a:r>
          </a:p>
          <a:p>
            <a:pPr marL="582930" lvl="1" indent="-291465" algn="l">
              <a:lnSpc>
                <a:spcPts val="5049"/>
              </a:lnSpc>
              <a:buFont typeface="Arial"/>
              <a:buChar char="•"/>
            </a:pP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Actionable insights can enhance customer satisfaction and business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4" name="Group 4"/>
          <p:cNvGrpSpPr/>
          <p:nvPr/>
        </p:nvGrpSpPr>
        <p:grpSpPr>
          <a:xfrm>
            <a:off x="1006871" y="2571348"/>
            <a:ext cx="16208771" cy="1326902"/>
            <a:chOff x="0" y="0"/>
            <a:chExt cx="21611695" cy="1769202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00"/>
              <a:ext cx="21611695" cy="749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35"/>
                </a:lnSpc>
              </a:pPr>
              <a:r>
                <a:rPr lang="en-US" sz="2799" b="1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Objective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43651"/>
              <a:ext cx="21192556" cy="725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49"/>
                </a:lnSpc>
              </a:pPr>
              <a:r>
                <a:rPr lang="en-US" sz="27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Understand customer behavior in the e-commerce skincare industry.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06871" y="4932286"/>
            <a:ext cx="16208771" cy="1326902"/>
            <a:chOff x="0" y="0"/>
            <a:chExt cx="21611695" cy="1769202"/>
          </a:xfrm>
        </p:grpSpPr>
        <p:sp>
          <p:nvSpPr>
            <p:cNvPr id="8" name="TextBox 8"/>
            <p:cNvSpPr txBox="1"/>
            <p:nvPr/>
          </p:nvSpPr>
          <p:spPr>
            <a:xfrm>
              <a:off x="0" y="-190500"/>
              <a:ext cx="21611695" cy="749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35"/>
                </a:lnSpc>
              </a:pPr>
              <a:r>
                <a:rPr lang="en-US" sz="2799" b="1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Dataset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43651"/>
              <a:ext cx="21611695" cy="725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49"/>
                </a:lnSpc>
              </a:pPr>
              <a:r>
                <a:rPr lang="en-US" sz="27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Sephora Products and Skincare Reviews from Kaggle.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06871" y="7931398"/>
            <a:ext cx="16208771" cy="1326902"/>
            <a:chOff x="0" y="0"/>
            <a:chExt cx="21611695" cy="176920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043651"/>
              <a:ext cx="21611695" cy="725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49"/>
                </a:lnSpc>
              </a:pPr>
              <a:r>
                <a:rPr lang="en-US" sz="2700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Descriptive, Predctive, and Prescriptive Analysis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0"/>
              <a:ext cx="21611695" cy="749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35"/>
                </a:lnSpc>
              </a:pPr>
              <a:r>
                <a:rPr lang="en-US" sz="2799" b="1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Approach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66149" y="1591576"/>
            <a:ext cx="12181128" cy="4762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8602407" y="1827098"/>
            <a:ext cx="8993890" cy="7431202"/>
          </a:xfrm>
          <a:custGeom>
            <a:avLst/>
            <a:gdLst/>
            <a:ahLst/>
            <a:cxnLst/>
            <a:rect l="l" t="t" r="r" b="b"/>
            <a:pathLst>
              <a:path w="8993890" h="7431202">
                <a:moveTo>
                  <a:pt x="0" y="0"/>
                </a:moveTo>
                <a:lnTo>
                  <a:pt x="8993890" y="0"/>
                </a:lnTo>
                <a:lnTo>
                  <a:pt x="8993890" y="7431202"/>
                </a:lnTo>
                <a:lnTo>
                  <a:pt x="0" y="7431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780406" y="947737"/>
            <a:ext cx="10429087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5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GATHERING AND PREPROCESSING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0406" y="2304046"/>
            <a:ext cx="8192735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Source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Kaggle (Sephora Reviews, 5,000+ Reviews)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0406" y="4587240"/>
            <a:ext cx="6047934" cy="155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Attributes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Review Text, Rating, Product Name, Skin Type, Price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0406" y="7248342"/>
            <a:ext cx="9438357" cy="207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Preprocessing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Removed Duplicates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Handled missing values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Added review_length feature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66149" y="1591576"/>
            <a:ext cx="12181128" cy="4762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4019770" y="1832204"/>
            <a:ext cx="10248461" cy="6622592"/>
          </a:xfrm>
          <a:custGeom>
            <a:avLst/>
            <a:gdLst/>
            <a:ahLst/>
            <a:cxnLst/>
            <a:rect l="l" t="t" r="r" b="b"/>
            <a:pathLst>
              <a:path w="10248461" h="6622592">
                <a:moveTo>
                  <a:pt x="0" y="0"/>
                </a:moveTo>
                <a:lnTo>
                  <a:pt x="10248460" y="0"/>
                </a:lnTo>
                <a:lnTo>
                  <a:pt x="10248460" y="6622592"/>
                </a:lnTo>
                <a:lnTo>
                  <a:pt x="0" y="6622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780406" y="947737"/>
            <a:ext cx="11844395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5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DESCRIPTIVE ANALYSIS - RATING &amp; PRODUCTS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597671"/>
            <a:ext cx="8192735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Average Rating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4.31 (Mostly 5 Stars)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66149" y="1591576"/>
            <a:ext cx="12181128" cy="4762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581909" y="1603604"/>
            <a:ext cx="15124183" cy="7079792"/>
          </a:xfrm>
          <a:custGeom>
            <a:avLst/>
            <a:gdLst/>
            <a:ahLst/>
            <a:cxnLst/>
            <a:rect l="l" t="t" r="r" b="b"/>
            <a:pathLst>
              <a:path w="15124183" h="7079792">
                <a:moveTo>
                  <a:pt x="0" y="0"/>
                </a:moveTo>
                <a:lnTo>
                  <a:pt x="15124182" y="0"/>
                </a:lnTo>
                <a:lnTo>
                  <a:pt x="15124182" y="7079792"/>
                </a:lnTo>
                <a:lnTo>
                  <a:pt x="0" y="7079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780406" y="947737"/>
            <a:ext cx="12343915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5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DESCRIPTIVE ANALYSIS - RATINGS &amp; PRODUCTS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597671"/>
            <a:ext cx="8192735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Top Reviewed Prodcut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Lip Sleeping Mask Intense Hydration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66149" y="1591576"/>
            <a:ext cx="12181128" cy="4762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230201" y="1603604"/>
            <a:ext cx="15827597" cy="7079792"/>
          </a:xfrm>
          <a:custGeom>
            <a:avLst/>
            <a:gdLst/>
            <a:ahLst/>
            <a:cxnLst/>
            <a:rect l="l" t="t" r="r" b="b"/>
            <a:pathLst>
              <a:path w="15827597" h="7079792">
                <a:moveTo>
                  <a:pt x="0" y="0"/>
                </a:moveTo>
                <a:lnTo>
                  <a:pt x="15827598" y="0"/>
                </a:lnTo>
                <a:lnTo>
                  <a:pt x="15827598" y="7079792"/>
                </a:lnTo>
                <a:lnTo>
                  <a:pt x="0" y="7079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1028700" y="8597671"/>
            <a:ext cx="8192735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Top Rated Product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Gentle Hydra-Gel Face Cleanser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0406" y="947737"/>
            <a:ext cx="12343915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5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DESCRIPTIVE ANALYSIS - RATINGS &amp; PRODUCTS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66149" y="1591576"/>
            <a:ext cx="12181128" cy="4762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3406262" y="1284871"/>
            <a:ext cx="11475476" cy="7717258"/>
          </a:xfrm>
          <a:custGeom>
            <a:avLst/>
            <a:gdLst/>
            <a:ahLst/>
            <a:cxnLst/>
            <a:rect l="l" t="t" r="r" b="b"/>
            <a:pathLst>
              <a:path w="11475476" h="7717258">
                <a:moveTo>
                  <a:pt x="0" y="0"/>
                </a:moveTo>
                <a:lnTo>
                  <a:pt x="11475476" y="0"/>
                </a:lnTo>
                <a:lnTo>
                  <a:pt x="11475476" y="7717258"/>
                </a:lnTo>
                <a:lnTo>
                  <a:pt x="0" y="77172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780406" y="947737"/>
            <a:ext cx="12399417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5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DESCRIPTIVE ANALYSIS - CUSTOMER INSIGHTS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597671"/>
            <a:ext cx="8192735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Review Length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Average 59.17 words - right skewed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66149" y="1591576"/>
            <a:ext cx="12181128" cy="4762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3352723" y="1398743"/>
            <a:ext cx="11582553" cy="7489514"/>
          </a:xfrm>
          <a:custGeom>
            <a:avLst/>
            <a:gdLst/>
            <a:ahLst/>
            <a:cxnLst/>
            <a:rect l="l" t="t" r="r" b="b"/>
            <a:pathLst>
              <a:path w="11582553" h="7489514">
                <a:moveTo>
                  <a:pt x="0" y="0"/>
                </a:moveTo>
                <a:lnTo>
                  <a:pt x="11582554" y="0"/>
                </a:lnTo>
                <a:lnTo>
                  <a:pt x="11582554" y="7489514"/>
                </a:lnTo>
                <a:lnTo>
                  <a:pt x="0" y="7489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14" r="-914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780406" y="947737"/>
            <a:ext cx="12399417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5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DESCRIPTIVE ANALYSIS - CUSTOMER INSIGHTS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597671"/>
            <a:ext cx="8192735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Keywords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Frequent use of words ‘skin’, ‘product’, ‘love’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66149" y="1591576"/>
            <a:ext cx="12181128" cy="4762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3899380" y="2313070"/>
            <a:ext cx="10489239" cy="5660859"/>
          </a:xfrm>
          <a:custGeom>
            <a:avLst/>
            <a:gdLst/>
            <a:ahLst/>
            <a:cxnLst/>
            <a:rect l="l" t="t" r="r" b="b"/>
            <a:pathLst>
              <a:path w="10489239" h="5660859">
                <a:moveTo>
                  <a:pt x="0" y="0"/>
                </a:moveTo>
                <a:lnTo>
                  <a:pt x="10489240" y="0"/>
                </a:lnTo>
                <a:lnTo>
                  <a:pt x="10489240" y="5660860"/>
                </a:lnTo>
                <a:lnTo>
                  <a:pt x="0" y="5660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780406" y="947737"/>
            <a:ext cx="10429087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5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PREDICTIVE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597671"/>
            <a:ext cx="16230600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RFM Analysis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Days since Last Review, Number of Reviews per customer, and average product price reviewed.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Custom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Public Sans Bold</vt:lpstr>
      <vt:lpstr>Playfair Display</vt:lpstr>
      <vt:lpstr>Public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Final Project</dc:title>
  <cp:lastModifiedBy>sharmayash0202@gmail.com</cp:lastModifiedBy>
  <cp:revision>2</cp:revision>
  <dcterms:created xsi:type="dcterms:W3CDTF">2006-08-16T00:00:00Z</dcterms:created>
  <dcterms:modified xsi:type="dcterms:W3CDTF">2025-06-21T16:33:21Z</dcterms:modified>
  <dc:identifier>DAGkzVjJiwE</dc:identifier>
</cp:coreProperties>
</file>