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4"/>
    <p:sldId id="257" r:id="rId35"/>
    <p:sldId id="258" r:id="rId36"/>
    <p:sldId id="259" r:id="rId37"/>
    <p:sldId id="260" r:id="rId38"/>
    <p:sldId id="261" r:id="rId39"/>
    <p:sldId id="262" r:id="rId40"/>
    <p:sldId id="263" r:id="rId41"/>
    <p:sldId id="264" r:id="rId42"/>
    <p:sldId id="265" r:id="rId43"/>
    <p:sldId id="266" r:id="rId44"/>
    <p:sldId id="267" r:id="rId45"/>
    <p:sldId id="268" r:id="rId46"/>
    <p:sldId id="269" r:id="rId47"/>
    <p:sldId id="270" r:id="rId48"/>
    <p:sldId id="271" r:id="rId49"/>
    <p:sldId id="272" r:id="rId50"/>
    <p:sldId id="273" r:id="rId51"/>
    <p:sldId id="274" r:id="rId52"/>
  </p:sldIdLst>
  <p:sldSz cx="18288000" cy="10287000"/>
  <p:notesSz cx="6858000" cy="9144000"/>
  <p:embeddedFontLst>
    <p:embeddedFont>
      <p:font typeface="Oswald" charset="1" panose="00000500000000000000"/>
      <p:regular r:id="rId6"/>
    </p:embeddedFont>
    <p:embeddedFont>
      <p:font typeface="Oswald Bold" charset="1" panose="00000800000000000000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  <p:embeddedFont>
      <p:font typeface="DM Sans" charset="1" panose="00000000000000000000"/>
      <p:regular r:id="rId12"/>
    </p:embeddedFont>
    <p:embeddedFont>
      <p:font typeface="DM Sans Bold" charset="1" panose="00000000000000000000"/>
      <p:regular r:id="rId13"/>
    </p:embeddedFont>
    <p:embeddedFont>
      <p:font typeface="DM Sans Italics" charset="1" panose="00000000000000000000"/>
      <p:regular r:id="rId14"/>
    </p:embeddedFont>
    <p:embeddedFont>
      <p:font typeface="DM Sans Bold Italics" charset="1" panose="00000000000000000000"/>
      <p:regular r:id="rId15"/>
    </p:embeddedFont>
    <p:embeddedFont>
      <p:font typeface="Canva Sans" charset="1" panose="020B0503030501040103"/>
      <p:regular r:id="rId16"/>
    </p:embeddedFont>
    <p:embeddedFont>
      <p:font typeface="Canva Sans Bold" charset="1" panose="020B0803030501040103"/>
      <p:regular r:id="rId17"/>
    </p:embeddedFont>
    <p:embeddedFont>
      <p:font typeface="Canva Sans Italics" charset="1" panose="020B0503030501040103"/>
      <p:regular r:id="rId18"/>
    </p:embeddedFont>
    <p:embeddedFont>
      <p:font typeface="Canva Sans Bold Italics" charset="1" panose="020B0803030501040103"/>
      <p:regular r:id="rId19"/>
    </p:embeddedFont>
    <p:embeddedFont>
      <p:font typeface="Canva Sans Medium" charset="1" panose="020B0603030501040103"/>
      <p:regular r:id="rId20"/>
    </p:embeddedFont>
    <p:embeddedFont>
      <p:font typeface="Canva Sans Medium Italics" charset="1" panose="020B0603030501040103"/>
      <p:regular r:id="rId21"/>
    </p:embeddedFont>
    <p:embeddedFont>
      <p:font typeface="Open Sauce" charset="1" panose="00000500000000000000"/>
      <p:regular r:id="rId22"/>
    </p:embeddedFont>
    <p:embeddedFont>
      <p:font typeface="Open Sauce Bold" charset="1" panose="00000800000000000000"/>
      <p:regular r:id="rId23"/>
    </p:embeddedFont>
    <p:embeddedFont>
      <p:font typeface="Open Sauce Italics" charset="1" panose="00000500000000000000"/>
      <p:regular r:id="rId24"/>
    </p:embeddedFont>
    <p:embeddedFont>
      <p:font typeface="Open Sauce Bold Italics" charset="1" panose="00000800000000000000"/>
      <p:regular r:id="rId25"/>
    </p:embeddedFont>
    <p:embeddedFont>
      <p:font typeface="Open Sauce Light" charset="1" panose="00000400000000000000"/>
      <p:regular r:id="rId26"/>
    </p:embeddedFont>
    <p:embeddedFont>
      <p:font typeface="Open Sauce Light Italics" charset="1" panose="00000400000000000000"/>
      <p:regular r:id="rId27"/>
    </p:embeddedFont>
    <p:embeddedFont>
      <p:font typeface="Open Sauce Medium" charset="1" panose="00000600000000000000"/>
      <p:regular r:id="rId28"/>
    </p:embeddedFont>
    <p:embeddedFont>
      <p:font typeface="Open Sauce Medium Italics" charset="1" panose="00000600000000000000"/>
      <p:regular r:id="rId29"/>
    </p:embeddedFont>
    <p:embeddedFont>
      <p:font typeface="Open Sauce Semi-Bold" charset="1" panose="00000700000000000000"/>
      <p:regular r:id="rId30"/>
    </p:embeddedFont>
    <p:embeddedFont>
      <p:font typeface="Open Sauce Semi-Bold Italics" charset="1" panose="00000700000000000000"/>
      <p:regular r:id="rId31"/>
    </p:embeddedFont>
    <p:embeddedFont>
      <p:font typeface="Open Sauce Heavy" charset="1" panose="00000A00000000000000"/>
      <p:regular r:id="rId32"/>
    </p:embeddedFont>
    <p:embeddedFont>
      <p:font typeface="Open Sauce Heavy Italics" charset="1" panose="00000A00000000000000"/>
      <p:regular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slides/slide1.xml" Type="http://schemas.openxmlformats.org/officeDocument/2006/relationships/slide"/><Relationship Id="rId35" Target="slides/slide2.xml" Type="http://schemas.openxmlformats.org/officeDocument/2006/relationships/slide"/><Relationship Id="rId36" Target="slides/slide3.xml" Type="http://schemas.openxmlformats.org/officeDocument/2006/relationships/slide"/><Relationship Id="rId37" Target="slides/slide4.xml" Type="http://schemas.openxmlformats.org/officeDocument/2006/relationships/slide"/><Relationship Id="rId38" Target="slides/slide5.xml" Type="http://schemas.openxmlformats.org/officeDocument/2006/relationships/slide"/><Relationship Id="rId39" Target="slides/slide6.xml" Type="http://schemas.openxmlformats.org/officeDocument/2006/relationships/slide"/><Relationship Id="rId4" Target="theme/theme1.xml" Type="http://schemas.openxmlformats.org/officeDocument/2006/relationships/theme"/><Relationship Id="rId40" Target="slides/slide7.xml" Type="http://schemas.openxmlformats.org/officeDocument/2006/relationships/slide"/><Relationship Id="rId41" Target="slides/slide8.xml" Type="http://schemas.openxmlformats.org/officeDocument/2006/relationships/slide"/><Relationship Id="rId42" Target="slides/slide9.xml" Type="http://schemas.openxmlformats.org/officeDocument/2006/relationships/slide"/><Relationship Id="rId43" Target="slides/slide10.xml" Type="http://schemas.openxmlformats.org/officeDocument/2006/relationships/slide"/><Relationship Id="rId44" Target="slides/slide11.xml" Type="http://schemas.openxmlformats.org/officeDocument/2006/relationships/slide"/><Relationship Id="rId45" Target="slides/slide12.xml" Type="http://schemas.openxmlformats.org/officeDocument/2006/relationships/slide"/><Relationship Id="rId46" Target="slides/slide13.xml" Type="http://schemas.openxmlformats.org/officeDocument/2006/relationships/slide"/><Relationship Id="rId47" Target="slides/slide14.xml" Type="http://schemas.openxmlformats.org/officeDocument/2006/relationships/slide"/><Relationship Id="rId48" Target="slides/slide15.xml" Type="http://schemas.openxmlformats.org/officeDocument/2006/relationships/slide"/><Relationship Id="rId49" Target="slides/slide16.xml" Type="http://schemas.openxmlformats.org/officeDocument/2006/relationships/slide"/><Relationship Id="rId5" Target="tableStyles.xml" Type="http://schemas.openxmlformats.org/officeDocument/2006/relationships/tableStyles"/><Relationship Id="rId50" Target="slides/slide17.xml" Type="http://schemas.openxmlformats.org/officeDocument/2006/relationships/slide"/><Relationship Id="rId51" Target="slides/slide18.xml" Type="http://schemas.openxmlformats.org/officeDocument/2006/relationships/slide"/><Relationship Id="rId52" Target="slides/slide19.xml" Type="http://schemas.openxmlformats.org/officeDocument/2006/relationships/slide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050084" y="1517800"/>
            <a:ext cx="12843439" cy="2876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99"/>
              </a:lnSpc>
            </a:pPr>
            <a:r>
              <a:rPr lang="en-US" sz="9499">
                <a:solidFill>
                  <a:srgbClr val="9179FA"/>
                </a:solidFill>
                <a:latin typeface="Open Sauce Light"/>
              </a:rPr>
              <a:t>Responsible and Safe  </a:t>
            </a:r>
            <a:r>
              <a:rPr lang="en-US" sz="9499">
                <a:solidFill>
                  <a:srgbClr val="FFFFFF"/>
                </a:solidFill>
                <a:latin typeface="Open Sauce Light"/>
              </a:rPr>
              <a:t>AI Systems 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2964433" y="-4175307"/>
            <a:ext cx="13506576" cy="16009950"/>
          </a:xfrm>
          <a:custGeom>
            <a:avLst/>
            <a:gdLst/>
            <a:ahLst/>
            <a:cxnLst/>
            <a:rect r="r" b="b" t="t" l="l"/>
            <a:pathLst>
              <a:path h="16009950" w="13506576">
                <a:moveTo>
                  <a:pt x="0" y="0"/>
                </a:moveTo>
                <a:lnTo>
                  <a:pt x="13506576" y="0"/>
                </a:lnTo>
                <a:lnTo>
                  <a:pt x="13506576" y="16009950"/>
                </a:lnTo>
                <a:lnTo>
                  <a:pt x="0" y="160099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71557" y="7680857"/>
            <a:ext cx="2778527" cy="14734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92"/>
              </a:lnSpc>
            </a:pPr>
            <a:r>
              <a:rPr lang="en-US" sz="1840" u="sng">
                <a:solidFill>
                  <a:srgbClr val="9179FA"/>
                </a:solidFill>
                <a:latin typeface="Open Sauce Bold Italics"/>
              </a:rPr>
              <a:t>TEAM LLAMA</a:t>
            </a:r>
          </a:p>
          <a:p>
            <a:pPr algn="l">
              <a:lnSpc>
                <a:spcPts val="2392"/>
              </a:lnSpc>
            </a:pPr>
          </a:p>
          <a:p>
            <a:pPr algn="l">
              <a:lnSpc>
                <a:spcPts val="2392"/>
              </a:lnSpc>
            </a:pPr>
            <a:r>
              <a:rPr lang="en-US" sz="1840">
                <a:solidFill>
                  <a:srgbClr val="FFFFFF"/>
                </a:solidFill>
                <a:latin typeface="Open Sauce"/>
              </a:rPr>
              <a:t>Yash Shivhare</a:t>
            </a:r>
          </a:p>
          <a:p>
            <a:pPr algn="l">
              <a:lnSpc>
                <a:spcPts val="2392"/>
              </a:lnSpc>
            </a:pPr>
            <a:r>
              <a:rPr lang="en-US" sz="1840">
                <a:solidFill>
                  <a:srgbClr val="FFFFFF"/>
                </a:solidFill>
                <a:latin typeface="Open Sauce"/>
              </a:rPr>
              <a:t>Arush Sachdeva</a:t>
            </a:r>
          </a:p>
          <a:p>
            <a:pPr algn="l">
              <a:lnSpc>
                <a:spcPts val="2392"/>
              </a:lnSpc>
              <a:spcBef>
                <a:spcPct val="0"/>
              </a:spcBef>
            </a:pPr>
            <a:r>
              <a:rPr lang="en-US" sz="1840">
                <a:solidFill>
                  <a:srgbClr val="FFFFFF"/>
                </a:solidFill>
                <a:latin typeface="Open Sauce"/>
              </a:rPr>
              <a:t>Vrinda Agarwal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669084" y="5340209"/>
            <a:ext cx="12949833" cy="10037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02"/>
              </a:lnSpc>
            </a:pPr>
            <a:r>
              <a:rPr lang="en-US" sz="5858">
                <a:solidFill>
                  <a:srgbClr val="9179FA"/>
                </a:solidFill>
                <a:latin typeface="Canva Sans"/>
              </a:rPr>
              <a:t>SEMANTIC UNCERTAINTY ANALYSIS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8267700" y="-3197412"/>
            <a:ext cx="12060782" cy="9166194"/>
          </a:xfrm>
          <a:custGeom>
            <a:avLst/>
            <a:gdLst/>
            <a:ahLst/>
            <a:cxnLst/>
            <a:rect r="r" b="b" t="t" l="l"/>
            <a:pathLst>
              <a:path h="9166194" w="12060782">
                <a:moveTo>
                  <a:pt x="12060782" y="0"/>
                </a:moveTo>
                <a:lnTo>
                  <a:pt x="0" y="0"/>
                </a:lnTo>
                <a:lnTo>
                  <a:pt x="0" y="9166194"/>
                </a:lnTo>
                <a:lnTo>
                  <a:pt x="12060782" y="9166194"/>
                </a:lnTo>
                <a:lnTo>
                  <a:pt x="12060782" y="0"/>
                </a:lnTo>
                <a:close/>
              </a:path>
            </a:pathLst>
          </a:custGeom>
          <a:blipFill>
            <a:blip r:embed="rId2">
              <a:alphaModFix amt="5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50748" y="323191"/>
            <a:ext cx="11082471" cy="877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94"/>
              </a:lnSpc>
            </a:pPr>
            <a:r>
              <a:rPr lang="en-US" sz="5210">
                <a:solidFill>
                  <a:srgbClr val="9179FA"/>
                </a:solidFill>
                <a:latin typeface="Open Sauce"/>
              </a:rPr>
              <a:t>Initial Findings: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50748" y="1347585"/>
            <a:ext cx="16124717" cy="763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37"/>
              </a:lnSpc>
            </a:pPr>
            <a:r>
              <a:rPr lang="en-US" sz="2241">
                <a:solidFill>
                  <a:srgbClr val="FFFFFF"/>
                </a:solidFill>
                <a:latin typeface="Open Sauce Light"/>
              </a:rPr>
              <a:t>A strong correlation (0.968) was observed between semantic uncertainty and hallucinations in the CoQA dataset. However, this correlation did not hold for the larger SQuAD dataset, indicating a more complex relationship.</a:t>
            </a:r>
          </a:p>
        </p:txBody>
      </p:sp>
      <p:sp>
        <p:nvSpPr>
          <p:cNvPr name="AutoShape 5" id="5"/>
          <p:cNvSpPr/>
          <p:nvPr/>
        </p:nvSpPr>
        <p:spPr>
          <a:xfrm flipV="true">
            <a:off x="47" y="9829089"/>
            <a:ext cx="12076074" cy="23812"/>
          </a:xfrm>
          <a:prstGeom prst="line">
            <a:avLst/>
          </a:prstGeom>
          <a:ln cap="rnd" w="47625">
            <a:solidFill>
              <a:srgbClr val="9179F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450748" y="2407526"/>
            <a:ext cx="11082471" cy="877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94"/>
              </a:lnSpc>
            </a:pPr>
            <a:r>
              <a:rPr lang="en-US" sz="5210">
                <a:solidFill>
                  <a:srgbClr val="9179FA"/>
                </a:solidFill>
                <a:latin typeface="Open Sauce"/>
              </a:rPr>
              <a:t>Metrics Used: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50748" y="3418189"/>
            <a:ext cx="16808552" cy="29168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2023" indent="-226011" lvl="1">
              <a:lnSpc>
                <a:spcPts val="2931"/>
              </a:lnSpc>
              <a:buFont typeface="Arial"/>
              <a:buChar char="•"/>
            </a:pPr>
            <a:r>
              <a:rPr lang="en-US" sz="2093">
                <a:solidFill>
                  <a:srgbClr val="9976FF"/>
                </a:solidFill>
                <a:latin typeface="Open Sauce Bold"/>
              </a:rPr>
              <a:t>AUROC</a:t>
            </a:r>
            <a:r>
              <a:rPr lang="en-US" sz="2093">
                <a:solidFill>
                  <a:srgbClr val="FFFFFF"/>
                </a:solidFill>
                <a:latin typeface="Open Sauce Light"/>
              </a:rPr>
              <a:t>: Evaluated the performance of different uncertainty estimation methods (Semantic Entropy, Lexical Similarity, PTrue) across various models, showing Semantic Entropy's robustness, especially in larger models.</a:t>
            </a:r>
          </a:p>
          <a:p>
            <a:pPr algn="l">
              <a:lnSpc>
                <a:spcPts val="2931"/>
              </a:lnSpc>
            </a:pPr>
          </a:p>
          <a:p>
            <a:pPr algn="l" marL="452023" indent="-226011" lvl="1">
              <a:lnSpc>
                <a:spcPts val="2931"/>
              </a:lnSpc>
              <a:buFont typeface="Arial"/>
              <a:buChar char="•"/>
            </a:pPr>
            <a:r>
              <a:rPr lang="en-US" sz="2093">
                <a:solidFill>
                  <a:srgbClr val="9976FF"/>
                </a:solidFill>
                <a:latin typeface="Open Sauce Bold"/>
              </a:rPr>
              <a:t>Feature Importance</a:t>
            </a:r>
            <a:r>
              <a:rPr lang="en-US" sz="2093">
                <a:solidFill>
                  <a:srgbClr val="FFFFFF"/>
                </a:solidFill>
                <a:latin typeface="Open Sauce Light"/>
              </a:rPr>
              <a:t>: Analyzed the impact of different features in a Gradient Boosting model, revealing Lexical Similarity and PTrue as key drivers of prediction accuracy.</a:t>
            </a:r>
          </a:p>
          <a:p>
            <a:pPr algn="l">
              <a:lnSpc>
                <a:spcPts val="2931"/>
              </a:lnSpc>
            </a:pPr>
          </a:p>
          <a:p>
            <a:pPr algn="l" marL="452023" indent="-226011" lvl="1">
              <a:lnSpc>
                <a:spcPts val="2931"/>
              </a:lnSpc>
              <a:buFont typeface="Arial"/>
              <a:buChar char="•"/>
            </a:pPr>
            <a:r>
              <a:rPr lang="en-US" sz="2093">
                <a:solidFill>
                  <a:srgbClr val="9976FF"/>
                </a:solidFill>
                <a:latin typeface="Open Sauce Bold"/>
              </a:rPr>
              <a:t>Nonlinear Regression</a:t>
            </a:r>
            <a:r>
              <a:rPr lang="en-US" sz="2093">
                <a:solidFill>
                  <a:srgbClr val="FFFFFF"/>
                </a:solidFill>
                <a:latin typeface="Open Sauce Light"/>
              </a:rPr>
              <a:t>: Visualized the complex relationship between Semantic Entropy, Lexical Similarity, and model outputs, highlighting their interconnectedness.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50748" y="6630277"/>
            <a:ext cx="11082471" cy="877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94"/>
              </a:lnSpc>
            </a:pPr>
            <a:r>
              <a:rPr lang="en-US" sz="5210">
                <a:solidFill>
                  <a:srgbClr val="9179FA"/>
                </a:solidFill>
                <a:latin typeface="Open Sauce"/>
              </a:rPr>
              <a:t>Wasserstein Distance: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50748" y="7669459"/>
            <a:ext cx="16124717" cy="763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37"/>
              </a:lnSpc>
            </a:pPr>
            <a:r>
              <a:rPr lang="en-US" sz="2241">
                <a:solidFill>
                  <a:srgbClr val="FFFFFF"/>
                </a:solidFill>
                <a:latin typeface="Open Sauce Light"/>
              </a:rPr>
              <a:t>Illustrated the nearness of the joint probability distribution of semantic entropy and lexical similarity with average hallucinations, suggesting a potential link.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53725" y="959848"/>
            <a:ext cx="13380551" cy="8367304"/>
          </a:xfrm>
          <a:custGeom>
            <a:avLst/>
            <a:gdLst/>
            <a:ahLst/>
            <a:cxnLst/>
            <a:rect r="r" b="b" t="t" l="l"/>
            <a:pathLst>
              <a:path h="8367304" w="13380551">
                <a:moveTo>
                  <a:pt x="0" y="0"/>
                </a:moveTo>
                <a:lnTo>
                  <a:pt x="13380550" y="0"/>
                </a:lnTo>
                <a:lnTo>
                  <a:pt x="13380550" y="8367304"/>
                </a:lnTo>
                <a:lnTo>
                  <a:pt x="0" y="83673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14132" y="1168287"/>
            <a:ext cx="14459736" cy="8090013"/>
          </a:xfrm>
          <a:custGeom>
            <a:avLst/>
            <a:gdLst/>
            <a:ahLst/>
            <a:cxnLst/>
            <a:rect r="r" b="b" t="t" l="l"/>
            <a:pathLst>
              <a:path h="8090013" w="14459736">
                <a:moveTo>
                  <a:pt x="0" y="0"/>
                </a:moveTo>
                <a:lnTo>
                  <a:pt x="14459736" y="0"/>
                </a:lnTo>
                <a:lnTo>
                  <a:pt x="14459736" y="8090013"/>
                </a:lnTo>
                <a:lnTo>
                  <a:pt x="0" y="80900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99871" y="569133"/>
            <a:ext cx="9288257" cy="9148734"/>
          </a:xfrm>
          <a:custGeom>
            <a:avLst/>
            <a:gdLst/>
            <a:ahLst/>
            <a:cxnLst/>
            <a:rect r="r" b="b" t="t" l="l"/>
            <a:pathLst>
              <a:path h="9148734" w="9288257">
                <a:moveTo>
                  <a:pt x="0" y="0"/>
                </a:moveTo>
                <a:lnTo>
                  <a:pt x="9288258" y="0"/>
                </a:lnTo>
                <a:lnTo>
                  <a:pt x="9288258" y="9148734"/>
                </a:lnTo>
                <a:lnTo>
                  <a:pt x="0" y="91487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718641" y="694970"/>
            <a:ext cx="10073305" cy="8259620"/>
          </a:xfrm>
          <a:custGeom>
            <a:avLst/>
            <a:gdLst/>
            <a:ahLst/>
            <a:cxnLst/>
            <a:rect r="r" b="b" t="t" l="l"/>
            <a:pathLst>
              <a:path h="8259620" w="10073305">
                <a:moveTo>
                  <a:pt x="0" y="0"/>
                </a:moveTo>
                <a:lnTo>
                  <a:pt x="10073305" y="0"/>
                </a:lnTo>
                <a:lnTo>
                  <a:pt x="10073305" y="8259620"/>
                </a:lnTo>
                <a:lnTo>
                  <a:pt x="0" y="82596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050084" y="4424362"/>
            <a:ext cx="12187831" cy="1438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99"/>
              </a:lnSpc>
            </a:pPr>
            <a:r>
              <a:rPr lang="en-US" sz="9499">
                <a:solidFill>
                  <a:srgbClr val="9179FA"/>
                </a:solidFill>
                <a:latin typeface="Open Sauce"/>
              </a:rPr>
              <a:t>CONCLUSIONS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2964433" y="-4175307"/>
            <a:ext cx="13506576" cy="16009950"/>
          </a:xfrm>
          <a:custGeom>
            <a:avLst/>
            <a:gdLst/>
            <a:ahLst/>
            <a:cxnLst/>
            <a:rect r="r" b="b" t="t" l="l"/>
            <a:pathLst>
              <a:path h="16009950" w="13506576">
                <a:moveTo>
                  <a:pt x="0" y="0"/>
                </a:moveTo>
                <a:lnTo>
                  <a:pt x="13506576" y="0"/>
                </a:lnTo>
                <a:lnTo>
                  <a:pt x="13506576" y="16009950"/>
                </a:lnTo>
                <a:lnTo>
                  <a:pt x="0" y="160099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8267700" y="-3197412"/>
            <a:ext cx="12060782" cy="9166194"/>
          </a:xfrm>
          <a:custGeom>
            <a:avLst/>
            <a:gdLst/>
            <a:ahLst/>
            <a:cxnLst/>
            <a:rect r="r" b="b" t="t" l="l"/>
            <a:pathLst>
              <a:path h="9166194" w="12060782">
                <a:moveTo>
                  <a:pt x="12060782" y="0"/>
                </a:moveTo>
                <a:lnTo>
                  <a:pt x="0" y="0"/>
                </a:lnTo>
                <a:lnTo>
                  <a:pt x="0" y="9166194"/>
                </a:lnTo>
                <a:lnTo>
                  <a:pt x="12060782" y="9166194"/>
                </a:lnTo>
                <a:lnTo>
                  <a:pt x="12060782" y="0"/>
                </a:lnTo>
                <a:close/>
              </a:path>
            </a:pathLst>
          </a:custGeom>
          <a:blipFill>
            <a:blip r:embed="rId2">
              <a:alphaModFix amt="5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50748" y="942975"/>
            <a:ext cx="11082471" cy="877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94"/>
              </a:lnSpc>
            </a:pPr>
            <a:r>
              <a:rPr lang="en-US" sz="5210">
                <a:solidFill>
                  <a:srgbClr val="9179FA"/>
                </a:solidFill>
                <a:latin typeface="Open Sauce"/>
              </a:rPr>
              <a:t>KEY INSIGHTS:</a:t>
            </a:r>
          </a:p>
        </p:txBody>
      </p:sp>
      <p:sp>
        <p:nvSpPr>
          <p:cNvPr name="AutoShape 4" id="4"/>
          <p:cNvSpPr/>
          <p:nvPr/>
        </p:nvSpPr>
        <p:spPr>
          <a:xfrm flipV="true">
            <a:off x="47" y="9829089"/>
            <a:ext cx="12076074" cy="23812"/>
          </a:xfrm>
          <a:prstGeom prst="line">
            <a:avLst/>
          </a:prstGeom>
          <a:ln cap="rnd" w="47625">
            <a:solidFill>
              <a:srgbClr val="9179F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1028700" y="3207429"/>
            <a:ext cx="12372668" cy="38340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24303" indent="-262152" lvl="1">
              <a:lnSpc>
                <a:spcPts val="3399"/>
              </a:lnSpc>
              <a:buFont typeface="Arial"/>
              <a:buChar char="•"/>
            </a:pPr>
            <a:r>
              <a:rPr lang="en-US" sz="2428">
                <a:solidFill>
                  <a:srgbClr val="FFFFFF"/>
                </a:solidFill>
                <a:latin typeface="Open Sauce Bold"/>
              </a:rPr>
              <a:t>The relationship between semantic uncertainty, lexical similarity, and hallucinations is complex and may vary depending on the dataset and model used.</a:t>
            </a:r>
          </a:p>
          <a:p>
            <a:pPr algn="l" marL="524303" indent="-262152" lvl="1">
              <a:lnSpc>
                <a:spcPts val="3399"/>
              </a:lnSpc>
              <a:buFont typeface="Arial"/>
              <a:buChar char="•"/>
            </a:pPr>
            <a:r>
              <a:rPr lang="en-US" sz="2428">
                <a:solidFill>
                  <a:srgbClr val="FFFFFF"/>
                </a:solidFill>
                <a:latin typeface="Open Sauce Bold"/>
              </a:rPr>
              <a:t>Semantic Entropy appears to be a reliable measure of uncertainty, especially for larger models.</a:t>
            </a:r>
          </a:p>
          <a:p>
            <a:pPr algn="l" marL="524303" indent="-262152" lvl="1">
              <a:lnSpc>
                <a:spcPts val="3399"/>
              </a:lnSpc>
              <a:buFont typeface="Arial"/>
              <a:buChar char="•"/>
            </a:pPr>
            <a:r>
              <a:rPr lang="en-US" sz="2428">
                <a:solidFill>
                  <a:srgbClr val="FFFFFF"/>
                </a:solidFill>
                <a:latin typeface="Open Sauce Bold"/>
              </a:rPr>
              <a:t>Lexical Similarity and PTrue are significant factors influencing model predictions.</a:t>
            </a:r>
          </a:p>
          <a:p>
            <a:pPr algn="l" marL="524303" indent="-262152" lvl="1">
              <a:lnSpc>
                <a:spcPts val="3399"/>
              </a:lnSpc>
              <a:buFont typeface="Arial"/>
              <a:buChar char="•"/>
            </a:pPr>
            <a:r>
              <a:rPr lang="en-US" sz="2428">
                <a:solidFill>
                  <a:srgbClr val="FFFFFF"/>
                </a:solidFill>
                <a:latin typeface="Open Sauce Bold"/>
              </a:rPr>
              <a:t>Further investigation is needed to fully understand the interplay of these factors and their impact on AI hallucinations.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050084" y="4424362"/>
            <a:ext cx="12187831" cy="1438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99"/>
              </a:lnSpc>
            </a:pPr>
            <a:r>
              <a:rPr lang="en-US" sz="9499">
                <a:solidFill>
                  <a:srgbClr val="9179FA"/>
                </a:solidFill>
                <a:latin typeface="Open Sauce"/>
              </a:rPr>
              <a:t>REFERENCES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2964433" y="-4175307"/>
            <a:ext cx="13506576" cy="16009950"/>
          </a:xfrm>
          <a:custGeom>
            <a:avLst/>
            <a:gdLst/>
            <a:ahLst/>
            <a:cxnLst/>
            <a:rect r="r" b="b" t="t" l="l"/>
            <a:pathLst>
              <a:path h="16009950" w="13506576">
                <a:moveTo>
                  <a:pt x="0" y="0"/>
                </a:moveTo>
                <a:lnTo>
                  <a:pt x="13506576" y="0"/>
                </a:lnTo>
                <a:lnTo>
                  <a:pt x="13506576" y="16009950"/>
                </a:lnTo>
                <a:lnTo>
                  <a:pt x="0" y="160099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050084" y="1633538"/>
            <a:ext cx="12187831" cy="701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9179FA"/>
                </a:solidFill>
                <a:latin typeface="Open Sauce Light"/>
              </a:rPr>
              <a:t>[1] Kuhn, L., Gal, Y., &amp; Farquhar, S. (2023). Semantic uncertainty: Linguistic invariances for uncertainty estimation in natural language generation. arXiv preprint arXiv:2302.09664.</a:t>
            </a:r>
          </a:p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9179FA"/>
                </a:solidFill>
                <a:latin typeface="Open Sauce Light"/>
              </a:rPr>
              <a:t>Guerreiro, N. M., Voita, E., &amp; Martins, A. F. (2022). </a:t>
            </a:r>
          </a:p>
          <a:p>
            <a:pPr algn="l">
              <a:lnSpc>
                <a:spcPts val="5040"/>
              </a:lnSpc>
            </a:pPr>
          </a:p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9179FA"/>
                </a:solidFill>
                <a:latin typeface="Open Sauce Light"/>
              </a:rPr>
              <a:t>[2] </a:t>
            </a:r>
            <a:r>
              <a:rPr lang="en-US" sz="4200">
                <a:solidFill>
                  <a:srgbClr val="9179FA"/>
                </a:solidFill>
                <a:latin typeface="Open Sauce Light"/>
              </a:rPr>
              <a:t>Looking for a needle in a haystack: A comprehensive study of hallucinations in neural machine translation. arXiv preprint arXiv:2208.05309.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2964433" y="-4175307"/>
            <a:ext cx="13506576" cy="16009950"/>
          </a:xfrm>
          <a:custGeom>
            <a:avLst/>
            <a:gdLst/>
            <a:ahLst/>
            <a:cxnLst/>
            <a:rect r="r" b="b" t="t" l="l"/>
            <a:pathLst>
              <a:path h="16009950" w="13506576">
                <a:moveTo>
                  <a:pt x="0" y="0"/>
                </a:moveTo>
                <a:lnTo>
                  <a:pt x="13506576" y="0"/>
                </a:lnTo>
                <a:lnTo>
                  <a:pt x="13506576" y="16009950"/>
                </a:lnTo>
                <a:lnTo>
                  <a:pt x="0" y="160099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050084" y="4424362"/>
            <a:ext cx="12187831" cy="1438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99"/>
              </a:lnSpc>
            </a:pPr>
            <a:r>
              <a:rPr lang="en-US" sz="9499">
                <a:solidFill>
                  <a:srgbClr val="9179FA"/>
                </a:solidFill>
                <a:latin typeface="Open Sauce"/>
              </a:rPr>
              <a:t>THANK YOU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2964433" y="-4175307"/>
            <a:ext cx="13506576" cy="16009950"/>
          </a:xfrm>
          <a:custGeom>
            <a:avLst/>
            <a:gdLst/>
            <a:ahLst/>
            <a:cxnLst/>
            <a:rect r="r" b="b" t="t" l="l"/>
            <a:pathLst>
              <a:path h="16009950" w="13506576">
                <a:moveTo>
                  <a:pt x="0" y="0"/>
                </a:moveTo>
                <a:lnTo>
                  <a:pt x="13506576" y="0"/>
                </a:lnTo>
                <a:lnTo>
                  <a:pt x="13506576" y="16009950"/>
                </a:lnTo>
                <a:lnTo>
                  <a:pt x="0" y="160099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252126" y="1711558"/>
            <a:ext cx="1400485" cy="6027108"/>
            <a:chOff x="0" y="0"/>
            <a:chExt cx="368852" cy="158738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8852" cy="1587386"/>
            </a:xfrm>
            <a:custGeom>
              <a:avLst/>
              <a:gdLst/>
              <a:ahLst/>
              <a:cxnLst/>
              <a:rect r="r" b="b" t="t" l="l"/>
              <a:pathLst>
                <a:path h="1587386" w="368852">
                  <a:moveTo>
                    <a:pt x="0" y="0"/>
                  </a:moveTo>
                  <a:lnTo>
                    <a:pt x="368852" y="0"/>
                  </a:lnTo>
                  <a:lnTo>
                    <a:pt x="368852" y="1587386"/>
                  </a:lnTo>
                  <a:lnTo>
                    <a:pt x="0" y="1587386"/>
                  </a:lnTo>
                  <a:close/>
                </a:path>
              </a:pathLst>
            </a:custGeom>
            <a:solidFill>
              <a:srgbClr val="9976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368852" cy="16064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01577" y="4032584"/>
            <a:ext cx="5623795" cy="16863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981" spc="978">
                <a:solidFill>
                  <a:srgbClr val="9976FF"/>
                </a:solidFill>
                <a:latin typeface="Oswald Bold"/>
              </a:rPr>
              <a:t>CONTENT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483760" y="1888336"/>
            <a:ext cx="937219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86"/>
              </a:lnSpc>
            </a:pPr>
            <a:r>
              <a:rPr lang="en-US" sz="5071">
                <a:solidFill>
                  <a:srgbClr val="363636"/>
                </a:solidFill>
                <a:latin typeface="Oswald Bold Italics"/>
              </a:rPr>
              <a:t>01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483760" y="2785843"/>
            <a:ext cx="937219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86"/>
              </a:lnSpc>
            </a:pPr>
            <a:r>
              <a:rPr lang="en-US" sz="5071">
                <a:solidFill>
                  <a:srgbClr val="363636"/>
                </a:solidFill>
                <a:latin typeface="Oswald Bold Italics"/>
              </a:rPr>
              <a:t>02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483760" y="3818272"/>
            <a:ext cx="937219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86"/>
              </a:lnSpc>
            </a:pPr>
            <a:r>
              <a:rPr lang="en-US" sz="5071">
                <a:solidFill>
                  <a:srgbClr val="363636"/>
                </a:solidFill>
                <a:latin typeface="Oswald Bold Italics"/>
              </a:rPr>
              <a:t>03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885946" y="3946945"/>
            <a:ext cx="8841999" cy="476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35"/>
              </a:lnSpc>
            </a:pPr>
            <a:r>
              <a:rPr lang="en-US" sz="2924" spc="286">
                <a:solidFill>
                  <a:srgbClr val="9179FA"/>
                </a:solidFill>
                <a:latin typeface="DM Sans"/>
              </a:rPr>
              <a:t>RESEARCH METHODOLOGY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885946" y="2914516"/>
            <a:ext cx="6076629" cy="476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035"/>
              </a:lnSpc>
              <a:spcBef>
                <a:spcPct val="0"/>
              </a:spcBef>
            </a:pPr>
            <a:r>
              <a:rPr lang="en-US" sz="2924" spc="286">
                <a:solidFill>
                  <a:srgbClr val="9179FA"/>
                </a:solidFill>
                <a:latin typeface="DM Sans"/>
              </a:rPr>
              <a:t>DATASETS AND MODELS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885946" y="2017009"/>
            <a:ext cx="6968969" cy="476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35"/>
              </a:lnSpc>
            </a:pPr>
            <a:r>
              <a:rPr lang="en-US" sz="2924" spc="286">
                <a:solidFill>
                  <a:srgbClr val="9179FA"/>
                </a:solidFill>
                <a:latin typeface="DM Sans"/>
              </a:rPr>
              <a:t>INTRODUCTION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483760" y="4575718"/>
            <a:ext cx="937219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86"/>
              </a:lnSpc>
            </a:pPr>
            <a:r>
              <a:rPr lang="en-US" sz="5071">
                <a:solidFill>
                  <a:srgbClr val="363636"/>
                </a:solidFill>
                <a:latin typeface="Oswald Bold Italics"/>
              </a:rPr>
              <a:t>04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483760" y="5552154"/>
            <a:ext cx="937219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86"/>
              </a:lnSpc>
            </a:pPr>
            <a:r>
              <a:rPr lang="en-US" sz="5071">
                <a:solidFill>
                  <a:srgbClr val="363636"/>
                </a:solidFill>
                <a:latin typeface="Oswald Bold Italics"/>
              </a:rPr>
              <a:t>05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885946" y="4741620"/>
            <a:ext cx="9565549" cy="476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35"/>
              </a:lnSpc>
            </a:pPr>
            <a:r>
              <a:rPr lang="en-US" sz="2924" spc="286">
                <a:solidFill>
                  <a:srgbClr val="9179FA"/>
                </a:solidFill>
                <a:latin typeface="DM Sans"/>
              </a:rPr>
              <a:t>RESULT ANALYSIS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885946" y="5680827"/>
            <a:ext cx="6086154" cy="476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35"/>
              </a:lnSpc>
            </a:pPr>
            <a:r>
              <a:rPr lang="en-US" sz="2924" spc="286">
                <a:solidFill>
                  <a:srgbClr val="9179FA"/>
                </a:solidFill>
                <a:latin typeface="DM Sans"/>
              </a:rPr>
              <a:t>CONCLUSIONS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898165" y="6623631"/>
            <a:ext cx="6086154" cy="476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35"/>
              </a:lnSpc>
            </a:pPr>
            <a:r>
              <a:rPr lang="en-US" sz="2924" spc="286">
                <a:solidFill>
                  <a:srgbClr val="9179FA"/>
                </a:solidFill>
                <a:latin typeface="DM Sans"/>
              </a:rPr>
              <a:t>REFERENCE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483760" y="6447504"/>
            <a:ext cx="937219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86"/>
              </a:lnSpc>
            </a:pPr>
            <a:r>
              <a:rPr lang="en-US" sz="5071">
                <a:solidFill>
                  <a:srgbClr val="363636"/>
                </a:solidFill>
                <a:latin typeface="Oswald Bold Italics"/>
              </a:rPr>
              <a:t>06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050084" y="4424362"/>
            <a:ext cx="12187831" cy="1438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99"/>
              </a:lnSpc>
            </a:pPr>
            <a:r>
              <a:rPr lang="en-US" sz="9499">
                <a:solidFill>
                  <a:srgbClr val="9179FA"/>
                </a:solidFill>
                <a:latin typeface="Open Sauce"/>
              </a:rPr>
              <a:t>INTRODUCTION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2964433" y="-4175307"/>
            <a:ext cx="13506576" cy="16009950"/>
          </a:xfrm>
          <a:custGeom>
            <a:avLst/>
            <a:gdLst/>
            <a:ahLst/>
            <a:cxnLst/>
            <a:rect r="r" b="b" t="t" l="l"/>
            <a:pathLst>
              <a:path h="16009950" w="13506576">
                <a:moveTo>
                  <a:pt x="0" y="0"/>
                </a:moveTo>
                <a:lnTo>
                  <a:pt x="13506576" y="0"/>
                </a:lnTo>
                <a:lnTo>
                  <a:pt x="13506576" y="16009950"/>
                </a:lnTo>
                <a:lnTo>
                  <a:pt x="0" y="160099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8267700" y="-3197412"/>
            <a:ext cx="12060782" cy="9166194"/>
          </a:xfrm>
          <a:custGeom>
            <a:avLst/>
            <a:gdLst/>
            <a:ahLst/>
            <a:cxnLst/>
            <a:rect r="r" b="b" t="t" l="l"/>
            <a:pathLst>
              <a:path h="9166194" w="12060782">
                <a:moveTo>
                  <a:pt x="12060782" y="0"/>
                </a:moveTo>
                <a:lnTo>
                  <a:pt x="0" y="0"/>
                </a:lnTo>
                <a:lnTo>
                  <a:pt x="0" y="9166194"/>
                </a:lnTo>
                <a:lnTo>
                  <a:pt x="12060782" y="9166194"/>
                </a:lnTo>
                <a:lnTo>
                  <a:pt x="12060782" y="0"/>
                </a:lnTo>
                <a:close/>
              </a:path>
            </a:pathLst>
          </a:custGeom>
          <a:blipFill>
            <a:blip r:embed="rId2">
              <a:alphaModFix amt="5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50748" y="323191"/>
            <a:ext cx="11082471" cy="877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94"/>
              </a:lnSpc>
            </a:pPr>
            <a:r>
              <a:rPr lang="en-US" sz="5210">
                <a:solidFill>
                  <a:srgbClr val="9179FA"/>
                </a:solidFill>
                <a:latin typeface="Open Sauce"/>
              </a:rPr>
              <a:t>THE PROBLEM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496546" y="1972229"/>
            <a:ext cx="15294908" cy="69946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68"/>
              </a:lnSpc>
            </a:pPr>
            <a:r>
              <a:rPr lang="en-US" sz="3620">
                <a:solidFill>
                  <a:srgbClr val="FFFFFF"/>
                </a:solidFill>
                <a:latin typeface="Open Sauce Light"/>
              </a:rPr>
              <a:t> AI models sometimes struggle with semantic equivalence, assigning different confidence levels to phrases with the same meaning (e.g., "My name is X" vs. "It's X").</a:t>
            </a:r>
          </a:p>
          <a:p>
            <a:pPr algn="l">
              <a:lnSpc>
                <a:spcPts val="5068"/>
              </a:lnSpc>
            </a:pPr>
          </a:p>
          <a:p>
            <a:pPr algn="l">
              <a:lnSpc>
                <a:spcPts val="5068"/>
              </a:lnSpc>
            </a:pPr>
            <a:r>
              <a:rPr lang="en-US" sz="3620">
                <a:solidFill>
                  <a:srgbClr val="9976FF"/>
                </a:solidFill>
                <a:latin typeface="Open Sauce Bold"/>
              </a:rPr>
              <a:t>Hypothesis</a:t>
            </a:r>
            <a:r>
              <a:rPr lang="en-US" sz="3620">
                <a:solidFill>
                  <a:srgbClr val="FFFFFF"/>
                </a:solidFill>
                <a:latin typeface="Open Sauce Light"/>
              </a:rPr>
              <a:t>: This semantic confusion might be linked to AI hallucinations, where the model generates outputs inconsistent with the input data.</a:t>
            </a:r>
          </a:p>
          <a:p>
            <a:pPr algn="l">
              <a:lnSpc>
                <a:spcPts val="5068"/>
              </a:lnSpc>
            </a:pPr>
          </a:p>
          <a:p>
            <a:pPr algn="l">
              <a:lnSpc>
                <a:spcPts val="5068"/>
              </a:lnSpc>
            </a:pPr>
            <a:r>
              <a:rPr lang="en-US" sz="3620">
                <a:solidFill>
                  <a:srgbClr val="9976FF"/>
                </a:solidFill>
                <a:latin typeface="Open Sauce Bold"/>
              </a:rPr>
              <a:t>Project Goal</a:t>
            </a:r>
            <a:r>
              <a:rPr lang="en-US" sz="3620">
                <a:solidFill>
                  <a:srgbClr val="FFFFFF"/>
                </a:solidFill>
                <a:latin typeface="Open Sauce Light"/>
              </a:rPr>
              <a:t>: Investigate the relationship between semantic uncertainty, lexical similarity, and hallucinations in question-answering AI models.</a:t>
            </a:r>
          </a:p>
        </p:txBody>
      </p:sp>
      <p:sp>
        <p:nvSpPr>
          <p:cNvPr name="AutoShape 5" id="5"/>
          <p:cNvSpPr/>
          <p:nvPr/>
        </p:nvSpPr>
        <p:spPr>
          <a:xfrm flipV="true">
            <a:off x="47" y="9829089"/>
            <a:ext cx="12076074" cy="23812"/>
          </a:xfrm>
          <a:prstGeom prst="line">
            <a:avLst/>
          </a:prstGeom>
          <a:ln cap="rnd" w="47625">
            <a:solidFill>
              <a:srgbClr val="9179FA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050084" y="3705225"/>
            <a:ext cx="12187831" cy="2876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99"/>
              </a:lnSpc>
            </a:pPr>
            <a:r>
              <a:rPr lang="en-US" sz="9499">
                <a:solidFill>
                  <a:srgbClr val="9179FA"/>
                </a:solidFill>
                <a:latin typeface="Open Sauce"/>
              </a:rPr>
              <a:t>DATASETS AND MODELS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2964433" y="-4175307"/>
            <a:ext cx="13506576" cy="16009950"/>
          </a:xfrm>
          <a:custGeom>
            <a:avLst/>
            <a:gdLst/>
            <a:ahLst/>
            <a:cxnLst/>
            <a:rect r="r" b="b" t="t" l="l"/>
            <a:pathLst>
              <a:path h="16009950" w="13506576">
                <a:moveTo>
                  <a:pt x="0" y="0"/>
                </a:moveTo>
                <a:lnTo>
                  <a:pt x="13506576" y="0"/>
                </a:lnTo>
                <a:lnTo>
                  <a:pt x="13506576" y="16009950"/>
                </a:lnTo>
                <a:lnTo>
                  <a:pt x="0" y="160099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8267700" y="-3197412"/>
            <a:ext cx="12060782" cy="9166194"/>
          </a:xfrm>
          <a:custGeom>
            <a:avLst/>
            <a:gdLst/>
            <a:ahLst/>
            <a:cxnLst/>
            <a:rect r="r" b="b" t="t" l="l"/>
            <a:pathLst>
              <a:path h="9166194" w="12060782">
                <a:moveTo>
                  <a:pt x="12060782" y="0"/>
                </a:moveTo>
                <a:lnTo>
                  <a:pt x="0" y="0"/>
                </a:lnTo>
                <a:lnTo>
                  <a:pt x="0" y="9166194"/>
                </a:lnTo>
                <a:lnTo>
                  <a:pt x="12060782" y="9166194"/>
                </a:lnTo>
                <a:lnTo>
                  <a:pt x="12060782" y="0"/>
                </a:lnTo>
                <a:close/>
              </a:path>
            </a:pathLst>
          </a:custGeom>
          <a:blipFill>
            <a:blip r:embed="rId2">
              <a:alphaModFix amt="5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50748" y="323191"/>
            <a:ext cx="11082471" cy="877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94"/>
              </a:lnSpc>
            </a:pPr>
            <a:r>
              <a:rPr lang="en-US" sz="5210">
                <a:solidFill>
                  <a:srgbClr val="9179FA"/>
                </a:solidFill>
                <a:latin typeface="Open Sauce"/>
              </a:rPr>
              <a:t>DATASETS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50748" y="1503961"/>
            <a:ext cx="10866448" cy="1846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77533" indent="-288767" lvl="1">
              <a:lnSpc>
                <a:spcPts val="3745"/>
              </a:lnSpc>
              <a:buFont typeface="Arial"/>
              <a:buChar char="•"/>
            </a:pPr>
            <a:r>
              <a:rPr lang="en-US" sz="2675">
                <a:solidFill>
                  <a:srgbClr val="FFFFFF"/>
                </a:solidFill>
                <a:latin typeface="Open Sauce Light"/>
              </a:rPr>
              <a:t>Stanford Question Answering Dataset (SQuAD)</a:t>
            </a:r>
          </a:p>
          <a:p>
            <a:pPr algn="l">
              <a:lnSpc>
                <a:spcPts val="3745"/>
              </a:lnSpc>
            </a:pPr>
          </a:p>
          <a:p>
            <a:pPr algn="l" marL="577533" indent="-288767" lvl="1">
              <a:lnSpc>
                <a:spcPts val="3745"/>
              </a:lnSpc>
              <a:buFont typeface="Arial"/>
              <a:buChar char="•"/>
            </a:pPr>
            <a:r>
              <a:rPr lang="en-US" sz="2675">
                <a:solidFill>
                  <a:srgbClr val="FFFFFF"/>
                </a:solidFill>
                <a:latin typeface="Open Sauce Light"/>
              </a:rPr>
              <a:t> CoQA (Conversational Question Answering Challenge)</a:t>
            </a:r>
          </a:p>
          <a:p>
            <a:pPr algn="l">
              <a:lnSpc>
                <a:spcPts val="3745"/>
              </a:lnSpc>
            </a:pPr>
          </a:p>
        </p:txBody>
      </p:sp>
      <p:sp>
        <p:nvSpPr>
          <p:cNvPr name="AutoShape 5" id="5"/>
          <p:cNvSpPr/>
          <p:nvPr/>
        </p:nvSpPr>
        <p:spPr>
          <a:xfrm flipV="true">
            <a:off x="47" y="9829089"/>
            <a:ext cx="12076074" cy="23812"/>
          </a:xfrm>
          <a:prstGeom prst="line">
            <a:avLst/>
          </a:prstGeom>
          <a:ln cap="rnd" w="47625">
            <a:solidFill>
              <a:srgbClr val="9179F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450748" y="3615898"/>
            <a:ext cx="11082471" cy="877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94"/>
              </a:lnSpc>
            </a:pPr>
            <a:r>
              <a:rPr lang="en-US" sz="5210">
                <a:solidFill>
                  <a:srgbClr val="9179FA"/>
                </a:solidFill>
                <a:latin typeface="Open Sauce"/>
              </a:rPr>
              <a:t>MODELS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35064" y="5268691"/>
            <a:ext cx="14483210" cy="3713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77533" indent="-288767" lvl="1">
              <a:lnSpc>
                <a:spcPts val="3745"/>
              </a:lnSpc>
              <a:buFont typeface="Arial"/>
              <a:buChar char="•"/>
            </a:pPr>
            <a:r>
              <a:rPr lang="en-US" sz="2675">
                <a:solidFill>
                  <a:srgbClr val="FFFFFF"/>
                </a:solidFill>
                <a:latin typeface="Open Sauce Light"/>
              </a:rPr>
              <a:t>QA Model (deepset/roberta-base-squad2): Extracts answers and assesses truthfulness.</a:t>
            </a:r>
          </a:p>
          <a:p>
            <a:pPr algn="l">
              <a:lnSpc>
                <a:spcPts val="3745"/>
              </a:lnSpc>
            </a:pPr>
          </a:p>
          <a:p>
            <a:pPr algn="l" marL="577533" indent="-288767" lvl="1">
              <a:lnSpc>
                <a:spcPts val="3745"/>
              </a:lnSpc>
              <a:buFont typeface="Arial"/>
              <a:buChar char="•"/>
            </a:pPr>
            <a:r>
              <a:rPr lang="en-US" sz="2675">
                <a:solidFill>
                  <a:srgbClr val="FFFFFF"/>
                </a:solidFill>
                <a:latin typeface="Open Sauce Light"/>
              </a:rPr>
              <a:t>NLI Model (facebook/bart-large-mnli): Evaluates semantic similarity using bi-directional entailment.</a:t>
            </a:r>
          </a:p>
          <a:p>
            <a:pPr algn="l">
              <a:lnSpc>
                <a:spcPts val="3745"/>
              </a:lnSpc>
            </a:pPr>
          </a:p>
          <a:p>
            <a:pPr algn="l" marL="577533" indent="-288767" lvl="1">
              <a:lnSpc>
                <a:spcPts val="3745"/>
              </a:lnSpc>
              <a:buFont typeface="Arial"/>
              <a:buChar char="•"/>
            </a:pPr>
            <a:r>
              <a:rPr lang="en-US" sz="2675">
                <a:solidFill>
                  <a:srgbClr val="FFFFFF"/>
                </a:solidFill>
                <a:latin typeface="Open Sauce Light"/>
              </a:rPr>
              <a:t>CLM Model (GPT-2): Calculates the probability of generated answer sequences.</a:t>
            </a:r>
          </a:p>
          <a:p>
            <a:pPr algn="l">
              <a:lnSpc>
                <a:spcPts val="3745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050084" y="3705225"/>
            <a:ext cx="12187831" cy="2876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99"/>
              </a:lnSpc>
            </a:pPr>
            <a:r>
              <a:rPr lang="en-US" sz="9499">
                <a:solidFill>
                  <a:srgbClr val="9179FA"/>
                </a:solidFill>
                <a:latin typeface="Open Sauce"/>
              </a:rPr>
              <a:t>RESEARCH METHODOLOGY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2964433" y="-4175307"/>
            <a:ext cx="13506576" cy="16009950"/>
          </a:xfrm>
          <a:custGeom>
            <a:avLst/>
            <a:gdLst/>
            <a:ahLst/>
            <a:cxnLst/>
            <a:rect r="r" b="b" t="t" l="l"/>
            <a:pathLst>
              <a:path h="16009950" w="13506576">
                <a:moveTo>
                  <a:pt x="0" y="0"/>
                </a:moveTo>
                <a:lnTo>
                  <a:pt x="13506576" y="0"/>
                </a:lnTo>
                <a:lnTo>
                  <a:pt x="13506576" y="16009950"/>
                </a:lnTo>
                <a:lnTo>
                  <a:pt x="0" y="160099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8267700" y="-3197412"/>
            <a:ext cx="12060782" cy="9166194"/>
          </a:xfrm>
          <a:custGeom>
            <a:avLst/>
            <a:gdLst/>
            <a:ahLst/>
            <a:cxnLst/>
            <a:rect r="r" b="b" t="t" l="l"/>
            <a:pathLst>
              <a:path h="9166194" w="12060782">
                <a:moveTo>
                  <a:pt x="12060782" y="0"/>
                </a:moveTo>
                <a:lnTo>
                  <a:pt x="0" y="0"/>
                </a:lnTo>
                <a:lnTo>
                  <a:pt x="0" y="9166194"/>
                </a:lnTo>
                <a:lnTo>
                  <a:pt x="12060782" y="9166194"/>
                </a:lnTo>
                <a:lnTo>
                  <a:pt x="12060782" y="0"/>
                </a:lnTo>
                <a:close/>
              </a:path>
            </a:pathLst>
          </a:custGeom>
          <a:blipFill>
            <a:blip r:embed="rId2">
              <a:alphaModFix amt="5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50748" y="323191"/>
            <a:ext cx="11082471" cy="877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94"/>
              </a:lnSpc>
            </a:pPr>
            <a:r>
              <a:rPr lang="en-US" sz="5210">
                <a:solidFill>
                  <a:srgbClr val="9179FA"/>
                </a:solidFill>
                <a:latin typeface="Open Sauce"/>
              </a:rPr>
              <a:t>Key Functions Implemented:</a:t>
            </a:r>
          </a:p>
        </p:txBody>
      </p:sp>
      <p:sp>
        <p:nvSpPr>
          <p:cNvPr name="AutoShape 4" id="4"/>
          <p:cNvSpPr/>
          <p:nvPr/>
        </p:nvSpPr>
        <p:spPr>
          <a:xfrm flipV="true">
            <a:off x="47" y="9829089"/>
            <a:ext cx="12076074" cy="23812"/>
          </a:xfrm>
          <a:prstGeom prst="line">
            <a:avLst/>
          </a:prstGeom>
          <a:ln cap="rnd" w="47625">
            <a:solidFill>
              <a:srgbClr val="9179F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739476" y="1278616"/>
            <a:ext cx="15675850" cy="76916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99"/>
              </a:lnSpc>
            </a:pPr>
            <a:r>
              <a:rPr lang="en-US" sz="2428">
                <a:solidFill>
                  <a:srgbClr val="9976FF"/>
                </a:solidFill>
                <a:latin typeface="Open Sauce Bold"/>
              </a:rPr>
              <a:t>Generate Answers</a:t>
            </a:r>
            <a:r>
              <a:rPr lang="en-US" sz="2428">
                <a:solidFill>
                  <a:srgbClr val="FFFFFF"/>
                </a:solidFill>
                <a:latin typeface="Open Sauce Light"/>
              </a:rPr>
              <a:t>: Uses the QA model to produce top N possible answers.</a:t>
            </a:r>
          </a:p>
          <a:p>
            <a:pPr algn="l">
              <a:lnSpc>
                <a:spcPts val="3399"/>
              </a:lnSpc>
            </a:pPr>
          </a:p>
          <a:p>
            <a:pPr algn="l">
              <a:lnSpc>
                <a:spcPts val="3399"/>
              </a:lnSpc>
            </a:pPr>
            <a:r>
              <a:rPr lang="en-US" sz="2428">
                <a:solidFill>
                  <a:srgbClr val="9976FF"/>
                </a:solidFill>
                <a:latin typeface="Open Sauce Bold"/>
              </a:rPr>
              <a:t>Check Entailment</a:t>
            </a:r>
            <a:r>
              <a:rPr lang="en-US" sz="2428">
                <a:solidFill>
                  <a:srgbClr val="FFFFFF"/>
                </a:solidFill>
                <a:latin typeface="Open Sauce Light"/>
              </a:rPr>
              <a:t>: Evaluates semantic similarity between sentences using the NLI model.</a:t>
            </a:r>
          </a:p>
          <a:p>
            <a:pPr algn="l">
              <a:lnSpc>
                <a:spcPts val="3399"/>
              </a:lnSpc>
            </a:pPr>
          </a:p>
          <a:p>
            <a:pPr algn="l">
              <a:lnSpc>
                <a:spcPts val="3399"/>
              </a:lnSpc>
            </a:pPr>
            <a:r>
              <a:rPr lang="en-US" sz="2428">
                <a:solidFill>
                  <a:srgbClr val="9976FF"/>
                </a:solidFill>
                <a:latin typeface="Open Sauce Bold"/>
              </a:rPr>
              <a:t>Cluster Answers</a:t>
            </a:r>
            <a:r>
              <a:rPr lang="en-US" sz="2428">
                <a:solidFill>
                  <a:srgbClr val="FFFFFF"/>
                </a:solidFill>
                <a:latin typeface="Open Sauce Light"/>
              </a:rPr>
              <a:t>: Groups similar answers based on bi-directional entailment.</a:t>
            </a:r>
          </a:p>
          <a:p>
            <a:pPr algn="l">
              <a:lnSpc>
                <a:spcPts val="3399"/>
              </a:lnSpc>
            </a:pPr>
          </a:p>
          <a:p>
            <a:pPr algn="l">
              <a:lnSpc>
                <a:spcPts val="3399"/>
              </a:lnSpc>
            </a:pPr>
            <a:r>
              <a:rPr lang="en-US" sz="2428">
                <a:solidFill>
                  <a:srgbClr val="9976FF"/>
                </a:solidFill>
                <a:latin typeface="Open Sauce Bold"/>
              </a:rPr>
              <a:t>Calculate Average Clusters</a:t>
            </a:r>
            <a:r>
              <a:rPr lang="en-US" sz="2428">
                <a:solidFill>
                  <a:srgbClr val="FFFFFF"/>
                </a:solidFill>
                <a:latin typeface="Open Sauce Light"/>
              </a:rPr>
              <a:t>: Determines the average number of clusters for correct and incorrect answers.</a:t>
            </a:r>
          </a:p>
          <a:p>
            <a:pPr algn="l">
              <a:lnSpc>
                <a:spcPts val="3399"/>
              </a:lnSpc>
            </a:pPr>
          </a:p>
          <a:p>
            <a:pPr algn="l">
              <a:lnSpc>
                <a:spcPts val="3399"/>
              </a:lnSpc>
            </a:pPr>
            <a:r>
              <a:rPr lang="en-US" sz="2428">
                <a:solidFill>
                  <a:srgbClr val="9976FF"/>
                </a:solidFill>
                <a:latin typeface="Open Sauce Bold"/>
              </a:rPr>
              <a:t>Calculate p_true</a:t>
            </a:r>
            <a:r>
              <a:rPr lang="en-US" sz="2428">
                <a:solidFill>
                  <a:srgbClr val="FFFFFF"/>
                </a:solidFill>
                <a:latin typeface="Open Sauce Light"/>
              </a:rPr>
              <a:t>: Estimates the probability of an answer being true.</a:t>
            </a:r>
          </a:p>
          <a:p>
            <a:pPr algn="l">
              <a:lnSpc>
                <a:spcPts val="3399"/>
              </a:lnSpc>
            </a:pPr>
          </a:p>
          <a:p>
            <a:pPr algn="l">
              <a:lnSpc>
                <a:spcPts val="3399"/>
              </a:lnSpc>
            </a:pPr>
            <a:r>
              <a:rPr lang="en-US" sz="2428">
                <a:solidFill>
                  <a:srgbClr val="9976FF"/>
                </a:solidFill>
                <a:latin typeface="Open Sauce Bold"/>
              </a:rPr>
              <a:t>Calculate Lexical Similarity</a:t>
            </a:r>
            <a:r>
              <a:rPr lang="en-US" sz="2428">
                <a:solidFill>
                  <a:srgbClr val="FFFFFF"/>
                </a:solidFill>
                <a:latin typeface="Open Sauce Light"/>
              </a:rPr>
              <a:t>: Measures similarity between generated and reference answers using ROUGE-1.</a:t>
            </a:r>
          </a:p>
          <a:p>
            <a:pPr algn="l">
              <a:lnSpc>
                <a:spcPts val="3399"/>
              </a:lnSpc>
            </a:pPr>
          </a:p>
          <a:p>
            <a:pPr algn="l">
              <a:lnSpc>
                <a:spcPts val="3399"/>
              </a:lnSpc>
            </a:pPr>
            <a:r>
              <a:rPr lang="en-US" sz="2428">
                <a:solidFill>
                  <a:srgbClr val="9976FF"/>
                </a:solidFill>
                <a:latin typeface="Open Sauce Bold"/>
              </a:rPr>
              <a:t>Calculate Semantic Entropy</a:t>
            </a:r>
            <a:r>
              <a:rPr lang="en-US" sz="2428">
                <a:solidFill>
                  <a:srgbClr val="FFFFFF"/>
                </a:solidFill>
                <a:latin typeface="Open Sauce Light"/>
              </a:rPr>
              <a:t>: Assesses the diversity of information within answer clusters.</a:t>
            </a:r>
          </a:p>
          <a:p>
            <a:pPr algn="l">
              <a:lnSpc>
                <a:spcPts val="3399"/>
              </a:lnSpc>
            </a:pPr>
          </a:p>
          <a:p>
            <a:pPr algn="l">
              <a:lnSpc>
                <a:spcPts val="3399"/>
              </a:lnSpc>
            </a:pPr>
            <a:r>
              <a:rPr lang="en-US" sz="2428">
                <a:solidFill>
                  <a:srgbClr val="9976FF"/>
                </a:solidFill>
                <a:latin typeface="Open Sauce Bold"/>
              </a:rPr>
              <a:t>Calculate Sequence Log Probability</a:t>
            </a:r>
            <a:r>
              <a:rPr lang="en-US" sz="2428">
                <a:solidFill>
                  <a:srgbClr val="FFFFFF"/>
                </a:solidFill>
                <a:latin typeface="Open Sauce Light"/>
              </a:rPr>
              <a:t>: Determines the likelihood of generated answer sequences using the CLM model.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050084" y="4424362"/>
            <a:ext cx="12187831" cy="1438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99"/>
              </a:lnSpc>
            </a:pPr>
            <a:r>
              <a:rPr lang="en-US" sz="9499">
                <a:solidFill>
                  <a:srgbClr val="9179FA"/>
                </a:solidFill>
                <a:latin typeface="Open Sauce"/>
              </a:rPr>
              <a:t>RESULT ANALYSIS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2964433" y="-4175307"/>
            <a:ext cx="13506576" cy="16009950"/>
          </a:xfrm>
          <a:custGeom>
            <a:avLst/>
            <a:gdLst/>
            <a:ahLst/>
            <a:cxnLst/>
            <a:rect r="r" b="b" t="t" l="l"/>
            <a:pathLst>
              <a:path h="16009950" w="13506576">
                <a:moveTo>
                  <a:pt x="0" y="0"/>
                </a:moveTo>
                <a:lnTo>
                  <a:pt x="13506576" y="0"/>
                </a:lnTo>
                <a:lnTo>
                  <a:pt x="13506576" y="16009950"/>
                </a:lnTo>
                <a:lnTo>
                  <a:pt x="0" y="160099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DAGEedtjUXg</dc:identifier>
  <dcterms:modified xsi:type="dcterms:W3CDTF">2011-08-01T06:04:30Z</dcterms:modified>
  <cp:revision>1</cp:revision>
  <dc:title>RSAI FINAL</dc:title>
</cp:coreProperties>
</file>