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sofifa.com/"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D88C-B67F-4F33-9066-1739233B4052}"/>
              </a:ext>
            </a:extLst>
          </p:cNvPr>
          <p:cNvSpPr>
            <a:spLocks noGrp="1"/>
          </p:cNvSpPr>
          <p:nvPr>
            <p:ph type="ctrTitle"/>
          </p:nvPr>
        </p:nvSpPr>
        <p:spPr>
          <a:xfrm>
            <a:off x="1154955" y="-119624"/>
            <a:ext cx="8825658" cy="2677648"/>
          </a:xfrm>
        </p:spPr>
        <p:txBody>
          <a:bodyPr/>
          <a:lstStyle/>
          <a:p>
            <a:r>
              <a:rPr lang="en-US" dirty="0"/>
              <a:t>DATA PROGRAMMING</a:t>
            </a:r>
            <a:br>
              <a:rPr lang="en-US" dirty="0"/>
            </a:br>
            <a:r>
              <a:rPr lang="en-US" sz="3200" dirty="0"/>
              <a:t>BDAT 1004</a:t>
            </a:r>
            <a:endParaRPr lang="en-IN" sz="3200" dirty="0"/>
          </a:p>
        </p:txBody>
      </p:sp>
      <p:sp>
        <p:nvSpPr>
          <p:cNvPr id="3" name="Subtitle 2">
            <a:extLst>
              <a:ext uri="{FF2B5EF4-FFF2-40B4-BE49-F238E27FC236}">
                <a16:creationId xmlns:a16="http://schemas.microsoft.com/office/drawing/2014/main" id="{5CFB313B-AAF4-413D-9A07-35797E4BDDB5}"/>
              </a:ext>
            </a:extLst>
          </p:cNvPr>
          <p:cNvSpPr>
            <a:spLocks noGrp="1"/>
          </p:cNvSpPr>
          <p:nvPr>
            <p:ph type="subTitle" idx="1"/>
          </p:nvPr>
        </p:nvSpPr>
        <p:spPr>
          <a:xfrm>
            <a:off x="1154955" y="3094541"/>
            <a:ext cx="9593256" cy="2439985"/>
          </a:xfrm>
        </p:spPr>
        <p:txBody>
          <a:bodyPr>
            <a:normAutofit/>
          </a:bodyPr>
          <a:lstStyle/>
          <a:p>
            <a:r>
              <a:rPr lang="en-US" sz="3600" dirty="0"/>
              <a:t>FIFA PLAYER ANALYSIS  </a:t>
            </a:r>
          </a:p>
          <a:p>
            <a:r>
              <a:rPr lang="en-US" dirty="0"/>
              <a:t>By Yash Solanki</a:t>
            </a:r>
          </a:p>
          <a:p>
            <a:r>
              <a:rPr lang="en-US" dirty="0"/>
              <a:t>Student no. :- 200474409</a:t>
            </a:r>
          </a:p>
          <a:p>
            <a:r>
              <a:rPr lang="en-US" dirty="0"/>
              <a:t>Batch :- D</a:t>
            </a:r>
            <a:endParaRPr lang="en-IN" dirty="0"/>
          </a:p>
        </p:txBody>
      </p:sp>
    </p:spTree>
    <p:extLst>
      <p:ext uri="{BB962C8B-B14F-4D97-AF65-F5344CB8AC3E}">
        <p14:creationId xmlns:p14="http://schemas.microsoft.com/office/powerpoint/2010/main" val="76518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B25EDD-F245-40A7-9E55-8220FB84D29C}"/>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THANK YOU</a:t>
            </a:r>
          </a:p>
        </p:txBody>
      </p:sp>
      <p:sp>
        <p:nvSpPr>
          <p:cNvPr id="4" name="Text Placeholder 3">
            <a:extLst>
              <a:ext uri="{FF2B5EF4-FFF2-40B4-BE49-F238E27FC236}">
                <a16:creationId xmlns:a16="http://schemas.microsoft.com/office/drawing/2014/main" id="{92D6E0D7-B94D-42D8-ABE0-E83AF8ABDB67}"/>
              </a:ext>
            </a:extLst>
          </p:cNvPr>
          <p:cNvSpPr>
            <a:spLocks noGrp="1"/>
          </p:cNvSpPr>
          <p:nvPr>
            <p:ph type="body" idx="1"/>
          </p:nvPr>
        </p:nvSpPr>
        <p:spPr>
          <a:xfrm>
            <a:off x="1683171" y="5240851"/>
            <a:ext cx="8825658" cy="828932"/>
          </a:xfrm>
        </p:spPr>
        <p:txBody>
          <a:bodyPr vert="horz" lIns="91440" tIns="45720" rIns="91440" bIns="45720" rtlCol="0" anchor="t">
            <a:normAutofit/>
          </a:bodyPr>
          <a:lstStyle/>
          <a:p>
            <a:pPr algn="ctr"/>
            <a:r>
              <a:rPr lang="en-US" sz="2400" dirty="0">
                <a:solidFill>
                  <a:schemeClr val="tx2"/>
                </a:solidFill>
              </a:rPr>
              <a:t>Any questions?</a:t>
            </a:r>
          </a:p>
        </p:txBody>
      </p:sp>
    </p:spTree>
    <p:extLst>
      <p:ext uri="{BB962C8B-B14F-4D97-AF65-F5344CB8AC3E}">
        <p14:creationId xmlns:p14="http://schemas.microsoft.com/office/powerpoint/2010/main" val="609313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783C0BCC-3186-41FE-9F6F-C89F96F97D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Introduction to Dataset</a:t>
            </a:r>
            <a:endParaRPr lang="en-IN" dirty="0">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43AFF2-64A5-4FD6-8CA7-F309089299F2}"/>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FIFA is a non-profit organization that describes itself as an international governing body of association football, futsal and beach soccer. It is the highest governing body of association football.</a:t>
            </a:r>
          </a:p>
          <a:p>
            <a:endParaRPr lang="en-US" dirty="0">
              <a:solidFill>
                <a:schemeClr val="tx1"/>
              </a:solidFill>
            </a:endParaRPr>
          </a:p>
          <a:p>
            <a:r>
              <a:rPr lang="en-US" dirty="0">
                <a:solidFill>
                  <a:schemeClr val="tx1"/>
                </a:solidFill>
              </a:rPr>
              <a:t>Dataset includes attributes based on actual data of  EA's FIFA 18 game.</a:t>
            </a:r>
          </a:p>
          <a:p>
            <a:pPr marL="0" indent="0">
              <a:buNone/>
            </a:pPr>
            <a:endParaRPr lang="en-US" dirty="0">
              <a:solidFill>
                <a:schemeClr val="tx1"/>
              </a:solidFill>
            </a:endParaRPr>
          </a:p>
          <a:p>
            <a:r>
              <a:rPr lang="en-US" dirty="0">
                <a:solidFill>
                  <a:schemeClr val="tx1"/>
                </a:solidFill>
              </a:rPr>
              <a:t>Dataset includes player’s personal data like Nationality, Club, Age , Wage, Salary etc. </a:t>
            </a:r>
            <a:endParaRPr lang="en-IN" dirty="0">
              <a:solidFill>
                <a:schemeClr val="tx1"/>
              </a:solidFill>
            </a:endParaRPr>
          </a:p>
        </p:txBody>
      </p:sp>
    </p:spTree>
    <p:extLst>
      <p:ext uri="{BB962C8B-B14F-4D97-AF65-F5344CB8AC3E}">
        <p14:creationId xmlns:p14="http://schemas.microsoft.com/office/powerpoint/2010/main" val="1704437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D937-3AB1-4B8B-8CD1-CF92DE563765}"/>
              </a:ext>
            </a:extLst>
          </p:cNvPr>
          <p:cNvSpPr>
            <a:spLocks noGrp="1"/>
          </p:cNvSpPr>
          <p:nvPr>
            <p:ph type="title"/>
          </p:nvPr>
        </p:nvSpPr>
        <p:spPr/>
        <p:txBody>
          <a:bodyPr/>
          <a:lstStyle/>
          <a:p>
            <a:r>
              <a:rPr lang="en-US" dirty="0"/>
              <a:t>Source of Dataset</a:t>
            </a:r>
            <a:endParaRPr lang="en-IN" dirty="0"/>
          </a:p>
        </p:txBody>
      </p:sp>
      <p:sp>
        <p:nvSpPr>
          <p:cNvPr id="3" name="Content Placeholder 2">
            <a:extLst>
              <a:ext uri="{FF2B5EF4-FFF2-40B4-BE49-F238E27FC236}">
                <a16:creationId xmlns:a16="http://schemas.microsoft.com/office/drawing/2014/main" id="{C06A770F-BC7D-4D1A-9463-C54253D391FE}"/>
              </a:ext>
            </a:extLst>
          </p:cNvPr>
          <p:cNvSpPr>
            <a:spLocks noGrp="1"/>
          </p:cNvSpPr>
          <p:nvPr>
            <p:ph idx="1"/>
          </p:nvPr>
        </p:nvSpPr>
        <p:spPr/>
        <p:txBody>
          <a:bodyPr/>
          <a:lstStyle/>
          <a:p>
            <a:r>
              <a:rPr lang="en-US" dirty="0"/>
              <a:t>The data was scrapped from the </a:t>
            </a:r>
            <a:r>
              <a:rPr lang="en-US" dirty="0" err="1"/>
              <a:t>sofifa</a:t>
            </a:r>
            <a:r>
              <a:rPr lang="en-US" dirty="0"/>
              <a:t> website using a python crawling script. The website contains the data from the EA Sports' game FIFA and gets updated regularly with the release of new versions of the game. data developed by Electronic Arts for the latest edition(2018) of their FIFA game franchise. Through several research projects done on soccer analytics, it has been established in the field of academia that the use of data from the FIFA franchise has several merits that traditional datasets based on historical data do not offer. Since 1995 the FIFA Soccer games provide an extensive and coherent scout of players worldwide.</a:t>
            </a:r>
            <a:endParaRPr lang="en-IN" dirty="0"/>
          </a:p>
        </p:txBody>
      </p:sp>
    </p:spTree>
    <p:extLst>
      <p:ext uri="{BB962C8B-B14F-4D97-AF65-F5344CB8AC3E}">
        <p14:creationId xmlns:p14="http://schemas.microsoft.com/office/powerpoint/2010/main" val="1905732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59C2-2B42-487E-8A12-A0A74DCF5543}"/>
              </a:ext>
            </a:extLst>
          </p:cNvPr>
          <p:cNvSpPr>
            <a:spLocks noGrp="1"/>
          </p:cNvSpPr>
          <p:nvPr>
            <p:ph type="title"/>
          </p:nvPr>
        </p:nvSpPr>
        <p:spPr/>
        <p:txBody>
          <a:bodyPr/>
          <a:lstStyle/>
          <a:p>
            <a:r>
              <a:rPr lang="en-US" dirty="0"/>
              <a:t>Why this dataset?</a:t>
            </a:r>
            <a:endParaRPr lang="en-IN" dirty="0"/>
          </a:p>
        </p:txBody>
      </p:sp>
      <p:sp>
        <p:nvSpPr>
          <p:cNvPr id="3" name="Text Placeholder 2">
            <a:extLst>
              <a:ext uri="{FF2B5EF4-FFF2-40B4-BE49-F238E27FC236}">
                <a16:creationId xmlns:a16="http://schemas.microsoft.com/office/drawing/2014/main" id="{F4F8FDE3-CEC3-497D-B383-7D5AB7623867}"/>
              </a:ext>
            </a:extLst>
          </p:cNvPr>
          <p:cNvSpPr>
            <a:spLocks noGrp="1"/>
          </p:cNvSpPr>
          <p:nvPr>
            <p:ph idx="1"/>
          </p:nvPr>
        </p:nvSpPr>
        <p:spPr/>
        <p:txBody>
          <a:bodyPr/>
          <a:lstStyle/>
          <a:p>
            <a:r>
              <a:rPr lang="en-US" dirty="0"/>
              <a:t>The dataset  has a reasonable mix of both continuous and categorical variables.</a:t>
            </a:r>
          </a:p>
          <a:p>
            <a:r>
              <a:rPr lang="en-US" dirty="0"/>
              <a:t>Several insights and correlations between player value, wage, age, and performance can be derived from the dataset.</a:t>
            </a:r>
          </a:p>
          <a:p>
            <a:r>
              <a:rPr lang="en-US" dirty="0"/>
              <a:t>This uninterpreted data can be converted into information by analyzing it.</a:t>
            </a:r>
          </a:p>
        </p:txBody>
      </p:sp>
    </p:spTree>
    <p:extLst>
      <p:ext uri="{BB962C8B-B14F-4D97-AF65-F5344CB8AC3E}">
        <p14:creationId xmlns:p14="http://schemas.microsoft.com/office/powerpoint/2010/main" val="2244749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9CA1-BDF1-45BE-950D-B9715180A469}"/>
              </a:ext>
            </a:extLst>
          </p:cNvPr>
          <p:cNvSpPr>
            <a:spLocks noGrp="1"/>
          </p:cNvSpPr>
          <p:nvPr>
            <p:ph type="title"/>
          </p:nvPr>
        </p:nvSpPr>
        <p:spPr/>
        <p:txBody>
          <a:bodyPr/>
          <a:lstStyle/>
          <a:p>
            <a:r>
              <a:rPr lang="en-US" dirty="0"/>
              <a:t>Loading &amp; Data Cleaning</a:t>
            </a:r>
            <a:endParaRPr lang="en-IN"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57FB3AFC-2FB0-4CB7-A4A9-FE3608A95E16}"/>
              </a:ext>
            </a:extLst>
          </p:cNvPr>
          <p:cNvPicPr>
            <a:picLocks noGrp="1" noChangeAspect="1"/>
          </p:cNvPicPr>
          <p:nvPr>
            <p:ph idx="1"/>
          </p:nvPr>
        </p:nvPicPr>
        <p:blipFill>
          <a:blip r:embed="rId2"/>
          <a:stretch>
            <a:fillRect/>
          </a:stretch>
        </p:blipFill>
        <p:spPr>
          <a:xfrm>
            <a:off x="1551844" y="2322146"/>
            <a:ext cx="9088311" cy="4346844"/>
          </a:xfrm>
        </p:spPr>
      </p:pic>
    </p:spTree>
    <p:extLst>
      <p:ext uri="{BB962C8B-B14F-4D97-AF65-F5344CB8AC3E}">
        <p14:creationId xmlns:p14="http://schemas.microsoft.com/office/powerpoint/2010/main" val="1369395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10;&#10;Description automatically generated">
            <a:extLst>
              <a:ext uri="{FF2B5EF4-FFF2-40B4-BE49-F238E27FC236}">
                <a16:creationId xmlns:a16="http://schemas.microsoft.com/office/drawing/2014/main" id="{213DB2FA-0E16-435D-B7A0-467DA16FD76F}"/>
              </a:ext>
            </a:extLst>
          </p:cNvPr>
          <p:cNvPicPr>
            <a:picLocks noGrp="1" noChangeAspect="1"/>
          </p:cNvPicPr>
          <p:nvPr>
            <p:ph idx="1"/>
          </p:nvPr>
        </p:nvPicPr>
        <p:blipFill>
          <a:blip r:embed="rId2"/>
          <a:stretch>
            <a:fillRect/>
          </a:stretch>
        </p:blipFill>
        <p:spPr>
          <a:xfrm>
            <a:off x="653084" y="1312985"/>
            <a:ext cx="6493318" cy="3780756"/>
          </a:xfrm>
        </p:spPr>
      </p:pic>
      <p:pic>
        <p:nvPicPr>
          <p:cNvPr id="7" name="Picture 6" descr="Text&#10;&#10;Description automatically generated">
            <a:extLst>
              <a:ext uri="{FF2B5EF4-FFF2-40B4-BE49-F238E27FC236}">
                <a16:creationId xmlns:a16="http://schemas.microsoft.com/office/drawing/2014/main" id="{DF3122DE-0EB0-446B-B456-614EBB60350E}"/>
              </a:ext>
            </a:extLst>
          </p:cNvPr>
          <p:cNvPicPr>
            <a:picLocks noChangeAspect="1"/>
          </p:cNvPicPr>
          <p:nvPr/>
        </p:nvPicPr>
        <p:blipFill>
          <a:blip r:embed="rId3"/>
          <a:stretch>
            <a:fillRect/>
          </a:stretch>
        </p:blipFill>
        <p:spPr>
          <a:xfrm>
            <a:off x="7217800" y="1720910"/>
            <a:ext cx="4172532" cy="2968321"/>
          </a:xfrm>
          <a:prstGeom prst="rect">
            <a:avLst/>
          </a:prstGeom>
        </p:spPr>
      </p:pic>
    </p:spTree>
    <p:extLst>
      <p:ext uri="{BB962C8B-B14F-4D97-AF65-F5344CB8AC3E}">
        <p14:creationId xmlns:p14="http://schemas.microsoft.com/office/powerpoint/2010/main" val="20735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B8E3704-0CB2-48C2-A46B-EDB6271857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36872906-1D7A-472A-B90B-D4B00113A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C09D3A24-9F80-4EC9-9D80-28C5CBA8F8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F4C2B571-8160-4749-AB99-260E8052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B8FE4001-C372-4F84-8AFE-8E9786187E80}"/>
              </a:ext>
            </a:extLst>
          </p:cNvPr>
          <p:cNvSpPr>
            <a:spLocks noGrp="1"/>
          </p:cNvSpPr>
          <p:nvPr>
            <p:ph type="title"/>
          </p:nvPr>
        </p:nvSpPr>
        <p:spPr>
          <a:xfrm>
            <a:off x="125730" y="1250503"/>
            <a:ext cx="4353906" cy="3153753"/>
          </a:xfrm>
        </p:spPr>
        <p:txBody>
          <a:bodyPr vert="horz" lIns="91440" tIns="45720" rIns="91440" bIns="45720" rtlCol="0" anchor="b">
            <a:normAutofit/>
          </a:bodyPr>
          <a:lstStyle/>
          <a:p>
            <a:r>
              <a:rPr lang="en-US" sz="5400" dirty="0">
                <a:solidFill>
                  <a:schemeClr val="tx2"/>
                </a:solidFill>
              </a:rPr>
              <a:t>Data Visualization</a:t>
            </a:r>
          </a:p>
        </p:txBody>
      </p:sp>
      <p:pic>
        <p:nvPicPr>
          <p:cNvPr id="7" name="Picture 6" descr="Chart&#10;&#10;Description automatically generated">
            <a:extLst>
              <a:ext uri="{FF2B5EF4-FFF2-40B4-BE49-F238E27FC236}">
                <a16:creationId xmlns:a16="http://schemas.microsoft.com/office/drawing/2014/main" id="{CD4F677C-FF4A-4D32-A988-C00F7B20E036}"/>
              </a:ext>
            </a:extLst>
          </p:cNvPr>
          <p:cNvPicPr>
            <a:picLocks noChangeAspect="1"/>
          </p:cNvPicPr>
          <p:nvPr/>
        </p:nvPicPr>
        <p:blipFill rotWithShape="1">
          <a:blip r:embed="rId3"/>
          <a:srcRect r="6789" b="2"/>
          <a:stretch/>
        </p:blipFill>
        <p:spPr>
          <a:xfrm>
            <a:off x="4341092" y="461682"/>
            <a:ext cx="7427574" cy="3346719"/>
          </a:xfrm>
          <a:custGeom>
            <a:avLst/>
            <a:gdLst/>
            <a:ahLst/>
            <a:cxnLst/>
            <a:rect l="l" t="t" r="r" b="b"/>
            <a:pathLst>
              <a:path w="6585549" h="2967319">
                <a:moveTo>
                  <a:pt x="225406" y="0"/>
                </a:moveTo>
                <a:lnTo>
                  <a:pt x="6585549" y="0"/>
                </a:lnTo>
                <a:lnTo>
                  <a:pt x="6585549" y="2967319"/>
                </a:lnTo>
                <a:lnTo>
                  <a:pt x="941" y="2967319"/>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2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85889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5" name="Content Placeholder 4" descr="Chart, bar chart&#10;&#10;Description automatically generated">
            <a:extLst>
              <a:ext uri="{FF2B5EF4-FFF2-40B4-BE49-F238E27FC236}">
                <a16:creationId xmlns:a16="http://schemas.microsoft.com/office/drawing/2014/main" id="{FCA7D166-4369-410E-972C-0C4D37549051}"/>
              </a:ext>
            </a:extLst>
          </p:cNvPr>
          <p:cNvPicPr>
            <a:picLocks noGrp="1" noChangeAspect="1"/>
          </p:cNvPicPr>
          <p:nvPr>
            <p:ph idx="1"/>
          </p:nvPr>
        </p:nvPicPr>
        <p:blipFill rotWithShape="1">
          <a:blip r:embed="rId4"/>
          <a:srcRect t="6093" r="3" b="2960"/>
          <a:stretch/>
        </p:blipFill>
        <p:spPr>
          <a:xfrm>
            <a:off x="4341092" y="3741467"/>
            <a:ext cx="7538409" cy="3011751"/>
          </a:xfrm>
          <a:custGeom>
            <a:avLst/>
            <a:gdLst/>
            <a:ahLst/>
            <a:cxnLst/>
            <a:rect l="l" t="t" r="r" b="b"/>
            <a:pathLst>
              <a:path w="6584608" h="3011751">
                <a:moveTo>
                  <a:pt x="0" y="0"/>
                </a:moveTo>
                <a:lnTo>
                  <a:pt x="6584608" y="0"/>
                </a:lnTo>
                <a:lnTo>
                  <a:pt x="6584608" y="3011751"/>
                </a:lnTo>
                <a:lnTo>
                  <a:pt x="225659" y="3011751"/>
                </a:lnTo>
                <a:lnTo>
                  <a:pt x="213588" y="2933486"/>
                </a:lnTo>
                <a:lnTo>
                  <a:pt x="202297" y="2857210"/>
                </a:lnTo>
                <a:lnTo>
                  <a:pt x="190379" y="2766405"/>
                </a:lnTo>
                <a:lnTo>
                  <a:pt x="176108" y="2658649"/>
                </a:lnTo>
                <a:lnTo>
                  <a:pt x="161054" y="2539392"/>
                </a:lnTo>
                <a:lnTo>
                  <a:pt x="145215" y="2405001"/>
                </a:lnTo>
                <a:lnTo>
                  <a:pt x="128435" y="2258502"/>
                </a:lnTo>
                <a:lnTo>
                  <a:pt x="111655" y="2099290"/>
                </a:lnTo>
                <a:lnTo>
                  <a:pt x="94562" y="1929788"/>
                </a:lnTo>
                <a:lnTo>
                  <a:pt x="78723" y="1746967"/>
                </a:lnTo>
                <a:lnTo>
                  <a:pt x="63512" y="1555671"/>
                </a:lnTo>
                <a:lnTo>
                  <a:pt x="49711" y="1353478"/>
                </a:lnTo>
                <a:lnTo>
                  <a:pt x="36539" y="1142810"/>
                </a:lnTo>
                <a:lnTo>
                  <a:pt x="24150" y="923062"/>
                </a:lnTo>
                <a:lnTo>
                  <a:pt x="19759" y="810464"/>
                </a:lnTo>
                <a:lnTo>
                  <a:pt x="14897" y="695444"/>
                </a:lnTo>
                <a:lnTo>
                  <a:pt x="10350" y="578608"/>
                </a:lnTo>
                <a:lnTo>
                  <a:pt x="7370" y="461167"/>
                </a:lnTo>
                <a:lnTo>
                  <a:pt x="4704" y="341304"/>
                </a:lnTo>
                <a:lnTo>
                  <a:pt x="1881" y="220231"/>
                </a:lnTo>
                <a:lnTo>
                  <a:pt x="0" y="96736"/>
                </a:lnTo>
                <a:close/>
              </a:path>
            </a:pathLst>
          </a:custGeom>
        </p:spPr>
      </p:pic>
    </p:spTree>
    <p:extLst>
      <p:ext uri="{BB962C8B-B14F-4D97-AF65-F5344CB8AC3E}">
        <p14:creationId xmlns:p14="http://schemas.microsoft.com/office/powerpoint/2010/main" val="4200289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B19EA5-0815-4448-9BA6-ACCB93B65A57}"/>
              </a:ext>
            </a:extLst>
          </p:cNvPr>
          <p:cNvSpPr>
            <a:spLocks noGrp="1"/>
          </p:cNvSpPr>
          <p:nvPr>
            <p:ph type="title"/>
          </p:nvPr>
        </p:nvSpPr>
        <p:spPr>
          <a:xfrm>
            <a:off x="649975" y="4517136"/>
            <a:ext cx="9453911" cy="1174947"/>
          </a:xfrm>
        </p:spPr>
        <p:txBody>
          <a:bodyPr vert="horz" lIns="91440" tIns="45720" rIns="91440" bIns="45720" rtlCol="0" anchor="b">
            <a:normAutofit/>
          </a:bodyPr>
          <a:lstStyle/>
          <a:p>
            <a:r>
              <a:rPr lang="en-US" sz="6000" dirty="0"/>
              <a:t>Data Visualization</a:t>
            </a:r>
            <a:endParaRPr lang="en-US" sz="6000" b="0" i="0" kern="1200" dirty="0">
              <a:solidFill>
                <a:schemeClr val="bg2"/>
              </a:solidFill>
              <a:latin typeface="+mj-lt"/>
              <a:ea typeface="+mj-ea"/>
              <a:cs typeface="+mj-cs"/>
            </a:endParaRPr>
          </a:p>
        </p:txBody>
      </p:sp>
      <p:pic>
        <p:nvPicPr>
          <p:cNvPr id="5" name="Content Placeholder 4" descr="Chart, pie chart&#10;&#10;Description automatically generated">
            <a:extLst>
              <a:ext uri="{FF2B5EF4-FFF2-40B4-BE49-F238E27FC236}">
                <a16:creationId xmlns:a16="http://schemas.microsoft.com/office/drawing/2014/main" id="{71FE2882-5F19-4A11-8C73-B551E467D925}"/>
              </a:ext>
            </a:extLst>
          </p:cNvPr>
          <p:cNvPicPr>
            <a:picLocks noGrp="1" noChangeAspect="1"/>
          </p:cNvPicPr>
          <p:nvPr>
            <p:ph idx="1"/>
          </p:nvPr>
        </p:nvPicPr>
        <p:blipFill>
          <a:blip r:embed="rId3"/>
          <a:stretch>
            <a:fillRect/>
          </a:stretch>
        </p:blipFill>
        <p:spPr>
          <a:xfrm>
            <a:off x="741951" y="703565"/>
            <a:ext cx="3864169" cy="3506977"/>
          </a:xfrm>
          <a:prstGeom prst="roundRect">
            <a:avLst>
              <a:gd name="adj" fmla="val 1858"/>
            </a:avLst>
          </a:prstGeom>
          <a:effectLst/>
        </p:spPr>
      </p:pic>
      <p:pic>
        <p:nvPicPr>
          <p:cNvPr id="7" name="Picture 6" descr="Bar plot for playing position of players">
            <a:extLst>
              <a:ext uri="{FF2B5EF4-FFF2-40B4-BE49-F238E27FC236}">
                <a16:creationId xmlns:a16="http://schemas.microsoft.com/office/drawing/2014/main" id="{2F107891-80A1-4729-BD0B-CEB22EE1FFB2}"/>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969958" y="1776556"/>
            <a:ext cx="6727119" cy="2152648"/>
          </a:xfrm>
          <a:prstGeom prst="roundRect">
            <a:avLst>
              <a:gd name="adj" fmla="val 1858"/>
            </a:avLst>
          </a:prstGeom>
          <a:effectLst/>
        </p:spPr>
      </p:pic>
    </p:spTree>
    <p:extLst>
      <p:ext uri="{BB962C8B-B14F-4D97-AF65-F5344CB8AC3E}">
        <p14:creationId xmlns:p14="http://schemas.microsoft.com/office/powerpoint/2010/main" val="723986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7B9B0DF9-5790-11CF-C04F-DABE94EC9EE0}"/>
              </a:ext>
            </a:extLst>
          </p:cNvPr>
          <p:cNvPicPr>
            <a:picLocks noChangeAspect="1"/>
          </p:cNvPicPr>
          <p:nvPr/>
        </p:nvPicPr>
        <p:blipFill rotWithShape="1">
          <a:blip r:embed="rId2">
            <a:alphaModFix amt="40000"/>
          </a:blip>
          <a:srcRect t="14732" b="10268"/>
          <a:stretch/>
        </p:blipFill>
        <p:spPr>
          <a:xfrm>
            <a:off x="20" y="10"/>
            <a:ext cx="12191980" cy="6857990"/>
          </a:xfrm>
          <a:prstGeom prst="rect">
            <a:avLst/>
          </a:prstGeom>
        </p:spPr>
      </p:pic>
      <p:sp>
        <p:nvSpPr>
          <p:cNvPr id="2" name="Title 1">
            <a:extLst>
              <a:ext uri="{FF2B5EF4-FFF2-40B4-BE49-F238E27FC236}">
                <a16:creationId xmlns:a16="http://schemas.microsoft.com/office/drawing/2014/main" id="{97A8458C-9179-46CF-B3A7-1EF11AEF82C7}"/>
              </a:ext>
            </a:extLst>
          </p:cNvPr>
          <p:cNvSpPr>
            <a:spLocks noGrp="1"/>
          </p:cNvSpPr>
          <p:nvPr>
            <p:ph type="title"/>
          </p:nvPr>
        </p:nvSpPr>
        <p:spPr>
          <a:xfrm>
            <a:off x="1154954" y="973668"/>
            <a:ext cx="8761413" cy="706964"/>
          </a:xfrm>
        </p:spPr>
        <p:txBody>
          <a:bodyPr>
            <a:normAutofit/>
          </a:bodyPr>
          <a:lstStyle/>
          <a:p>
            <a:r>
              <a:rPr lang="en-US">
                <a:solidFill>
                  <a:schemeClr val="tx1"/>
                </a:solidFill>
              </a:rPr>
              <a:t>Reference</a:t>
            </a:r>
            <a:endParaRPr lang="en-IN">
              <a:solidFill>
                <a:schemeClr val="tx1"/>
              </a:solidFill>
            </a:endParaRPr>
          </a:p>
        </p:txBody>
      </p:sp>
      <p:sp>
        <p:nvSpPr>
          <p:cNvPr id="24" name="Content Placeholder 2">
            <a:extLst>
              <a:ext uri="{FF2B5EF4-FFF2-40B4-BE49-F238E27FC236}">
                <a16:creationId xmlns:a16="http://schemas.microsoft.com/office/drawing/2014/main" id="{59D7855A-F119-4589-932F-D4B913AAAF61}"/>
              </a:ext>
            </a:extLst>
          </p:cNvPr>
          <p:cNvSpPr>
            <a:spLocks noGrp="1"/>
          </p:cNvSpPr>
          <p:nvPr>
            <p:ph idx="1"/>
          </p:nvPr>
        </p:nvSpPr>
        <p:spPr>
          <a:xfrm>
            <a:off x="1154954" y="2603500"/>
            <a:ext cx="8825659" cy="3416300"/>
          </a:xfrm>
        </p:spPr>
        <p:txBody>
          <a:bodyPr>
            <a:normAutofit/>
          </a:bodyPr>
          <a:lstStyle/>
          <a:p>
            <a:pPr marL="0" indent="0">
              <a:buNone/>
            </a:pPr>
            <a:r>
              <a:rPr lang="en-US" b="1" u="sng">
                <a:solidFill>
                  <a:schemeClr val="tx1"/>
                </a:solidFill>
              </a:rPr>
              <a:t>Dataset</a:t>
            </a:r>
          </a:p>
          <a:p>
            <a:r>
              <a:rPr lang="en-US" i="0">
                <a:solidFill>
                  <a:schemeClr val="tx1"/>
                </a:solidFill>
                <a:effectLst/>
                <a:latin typeface="-apple-system"/>
              </a:rPr>
              <a:t>The data is scraped from the website </a:t>
            </a:r>
            <a:r>
              <a:rPr lang="en-US" i="0" u="none" strike="noStrike">
                <a:solidFill>
                  <a:schemeClr val="tx1"/>
                </a:solidFill>
                <a:effectLst/>
                <a:latin typeface="-apple-system"/>
                <a:hlinkClick r:id="rId3"/>
              </a:rPr>
              <a:t>https://sofifa.com</a:t>
            </a:r>
            <a:r>
              <a:rPr lang="en-US" i="0">
                <a:solidFill>
                  <a:schemeClr val="tx1"/>
                </a:solidFill>
                <a:effectLst/>
                <a:latin typeface="-apple-system"/>
              </a:rPr>
              <a:t> by extracting the Player personal data, followed by Player IDs and their playing and style statistics.</a:t>
            </a:r>
          </a:p>
          <a:p>
            <a:r>
              <a:rPr lang="en-US" i="0">
                <a:solidFill>
                  <a:schemeClr val="tx1"/>
                </a:solidFill>
                <a:effectLst/>
                <a:latin typeface="-apple-system"/>
              </a:rPr>
              <a:t>https://github.com/4m4n5</a:t>
            </a:r>
          </a:p>
          <a:p>
            <a:pPr marL="0" indent="0">
              <a:buNone/>
            </a:pPr>
            <a:br>
              <a:rPr lang="en-US">
                <a:solidFill>
                  <a:schemeClr val="tx1"/>
                </a:solidFill>
              </a:rPr>
            </a:br>
            <a:endParaRPr lang="en-IN">
              <a:solidFill>
                <a:schemeClr val="tx1"/>
              </a:solidFill>
            </a:endParaRPr>
          </a:p>
        </p:txBody>
      </p:sp>
    </p:spTree>
    <p:extLst>
      <p:ext uri="{BB962C8B-B14F-4D97-AF65-F5344CB8AC3E}">
        <p14:creationId xmlns:p14="http://schemas.microsoft.com/office/powerpoint/2010/main" val="354037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{390E52D4-2E9A-47D6-86B6-D4D55CE08AEE}tf02900722</Template>
  <TotalTime>511</TotalTime>
  <Words>305</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Century Gothic</vt:lpstr>
      <vt:lpstr>Wingdings 3</vt:lpstr>
      <vt:lpstr>Ion Boardroom</vt:lpstr>
      <vt:lpstr>DATA PROGRAMMING BDAT 1004</vt:lpstr>
      <vt:lpstr>Introduction to Dataset</vt:lpstr>
      <vt:lpstr>Source of Dataset</vt:lpstr>
      <vt:lpstr>Why this dataset?</vt:lpstr>
      <vt:lpstr>Loading &amp; Data Cleaning</vt:lpstr>
      <vt:lpstr>PowerPoint Presentation</vt:lpstr>
      <vt:lpstr>Data Visualization</vt:lpstr>
      <vt:lpstr>Data Visualization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BDAT 1004</dc:title>
  <dc:creator>Yash Solanki</dc:creator>
  <cp:lastModifiedBy>Yash Solanki</cp:lastModifiedBy>
  <cp:revision>3</cp:revision>
  <dcterms:created xsi:type="dcterms:W3CDTF">2022-04-14T15:07:26Z</dcterms:created>
  <dcterms:modified xsi:type="dcterms:W3CDTF">2022-04-15T00:22:53Z</dcterms:modified>
</cp:coreProperties>
</file>