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3"/>
  </p:notesMasterIdLst>
  <p:handoutMasterIdLst>
    <p:handoutMasterId r:id="rId24"/>
  </p:handoutMasterIdLst>
  <p:sldIdLst>
    <p:sldId id="277" r:id="rId4"/>
    <p:sldId id="399" r:id="rId5"/>
    <p:sldId id="400" r:id="rId6"/>
    <p:sldId id="401" r:id="rId7"/>
    <p:sldId id="408" r:id="rId8"/>
    <p:sldId id="402" r:id="rId9"/>
    <p:sldId id="403" r:id="rId10"/>
    <p:sldId id="415" r:id="rId11"/>
    <p:sldId id="409" r:id="rId12"/>
    <p:sldId id="410" r:id="rId13"/>
    <p:sldId id="411" r:id="rId14"/>
    <p:sldId id="404" r:id="rId15"/>
    <p:sldId id="412" r:id="rId16"/>
    <p:sldId id="413" r:id="rId17"/>
    <p:sldId id="414" r:id="rId18"/>
    <p:sldId id="416" r:id="rId19"/>
    <p:sldId id="405" r:id="rId20"/>
    <p:sldId id="406" r:id="rId21"/>
    <p:sldId id="40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0752A4-C08B-43B3-9088-6A9BC3B036C8}">
          <p14:sldIdLst>
            <p14:sldId id="277"/>
            <p14:sldId id="399"/>
            <p14:sldId id="400"/>
            <p14:sldId id="401"/>
            <p14:sldId id="408"/>
            <p14:sldId id="402"/>
            <p14:sldId id="403"/>
            <p14:sldId id="415"/>
            <p14:sldId id="409"/>
            <p14:sldId id="410"/>
            <p14:sldId id="411"/>
            <p14:sldId id="404"/>
            <p14:sldId id="412"/>
            <p14:sldId id="413"/>
            <p14:sldId id="414"/>
            <p14:sldId id="416"/>
            <p14:sldId id="405"/>
            <p14:sldId id="406"/>
            <p14:sldId id="40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85" d="100"/>
          <a:sy n="85" d="100"/>
        </p:scale>
        <p:origin x="816"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7/25/2021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7/25/2021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tutorialspoin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dirty="0">
                <a:solidFill>
                  <a:srgbClr val="000000"/>
                </a:solidFill>
              </a:rPr>
              <a:t> IN</a:t>
            </a:r>
          </a:p>
          <a:p>
            <a:pPr algn="ctr">
              <a:lnSpc>
                <a:spcPct val="150000"/>
              </a:lnSpc>
            </a:pPr>
            <a:r>
              <a:rPr lang="en-US" sz="2400" b="0" dirty="0">
                <a:solidFill>
                  <a:srgbClr val="000000"/>
                </a:solidFill>
                <a:effectLst/>
              </a:rPr>
              <a:t>CSE(H) BIG DATA ANALYTICS</a:t>
            </a:r>
            <a:r>
              <a:rPr lang="en-US" sz="2400" b="1" dirty="0">
                <a:solidFill>
                  <a:srgbClr val="000000"/>
                </a:solidFill>
              </a:rPr>
              <a:t>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BUS RESERVATION SYSTEM</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2092945" cy="1323439"/>
          </a:xfrm>
          <a:prstGeom prst="rect">
            <a:avLst/>
          </a:prstGeom>
          <a:noFill/>
        </p:spPr>
        <p:txBody>
          <a:bodyPr wrap="none" rtlCol="0">
            <a:spAutoFit/>
          </a:bodyPr>
          <a:lstStyle/>
          <a:p>
            <a:r>
              <a:rPr lang="en-US" sz="2000" b="1" dirty="0"/>
              <a:t>Submitted by: </a:t>
            </a:r>
          </a:p>
          <a:p>
            <a:r>
              <a:rPr lang="en-US" sz="2000" dirty="0"/>
              <a:t>YASH SRIVASTAVA </a:t>
            </a:r>
          </a:p>
          <a:p>
            <a:r>
              <a:rPr lang="en-US" sz="2000" dirty="0"/>
              <a:t>20BCS4443 </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Dr Vipin Tiwari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039B05-1BCC-47B9-8681-ABA259BF5C63}"/>
              </a:ext>
            </a:extLst>
          </p:cNvPr>
          <p:cNvSpPr>
            <a:spLocks noGrp="1"/>
          </p:cNvSpPr>
          <p:nvPr>
            <p:ph idx="1"/>
          </p:nvPr>
        </p:nvSpPr>
        <p:spPr>
          <a:xfrm>
            <a:off x="838200" y="1595718"/>
            <a:ext cx="10515600" cy="4329953"/>
          </a:xfrm>
        </p:spPr>
        <p:txBody>
          <a:bodyPr/>
          <a:lstStyle/>
          <a:p>
            <a:pPr marL="457200" marR="0" lvl="0" indent="-457200">
              <a:spcBef>
                <a:spcPts val="440"/>
              </a:spcBef>
              <a:spcAft>
                <a:spcPts val="0"/>
              </a:spcAft>
              <a:buFont typeface="+mj-lt"/>
              <a:buAutoNum type="arabicPeriod" startAt="4"/>
              <a:tabLst>
                <a:tab pos="1737995" algn="l"/>
              </a:tabLst>
            </a:pPr>
            <a:r>
              <a:rPr lang="en-US" sz="2400" dirty="0">
                <a:effectLst/>
                <a:latin typeface="Times New Roman" panose="02020603050405020304" pitchFamily="18" charset="0"/>
                <a:ea typeface="Times New Roman" panose="02020603050405020304" pitchFamily="18" charset="0"/>
              </a:rPr>
              <a:t>And </a:t>
            </a:r>
            <a:r>
              <a:rPr lang="en-US" sz="2400" spc="-10" dirty="0">
                <a:effectLst/>
                <a:latin typeface="Times New Roman" panose="02020603050405020304" pitchFamily="18" charset="0"/>
                <a:ea typeface="Times New Roman" panose="02020603050405020304" pitchFamily="18" charset="0"/>
              </a:rPr>
              <a:t>giving </a:t>
            </a:r>
            <a:r>
              <a:rPr lang="en-US" sz="2400" dirty="0">
                <a:effectLst/>
                <a:latin typeface="Times New Roman" panose="02020603050405020304" pitchFamily="18" charset="0"/>
                <a:ea typeface="Times New Roman" panose="02020603050405020304" pitchFamily="18" charset="0"/>
              </a:rPr>
              <a:t>that maximum buses </a:t>
            </a:r>
            <a:r>
              <a:rPr lang="en-US" sz="2400" spc="-15" dirty="0">
                <a:effectLst/>
                <a:latin typeface="Times New Roman" panose="02020603050405020304" pitchFamily="18" charset="0"/>
                <a:ea typeface="Times New Roman" panose="02020603050405020304" pitchFamily="18" charset="0"/>
              </a:rPr>
              <a:t>available </a:t>
            </a:r>
            <a:r>
              <a:rPr lang="en-US" sz="2400" dirty="0">
                <a:effectLst/>
                <a:latin typeface="Times New Roman" panose="02020603050405020304" pitchFamily="18" charset="0"/>
                <a:ea typeface="Times New Roman" panose="02020603050405020304" pitchFamily="18" charset="0"/>
              </a:rPr>
              <a:t>are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10.</a:t>
            </a:r>
          </a:p>
          <a:p>
            <a:pPr marL="457200" marR="0" lvl="0" indent="-457200">
              <a:spcBef>
                <a:spcPts val="440"/>
              </a:spcBef>
              <a:spcAft>
                <a:spcPts val="0"/>
              </a:spcAft>
              <a:buFont typeface="+mj-lt"/>
              <a:buAutoNum type="arabicPeriod" startAt="4"/>
              <a:tabLst>
                <a:tab pos="1737995" algn="l"/>
              </a:tabLst>
            </a:pPr>
            <a:endParaRPr lang="en-US" sz="2400" dirty="0">
              <a:effectLst/>
              <a:latin typeface="Times New Roman" panose="02020603050405020304" pitchFamily="18" charset="0"/>
              <a:ea typeface="Times New Roman" panose="02020603050405020304" pitchFamily="18" charset="0"/>
            </a:endParaRPr>
          </a:p>
          <a:p>
            <a:pPr marL="457200" marR="0" lvl="0" indent="-457200">
              <a:spcBef>
                <a:spcPts val="440"/>
              </a:spcBef>
              <a:spcAft>
                <a:spcPts val="0"/>
              </a:spcAft>
              <a:buFont typeface="+mj-lt"/>
              <a:buAutoNum type="arabicPeriod" startAt="4"/>
              <a:tabLst>
                <a:tab pos="1737995" algn="l"/>
              </a:tabLst>
            </a:pPr>
            <a:r>
              <a:rPr lang="en-US" sz="2400" dirty="0">
                <a:latin typeface="Times New Roman" panose="02020603050405020304" pitchFamily="18" charset="0"/>
                <a:ea typeface="Times New Roman" panose="02020603050405020304" pitchFamily="18" charset="0"/>
              </a:rPr>
              <a:t>Ans now we create a another class </a:t>
            </a:r>
            <a:r>
              <a:rPr lang="en-US" sz="2400" dirty="0" err="1">
                <a:latin typeface="Times New Roman" panose="02020603050405020304" pitchFamily="18" charset="0"/>
                <a:ea typeface="Times New Roman" panose="02020603050405020304" pitchFamily="18" charset="0"/>
              </a:rPr>
              <a:t>allBusDetails</a:t>
            </a:r>
            <a:r>
              <a:rPr lang="en-US" sz="2400" dirty="0">
                <a:latin typeface="Times New Roman" panose="02020603050405020304" pitchFamily="18" charset="0"/>
                <a:ea typeface="Times New Roman" panose="02020603050405020304" pitchFamily="18" charset="0"/>
              </a:rPr>
              <a:t> to save the details of bus. </a:t>
            </a:r>
            <a:endParaRPr lang="en-US" sz="2400" dirty="0">
              <a:effectLst/>
              <a:latin typeface="Times New Roman" panose="02020603050405020304" pitchFamily="18" charset="0"/>
              <a:ea typeface="Times New Roman" panose="02020603050405020304" pitchFamily="18" charset="0"/>
            </a:endParaRPr>
          </a:p>
          <a:p>
            <a:pPr marL="457200" marR="1492250" lvl="0" indent="-457200">
              <a:lnSpc>
                <a:spcPct val="156000"/>
              </a:lnSpc>
              <a:spcBef>
                <a:spcPts val="1600"/>
              </a:spcBef>
              <a:spcAft>
                <a:spcPts val="0"/>
              </a:spcAft>
              <a:buFont typeface="+mj-lt"/>
              <a:buAutoNum type="arabicPeriod" startAt="4"/>
              <a:tabLst>
                <a:tab pos="1737995" algn="l"/>
              </a:tabLst>
            </a:pPr>
            <a:r>
              <a:rPr lang="en-US" sz="2400" dirty="0">
                <a:effectLst/>
                <a:latin typeface="Times New Roman" panose="02020603050405020304" pitchFamily="18" charset="0"/>
                <a:ea typeface="Times New Roman" panose="02020603050405020304" pitchFamily="18" charset="0"/>
              </a:rPr>
              <a:t>And now with respect to Bus Registration function we </a:t>
            </a:r>
            <a:r>
              <a:rPr lang="en-US" sz="2400" spc="-15" dirty="0">
                <a:effectLst/>
                <a:latin typeface="Times New Roman" panose="02020603050405020304" pitchFamily="18" charset="0"/>
                <a:ea typeface="Times New Roman" panose="02020603050405020304" pitchFamily="18" charset="0"/>
              </a:rPr>
              <a:t>gave </a:t>
            </a:r>
            <a:r>
              <a:rPr lang="en-US" sz="2400" dirty="0">
                <a:effectLst/>
                <a:latin typeface="Times New Roman" panose="02020603050405020304" pitchFamily="18" charset="0"/>
                <a:ea typeface="Times New Roman" panose="02020603050405020304" pitchFamily="18" charset="0"/>
              </a:rPr>
              <a:t>few options to enter in the </a:t>
            </a:r>
            <a:r>
              <a:rPr lang="en-US" sz="2400" spc="15" dirty="0">
                <a:effectLst/>
                <a:latin typeface="Times New Roman" panose="02020603050405020304" pitchFamily="18" charset="0"/>
                <a:ea typeface="Times New Roman" panose="02020603050405020304" pitchFamily="18" charset="0"/>
              </a:rPr>
              <a:t>run </a:t>
            </a:r>
            <a:r>
              <a:rPr lang="en-US" sz="2400" dirty="0">
                <a:effectLst/>
                <a:latin typeface="Times New Roman" panose="02020603050405020304" pitchFamily="18" charset="0"/>
                <a:ea typeface="Times New Roman" panose="02020603050405020304" pitchFamily="18" charset="0"/>
              </a:rPr>
              <a:t>time which will </a:t>
            </a:r>
            <a:r>
              <a:rPr lang="en-US" sz="2400" spc="-20" dirty="0">
                <a:effectLst/>
                <a:latin typeface="Times New Roman" panose="02020603050405020304" pitchFamily="18" charset="0"/>
                <a:ea typeface="Times New Roman" panose="02020603050405020304" pitchFamily="18" charset="0"/>
              </a:rPr>
              <a:t>gives </a:t>
            </a:r>
            <a:r>
              <a:rPr lang="en-US" sz="2400" dirty="0">
                <a:effectLst/>
                <a:latin typeface="Times New Roman" panose="02020603050405020304" pitchFamily="18" charset="0"/>
                <a:ea typeface="Times New Roman" panose="02020603050405020304" pitchFamily="18" charset="0"/>
              </a:rPr>
              <a:t>to enter the</a:t>
            </a:r>
            <a:r>
              <a:rPr lang="en-US" sz="2400" spc="-1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bus details from back end of the system </a:t>
            </a:r>
            <a:r>
              <a:rPr lang="en-US" sz="2400" spc="-15" dirty="0">
                <a:effectLst/>
                <a:latin typeface="Times New Roman" panose="02020603050405020304" pitchFamily="18" charset="0"/>
                <a:ea typeface="Times New Roman" panose="02020603050405020304" pitchFamily="18" charset="0"/>
              </a:rPr>
              <a:t>like      </a:t>
            </a:r>
            <a:r>
              <a:rPr lang="en-US" sz="2400" dirty="0">
                <a:effectLst/>
                <a:latin typeface="Times New Roman" panose="02020603050405020304" pitchFamily="18" charset="0"/>
                <a:ea typeface="Times New Roman" panose="02020603050405020304" pitchFamily="18" charset="0"/>
              </a:rPr>
              <a:t>bus no, Arrival time, Departure time, from and to, Total Seats</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p>
          <a:p>
            <a:endParaRPr lang="en-US" dirty="0"/>
          </a:p>
        </p:txBody>
      </p:sp>
      <p:sp>
        <p:nvSpPr>
          <p:cNvPr id="4" name="Slide Number Placeholder 3">
            <a:extLst>
              <a:ext uri="{FF2B5EF4-FFF2-40B4-BE49-F238E27FC236}">
                <a16:creationId xmlns:a16="http://schemas.microsoft.com/office/drawing/2014/main" id="{FB3F51D2-5636-4784-8035-5EC28F76D090}"/>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4252445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E3AEA-560E-4A64-9E83-4906830F3F11}"/>
              </a:ext>
            </a:extLst>
          </p:cNvPr>
          <p:cNvSpPr>
            <a:spLocks noGrp="1"/>
          </p:cNvSpPr>
          <p:nvPr>
            <p:ph idx="1"/>
          </p:nvPr>
        </p:nvSpPr>
        <p:spPr>
          <a:xfrm>
            <a:off x="838200" y="1201271"/>
            <a:ext cx="10515600" cy="4320988"/>
          </a:xfrm>
        </p:spPr>
        <p:txBody>
          <a:bodyPr/>
          <a:lstStyle/>
          <a:p>
            <a:pPr marL="457200" marR="1692910" lvl="0" indent="-457200">
              <a:lnSpc>
                <a:spcPct val="145000"/>
              </a:lnSpc>
              <a:spcBef>
                <a:spcPts val="440"/>
              </a:spcBef>
              <a:spcAft>
                <a:spcPts val="0"/>
              </a:spcAft>
              <a:buFont typeface="+mj-lt"/>
              <a:buAutoNum type="arabicPeriod" startAt="6"/>
              <a:tabLst>
                <a:tab pos="1737995" algn="l"/>
              </a:tabLst>
            </a:pPr>
            <a:r>
              <a:rPr lang="en-US" sz="2400" dirty="0">
                <a:effectLst/>
                <a:latin typeface="Times New Roman" panose="02020603050405020304" pitchFamily="18" charset="0"/>
                <a:ea typeface="Times New Roman" panose="02020603050405020304" pitchFamily="18" charset="0"/>
              </a:rPr>
              <a:t>And the show function shows that the how many</a:t>
            </a:r>
            <a:r>
              <a:rPr lang="en-US" sz="2400" spc="-2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buses are </a:t>
            </a:r>
            <a:r>
              <a:rPr lang="en-US" sz="2400" spc="-15" dirty="0">
                <a:effectLst/>
                <a:latin typeface="Times New Roman" panose="02020603050405020304" pitchFamily="18" charset="0"/>
                <a:ea typeface="Times New Roman" panose="02020603050405020304" pitchFamily="18" charset="0"/>
              </a:rPr>
              <a:t>available </a:t>
            </a:r>
            <a:r>
              <a:rPr lang="en-US" sz="2400" dirty="0">
                <a:effectLst/>
                <a:latin typeface="Times New Roman" panose="02020603050405020304" pitchFamily="18" charset="0"/>
                <a:ea typeface="Times New Roman" panose="02020603050405020304" pitchFamily="18" charset="0"/>
              </a:rPr>
              <a:t>. And the total seats are  in 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buses.</a:t>
            </a:r>
          </a:p>
          <a:p>
            <a:pPr marL="457200" marR="1692910" lvl="0" indent="-457200">
              <a:lnSpc>
                <a:spcPct val="145000"/>
              </a:lnSpc>
              <a:spcBef>
                <a:spcPts val="440"/>
              </a:spcBef>
              <a:spcAft>
                <a:spcPts val="0"/>
              </a:spcAft>
              <a:buFont typeface="+mj-lt"/>
              <a:buAutoNum type="arabicPeriod" startAt="6"/>
              <a:tabLst>
                <a:tab pos="1737995" algn="l"/>
              </a:tabLst>
            </a:pPr>
            <a:endParaRPr lang="en-US" sz="2400" dirty="0">
              <a:latin typeface="Times New Roman" panose="02020603050405020304" pitchFamily="18" charset="0"/>
              <a:ea typeface="Times New Roman" panose="02020603050405020304" pitchFamily="18" charset="0"/>
            </a:endParaRPr>
          </a:p>
          <a:p>
            <a:pPr marL="457200" marR="1692910" lvl="0" indent="-457200">
              <a:lnSpc>
                <a:spcPct val="145000"/>
              </a:lnSpc>
              <a:spcBef>
                <a:spcPts val="440"/>
              </a:spcBef>
              <a:spcAft>
                <a:spcPts val="0"/>
              </a:spcAft>
              <a:buFont typeface="+mj-lt"/>
              <a:buAutoNum type="arabicPeriod" startAt="6"/>
              <a:tabLst>
                <a:tab pos="1737995" algn="l"/>
              </a:tabLst>
            </a:pPr>
            <a:r>
              <a:rPr lang="en-US" sz="2400" dirty="0">
                <a:effectLst/>
                <a:latin typeface="Times New Roman" panose="02020603050405020304" pitchFamily="18" charset="0"/>
                <a:ea typeface="Times New Roman" panose="02020603050405020304" pitchFamily="18" charset="0"/>
              </a:rPr>
              <a:t>And the Exits Function is used to give normal termination of a program without performing any cleanup tasks.</a:t>
            </a:r>
          </a:p>
          <a:p>
            <a:endParaRPr lang="en-US" dirty="0"/>
          </a:p>
        </p:txBody>
      </p:sp>
      <p:sp>
        <p:nvSpPr>
          <p:cNvPr id="4" name="Slide Number Placeholder 3">
            <a:extLst>
              <a:ext uri="{FF2B5EF4-FFF2-40B4-BE49-F238E27FC236}">
                <a16:creationId xmlns:a16="http://schemas.microsoft.com/office/drawing/2014/main" id="{5C36EDE4-A1F2-4CBB-80C6-D58584A6EDB8}"/>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11285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The first look of the out put will be </a:t>
            </a:r>
            <a:r>
              <a:rPr lang="en-US" sz="2400" spc="-20" dirty="0">
                <a:effectLst/>
                <a:latin typeface="Times New Roman" panose="02020603050405020304" pitchFamily="18" charset="0"/>
                <a:ea typeface="Times New Roman" panose="02020603050405020304" pitchFamily="18" charset="0"/>
              </a:rPr>
              <a:t>given</a:t>
            </a:r>
            <a:r>
              <a:rPr lang="en-US" sz="2400" spc="-2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p>
          <a:p>
            <a:pPr marL="0" indent="0">
              <a:buNone/>
            </a:pP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pic>
        <p:nvPicPr>
          <p:cNvPr id="10" name="Picture 9">
            <a:extLst>
              <a:ext uri="{FF2B5EF4-FFF2-40B4-BE49-F238E27FC236}">
                <a16:creationId xmlns:a16="http://schemas.microsoft.com/office/drawing/2014/main" id="{2E8BA7B6-0466-4B79-8C22-9820BE884B9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74259" y="2617694"/>
            <a:ext cx="6705600" cy="3299012"/>
          </a:xfrm>
          <a:prstGeom prst="rect">
            <a:avLst/>
          </a:prstGeom>
          <a:noFill/>
          <a:ln>
            <a:noFill/>
          </a:ln>
        </p:spPr>
      </p:pic>
    </p:spTree>
    <p:extLst>
      <p:ext uri="{BB962C8B-B14F-4D97-AF65-F5344CB8AC3E}">
        <p14:creationId xmlns:p14="http://schemas.microsoft.com/office/powerpoint/2010/main" val="4003662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C665F-38F1-4AC6-87BE-88C200F3BF2B}"/>
              </a:ext>
            </a:extLst>
          </p:cNvPr>
          <p:cNvSpPr>
            <a:spLocks noGrp="1"/>
          </p:cNvSpPr>
          <p:nvPr>
            <p:ph idx="1"/>
          </p:nvPr>
        </p:nvSpPr>
        <p:spPr>
          <a:xfrm>
            <a:off x="838200" y="851647"/>
            <a:ext cx="10515600" cy="5351929"/>
          </a:xfrm>
        </p:spPr>
        <p:txBody>
          <a:bodyPr>
            <a:normAutofit/>
          </a:bodyPr>
          <a:lstStyle/>
          <a:p>
            <a:pPr>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rPr>
              <a:t>Second step is that we </a:t>
            </a:r>
            <a:r>
              <a:rPr lang="en-US" sz="2400" spc="-15" dirty="0">
                <a:effectLst/>
                <a:latin typeface="Times New Roman" panose="02020603050405020304" pitchFamily="18" charset="0"/>
                <a:ea typeface="Times New Roman" panose="02020603050405020304" pitchFamily="18" charset="0"/>
              </a:rPr>
              <a:t>have </a:t>
            </a:r>
            <a:r>
              <a:rPr lang="en-US" sz="2400" dirty="0">
                <a:effectLst/>
                <a:latin typeface="Times New Roman" panose="02020603050405020304" pitchFamily="18" charset="0"/>
                <a:ea typeface="Times New Roman" panose="02020603050405020304" pitchFamily="18" charset="0"/>
              </a:rPr>
              <a:t>to install the number of busses that we </a:t>
            </a:r>
            <a:r>
              <a:rPr lang="en-US" sz="2400" spc="-20" dirty="0">
                <a:effectLst/>
                <a:latin typeface="Times New Roman" panose="02020603050405020304" pitchFamily="18" charset="0"/>
                <a:ea typeface="Times New Roman" panose="02020603050405020304" pitchFamily="18" charset="0"/>
              </a:rPr>
              <a:t>have </a:t>
            </a:r>
            <a:r>
              <a:rPr lang="en-US" sz="2400" dirty="0">
                <a:effectLst/>
                <a:latin typeface="Times New Roman" panose="02020603050405020304" pitchFamily="18" charset="0"/>
                <a:ea typeface="Times New Roman" panose="02020603050405020304" pitchFamily="18" charset="0"/>
              </a:rPr>
              <a:t>to provide for customers and this is done by the back end system and in this function we </a:t>
            </a:r>
            <a:r>
              <a:rPr lang="en-US" sz="2400" spc="-20" dirty="0">
                <a:effectLst/>
                <a:latin typeface="Times New Roman" panose="02020603050405020304" pitchFamily="18" charset="0"/>
                <a:ea typeface="Times New Roman" panose="02020603050405020304" pitchFamily="18" charset="0"/>
              </a:rPr>
              <a:t>have </a:t>
            </a:r>
            <a:r>
              <a:rPr lang="en-US" sz="2400" dirty="0">
                <a:effectLst/>
                <a:latin typeface="Times New Roman" panose="02020603050405020304" pitchFamily="18" charset="0"/>
                <a:ea typeface="Times New Roman" panose="02020603050405020304" pitchFamily="18" charset="0"/>
              </a:rPr>
              <a:t>to </a:t>
            </a:r>
            <a:r>
              <a:rPr lang="en-US" sz="2400" spc="-25" dirty="0">
                <a:effectLst/>
                <a:latin typeface="Times New Roman" panose="02020603050405020304" pitchFamily="18" charset="0"/>
                <a:ea typeface="Times New Roman" panose="02020603050405020304" pitchFamily="18" charset="0"/>
              </a:rPr>
              <a:t>give </a:t>
            </a:r>
            <a:r>
              <a:rPr lang="en-US" sz="2400" dirty="0">
                <a:effectLst/>
                <a:latin typeface="Times New Roman" panose="02020603050405020304" pitchFamily="18" charset="0"/>
                <a:ea typeface="Times New Roman" panose="02020603050405020304" pitchFamily="18" charset="0"/>
              </a:rPr>
              <a:t>details of the bus </a:t>
            </a:r>
            <a:r>
              <a:rPr lang="en-US" sz="2400" spc="-15" dirty="0">
                <a:effectLst/>
                <a:latin typeface="Times New Roman" panose="02020603050405020304" pitchFamily="18" charset="0"/>
                <a:ea typeface="Times New Roman" panose="02020603050405020304" pitchFamily="18" charset="0"/>
              </a:rPr>
              <a:t>like </a:t>
            </a:r>
            <a:r>
              <a:rPr lang="en-US" sz="2400" dirty="0">
                <a:effectLst/>
                <a:latin typeface="Times New Roman" panose="02020603050405020304" pitchFamily="18" charset="0"/>
                <a:ea typeface="Times New Roman" panose="02020603050405020304" pitchFamily="18" charset="0"/>
              </a:rPr>
              <a:t>bus num, Arrival time ,departure time, From and</a:t>
            </a:r>
            <a:r>
              <a:rPr lang="en-US" sz="2400" spc="15" dirty="0">
                <a:effectLst/>
                <a:latin typeface="Times New Roman" panose="02020603050405020304" pitchFamily="18" charset="0"/>
                <a:ea typeface="Times New Roman" panose="02020603050405020304" pitchFamily="18" charset="0"/>
              </a:rPr>
              <a:t> </a:t>
            </a:r>
            <a:r>
              <a:rPr lang="en-US" sz="2400" spc="-60" dirty="0">
                <a:effectLst/>
                <a:latin typeface="Times New Roman" panose="02020603050405020304" pitchFamily="18" charset="0"/>
                <a:ea typeface="Times New Roman" panose="02020603050405020304" pitchFamily="18" charset="0"/>
              </a:rPr>
              <a:t>To.</a:t>
            </a:r>
          </a:p>
          <a:p>
            <a:pPr marL="0" indent="0">
              <a:buNone/>
            </a:pPr>
            <a:endParaRPr lang="en-US" sz="2400" dirty="0"/>
          </a:p>
        </p:txBody>
      </p:sp>
      <p:sp>
        <p:nvSpPr>
          <p:cNvPr id="4" name="Slide Number Placeholder 3">
            <a:extLst>
              <a:ext uri="{FF2B5EF4-FFF2-40B4-BE49-F238E27FC236}">
                <a16:creationId xmlns:a16="http://schemas.microsoft.com/office/drawing/2014/main" id="{D74649E1-9E21-44D5-A1CD-4859330FD72A}"/>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5" name="Picture 4">
            <a:extLst>
              <a:ext uri="{FF2B5EF4-FFF2-40B4-BE49-F238E27FC236}">
                <a16:creationId xmlns:a16="http://schemas.microsoft.com/office/drawing/2014/main" id="{F12D9F1B-E9C4-4D95-A8E9-CC6E7FBBA7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74894" y="2143013"/>
            <a:ext cx="5934635" cy="3863340"/>
          </a:xfrm>
          <a:prstGeom prst="rect">
            <a:avLst/>
          </a:prstGeom>
          <a:noFill/>
          <a:ln>
            <a:noFill/>
          </a:ln>
        </p:spPr>
      </p:pic>
    </p:spTree>
    <p:extLst>
      <p:ext uri="{BB962C8B-B14F-4D97-AF65-F5344CB8AC3E}">
        <p14:creationId xmlns:p14="http://schemas.microsoft.com/office/powerpoint/2010/main" val="206326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C665F-38F1-4AC6-87BE-88C200F3BF2B}"/>
              </a:ext>
            </a:extLst>
          </p:cNvPr>
          <p:cNvSpPr>
            <a:spLocks noGrp="1"/>
          </p:cNvSpPr>
          <p:nvPr>
            <p:ph idx="1"/>
          </p:nvPr>
        </p:nvSpPr>
        <p:spPr>
          <a:xfrm>
            <a:off x="838200" y="851647"/>
            <a:ext cx="10515600" cy="5351929"/>
          </a:xfrm>
        </p:spPr>
        <p:txBody>
          <a:bodyPr>
            <a:normAutofit/>
          </a:bodyPr>
          <a:lstStyle/>
          <a:p>
            <a:pPr marR="1715135" lvl="0" algn="just">
              <a:lnSpc>
                <a:spcPct val="156000"/>
              </a:lnSpc>
              <a:spcBef>
                <a:spcPts val="1600"/>
              </a:spcBef>
              <a:spcAft>
                <a:spcPts val="0"/>
              </a:spcAft>
              <a:buFont typeface="Wingdings" panose="05000000000000000000" pitchFamily="2" charset="2"/>
              <a:buChar char="§"/>
              <a:tabLst>
                <a:tab pos="1737995" algn="l"/>
              </a:tabLst>
            </a:pPr>
            <a:r>
              <a:rPr lang="en-US" sz="2400" spc="-55" dirty="0">
                <a:effectLst/>
                <a:latin typeface="Times New Roman" panose="02020603050405020304" pitchFamily="18" charset="0"/>
                <a:ea typeface="Times New Roman" panose="02020603050405020304" pitchFamily="18" charset="0"/>
              </a:rPr>
              <a:t>Third </a:t>
            </a:r>
            <a:r>
              <a:rPr lang="en-US" sz="2400" dirty="0">
                <a:effectLst/>
                <a:latin typeface="Times New Roman" panose="02020603050405020304" pitchFamily="18" charset="0"/>
                <a:ea typeface="Times New Roman" panose="02020603050405020304" pitchFamily="18" charset="0"/>
              </a:rPr>
              <a:t>step is that</a:t>
            </a:r>
            <a:r>
              <a:rPr lang="en-US" sz="2400" spc="-55" dirty="0">
                <a:latin typeface="Times New Roman" panose="02020603050405020304" pitchFamily="18" charset="0"/>
                <a:ea typeface="Times New Roman" panose="02020603050405020304" pitchFamily="18" charset="0"/>
              </a:rPr>
              <a:t> </a:t>
            </a:r>
            <a:r>
              <a:rPr lang="en-US" sz="2400" spc="-55" dirty="0">
                <a:effectLst/>
                <a:latin typeface="Times New Roman" panose="02020603050405020304" pitchFamily="18" charset="0"/>
                <a:ea typeface="Times New Roman" panose="02020603050405020304" pitchFamily="18" charset="0"/>
              </a:rPr>
              <a:t>We have to show the user how many busses are available in this travels that’s why we have to display the busses and their routes and total number of seats in buses.</a:t>
            </a:r>
          </a:p>
          <a:p>
            <a:pPr marL="0" indent="0">
              <a:buNone/>
            </a:pPr>
            <a:endParaRPr lang="en-US" sz="2400" dirty="0"/>
          </a:p>
        </p:txBody>
      </p:sp>
      <p:sp>
        <p:nvSpPr>
          <p:cNvPr id="4" name="Slide Number Placeholder 3">
            <a:extLst>
              <a:ext uri="{FF2B5EF4-FFF2-40B4-BE49-F238E27FC236}">
                <a16:creationId xmlns:a16="http://schemas.microsoft.com/office/drawing/2014/main" id="{D74649E1-9E21-44D5-A1CD-4859330FD72A}"/>
              </a:ext>
            </a:extLst>
          </p:cNvPr>
          <p:cNvSpPr>
            <a:spLocks noGrp="1"/>
          </p:cNvSpPr>
          <p:nvPr>
            <p:ph type="sldNum" sz="quarter" idx="12"/>
          </p:nvPr>
        </p:nvSpPr>
        <p:spPr/>
        <p:txBody>
          <a:bodyPr/>
          <a:lstStyle/>
          <a:p>
            <a:fld id="{BDCDBBEF-AA6C-4BA6-85B2-A17D7F280E38}" type="slidenum">
              <a:rPr lang="en-US" smtClean="0"/>
              <a:pPr/>
              <a:t>14</a:t>
            </a:fld>
            <a:endParaRPr lang="en-US"/>
          </a:p>
        </p:txBody>
      </p:sp>
      <p:pic>
        <p:nvPicPr>
          <p:cNvPr id="6" name="Picture 5">
            <a:extLst>
              <a:ext uri="{FF2B5EF4-FFF2-40B4-BE49-F238E27FC236}">
                <a16:creationId xmlns:a16="http://schemas.microsoft.com/office/drawing/2014/main" id="{CEB603D9-F812-4624-A565-DDD6F5B0D6A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80447" y="2689412"/>
            <a:ext cx="6373906" cy="3514164"/>
          </a:xfrm>
          <a:prstGeom prst="rect">
            <a:avLst/>
          </a:prstGeom>
          <a:noFill/>
          <a:ln>
            <a:noFill/>
          </a:ln>
        </p:spPr>
      </p:pic>
    </p:spTree>
    <p:extLst>
      <p:ext uri="{BB962C8B-B14F-4D97-AF65-F5344CB8AC3E}">
        <p14:creationId xmlns:p14="http://schemas.microsoft.com/office/powerpoint/2010/main" val="3840238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5FA089-C195-4F03-8348-A420FA43B6D0}"/>
              </a:ext>
            </a:extLst>
          </p:cNvPr>
          <p:cNvSpPr>
            <a:spLocks noGrp="1"/>
          </p:cNvSpPr>
          <p:nvPr>
            <p:ph idx="1"/>
          </p:nvPr>
        </p:nvSpPr>
        <p:spPr>
          <a:xfrm>
            <a:off x="838200" y="1099483"/>
            <a:ext cx="10515600" cy="4727575"/>
          </a:xfrm>
        </p:spPr>
        <p:txBody>
          <a:bodyPr/>
          <a:lstStyle/>
          <a:p>
            <a:pPr marL="0" indent="0">
              <a:buNone/>
            </a:pPr>
            <a:r>
              <a:rPr lang="en-US" sz="2400" dirty="0">
                <a:effectLst/>
                <a:latin typeface="Times New Roman" panose="02020603050405020304" pitchFamily="18" charset="0"/>
                <a:ea typeface="Times New Roman" panose="02020603050405020304" pitchFamily="18" charset="0"/>
              </a:rPr>
              <a:t>After checking the routes, number of tickets  and the busses in the travels we </a:t>
            </a:r>
            <a:r>
              <a:rPr lang="en-US" sz="2400" spc="-15" dirty="0">
                <a:effectLst/>
                <a:latin typeface="Times New Roman" panose="02020603050405020304" pitchFamily="18" charset="0"/>
                <a:ea typeface="Times New Roman" panose="02020603050405020304" pitchFamily="18" charset="0"/>
              </a:rPr>
              <a:t>have </a:t>
            </a:r>
            <a:r>
              <a:rPr lang="en-US" sz="2400" dirty="0">
                <a:effectLst/>
                <a:latin typeface="Times New Roman" panose="02020603050405020304" pitchFamily="18" charset="0"/>
                <a:ea typeface="Times New Roman" panose="02020603050405020304" pitchFamily="18" charset="0"/>
              </a:rPr>
              <a:t>to book the ticket for the passenger and show the total fare with 12% vat.</a:t>
            </a:r>
          </a:p>
          <a:p>
            <a:pPr marL="0" indent="0">
              <a:buNone/>
            </a:pPr>
            <a:endParaRPr lang="en-US" dirty="0"/>
          </a:p>
        </p:txBody>
      </p:sp>
      <p:sp>
        <p:nvSpPr>
          <p:cNvPr id="4" name="Slide Number Placeholder 3">
            <a:extLst>
              <a:ext uri="{FF2B5EF4-FFF2-40B4-BE49-F238E27FC236}">
                <a16:creationId xmlns:a16="http://schemas.microsoft.com/office/drawing/2014/main" id="{0E9F21DB-8A76-49B1-8331-B8FF90152470}"/>
              </a:ext>
            </a:extLst>
          </p:cNvPr>
          <p:cNvSpPr>
            <a:spLocks noGrp="1"/>
          </p:cNvSpPr>
          <p:nvPr>
            <p:ph type="sldNum" sz="quarter" idx="12"/>
          </p:nvPr>
        </p:nvSpPr>
        <p:spPr/>
        <p:txBody>
          <a:bodyPr/>
          <a:lstStyle/>
          <a:p>
            <a:fld id="{BDCDBBEF-AA6C-4BA6-85B2-A17D7F280E38}" type="slidenum">
              <a:rPr lang="en-US" smtClean="0"/>
              <a:pPr/>
              <a:t>15</a:t>
            </a:fld>
            <a:endParaRPr lang="en-US"/>
          </a:p>
        </p:txBody>
      </p:sp>
      <p:pic>
        <p:nvPicPr>
          <p:cNvPr id="5" name="Picture 4">
            <a:extLst>
              <a:ext uri="{FF2B5EF4-FFF2-40B4-BE49-F238E27FC236}">
                <a16:creationId xmlns:a16="http://schemas.microsoft.com/office/drawing/2014/main" id="{A220DA8D-34A3-4E35-9F15-1FDAD306D3C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45342" y="2205317"/>
            <a:ext cx="7897906" cy="3738283"/>
          </a:xfrm>
          <a:prstGeom prst="rect">
            <a:avLst/>
          </a:prstGeom>
          <a:noFill/>
          <a:ln>
            <a:noFill/>
          </a:ln>
        </p:spPr>
      </p:pic>
    </p:spTree>
    <p:extLst>
      <p:ext uri="{BB962C8B-B14F-4D97-AF65-F5344CB8AC3E}">
        <p14:creationId xmlns:p14="http://schemas.microsoft.com/office/powerpoint/2010/main" val="139439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BDD26-48DA-409F-A9EA-DDE7211C8BC5}"/>
              </a:ext>
            </a:extLst>
          </p:cNvPr>
          <p:cNvSpPr>
            <a:spLocks noGrp="1"/>
          </p:cNvSpPr>
          <p:nvPr>
            <p:ph idx="1"/>
          </p:nvPr>
        </p:nvSpPr>
        <p:spPr>
          <a:xfrm>
            <a:off x="838200" y="1189131"/>
            <a:ext cx="10515600" cy="4351338"/>
          </a:xfrm>
        </p:spPr>
        <p:txBody>
          <a:bodyPr/>
          <a:lstStyle/>
          <a:p>
            <a:pPr marL="0" indent="0">
              <a:buNone/>
            </a:pPr>
            <a:r>
              <a:rPr lang="en-US" sz="2400" dirty="0">
                <a:effectLst/>
                <a:latin typeface="Times New Roman" panose="02020603050405020304" pitchFamily="18" charset="0"/>
                <a:ea typeface="Times New Roman" panose="02020603050405020304" pitchFamily="18" charset="0"/>
              </a:rPr>
              <a:t>Now after all these conclusions we </a:t>
            </a:r>
            <a:r>
              <a:rPr lang="en-US" sz="2400" spc="-15" dirty="0">
                <a:effectLst/>
                <a:latin typeface="Times New Roman" panose="02020603050405020304" pitchFamily="18" charset="0"/>
                <a:ea typeface="Times New Roman" panose="02020603050405020304" pitchFamily="18" charset="0"/>
              </a:rPr>
              <a:t>have </a:t>
            </a:r>
            <a:r>
              <a:rPr lang="en-US" sz="2400" dirty="0">
                <a:effectLst/>
                <a:latin typeface="Times New Roman" panose="02020603050405020304" pitchFamily="18" charset="0"/>
                <a:ea typeface="Times New Roman" panose="02020603050405020304" pitchFamily="18" charset="0"/>
              </a:rPr>
              <a:t>to show them total sales .</a:t>
            </a:r>
          </a:p>
          <a:p>
            <a:endParaRPr lang="en-US" dirty="0"/>
          </a:p>
        </p:txBody>
      </p:sp>
      <p:sp>
        <p:nvSpPr>
          <p:cNvPr id="4" name="Slide Number Placeholder 3">
            <a:extLst>
              <a:ext uri="{FF2B5EF4-FFF2-40B4-BE49-F238E27FC236}">
                <a16:creationId xmlns:a16="http://schemas.microsoft.com/office/drawing/2014/main" id="{16AC05BB-28CD-42E1-9836-48AD669F38D3}"/>
              </a:ext>
            </a:extLst>
          </p:cNvPr>
          <p:cNvSpPr>
            <a:spLocks noGrp="1"/>
          </p:cNvSpPr>
          <p:nvPr>
            <p:ph type="sldNum" sz="quarter" idx="12"/>
          </p:nvPr>
        </p:nvSpPr>
        <p:spPr/>
        <p:txBody>
          <a:bodyPr/>
          <a:lstStyle/>
          <a:p>
            <a:fld id="{BDCDBBEF-AA6C-4BA6-85B2-A17D7F280E38}" type="slidenum">
              <a:rPr lang="en-US" smtClean="0"/>
              <a:pPr/>
              <a:t>16</a:t>
            </a:fld>
            <a:endParaRPr lang="en-US"/>
          </a:p>
        </p:txBody>
      </p:sp>
      <p:pic>
        <p:nvPicPr>
          <p:cNvPr id="5" name="Picture 4">
            <a:extLst>
              <a:ext uri="{FF2B5EF4-FFF2-40B4-BE49-F238E27FC236}">
                <a16:creationId xmlns:a16="http://schemas.microsoft.com/office/drawing/2014/main" id="{1C762283-78A4-4CA9-8E64-FAB5994EE2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18011" y="2438400"/>
            <a:ext cx="5692589" cy="2796988"/>
          </a:xfrm>
          <a:prstGeom prst="rect">
            <a:avLst/>
          </a:prstGeom>
          <a:noFill/>
          <a:ln>
            <a:noFill/>
          </a:ln>
        </p:spPr>
      </p:pic>
    </p:spTree>
    <p:extLst>
      <p:ext uri="{BB962C8B-B14F-4D97-AF65-F5344CB8AC3E}">
        <p14:creationId xmlns:p14="http://schemas.microsoft.com/office/powerpoint/2010/main" val="1861677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pPr marL="0" indent="0" algn="l">
              <a:buNone/>
            </a:pPr>
            <a:r>
              <a:rPr lang="en-US" sz="2400" b="0" i="0" u="none" strike="noStrike" baseline="0" dirty="0">
                <a:latin typeface="Calibri" panose="020F0502020204030204" pitchFamily="34" charset="0"/>
              </a:rPr>
              <a:t>This facility is helpful for the users and the organization as well. This is a simple yet effective technology which helps the users to access the service concurrently from different places.</a:t>
            </a:r>
          </a:p>
          <a:p>
            <a:pPr>
              <a:buFont typeface="Wingdings" panose="05000000000000000000" pitchFamily="2" charset="2"/>
              <a:buChar char="q"/>
            </a:pPr>
            <a:r>
              <a:rPr lang="en-US" sz="2400" b="0" i="0" u="none" strike="noStrike" baseline="0" dirty="0">
                <a:latin typeface="Calibri" panose="020F0502020204030204" pitchFamily="34" charset="0"/>
              </a:rPr>
              <a:t>Advantages:</a:t>
            </a:r>
          </a:p>
          <a:p>
            <a:pPr marL="0" indent="0" algn="l">
              <a:buNone/>
            </a:pPr>
            <a:r>
              <a:rPr lang="en-US" sz="2400" b="0" i="0" u="none" strike="noStrike" baseline="0" dirty="0">
                <a:latin typeface="Calibri" panose="020F0502020204030204" pitchFamily="34" charset="0"/>
              </a:rPr>
              <a:t>a) It reduces the burden of the administrator to maintain numerous data of passengers.</a:t>
            </a:r>
          </a:p>
          <a:p>
            <a:pPr marL="0" indent="0" algn="l">
              <a:buNone/>
            </a:pPr>
            <a:r>
              <a:rPr lang="en-US" sz="2400" b="0" i="0" u="none" strike="noStrike" baseline="0" dirty="0">
                <a:latin typeface="Calibri" panose="020F0502020204030204" pitchFamily="34" charset="0"/>
              </a:rPr>
              <a:t>b) It reduces wastage of time as it is fast and simple.</a:t>
            </a:r>
          </a:p>
          <a:p>
            <a:pPr marL="0" indent="0" algn="l">
              <a:buNone/>
            </a:pPr>
            <a:r>
              <a:rPr lang="en-US" sz="2400" b="0" i="0" u="none" strike="noStrike" baseline="0" dirty="0">
                <a:latin typeface="Calibri" panose="020F0502020204030204" pitchFamily="34" charset="0"/>
              </a:rPr>
              <a:t>c) It is low cost.</a:t>
            </a:r>
          </a:p>
          <a:p>
            <a:pPr marL="0" indent="0" algn="l">
              <a:buNone/>
            </a:pPr>
            <a:r>
              <a:rPr lang="en-US" sz="2400" b="0" i="0" u="none" strike="noStrike" baseline="0" dirty="0">
                <a:latin typeface="Calibri" panose="020F0502020204030204" pitchFamily="34" charset="0"/>
              </a:rPr>
              <a:t>d) Improves the efficiency of the organization.</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880465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a:bodyPr>
          <a:lstStyle/>
          <a:p>
            <a:pPr marL="0" indent="0">
              <a:buNone/>
            </a:pPr>
            <a:r>
              <a:rPr lang="en-US" sz="2400" dirty="0"/>
              <a:t>It may help collecting perfect management in details. In a very short time, the collection will be obvious, simple and sensible. It will help a person to know the management of passed year perfectly and vividly. It also helps in current all works relative to Bus Ticket Booking System. It will be also reduced the cost of collecting the management &amp; collection procedure will go on smoothly.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Tree>
    <p:extLst>
      <p:ext uri="{BB962C8B-B14F-4D97-AF65-F5344CB8AC3E}">
        <p14:creationId xmlns:p14="http://schemas.microsoft.com/office/powerpoint/2010/main" val="1952428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Google for program solving</a:t>
            </a:r>
          </a:p>
          <a:p>
            <a:r>
              <a:rPr lang="en-US" sz="1600" dirty="0">
                <a:latin typeface="Times New Roman" panose="02020603050405020304" pitchFamily="18" charset="0"/>
                <a:cs typeface="Times New Roman" panose="02020603050405020304" pitchFamily="18" charset="0"/>
                <a:hlinkClick r:id="rId2"/>
              </a:rPr>
              <a:t>https://www.tutorialspoint.com</a:t>
            </a:r>
            <a:endParaRPr lang="en-US" sz="1600" dirty="0">
              <a:latin typeface="Times New Roman" panose="02020603050405020304" pitchFamily="18" charset="0"/>
              <a:cs typeface="Times New Roman" panose="02020603050405020304" pitchFamily="18" charset="0"/>
            </a:endParaRPr>
          </a:p>
          <a:p>
            <a:pPr algn="l"/>
            <a:r>
              <a:rPr lang="en-US" sz="1600" b="0" i="0" dirty="0">
                <a:effectLst/>
                <a:latin typeface="Times New Roman" panose="02020603050405020304" pitchFamily="18" charset="0"/>
                <a:cs typeface="Times New Roman" panose="02020603050405020304" pitchFamily="18" charset="0"/>
              </a:rPr>
              <a:t>Let Us C++ by </a:t>
            </a:r>
            <a:r>
              <a:rPr lang="en-US" sz="1600" b="0" i="0" dirty="0" err="1">
                <a:effectLst/>
                <a:latin typeface="Times New Roman" panose="02020603050405020304" pitchFamily="18" charset="0"/>
                <a:cs typeface="Times New Roman" panose="02020603050405020304" pitchFamily="18" charset="0"/>
              </a:rPr>
              <a:t>Yashavant</a:t>
            </a:r>
            <a:r>
              <a:rPr lang="en-US" sz="1600" b="0" i="0" dirty="0">
                <a:effectLst/>
                <a:latin typeface="Times New Roman" panose="02020603050405020304" pitchFamily="18" charset="0"/>
                <a:cs typeface="Times New Roman" panose="02020603050405020304" pitchFamily="18" charset="0"/>
              </a:rPr>
              <a:t> </a:t>
            </a:r>
            <a:r>
              <a:rPr lang="en-US" sz="1600" b="0" i="0" dirty="0" err="1">
                <a:effectLst/>
                <a:latin typeface="Times New Roman" panose="02020603050405020304" pitchFamily="18" charset="0"/>
                <a:cs typeface="Times New Roman" panose="02020603050405020304" pitchFamily="18" charset="0"/>
              </a:rPr>
              <a:t>Kanetkar</a:t>
            </a:r>
            <a:endParaRPr lang="en-US" sz="1600" b="0" i="0" dirty="0">
              <a:effectLst/>
              <a:latin typeface="Times New Roman" panose="02020603050405020304" pitchFamily="18" charset="0"/>
              <a:cs typeface="Times New Roman" panose="02020603050405020304" pitchFamily="18" charset="0"/>
            </a:endParaRPr>
          </a:p>
          <a:p>
            <a:pPr algn="l"/>
            <a:endParaRPr lang="en-US" sz="1600" b="0" i="0" dirty="0">
              <a:effectLst/>
              <a:latin typeface="Times New Roman" panose="02020603050405020304" pitchFamily="18" charset="0"/>
              <a:cs typeface="Times New Roman" panose="02020603050405020304" pitchFamily="18" charset="0"/>
            </a:endParaRPr>
          </a:p>
          <a:p>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pPr marL="0" indent="0" algn="just">
              <a:buNone/>
            </a:pPr>
            <a:r>
              <a:rPr lang="en-US" sz="2400" b="0" i="0" u="none" strike="noStrike" baseline="0" dirty="0"/>
              <a:t>The focus of the project is to computerize traveling company to manage data, so that all the transactions become fast and there should not be any error in transaction like calculation mistake, bill generation and other things. It replaces all the paper work. It keeps records of all bills also, giving to ensure 100% successful implementation of the computerized Bus reservation system.</a:t>
            </a:r>
          </a:p>
          <a:p>
            <a:pPr marL="0" indent="0" algn="l">
              <a:buNone/>
            </a:pPr>
            <a:endParaRPr lang="en-US" sz="1800" b="0" i="0" u="none" strike="noStrike" baseline="0" dirty="0">
              <a:latin typeface="Calibri" panose="020F0502020204030204" pitchFamily="34" charset="0"/>
            </a:endParaRPr>
          </a:p>
          <a:p>
            <a:pPr marL="0" indent="0" algn="l">
              <a:buNone/>
            </a:pPr>
            <a:r>
              <a:rPr lang="en-US" sz="2400" b="0" i="0" u="none" strike="noStrike" baseline="0" dirty="0">
                <a:latin typeface="Calibri" panose="020F0502020204030204" pitchFamily="34" charset="0"/>
              </a:rPr>
              <a:t>This reservation system has three modules. First module helps the customer to enquire the availability of seats in a particular bus at particular date. Second module helps him to reserve a ticket. Using third module he can log out from the console.</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noAutofit/>
          </a:bodyPr>
          <a:lstStyle/>
          <a:p>
            <a:pPr marL="0" indent="0" algn="l">
              <a:buNone/>
            </a:pPr>
            <a:r>
              <a:rPr lang="en-US" sz="2400" b="0" i="0" u="none" strike="noStrike" baseline="0" dirty="0">
                <a:latin typeface="Calibri" panose="020F0502020204030204" pitchFamily="34" charset="0"/>
              </a:rPr>
              <a:t>Bus Reservation Systems that were suggested till now, are not up to the desired level. There is no single system which automates all the process. </a:t>
            </a:r>
          </a:p>
          <a:p>
            <a:pPr marL="0" indent="0" algn="l">
              <a:buNone/>
            </a:pPr>
            <a:endParaRPr lang="en-US" sz="2400" dirty="0">
              <a:latin typeface="Calibri" panose="020F0502020204030204" pitchFamily="34" charset="0"/>
            </a:endParaRPr>
          </a:p>
          <a:p>
            <a:pPr marL="0" indent="0" algn="l">
              <a:buNone/>
            </a:pPr>
            <a:r>
              <a:rPr lang="en-US" sz="2400" b="0" i="0" u="none" strike="noStrike" baseline="0" dirty="0">
                <a:latin typeface="Calibri" panose="020F0502020204030204" pitchFamily="34" charset="0"/>
              </a:rPr>
              <a:t>In order to build the system, all </a:t>
            </a:r>
            <a:r>
              <a:rPr lang="en-US" sz="2400" i="0" u="none" strike="noStrike" baseline="0" dirty="0">
                <a:latin typeface="Calibri" panose="020F0502020204030204" pitchFamily="34" charset="0"/>
              </a:rPr>
              <a:t>the</a:t>
            </a:r>
            <a:r>
              <a:rPr lang="en-US" sz="2400" b="0" i="0" u="none" strike="noStrike" baseline="0" dirty="0">
                <a:latin typeface="Calibri" panose="020F0502020204030204" pitchFamily="34" charset="0"/>
              </a:rPr>
              <a:t> processes in the business should be studied, System study helps us under the problem and needs of the application. System study aims at establishing requests for the system to be acquired, development and installed. It involves studying and analyzing the ways of an organization currently processing the data to produce information.</a:t>
            </a:r>
            <a:endParaRPr lang="en-US"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B90A0DF-022A-42C0-9A5C-89574AE37557}"/>
              </a:ext>
            </a:extLst>
          </p:cNvPr>
          <p:cNvSpPr>
            <a:spLocks noGrp="1"/>
          </p:cNvSpPr>
          <p:nvPr>
            <p:ph idx="1"/>
          </p:nvPr>
        </p:nvSpPr>
        <p:spPr>
          <a:xfrm>
            <a:off x="838200" y="1353671"/>
            <a:ext cx="10515600" cy="4132729"/>
          </a:xfrm>
        </p:spPr>
        <p:txBody>
          <a:bodyPr/>
          <a:lstStyle/>
          <a:p>
            <a:pPr marL="0" indent="0">
              <a:buNone/>
            </a:pPr>
            <a:r>
              <a:rPr lang="en-US" sz="2400" b="0" i="0" u="none" strike="noStrike" baseline="0" dirty="0">
                <a:latin typeface="Calibri" panose="020F0502020204030204" pitchFamily="34" charset="0"/>
              </a:rPr>
              <a:t>Analyzing the problem thoroughly forms the vital part of the system study. In system analysis, prevailing situation of problem is carefully examined by breaking them into sub problems.</a:t>
            </a:r>
          </a:p>
          <a:p>
            <a:pPr marL="0" indent="0">
              <a:buNone/>
            </a:pPr>
            <a:endParaRPr lang="en-US" sz="2400" b="0" i="0" u="none" strike="noStrike" baseline="0" dirty="0">
              <a:latin typeface="Calibri" panose="020F0502020204030204" pitchFamily="34" charset="0"/>
            </a:endParaRPr>
          </a:p>
          <a:p>
            <a:pPr marL="0" indent="0">
              <a:buNone/>
            </a:pPr>
            <a:r>
              <a:rPr lang="en-US" sz="2400" b="0" i="0" u="none" strike="noStrike" baseline="0" dirty="0">
                <a:latin typeface="Calibri" panose="020F0502020204030204" pitchFamily="34" charset="0"/>
              </a:rPr>
              <a:t>Problematic areas are identified and information is collected. Data gathering is essential to any analysis of requests. It is necessary that this analysis familiarizes the designer with objectives, activities and the function of the organization in which the  system is to be implemented.</a:t>
            </a:r>
          </a:p>
          <a:p>
            <a:endParaRPr lang="en-US" dirty="0"/>
          </a:p>
        </p:txBody>
      </p:sp>
      <p:sp>
        <p:nvSpPr>
          <p:cNvPr id="4" name="Slide Number Placeholder 3">
            <a:extLst>
              <a:ext uri="{FF2B5EF4-FFF2-40B4-BE49-F238E27FC236}">
                <a16:creationId xmlns:a16="http://schemas.microsoft.com/office/drawing/2014/main" id="{940BACBC-11C0-499D-A7B0-60E4B7A5DEA2}"/>
              </a:ext>
            </a:extLst>
          </p:cNvPr>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291790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pPr marL="0" indent="0">
              <a:buNone/>
            </a:pPr>
            <a:r>
              <a:rPr lang="en-US" dirty="0"/>
              <a:t>The main objective of the Project on Bus Ticket Booking System is to manage the details of Bus, Tickets, Booking, Customer, Seats. It manages all the information about Bus, Seats, Bus. The project is totally built at administrative end and thus only the administrator is guaranteed the access. The purpose of the project is to build an application program to reduce the manual work for managing the Bus, Tickets, Booking. It tracks all the details about the Booking, Customer, Seats.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a:bodyPr>
          <a:lstStyle/>
          <a:p>
            <a:pPr marL="0" marR="0" lvl="0" indent="0">
              <a:spcBef>
                <a:spcPts val="1605"/>
              </a:spcBef>
              <a:spcAft>
                <a:spcPts val="0"/>
              </a:spcAft>
              <a:buNone/>
              <a:tabLst>
                <a:tab pos="1737995" algn="l"/>
              </a:tabLst>
            </a:pPr>
            <a:endParaRPr lang="en-US" dirty="0">
              <a:effectLst/>
              <a:latin typeface="Times New Roman" panose="02020603050405020304" pitchFamily="18" charset="0"/>
              <a:ea typeface="Times New Roman" panose="02020603050405020304" pitchFamily="18" charset="0"/>
            </a:endParaRPr>
          </a:p>
          <a:p>
            <a:pPr marL="0" indent="0">
              <a:buNone/>
            </a:pPr>
            <a:br>
              <a:rPr lang="en-US" sz="1800" dirty="0">
                <a:effectLst/>
                <a:latin typeface="Times New Roman" panose="02020603050405020304" pitchFamily="18" charset="0"/>
                <a:ea typeface="Times New Roman" panose="02020603050405020304" pitchFamily="18" charset="0"/>
              </a:rPr>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pic>
        <p:nvPicPr>
          <p:cNvPr id="6" name="Picture 5">
            <a:extLst>
              <a:ext uri="{FF2B5EF4-FFF2-40B4-BE49-F238E27FC236}">
                <a16:creationId xmlns:a16="http://schemas.microsoft.com/office/drawing/2014/main" id="{776CE6D0-7E47-42BC-8C8F-EF8960AD8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823" y="1870075"/>
            <a:ext cx="7437765" cy="3833192"/>
          </a:xfrm>
          <a:prstGeom prst="rect">
            <a:avLst/>
          </a:prstGeom>
        </p:spPr>
      </p:pic>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a:bodyPr>
          <a:lstStyle/>
          <a:p>
            <a:pPr marR="0" lvl="0">
              <a:spcBef>
                <a:spcPts val="1580"/>
              </a:spcBef>
              <a:spcAft>
                <a:spcPts val="0"/>
              </a:spcAft>
              <a:buFont typeface="Wingdings" panose="05000000000000000000" pitchFamily="2" charset="2"/>
              <a:buChar char="q"/>
              <a:tabLst>
                <a:tab pos="1737995" algn="l"/>
              </a:tabLst>
            </a:pPr>
            <a:r>
              <a:rPr lang="en-US" sz="2400" u="sng" dirty="0">
                <a:effectLst/>
                <a:latin typeface="Times New Roman" panose="02020603050405020304" pitchFamily="18" charset="0"/>
                <a:ea typeface="Times New Roman" panose="02020603050405020304" pitchFamily="18" charset="0"/>
              </a:rPr>
              <a:t>ALGORITHM:</a:t>
            </a:r>
            <a:endParaRPr lang="en-US" sz="2400" spc="-30" dirty="0">
              <a:latin typeface="Times New Roman" panose="02020603050405020304" pitchFamily="18" charset="0"/>
              <a:ea typeface="Times New Roman" panose="02020603050405020304" pitchFamily="18" charset="0"/>
            </a:endParaRPr>
          </a:p>
          <a:p>
            <a:pPr marR="0" lvl="0">
              <a:spcBef>
                <a:spcPts val="1580"/>
              </a:spcBef>
              <a:spcAft>
                <a:spcPts val="0"/>
              </a:spcAft>
              <a:buFont typeface="Wingdings" panose="05000000000000000000" pitchFamily="2" charset="2"/>
              <a:buChar char="Ø"/>
              <a:tabLst>
                <a:tab pos="1737995" algn="l"/>
              </a:tabLst>
            </a:pPr>
            <a:endParaRPr lang="en-US" sz="2400" spc="-30" dirty="0">
              <a:latin typeface="Times New Roman" panose="02020603050405020304" pitchFamily="18" charset="0"/>
              <a:ea typeface="Times New Roman" panose="02020603050405020304" pitchFamily="18" charset="0"/>
            </a:endParaRPr>
          </a:p>
          <a:p>
            <a:pPr marL="457200" marR="0" lvl="0" indent="-457200">
              <a:spcBef>
                <a:spcPts val="1580"/>
              </a:spcBef>
              <a:spcAft>
                <a:spcPts val="0"/>
              </a:spcAft>
              <a:buFont typeface="+mj-lt"/>
              <a:buAutoNum type="arabicPeriod"/>
              <a:tabLst>
                <a:tab pos="1737995" algn="l"/>
              </a:tabLst>
            </a:pPr>
            <a:r>
              <a:rPr lang="en-US" sz="2400" spc="-30" dirty="0">
                <a:latin typeface="Times New Roman" panose="02020603050405020304" pitchFamily="18" charset="0"/>
                <a:ea typeface="Times New Roman" panose="02020603050405020304" pitchFamily="18" charset="0"/>
              </a:rPr>
              <a:t> </a:t>
            </a:r>
            <a:r>
              <a:rPr lang="en-US" sz="2400" spc="-30" dirty="0">
                <a:effectLst/>
                <a:latin typeface="Times New Roman" panose="02020603050405020304" pitchFamily="18" charset="0"/>
                <a:ea typeface="Times New Roman" panose="02020603050405020304" pitchFamily="18" charset="0"/>
              </a:rPr>
              <a:t>Taking </a:t>
            </a:r>
            <a:r>
              <a:rPr lang="en-US" sz="2400" dirty="0">
                <a:effectLst/>
                <a:latin typeface="Times New Roman" panose="02020603050405020304" pitchFamily="18" charset="0"/>
                <a:ea typeface="Times New Roman" panose="02020603050405020304" pitchFamily="18" charset="0"/>
              </a:rPr>
              <a:t>a class named as</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Bus.</a:t>
            </a:r>
          </a:p>
          <a:p>
            <a:pPr marL="457200" marR="0" lvl="0" indent="-457200">
              <a:spcBef>
                <a:spcPts val="1580"/>
              </a:spcBef>
              <a:spcAft>
                <a:spcPts val="0"/>
              </a:spcAft>
              <a:buFont typeface="+mj-lt"/>
              <a:buAutoNum type="arabicPeriod"/>
              <a:tabLst>
                <a:tab pos="1737995" algn="l"/>
              </a:tabLst>
            </a:pPr>
            <a:endParaRPr lang="en-US" sz="2400" dirty="0">
              <a:effectLst/>
              <a:latin typeface="Times New Roman" panose="02020603050405020304" pitchFamily="18" charset="0"/>
              <a:ea typeface="Times New Roman" panose="02020603050405020304" pitchFamily="18" charset="0"/>
            </a:endParaRPr>
          </a:p>
          <a:p>
            <a:pPr marL="457200" marR="0" lvl="0" indent="-457200">
              <a:spcBef>
                <a:spcPts val="1605"/>
              </a:spcBef>
              <a:spcAft>
                <a:spcPts val="0"/>
              </a:spcAft>
              <a:buFont typeface="+mj-lt"/>
              <a:buAutoNum type="arabicPeriod"/>
              <a:tabLst>
                <a:tab pos="1737995" algn="l"/>
              </a:tabLst>
            </a:pPr>
            <a:r>
              <a:rPr lang="en-US" sz="2400" dirty="0">
                <a:effectLst/>
                <a:latin typeface="Times New Roman" panose="02020603050405020304" pitchFamily="18" charset="0"/>
                <a:ea typeface="Times New Roman" panose="02020603050405020304" pitchFamily="18" charset="0"/>
              </a:rPr>
              <a:t> Declaring the </a:t>
            </a:r>
            <a:r>
              <a:rPr lang="en-US" sz="2400" spc="-15" dirty="0">
                <a:effectLst/>
                <a:latin typeface="Times New Roman" panose="02020603050405020304" pitchFamily="18" charset="0"/>
                <a:ea typeface="Times New Roman" panose="02020603050405020304" pitchFamily="18" charset="0"/>
              </a:rPr>
              <a:t>variables </a:t>
            </a:r>
            <a:r>
              <a:rPr lang="en-US" sz="2400" dirty="0">
                <a:effectLst/>
                <a:latin typeface="Times New Roman" panose="02020603050405020304" pitchFamily="18" charset="0"/>
                <a:ea typeface="Times New Roman" panose="02020603050405020304" pitchFamily="18" charset="0"/>
              </a:rPr>
              <a:t>and </a:t>
            </a:r>
            <a:r>
              <a:rPr lang="en-US" sz="2400" spc="10" dirty="0">
                <a:effectLst/>
                <a:latin typeface="Times New Roman" panose="02020603050405020304" pitchFamily="18" charset="0"/>
                <a:ea typeface="Times New Roman" panose="02020603050405020304" pitchFamily="18" charset="0"/>
              </a:rPr>
              <a:t>arrays </a:t>
            </a:r>
            <a:r>
              <a:rPr lang="en-US" sz="2400" dirty="0">
                <a:effectLst/>
                <a:latin typeface="Times New Roman" panose="02020603050405020304" pitchFamily="18" charset="0"/>
                <a:ea typeface="Times New Roman" panose="02020603050405020304" pitchFamily="18" charset="0"/>
              </a:rPr>
              <a:t>as </a:t>
            </a:r>
            <a:r>
              <a:rPr lang="en-US" sz="2400" dirty="0" err="1">
                <a:effectLst/>
                <a:latin typeface="Times New Roman" panose="02020603050405020304" pitchFamily="18" charset="0"/>
                <a:ea typeface="Times New Roman" panose="02020603050405020304" pitchFamily="18" charset="0"/>
              </a:rPr>
              <a:t>Pessenger</a:t>
            </a:r>
            <a:r>
              <a:rPr lang="en-US" sz="2400" dirty="0">
                <a:effectLst/>
                <a:latin typeface="Times New Roman" panose="02020603050405020304" pitchFamily="18" charset="0"/>
                <a:ea typeface="Times New Roman" panose="02020603050405020304" pitchFamily="18" charset="0"/>
              </a:rPr>
              <a:t> Name[99], </a:t>
            </a:r>
            <a:r>
              <a:rPr lang="en-US" sz="2400" dirty="0" err="1">
                <a:effectLst/>
                <a:latin typeface="Times New Roman" panose="02020603050405020304" pitchFamily="18" charset="0"/>
                <a:ea typeface="Times New Roman" panose="02020603050405020304" pitchFamily="18" charset="0"/>
              </a:rPr>
              <a:t>deprt</a:t>
            </a:r>
            <a:r>
              <a:rPr lang="en-US" sz="2400" dirty="0">
                <a:effectLst/>
                <a:latin typeface="Times New Roman" panose="02020603050405020304" pitchFamily="18" charset="0"/>
                <a:ea typeface="Times New Roman" panose="02020603050405020304" pitchFamily="18" charset="0"/>
              </a:rPr>
              <a:t>[9], from[9], to[9], </a:t>
            </a:r>
            <a:r>
              <a:rPr lang="en-US" sz="2400" dirty="0" err="1">
                <a:effectLst/>
                <a:latin typeface="Times New Roman" panose="02020603050405020304" pitchFamily="18" charset="0"/>
                <a:ea typeface="Times New Roman" panose="02020603050405020304" pitchFamily="18" charset="0"/>
              </a:rPr>
              <a:t>arriva</a:t>
            </a:r>
            <a:r>
              <a:rPr lang="en-US" sz="2400" dirty="0">
                <a:effectLst/>
                <a:latin typeface="Times New Roman" panose="02020603050405020304" pitchFamily="18" charset="0"/>
                <a:ea typeface="Times New Roman" panose="02020603050405020304" pitchFamily="18" charset="0"/>
              </a:rPr>
              <a:t>[9].</a:t>
            </a:r>
          </a:p>
          <a:p>
            <a:pPr marL="0" marR="0" lvl="0" indent="0">
              <a:spcBef>
                <a:spcPts val="1605"/>
              </a:spcBef>
              <a:spcAft>
                <a:spcPts val="0"/>
              </a:spcAft>
              <a:buNone/>
              <a:tabLst>
                <a:tab pos="1737995" algn="l"/>
              </a:tabLst>
            </a:pPr>
            <a:endParaRPr lang="en-US" dirty="0">
              <a:effectLst/>
              <a:latin typeface="Times New Roman" panose="02020603050405020304" pitchFamily="18" charset="0"/>
              <a:ea typeface="Times New Roman" panose="02020603050405020304" pitchFamily="18" charset="0"/>
            </a:endParaRPr>
          </a:p>
          <a:p>
            <a:pPr marL="0" indent="0">
              <a:buNone/>
            </a:pPr>
            <a:br>
              <a:rPr lang="en-US" sz="1800" dirty="0">
                <a:effectLst/>
                <a:latin typeface="Times New Roman" panose="02020603050405020304" pitchFamily="18" charset="0"/>
                <a:ea typeface="Times New Roman" panose="02020603050405020304" pitchFamily="18" charset="0"/>
              </a:rPr>
            </a:b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88649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89C0BD-64D5-473E-8E1C-0135B3DCA73D}"/>
              </a:ext>
            </a:extLst>
          </p:cNvPr>
          <p:cNvSpPr>
            <a:spLocks noGrp="1"/>
          </p:cNvSpPr>
          <p:nvPr>
            <p:ph idx="1"/>
          </p:nvPr>
        </p:nvSpPr>
        <p:spPr/>
        <p:txBody>
          <a:bodyPr/>
          <a:lstStyle/>
          <a:p>
            <a:pPr marL="514350" marR="0" lvl="0" indent="-514350">
              <a:spcBef>
                <a:spcPts val="1325"/>
              </a:spcBef>
              <a:spcAft>
                <a:spcPts val="0"/>
              </a:spcAft>
              <a:buFont typeface="+mj-lt"/>
              <a:buAutoNum type="arabicPeriod" startAt="3"/>
              <a:tabLst>
                <a:tab pos="1737995" algn="l"/>
              </a:tabLst>
            </a:pPr>
            <a:r>
              <a:rPr lang="en-US" sz="2800" dirty="0">
                <a:effectLst/>
                <a:latin typeface="Times New Roman" panose="02020603050405020304" pitchFamily="18" charset="0"/>
                <a:ea typeface="Times New Roman" panose="02020603050405020304" pitchFamily="18" charset="0"/>
              </a:rPr>
              <a:t>And in public of the class we are giving member functions</a:t>
            </a:r>
            <a:r>
              <a:rPr lang="en-US" sz="2800" spc="6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as</a:t>
            </a:r>
          </a:p>
          <a:p>
            <a:pPr marR="0" lvl="0">
              <a:spcBef>
                <a:spcPts val="1310"/>
              </a:spcBef>
              <a:spcAft>
                <a:spcPts val="0"/>
              </a:spcAft>
              <a:tabLst>
                <a:tab pos="2005330" algn="l"/>
                <a:tab pos="2005965" algn="l"/>
              </a:tabLst>
            </a:pPr>
            <a:r>
              <a:rPr lang="en-US" sz="2800" spc="-15" dirty="0">
                <a:effectLst/>
                <a:latin typeface="Times New Roman" panose="02020603050405020304" pitchFamily="18" charset="0"/>
                <a:ea typeface="Times New Roman" panose="02020603050405020304" pitchFamily="18" charset="0"/>
              </a:rPr>
              <a:t>       void </a:t>
            </a:r>
            <a:r>
              <a:rPr lang="en-US" sz="2800" spc="-15" dirty="0" err="1">
                <a:effectLst/>
                <a:latin typeface="Times New Roman" panose="02020603050405020304" pitchFamily="18" charset="0"/>
                <a:ea typeface="Times New Roman" panose="02020603050405020304" pitchFamily="18" charset="0"/>
              </a:rPr>
              <a:t>Bus_Registration</a:t>
            </a:r>
            <a:r>
              <a:rPr lang="en-US" sz="2800" spc="-15" dirty="0">
                <a:effectLst/>
                <a:latin typeface="Times New Roman" panose="02020603050405020304" pitchFamily="18"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a:p>
            <a:pPr marR="0" lvl="0">
              <a:spcBef>
                <a:spcPts val="1310"/>
              </a:spcBef>
              <a:spcAft>
                <a:spcPts val="0"/>
              </a:spcAft>
              <a:tabLst>
                <a:tab pos="2005330" algn="l"/>
                <a:tab pos="2005965" algn="l"/>
              </a:tabLst>
            </a:pPr>
            <a:r>
              <a:rPr lang="en-US" sz="2800" spc="-15" dirty="0">
                <a:effectLst/>
                <a:latin typeface="Times New Roman" panose="02020603050405020304" pitchFamily="18" charset="0"/>
                <a:ea typeface="Times New Roman" panose="02020603050405020304" pitchFamily="18" charset="0"/>
              </a:rPr>
              <a:t>       void show();</a:t>
            </a:r>
            <a:endParaRPr lang="en-US" sz="2800" dirty="0">
              <a:effectLst/>
              <a:latin typeface="Times New Roman" panose="02020603050405020304" pitchFamily="18" charset="0"/>
              <a:ea typeface="Times New Roman" panose="02020603050405020304" pitchFamily="18" charset="0"/>
            </a:endParaRPr>
          </a:p>
          <a:p>
            <a:pPr marR="0" lvl="0">
              <a:spcBef>
                <a:spcPts val="1310"/>
              </a:spcBef>
              <a:spcAft>
                <a:spcPts val="0"/>
              </a:spcAft>
              <a:tabLst>
                <a:tab pos="2005330" algn="l"/>
                <a:tab pos="2005965" algn="l"/>
              </a:tabLst>
            </a:pPr>
            <a:r>
              <a:rPr lang="en-US" sz="2800" spc="-15" dirty="0">
                <a:effectLst/>
                <a:latin typeface="Times New Roman" panose="02020603050405020304" pitchFamily="18" charset="0"/>
                <a:ea typeface="Times New Roman" panose="02020603050405020304" pitchFamily="18" charset="0"/>
              </a:rPr>
              <a:t>       void </a:t>
            </a:r>
            <a:r>
              <a:rPr lang="en-US" sz="2800" dirty="0">
                <a:effectLst/>
                <a:latin typeface="Times New Roman" panose="02020603050405020304" pitchFamily="18" charset="0"/>
                <a:ea typeface="Times New Roman" panose="02020603050405020304" pitchFamily="18" charset="0"/>
              </a:rPr>
              <a:t>book();</a:t>
            </a:r>
          </a:p>
          <a:p>
            <a:pPr marR="0" lvl="0">
              <a:spcBef>
                <a:spcPts val="1310"/>
              </a:spcBef>
              <a:spcAft>
                <a:spcPts val="0"/>
              </a:spcAft>
              <a:tabLst>
                <a:tab pos="2005330" algn="l"/>
                <a:tab pos="2005965" algn="l"/>
              </a:tabLst>
            </a:pPr>
            <a:r>
              <a:rPr lang="en-US" sz="2800" spc="-15" dirty="0">
                <a:effectLst/>
                <a:latin typeface="Times New Roman" panose="02020603050405020304" pitchFamily="18" charset="0"/>
                <a:ea typeface="Times New Roman" panose="02020603050405020304" pitchFamily="18" charset="0"/>
              </a:rPr>
              <a:t>       void </a:t>
            </a:r>
            <a:r>
              <a:rPr lang="en-US" sz="2800" dirty="0">
                <a:effectLst/>
                <a:latin typeface="Times New Roman" panose="02020603050405020304" pitchFamily="18" charset="0"/>
                <a:ea typeface="Times New Roman" panose="02020603050405020304" pitchFamily="18" charset="0"/>
              </a:rPr>
              <a:t>exit();</a:t>
            </a:r>
          </a:p>
          <a:p>
            <a:endParaRPr lang="en-US" dirty="0"/>
          </a:p>
        </p:txBody>
      </p:sp>
      <p:sp>
        <p:nvSpPr>
          <p:cNvPr id="4" name="Slide Number Placeholder 3">
            <a:extLst>
              <a:ext uri="{FF2B5EF4-FFF2-40B4-BE49-F238E27FC236}">
                <a16:creationId xmlns:a16="http://schemas.microsoft.com/office/drawing/2014/main" id="{2B9E1D67-5487-4DFC-A4EE-09385750E7A5}"/>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08066060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6484</TotalTime>
  <Words>990</Words>
  <Application>Microsoft Office PowerPoint</Application>
  <PresentationFormat>Widescreen</PresentationFormat>
  <Paragraphs>95</Paragraphs>
  <Slides>19</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19</vt:i4>
      </vt:variant>
    </vt:vector>
  </HeadingPairs>
  <TitlesOfParts>
    <vt:vector size="30" baseType="lpstr">
      <vt:lpstr>Arial</vt:lpstr>
      <vt:lpstr>Arial Black</vt:lpstr>
      <vt:lpstr>Calibri</vt:lpstr>
      <vt:lpstr>Calibri Light</vt:lpstr>
      <vt:lpstr>Casper</vt:lpstr>
      <vt:lpstr>Raleway ExtraBold</vt:lpstr>
      <vt:lpstr>Times New Roman</vt:lpstr>
      <vt:lpstr>Wingdings</vt:lpstr>
      <vt:lpstr>1_Office Theme</vt:lpstr>
      <vt:lpstr>2_Office Theme</vt:lpstr>
      <vt:lpstr>Contents Slide Master</vt:lpstr>
      <vt:lpstr>PowerPoint Presentation</vt:lpstr>
      <vt:lpstr>Outline</vt:lpstr>
      <vt:lpstr>Introduction to Project</vt:lpstr>
      <vt:lpstr>Problem Formulation</vt:lpstr>
      <vt:lpstr>PowerPoint Presentation</vt:lpstr>
      <vt:lpstr>Objectives</vt:lpstr>
      <vt:lpstr>Methodology used</vt:lpstr>
      <vt:lpstr>Methodology used</vt:lpstr>
      <vt:lpstr>PowerPoint Presentation</vt:lpstr>
      <vt:lpstr>PowerPoint Presentation</vt:lpstr>
      <vt:lpstr>PowerPoint Presentation</vt:lpstr>
      <vt:lpstr>Results and Outputs</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yash srivastava</cp:lastModifiedBy>
  <cp:revision>506</cp:revision>
  <dcterms:created xsi:type="dcterms:W3CDTF">2019-01-09T10:33:58Z</dcterms:created>
  <dcterms:modified xsi:type="dcterms:W3CDTF">2021-07-25T03:18:46Z</dcterms:modified>
</cp:coreProperties>
</file>