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4AF9-CB24-4C1E-B167-DB86BB874A7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3316-77A2-400C-8A1E-BF4B54409F6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9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4AF9-CB24-4C1E-B167-DB86BB874A7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3316-77A2-400C-8A1E-BF4B54409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83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4AF9-CB24-4C1E-B167-DB86BB874A7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3316-77A2-400C-8A1E-BF4B54409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2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4AF9-CB24-4C1E-B167-DB86BB874A7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3316-77A2-400C-8A1E-BF4B54409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36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4AF9-CB24-4C1E-B167-DB86BB874A7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3316-77A2-400C-8A1E-BF4B54409F6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30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4AF9-CB24-4C1E-B167-DB86BB874A7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3316-77A2-400C-8A1E-BF4B54409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78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4AF9-CB24-4C1E-B167-DB86BB874A7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3316-77A2-400C-8A1E-BF4B54409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0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4AF9-CB24-4C1E-B167-DB86BB874A7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3316-77A2-400C-8A1E-BF4B54409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4AF9-CB24-4C1E-B167-DB86BB874A7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3316-77A2-400C-8A1E-BF4B54409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8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1C4AF9-CB24-4C1E-B167-DB86BB874A7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EF3316-77A2-400C-8A1E-BF4B54409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1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4AF9-CB24-4C1E-B167-DB86BB874A7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F3316-77A2-400C-8A1E-BF4B54409F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1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91C4AF9-CB24-4C1E-B167-DB86BB874A7C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EF3316-77A2-400C-8A1E-BF4B54409F6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7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Terraform Configuration for Azure Infrastructure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48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latin typeface="Arial" panose="020B0604020202020204" pitchFamily="34" charset="0"/>
              </a:rPr>
              <a:t>Purpose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This presentation aims to demonstrate how Terraform can be used to automate the deployment and management of a comprehensive Azure infrastructure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Scope:</a:t>
            </a:r>
            <a:r>
              <a:rPr lang="en-US" altLang="en-US" dirty="0">
                <a:latin typeface="Arial" panose="020B0604020202020204" pitchFamily="34" charset="0"/>
              </a:rPr>
              <a:t> We will cover the key components involved, including resource groups, virtual networks, subnets, network security groups, public IPs, network interfaces, route tables, and virtual machines. </a:t>
            </a:r>
          </a:p>
          <a:p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76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Overview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69417"/>
            <a:ext cx="740019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 Components: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Group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Network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VNet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Subnets (Public and Private)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Security Group (NSG)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Machine (VM)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Terraform,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AzureRM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Provider </a:t>
            </a:r>
          </a:p>
        </p:txBody>
      </p:sp>
    </p:spTree>
    <p:extLst>
      <p:ext uri="{BB962C8B-B14F-4D97-AF65-F5344CB8AC3E}">
        <p14:creationId xmlns:p14="http://schemas.microsoft.com/office/powerpoint/2010/main" val="136777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Azure Infrastructure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 smtClean="0"/>
              <a:t>Resource Group</a:t>
            </a:r>
          </a:p>
          <a:p>
            <a:r>
              <a:rPr lang="en-IN" b="1" dirty="0" smtClean="0"/>
              <a:t>Purpose:</a:t>
            </a:r>
            <a:r>
              <a:rPr lang="en-IN" dirty="0" smtClean="0"/>
              <a:t> Central container for managing Azure resources.</a:t>
            </a:r>
          </a:p>
          <a:p>
            <a:r>
              <a:rPr lang="en-IN" b="1" dirty="0" smtClean="0"/>
              <a:t>Detail:</a:t>
            </a:r>
            <a:r>
              <a:rPr lang="en-IN" dirty="0" smtClean="0"/>
              <a:t> Named "main-resource-group" in the "West US" region.</a:t>
            </a:r>
          </a:p>
          <a:p>
            <a:r>
              <a:rPr lang="en-IN" b="1" dirty="0" smtClean="0"/>
              <a:t>Virtual Network (</a:t>
            </a:r>
            <a:r>
              <a:rPr lang="en-IN" b="1" dirty="0" err="1" smtClean="0"/>
              <a:t>VNet</a:t>
            </a:r>
            <a:r>
              <a:rPr lang="en-IN" b="1" dirty="0" smtClean="0"/>
              <a:t>)</a:t>
            </a:r>
          </a:p>
          <a:p>
            <a:r>
              <a:rPr lang="en-IN" b="1" dirty="0" smtClean="0"/>
              <a:t>Purpose:</a:t>
            </a:r>
            <a:r>
              <a:rPr lang="en-IN" dirty="0" smtClean="0"/>
              <a:t> Establishes a virtual network for resource communication.</a:t>
            </a:r>
          </a:p>
          <a:p>
            <a:r>
              <a:rPr lang="en-IN" b="1" dirty="0" smtClean="0"/>
              <a:t>Detail:</a:t>
            </a:r>
            <a:endParaRPr lang="en-IN" dirty="0" smtClean="0"/>
          </a:p>
          <a:p>
            <a:pPr lvl="1"/>
            <a:r>
              <a:rPr lang="en-IN" dirty="0" smtClean="0"/>
              <a:t>Name: "main-</a:t>
            </a:r>
            <a:r>
              <a:rPr lang="en-IN" dirty="0" err="1" smtClean="0"/>
              <a:t>vnet</a:t>
            </a:r>
            <a:r>
              <a:rPr lang="en-IN" dirty="0" smtClean="0"/>
              <a:t>"</a:t>
            </a:r>
          </a:p>
          <a:p>
            <a:pPr lvl="1"/>
            <a:r>
              <a:rPr lang="en-IN" dirty="0" smtClean="0"/>
              <a:t>Address Space: 10.0.0.0/16</a:t>
            </a:r>
          </a:p>
          <a:p>
            <a:r>
              <a:rPr lang="en-IN" b="1" dirty="0" smtClean="0"/>
              <a:t>Subnets</a:t>
            </a:r>
          </a:p>
          <a:p>
            <a:r>
              <a:rPr lang="en-IN" b="1" dirty="0" smtClean="0"/>
              <a:t>Public Subnet:</a:t>
            </a:r>
            <a:endParaRPr lang="en-IN" dirty="0" smtClean="0"/>
          </a:p>
          <a:p>
            <a:pPr lvl="1"/>
            <a:r>
              <a:rPr lang="en-IN" b="1" dirty="0" smtClean="0"/>
              <a:t>Purpose:</a:t>
            </a:r>
            <a:r>
              <a:rPr lang="en-IN" dirty="0" smtClean="0"/>
              <a:t> Allows external access.</a:t>
            </a:r>
          </a:p>
          <a:p>
            <a:pPr lvl="1"/>
            <a:r>
              <a:rPr lang="en-IN" b="1" dirty="0" smtClean="0"/>
              <a:t>Detail:</a:t>
            </a:r>
            <a:r>
              <a:rPr lang="en-IN" dirty="0" smtClean="0"/>
              <a:t> Address Prefix: 10.0.1.0/24</a:t>
            </a:r>
          </a:p>
          <a:p>
            <a:r>
              <a:rPr lang="en-IN" b="1" dirty="0" smtClean="0"/>
              <a:t>Private Subnet:</a:t>
            </a:r>
            <a:endParaRPr lang="en-IN" dirty="0" smtClean="0"/>
          </a:p>
          <a:p>
            <a:pPr lvl="1"/>
            <a:r>
              <a:rPr lang="en-IN" b="1" dirty="0" smtClean="0"/>
              <a:t>Purpose:</a:t>
            </a:r>
            <a:r>
              <a:rPr lang="en-IN" dirty="0" smtClean="0"/>
              <a:t> Isolated environment for internal resources.</a:t>
            </a:r>
          </a:p>
          <a:p>
            <a:pPr lvl="1"/>
            <a:r>
              <a:rPr lang="en-IN" b="1" dirty="0" smtClean="0"/>
              <a:t>Detail:</a:t>
            </a:r>
            <a:r>
              <a:rPr lang="en-IN" dirty="0" smtClean="0"/>
              <a:t> Address Prefix: 10.0.2.0/24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54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Azure Infrastructure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Network Security Group (NSG)</a:t>
            </a:r>
          </a:p>
          <a:p>
            <a:r>
              <a:rPr lang="en-IN" b="1" dirty="0" smtClean="0"/>
              <a:t>Purpose:</a:t>
            </a:r>
            <a:r>
              <a:rPr lang="en-IN" dirty="0" smtClean="0"/>
              <a:t> Controls inbound and outbound traffic.</a:t>
            </a:r>
          </a:p>
          <a:p>
            <a:r>
              <a:rPr lang="en-IN" b="1" dirty="0" smtClean="0"/>
              <a:t>Detail:</a:t>
            </a:r>
            <a:endParaRPr lang="en-IN" dirty="0" smtClean="0"/>
          </a:p>
          <a:p>
            <a:pPr lvl="1"/>
            <a:r>
              <a:rPr lang="en-IN" dirty="0" smtClean="0"/>
              <a:t>Name: "main-</a:t>
            </a:r>
            <a:r>
              <a:rPr lang="en-IN" dirty="0" err="1" smtClean="0"/>
              <a:t>nsg</a:t>
            </a:r>
            <a:r>
              <a:rPr lang="en-IN" dirty="0" smtClean="0"/>
              <a:t>"</a:t>
            </a:r>
          </a:p>
          <a:p>
            <a:pPr lvl="1"/>
            <a:r>
              <a:rPr lang="en-IN" dirty="0" smtClean="0"/>
              <a:t>Rules: Allow SSH (Port 22), HTTP (Port 80), HTTPS (Port 443)</a:t>
            </a:r>
          </a:p>
          <a:p>
            <a:r>
              <a:rPr lang="en-IN" b="1" dirty="0" smtClean="0"/>
              <a:t>Public IP</a:t>
            </a:r>
          </a:p>
          <a:p>
            <a:r>
              <a:rPr lang="en-IN" b="1" dirty="0" smtClean="0"/>
              <a:t>Purpose:</a:t>
            </a:r>
            <a:r>
              <a:rPr lang="en-IN" dirty="0" smtClean="0"/>
              <a:t> Provides external access to the VM.</a:t>
            </a:r>
          </a:p>
          <a:p>
            <a:r>
              <a:rPr lang="en-IN" b="1" dirty="0" smtClean="0"/>
              <a:t>Detail:</a:t>
            </a:r>
            <a:r>
              <a:rPr lang="en-IN" dirty="0" smtClean="0"/>
              <a:t> Dynamic allocation for "main-public-</a:t>
            </a:r>
            <a:r>
              <a:rPr lang="en-IN" dirty="0" err="1" smtClean="0"/>
              <a:t>ip</a:t>
            </a:r>
            <a:r>
              <a:rPr lang="en-IN" dirty="0" smtClean="0"/>
              <a:t>"</a:t>
            </a:r>
          </a:p>
          <a:p>
            <a:r>
              <a:rPr lang="en-IN" b="1" dirty="0" smtClean="0"/>
              <a:t>Network Interface</a:t>
            </a:r>
          </a:p>
          <a:p>
            <a:r>
              <a:rPr lang="en-IN" b="1" dirty="0" smtClean="0"/>
              <a:t>Purpose:</a:t>
            </a:r>
            <a:r>
              <a:rPr lang="en-IN" dirty="0" smtClean="0"/>
              <a:t> Connects VM to the network.</a:t>
            </a:r>
          </a:p>
          <a:p>
            <a:r>
              <a:rPr lang="en-IN" b="1" dirty="0" smtClean="0"/>
              <a:t>Detail:</a:t>
            </a:r>
            <a:endParaRPr lang="en-IN" dirty="0" smtClean="0"/>
          </a:p>
          <a:p>
            <a:pPr lvl="1"/>
            <a:r>
              <a:rPr lang="en-IN" dirty="0" smtClean="0"/>
              <a:t>Name: "main-</a:t>
            </a:r>
            <a:r>
              <a:rPr lang="en-IN" dirty="0" err="1" smtClean="0"/>
              <a:t>nic</a:t>
            </a:r>
            <a:r>
              <a:rPr lang="en-IN" dirty="0" smtClean="0"/>
              <a:t>"</a:t>
            </a:r>
          </a:p>
          <a:p>
            <a:pPr lvl="1"/>
            <a:r>
              <a:rPr lang="en-IN" dirty="0" smtClean="0"/>
              <a:t>Associated with Public Subnet and Public IP</a:t>
            </a:r>
          </a:p>
        </p:txBody>
      </p:sp>
    </p:spTree>
    <p:extLst>
      <p:ext uri="{BB962C8B-B14F-4D97-AF65-F5344CB8AC3E}">
        <p14:creationId xmlns:p14="http://schemas.microsoft.com/office/powerpoint/2010/main" val="145043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Azure Infrastructure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Route Tables</a:t>
            </a:r>
          </a:p>
          <a:p>
            <a:r>
              <a:rPr lang="en-IN" b="1" dirty="0" smtClean="0"/>
              <a:t>Public Subnet Route Table:</a:t>
            </a:r>
            <a:endParaRPr lang="en-IN" dirty="0" smtClean="0"/>
          </a:p>
          <a:p>
            <a:pPr lvl="1"/>
            <a:r>
              <a:rPr lang="en-IN" b="1" dirty="0" smtClean="0"/>
              <a:t>Purpose:</a:t>
            </a:r>
            <a:r>
              <a:rPr lang="en-IN" dirty="0" smtClean="0"/>
              <a:t> Directs traffic to the internet.</a:t>
            </a:r>
          </a:p>
          <a:p>
            <a:pPr lvl="1"/>
            <a:r>
              <a:rPr lang="en-IN" b="1" dirty="0" smtClean="0"/>
              <a:t>Detail:</a:t>
            </a:r>
            <a:r>
              <a:rPr lang="en-IN" dirty="0" smtClean="0"/>
              <a:t> Routes 0.0.0.0/0 to Internet</a:t>
            </a:r>
          </a:p>
          <a:p>
            <a:r>
              <a:rPr lang="en-IN" b="1" dirty="0" smtClean="0"/>
              <a:t>Private Subnet Route Table:</a:t>
            </a:r>
            <a:endParaRPr lang="en-IN" dirty="0" smtClean="0"/>
          </a:p>
          <a:p>
            <a:pPr lvl="1"/>
            <a:r>
              <a:rPr lang="en-IN" b="1" dirty="0" smtClean="0"/>
              <a:t>Purpose:</a:t>
            </a:r>
            <a:r>
              <a:rPr lang="en-IN" dirty="0" smtClean="0"/>
              <a:t> Manages internal </a:t>
            </a:r>
            <a:r>
              <a:rPr lang="en-IN" dirty="0" err="1" smtClean="0"/>
              <a:t>VNet</a:t>
            </a:r>
            <a:r>
              <a:rPr lang="en-IN" dirty="0" smtClean="0"/>
              <a:t> traffic.</a:t>
            </a:r>
          </a:p>
          <a:p>
            <a:pPr lvl="1"/>
            <a:r>
              <a:rPr lang="en-IN" b="1" dirty="0" smtClean="0"/>
              <a:t>Detail:</a:t>
            </a:r>
            <a:r>
              <a:rPr lang="en-IN" dirty="0" smtClean="0"/>
              <a:t> Routes 10.0.0.0/16 within the </a:t>
            </a:r>
            <a:r>
              <a:rPr lang="en-IN" dirty="0" err="1" smtClean="0"/>
              <a:t>VNet</a:t>
            </a:r>
            <a:endParaRPr lang="en-IN" dirty="0" smtClean="0"/>
          </a:p>
          <a:p>
            <a:r>
              <a:rPr lang="en-IN" b="1" dirty="0" smtClean="0"/>
              <a:t>Virtual Machine (VM)</a:t>
            </a:r>
          </a:p>
          <a:p>
            <a:r>
              <a:rPr lang="en-IN" b="1" dirty="0" smtClean="0"/>
              <a:t>Purpose:</a:t>
            </a:r>
            <a:r>
              <a:rPr lang="en-IN" dirty="0" smtClean="0"/>
              <a:t> Deploys a Linux VM for various workloads.</a:t>
            </a:r>
          </a:p>
          <a:p>
            <a:r>
              <a:rPr lang="en-IN" b="1" dirty="0" smtClean="0"/>
              <a:t>Detail:</a:t>
            </a:r>
            <a:endParaRPr lang="en-IN" dirty="0" smtClean="0"/>
          </a:p>
          <a:p>
            <a:pPr lvl="1"/>
            <a:r>
              <a:rPr lang="en-IN" dirty="0" smtClean="0"/>
              <a:t>Size: Standard_B1ls</a:t>
            </a:r>
          </a:p>
          <a:p>
            <a:pPr lvl="1"/>
            <a:r>
              <a:rPr lang="en-IN" dirty="0" smtClean="0"/>
              <a:t>OS: Ubuntu 18.04 LTS</a:t>
            </a:r>
          </a:p>
          <a:p>
            <a:pPr lvl="1"/>
            <a:r>
              <a:rPr lang="en-IN" dirty="0" smtClean="0"/>
              <a:t>Located in Public Subnet with NSG and Public 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97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32277" cy="46135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Flowchart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473" y="826476"/>
            <a:ext cx="9121165" cy="55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Summary: </a:t>
            </a:r>
          </a:p>
          <a:p>
            <a:r>
              <a:rPr lang="en-US" dirty="0" smtClean="0"/>
              <a:t>Automated deployment of Azure resources using Terraform.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Benefits: </a:t>
            </a:r>
          </a:p>
          <a:p>
            <a:r>
              <a:rPr lang="en-US" dirty="0" smtClean="0"/>
              <a:t>Consistency, repeatability, and scalability.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883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379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Terraform Configuration for Azure Infrastructure</vt:lpstr>
      <vt:lpstr>Introduction</vt:lpstr>
      <vt:lpstr>Overview</vt:lpstr>
      <vt:lpstr>Azure Infrastructure Overview</vt:lpstr>
      <vt:lpstr>Azure Infrastructure Overview</vt:lpstr>
      <vt:lpstr>Azure Infrastructure Overview</vt:lpstr>
      <vt:lpstr>Flowchart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Configuration for Azure Infrastructure</dc:title>
  <dc:creator>Yash Srivastava</dc:creator>
  <cp:lastModifiedBy>Yash Srivastava</cp:lastModifiedBy>
  <cp:revision>3</cp:revision>
  <dcterms:created xsi:type="dcterms:W3CDTF">2024-05-31T13:16:17Z</dcterms:created>
  <dcterms:modified xsi:type="dcterms:W3CDTF">2024-05-31T13:27:42Z</dcterms:modified>
</cp:coreProperties>
</file>