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7" r:id="rId5"/>
    <p:sldId id="260" r:id="rId6"/>
    <p:sldId id="264" r:id="rId7"/>
    <p:sldId id="268" r:id="rId8"/>
    <p:sldId id="269" r:id="rId9"/>
    <p:sldId id="270" r:id="rId10"/>
    <p:sldId id="271" r:id="rId11"/>
    <p:sldId id="272" r:id="rId12"/>
    <p:sldId id="273" r:id="rId13"/>
    <p:sldId id="274" r:id="rId14"/>
    <p:sldId id="275" r:id="rId15"/>
    <p:sldId id="276"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214" autoAdjust="0"/>
  </p:normalViewPr>
  <p:slideViewPr>
    <p:cSldViewPr snapToGrid="0">
      <p:cViewPr varScale="1">
        <p:scale>
          <a:sx n="52" d="100"/>
          <a:sy n="52" d="100"/>
        </p:scale>
        <p:origin x="168" y="48"/>
      </p:cViewPr>
      <p:guideLst/>
    </p:cSldViewPr>
  </p:slideViewPr>
  <p:notesTextViewPr>
    <p:cViewPr>
      <p:scale>
        <a:sx n="1" d="1"/>
        <a:sy n="1" d="1"/>
      </p:scale>
      <p:origin x="0" y="-2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33516-4375-436C-8B1F-C6816E521406}" type="datetimeFigureOut">
              <a:rPr lang="en-CA" smtClean="0"/>
              <a:t>2022-04-24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73304-2016-4F78-B024-B2B9B1D6DDF7}" type="slidenum">
              <a:rPr lang="en-CA" smtClean="0"/>
              <a:t>‹#›</a:t>
            </a:fld>
            <a:endParaRPr lang="en-CA"/>
          </a:p>
        </p:txBody>
      </p:sp>
    </p:spTree>
    <p:extLst>
      <p:ext uri="{BB962C8B-B14F-4D97-AF65-F5344CB8AC3E}">
        <p14:creationId xmlns:p14="http://schemas.microsoft.com/office/powerpoint/2010/main" val="356597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Intro</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Good afternoon everyone and thank you for attending this presentation. The topic I will be presenting is Infrastructure as Code in 15 minutes.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a:t>
            </a:fld>
            <a:endParaRPr lang="en-CA"/>
          </a:p>
        </p:txBody>
      </p:sp>
    </p:spTree>
    <p:extLst>
      <p:ext uri="{BB962C8B-B14F-4D97-AF65-F5344CB8AC3E}">
        <p14:creationId xmlns:p14="http://schemas.microsoft.com/office/powerpoint/2010/main" val="18308086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Sample Setup</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demonstrate how we can fully automate the deployment of cloud resources, I have prepared a simple sample configuration where I will go through the setup in the following slides.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10</a:t>
            </a:fld>
            <a:endParaRPr lang="en-CA"/>
          </a:p>
        </p:txBody>
      </p:sp>
    </p:spTree>
    <p:extLst>
      <p:ext uri="{BB962C8B-B14F-4D97-AF65-F5344CB8AC3E}">
        <p14:creationId xmlns:p14="http://schemas.microsoft.com/office/powerpoint/2010/main" val="2221847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Prerequisites</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We will assume that Jenkins along with the Terraform plugin is deployed, a GitHub repot with terraform deployment code is created and a service principal (in this case Azure) will be setup for Jenkins so it can deploy resources. So as show in the screenshots, we’ll have Jenkins, the Terraform plugin installed, the GitHub repo where the Terraform code is pulled and finally the service principal created in Azure.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11</a:t>
            </a:fld>
            <a:endParaRPr lang="en-CA"/>
          </a:p>
        </p:txBody>
      </p:sp>
    </p:spTree>
    <p:extLst>
      <p:ext uri="{BB962C8B-B14F-4D97-AF65-F5344CB8AC3E}">
        <p14:creationId xmlns:p14="http://schemas.microsoft.com/office/powerpoint/2010/main" val="6393750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Create Jenkins Pipeline</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First, we’ll write the following Jenkins pipeline 4 stages for the infrastructure deployment. The first stage is named: </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Checkout, which will checkout the code in the GitHub repo</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second will be to initialize Terraform downloading the required provider</a:t>
            </a:r>
          </a:p>
          <a:p>
            <a:pPr marL="342900" lvl="0" indent="-342900">
              <a:lnSpc>
                <a:spcPct val="107000"/>
              </a:lnSpc>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Terraform plan will be executed so Terraform can perform a dry run which typically outputs to the console for the changes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Terraform apply or destroy will be executed to either deploy or remove the infrastructure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8373304-2016-4F78-B024-B2B9B1D6DDF7}" type="slidenum">
              <a:rPr lang="en-CA" smtClean="0"/>
              <a:t>12</a:t>
            </a:fld>
            <a:endParaRPr lang="en-CA"/>
          </a:p>
        </p:txBody>
      </p:sp>
    </p:spTree>
    <p:extLst>
      <p:ext uri="{BB962C8B-B14F-4D97-AF65-F5344CB8AC3E}">
        <p14:creationId xmlns:p14="http://schemas.microsoft.com/office/powerpoint/2010/main" val="136070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Parameterize the Jenkins pipeline</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simple setup will require administration intervention by choosing either to apply or destroy so we’ll configure a choice parameter for the pipeline. Note that we can also use triggers to automatically initiate the build through commits.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13</a:t>
            </a:fld>
            <a:endParaRPr lang="en-CA"/>
          </a:p>
        </p:txBody>
      </p:sp>
    </p:spTree>
    <p:extLst>
      <p:ext uri="{BB962C8B-B14F-4D97-AF65-F5344CB8AC3E}">
        <p14:creationId xmlns:p14="http://schemas.microsoft.com/office/powerpoint/2010/main" val="3066591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execution parameters setup, we will proceed to paste the code into the pipeline.</a:t>
            </a:r>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14</a:t>
            </a:fld>
            <a:endParaRPr lang="en-CA"/>
          </a:p>
        </p:txBody>
      </p:sp>
    </p:spTree>
    <p:extLst>
      <p:ext uri="{BB962C8B-B14F-4D97-AF65-F5344CB8AC3E}">
        <p14:creationId xmlns:p14="http://schemas.microsoft.com/office/powerpoint/2010/main" val="2663689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Build Pipeline</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Then finally with the pipeline configured, we’ll initiate the pipeline build interactively by choosing apply, then we can view the progress as shown in the screenshot above. Once the build is complete, we should see the resources in Azure.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short demonstration only scratches the surface of what are the limitless possibilities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pipelines. Other examples could be that a pipeline deploys an application which will include the infrastructure build as a step for the target infrastructure.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8373304-2016-4F78-B024-B2B9B1D6DDF7}" type="slidenum">
              <a:rPr lang="en-CA" smtClean="0"/>
              <a:t>15</a:t>
            </a:fld>
            <a:endParaRPr lang="en-CA"/>
          </a:p>
        </p:txBody>
      </p:sp>
    </p:spTree>
    <p:extLst>
      <p:ext uri="{BB962C8B-B14F-4D97-AF65-F5344CB8AC3E}">
        <p14:creationId xmlns:p14="http://schemas.microsoft.com/office/powerpoint/2010/main" val="2737607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Ending</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concludes my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15 minutes presentation. Thank you for attending and feel free to ask any questions or provide any comment.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16</a:t>
            </a:fld>
            <a:endParaRPr lang="en-CA"/>
          </a:p>
        </p:txBody>
      </p:sp>
    </p:spTree>
    <p:extLst>
      <p:ext uri="{BB962C8B-B14F-4D97-AF65-F5344CB8AC3E}">
        <p14:creationId xmlns:p14="http://schemas.microsoft.com/office/powerpoint/2010/main" val="399280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Agenda</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agenda today will begin with a look at how we traditionally deploy infrastructure, followed by What is Infrastructure as Code, also known 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Then the benefits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what is imperative vs declarative,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with Terraform,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DevOps Pipelines, a sample setup and finally Q&amp;A.</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2</a:t>
            </a:fld>
            <a:endParaRPr lang="en-CA"/>
          </a:p>
        </p:txBody>
      </p:sp>
    </p:spTree>
    <p:extLst>
      <p:ext uri="{BB962C8B-B14F-4D97-AF65-F5344CB8AC3E}">
        <p14:creationId xmlns:p14="http://schemas.microsoft.com/office/powerpoint/2010/main" val="4161131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Traditional infrastructure deployment</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tools for infrastructure deployment has traditionally been through the use of a graphical user interface and scripts. As user friendly GUIs are, the obvious challenges is that it is very much a manual and time-consuming process and prone to the errors that the administrators performing the configuration can make. Attempting to maintain consistency is very difficult thus leading to configuration drift and trying to keep multiple environments that are meant to mirror one another in lockstep is challenging. Trying to scale the environment is cumbersome (e.g. deploy more instances of VMs or add new subnets). Lastly, there isn’t an easy way to easily document the environment other than screenshots and spreadsheets containing configuration values.</a:t>
            </a:r>
          </a:p>
          <a:p>
            <a:pPr>
              <a:lnSpc>
                <a:spcPct val="107000"/>
              </a:lnSpc>
              <a:spcAft>
                <a:spcPts val="800"/>
              </a:spcAf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Scripting adds a bit of automation but often difficult to maintain through time.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8373304-2016-4F78-B024-B2B9B1D6DDF7}" type="slidenum">
              <a:rPr lang="en-CA" smtClean="0"/>
              <a:t>3</a:t>
            </a:fld>
            <a:endParaRPr lang="en-CA"/>
          </a:p>
        </p:txBody>
      </p:sp>
    </p:spTree>
    <p:extLst>
      <p:ext uri="{BB962C8B-B14F-4D97-AF65-F5344CB8AC3E}">
        <p14:creationId xmlns:p14="http://schemas.microsoft.com/office/powerpoint/2010/main" val="378128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What is Infrastructure as Code?</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Infrastructure as Code is the essentially managing and provisioning infrastructure through code. Leveraging code means that we can now introduce automation of the management of the infrastructure whether it is creating new resources or making modifications to them. Infrastructure of Code can be implemented as imperative or declarative, which is an important topic we will cover shortly.</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4</a:t>
            </a:fld>
            <a:endParaRPr lang="en-CA"/>
          </a:p>
        </p:txBody>
      </p:sp>
    </p:spTree>
    <p:extLst>
      <p:ext uri="{BB962C8B-B14F-4D97-AF65-F5344CB8AC3E}">
        <p14:creationId xmlns:p14="http://schemas.microsoft.com/office/powerpoint/2010/main" val="1974876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Benefits of </a:t>
            </a: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IaC</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To further elaborate on the benefits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it is now possible to not only automate the deployment in one cloud but across multiple clouds such as GCP, Azure and AWS. The speed and efficiency of deployment can be greatly increased as the process eliminates the manual points and clicks of the administrator, the process is also repeatable and consistent allowing multiple environments to be deployed in lockstep. The code can easily be source controlled with versioning which will give way to team collaboration through Continuous Integration. CI/CD pipelines can be used to develop and deploy the infrastructure leveraging all the benefits of DevOps. Infrastructure management can simplified and standardized through policies and scale at ease – so think about tweaking a variable to scale from 1 to 100 rather than going into a GUI and deploying or cloning resources multiple times. Static application security testing, which is the process of reviewing source code and detecting vulnerabilities can now be performed rather than trying to comb through the deployment configuration documentation or GUI post deployment of the infrastructure.</a:t>
            </a:r>
            <a:r>
              <a:rPr lang="en-CA" sz="1800" dirty="0">
                <a:effectLst/>
                <a:latin typeface="Calibri" panose="020F0502020204030204" pitchFamily="34" charset="0"/>
                <a:ea typeface="Calibri" panose="020F0502020204030204" pitchFamily="34" charset="0"/>
                <a:cs typeface="Times New Roman" panose="02020603050405020304" pitchFamily="18" charset="0"/>
              </a:rPr>
              <a:t> Manual labour is significantly reduced.</a:t>
            </a:r>
          </a:p>
        </p:txBody>
      </p:sp>
      <p:sp>
        <p:nvSpPr>
          <p:cNvPr id="4" name="Slide Number Placeholder 3"/>
          <p:cNvSpPr>
            <a:spLocks noGrp="1"/>
          </p:cNvSpPr>
          <p:nvPr>
            <p:ph type="sldNum" sz="quarter" idx="5"/>
          </p:nvPr>
        </p:nvSpPr>
        <p:spPr/>
        <p:txBody>
          <a:bodyPr/>
          <a:lstStyle/>
          <a:p>
            <a:fld id="{C8373304-2016-4F78-B024-B2B9B1D6DDF7}" type="slidenum">
              <a:rPr lang="en-CA" smtClean="0"/>
              <a:t>5</a:t>
            </a:fld>
            <a:endParaRPr lang="en-CA"/>
          </a:p>
        </p:txBody>
      </p:sp>
    </p:spTree>
    <p:extLst>
      <p:ext uri="{BB962C8B-B14F-4D97-AF65-F5344CB8AC3E}">
        <p14:creationId xmlns:p14="http://schemas.microsoft.com/office/powerpoint/2010/main" val="301267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a:effectLst/>
                <a:latin typeface="Calibri" panose="020F0502020204030204" pitchFamily="34" charset="0"/>
                <a:ea typeface="Calibri" panose="020F0502020204030204" pitchFamily="34" charset="0"/>
                <a:cs typeface="Times New Roman" panose="02020603050405020304" pitchFamily="18" charset="0"/>
              </a:rPr>
              <a:t>Imperative vs Declarative</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important aspects of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the concept of imperative vs declarative. To put it in simple terms, let’s consider the end state or goal we want to achieve is to get to a pizza restaurant. Imperative can be described as “what to do” while declarative is “what is wanted.” So let’s say we hop into a taxi and want to get to this end state. An example of imperative instructions would be to tell the taxi driver to go:</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Forward 1 mile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Turn right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Forward 2 miles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Turn left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Forward 3 miles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Times New Roman" panose="02020603050405020304" pitchFamily="18" charset="0"/>
              </a:rPr>
              <a:t>Arrive at pizza restaurant</a:t>
            </a:r>
          </a:p>
          <a:p>
            <a:pPr marL="342900" lvl="0" indent="-342900">
              <a:lnSpc>
                <a:spcPct val="107000"/>
              </a:lnSpc>
              <a:spcAft>
                <a:spcPts val="800"/>
              </a:spcAft>
              <a:buFont typeface="Arial" panose="020B0604020202020204" pitchFamily="34" charset="0"/>
              <a:buChar char="•"/>
              <a:tabLst>
                <a:tab pos="457200" algn="l"/>
              </a:tabLs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While declarative is: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Go to the pizza restaurant.</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6</a:t>
            </a:fld>
            <a:endParaRPr lang="en-CA"/>
          </a:p>
        </p:txBody>
      </p:sp>
    </p:spTree>
    <p:extLst>
      <p:ext uri="{BB962C8B-B14F-4D97-AF65-F5344CB8AC3E}">
        <p14:creationId xmlns:p14="http://schemas.microsoft.com/office/powerpoint/2010/main" val="3650308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Let’s dissect the differences and outline them.</a:t>
            </a:r>
          </a:p>
          <a:p>
            <a:pPr>
              <a:lnSpc>
                <a:spcPct val="107000"/>
              </a:lnSpc>
              <a:spcAft>
                <a:spcPts val="80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With imperative, the starting point matters because we are explicitly calling out each action to get to the end state. This leads to difficulty in auditing the steps and trying to detect drift when changes are made. Version control is challenging if  even possible, if the steps execute half way and stop due to error, you cannot repeat the steps without ending in a completely different state. The logic can get very complex as ordering matters and trying to change the destination state requires modifications to the steps.</a:t>
            </a:r>
          </a:p>
          <a:p>
            <a:pPr>
              <a:lnSpc>
                <a:spcPct val="107000"/>
              </a:lnSpc>
              <a:spcAft>
                <a:spcPts val="800"/>
              </a:spcAft>
            </a:pP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Declarative, on the other hand, allows the starting point to be anywhere because the engine delivering or carrying you to the end state will handle the directions. Declarative is idempotent in nature so you can run it as many times as you want without affecting the state. The code can also be repeatedly ran in a pipeline to create multiple environments in lockstep. Having removed the detailed imperative steps, we can easily validate and detect any drift and introduce version control. Lastly, we can change the destination without worrying about changing the steps.</a:t>
            </a:r>
            <a:endParaRPr lang="en-CA"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8373304-2016-4F78-B024-B2B9B1D6DDF7}" type="slidenum">
              <a:rPr lang="en-CA" smtClean="0"/>
              <a:t>7</a:t>
            </a:fld>
            <a:endParaRPr lang="en-CA"/>
          </a:p>
        </p:txBody>
      </p:sp>
    </p:spTree>
    <p:extLst>
      <p:ext uri="{BB962C8B-B14F-4D97-AF65-F5344CB8AC3E}">
        <p14:creationId xmlns:p14="http://schemas.microsoft.com/office/powerpoint/2010/main" val="17960456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with Terraform</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One of the popular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solutions currently on the market is Terraform. It is written and compiled in Go and is a declarative language known as </a:t>
            </a:r>
            <a:r>
              <a:rPr lang="en-CA" sz="2800" b="1" i="0" dirty="0" err="1">
                <a:solidFill>
                  <a:srgbClr val="202124"/>
                </a:solidFill>
                <a:effectLst/>
                <a:latin typeface="arial" panose="020B0604020202020204" pitchFamily="34" charset="0"/>
              </a:rPr>
              <a:t>HashiCorp</a:t>
            </a:r>
            <a:r>
              <a:rPr lang="en-CA" sz="2800" b="1" i="0" dirty="0">
                <a:solidFill>
                  <a:srgbClr val="202124"/>
                </a:solidFill>
                <a:effectLst/>
                <a:latin typeface="arial" panose="020B0604020202020204" pitchFamily="34" charset="0"/>
              </a:rPr>
              <a:t> Configuration Language (HCL) </a:t>
            </a:r>
            <a:r>
              <a:rPr lang="en-US" sz="1800">
                <a:effectLst/>
                <a:latin typeface="Calibri" panose="020F0502020204030204" pitchFamily="34" charset="0"/>
                <a:ea typeface="Calibri" panose="020F0502020204030204" pitchFamily="34" charset="0"/>
                <a:cs typeface="Times New Roman" panose="02020603050405020304" pitchFamily="18" charset="0"/>
              </a:rPr>
              <a:t>and has </a:t>
            </a:r>
            <a:r>
              <a:rPr lang="en-US" sz="1800" dirty="0">
                <a:effectLst/>
                <a:latin typeface="Calibri" panose="020F0502020204030204" pitchFamily="34" charset="0"/>
                <a:ea typeface="Calibri" panose="020F0502020204030204" pitchFamily="34" charset="0"/>
                <a:cs typeface="Times New Roman" panose="02020603050405020304" pitchFamily="18" charset="0"/>
              </a:rPr>
              <a:t>multi-cloud support. The way it handles deployments to multiple clouds is through the use of providers and there are approximately 1521 providers currently available on their site. Terraform is written in plain text and can be source controlled with Git or Terraform cloud. Security can be introduced through RBAC so multiple workspaces for different teams managing different environments or components of it can only make changes to their environments. Lastly, policies with automation can be introduced to provide control and governance.</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8</a:t>
            </a:fld>
            <a:endParaRPr lang="en-CA"/>
          </a:p>
        </p:txBody>
      </p:sp>
    </p:spTree>
    <p:extLst>
      <p:ext uri="{BB962C8B-B14F-4D97-AF65-F5344CB8AC3E}">
        <p14:creationId xmlns:p14="http://schemas.microsoft.com/office/powerpoint/2010/main" val="2980761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US" sz="1800" b="1"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b="1" dirty="0">
                <a:effectLst/>
                <a:latin typeface="Calibri" panose="020F0502020204030204" pitchFamily="34" charset="0"/>
                <a:ea typeface="Calibri" panose="020F0502020204030204" pitchFamily="34" charset="0"/>
                <a:cs typeface="Times New Roman" panose="02020603050405020304" pitchFamily="18" charset="0"/>
              </a:rPr>
              <a:t> with DevOps Pipelines</a:t>
            </a:r>
          </a:p>
          <a:p>
            <a:pPr>
              <a:lnSpc>
                <a:spcPct val="107000"/>
              </a:lnSpc>
              <a:spcAft>
                <a:spcPts val="800"/>
              </a:spcAft>
            </a:pP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What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enables, which I feel is the most powerful aspect, is the use of pipelines. With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we can now leverage the DevOps methodology with CI/CD pipelines to deploy infrastructure. Pipelines can be created to only deploy infrastructure or can incorporate the deployment of infrastructure as a part of an application., which means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IaC</a:t>
            </a:r>
            <a:r>
              <a:rPr lang="en-US" sz="1800" dirty="0">
                <a:effectLst/>
                <a:latin typeface="Calibri" panose="020F0502020204030204" pitchFamily="34" charset="0"/>
                <a:ea typeface="Calibri" panose="020F0502020204030204" pitchFamily="34" charset="0"/>
                <a:cs typeface="Times New Roman" panose="02020603050405020304" pitchFamily="18" charset="0"/>
              </a:rPr>
              <a:t> is only a small component of the pipeline. The flow diagram shown here is a simplified version depicting of the process as we can integrate many different stages into the pipelines such as security scans and testing. This unlocks true automation and different release strategies.</a:t>
            </a:r>
            <a:endParaRPr lang="en-C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C8373304-2016-4F78-B024-B2B9B1D6DDF7}" type="slidenum">
              <a:rPr lang="en-CA" smtClean="0"/>
              <a:t>9</a:t>
            </a:fld>
            <a:endParaRPr lang="en-CA"/>
          </a:p>
        </p:txBody>
      </p:sp>
    </p:spTree>
    <p:extLst>
      <p:ext uri="{BB962C8B-B14F-4D97-AF65-F5344CB8AC3E}">
        <p14:creationId xmlns:p14="http://schemas.microsoft.com/office/powerpoint/2010/main" val="338161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4D35-581B-4ED6-B71A-51A1D74C65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D224FFD7-7598-4060-9FA5-3AA895B864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8CC7180-A4D9-4F20-93A5-E089D3989146}"/>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9AB33975-CDA9-48EB-810C-C03BE98D2F6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F2AC003-B4C8-4148-BAEA-46DB1C8F9B0E}"/>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482664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B8FBE-310E-4981-9185-BCCEE74E923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2045A4B-1EF7-4C41-826C-BA84CD5A69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0B303E0-CDB1-4BC9-BD04-7CB32E92609B}"/>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06D993BB-84B4-49CA-A3F4-A33280E8207A}"/>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3C012B-E0B4-4936-BCFA-C0C8139A52CB}"/>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1075338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07531F-1AB2-4DCB-8E9D-364F691F0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59F0FBD-23CF-4409-A6D8-A6346266DE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54DE3AD-B076-43FF-9726-CDB848F08E3A}"/>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9F6FDA37-3720-486E-9A1D-B37CC0B1B5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3FAE977-8137-44AF-B033-5410B3E07ABB}"/>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131268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254E2-32AF-45B2-BE7F-0F8A7FE89CC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9FC4B1-255D-4C2D-9BD2-F3D961C66E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61C9967-CF58-434F-8754-456B1BF65A0E}"/>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D1EA1DB0-5688-4CA9-B9B0-69BDCA80975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CC33D36-380F-4A43-9FBE-77D394B7CC6F}"/>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1571528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8E2D-3175-40B9-8878-7855BE8E52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DD695C68-8A59-4BB1-BC25-C68483973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D01187-0213-4436-B8A3-0D5D57E40543}"/>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65328697-7477-4F12-BC09-20B5ECB617D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AA1EBF8-243E-4F95-94C8-3D65132AD350}"/>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80115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C5A10-D772-49E3-97B0-257013064E39}"/>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553CF56A-2A1B-4E6A-BD7F-90BA5F6E6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0BF9029C-404E-4D4E-8698-B1FB3F86C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8F5E3EF2-B0F6-4FC2-B958-1486AB86C1DD}"/>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6" name="Footer Placeholder 5">
            <a:extLst>
              <a:ext uri="{FF2B5EF4-FFF2-40B4-BE49-F238E27FC236}">
                <a16:creationId xmlns:a16="http://schemas.microsoft.com/office/drawing/2014/main" id="{A2D2C390-DC1E-4433-A123-29FC37D5F85D}"/>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52965852-09E5-419D-B307-635DE00C5440}"/>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2144685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DBF1D-3DB4-4629-9E2A-EAD196D69498}"/>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0DCBE83-9A88-4AD8-8BF0-C90C3BF75F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F9183E-31EF-4F6C-8F7C-5622198EBE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B319061-3619-440D-8CAA-ED305676C1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68DCA4-8B81-40D8-91FE-2167C5A2F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4A8F4A9A-F6A2-4664-B638-C6B4FB407947}"/>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8" name="Footer Placeholder 7">
            <a:extLst>
              <a:ext uri="{FF2B5EF4-FFF2-40B4-BE49-F238E27FC236}">
                <a16:creationId xmlns:a16="http://schemas.microsoft.com/office/drawing/2014/main" id="{12797B1A-BBD7-4E7B-B7A8-9227AC46A8A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285D975-1B08-4180-9208-C364CB3D3A56}"/>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408294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8AA55-D977-44A8-A28F-592654A09D9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F43991E-8E8B-4AD6-A69E-AD1CE064EDEA}"/>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4" name="Footer Placeholder 3">
            <a:extLst>
              <a:ext uri="{FF2B5EF4-FFF2-40B4-BE49-F238E27FC236}">
                <a16:creationId xmlns:a16="http://schemas.microsoft.com/office/drawing/2014/main" id="{E7DB9EEF-F019-4341-87BB-00F90B36892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CD067AD4-6699-47BB-9646-D0E7A5174EFF}"/>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1807554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6A41AF-5E96-4219-B67D-2FDE5B43F7E2}"/>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3" name="Footer Placeholder 2">
            <a:extLst>
              <a:ext uri="{FF2B5EF4-FFF2-40B4-BE49-F238E27FC236}">
                <a16:creationId xmlns:a16="http://schemas.microsoft.com/office/drawing/2014/main" id="{F5EA5E69-3DC7-4655-A443-63F850C3243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80391098-6800-4749-91C4-CDDA6017F409}"/>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1755535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ED303-4DB5-487B-8D0A-362D39537E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625234A-5E5B-48B8-85B2-0ECCE710F3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B7199432-5483-48C5-AD27-71DE2DDB9C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9C71B-D090-4B9D-BB30-2CD9EF7383EF}"/>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6" name="Footer Placeholder 5">
            <a:extLst>
              <a:ext uri="{FF2B5EF4-FFF2-40B4-BE49-F238E27FC236}">
                <a16:creationId xmlns:a16="http://schemas.microsoft.com/office/drawing/2014/main" id="{5B522B83-354F-47CA-AE79-F40E582B58E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381C4691-A6B1-4D11-94AE-1846010C2869}"/>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3651932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C7B54-2A11-4002-9093-D738A62D31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F90D8664-917C-4521-854B-73A5D32C8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A5A25E27-00DB-43E9-852C-DECC8A5C1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0DD98D-99DE-4B57-8FF8-BB1E0A5023A3}"/>
              </a:ext>
            </a:extLst>
          </p:cNvPr>
          <p:cNvSpPr>
            <a:spLocks noGrp="1"/>
          </p:cNvSpPr>
          <p:nvPr>
            <p:ph type="dt" sz="half" idx="10"/>
          </p:nvPr>
        </p:nvSpPr>
        <p:spPr/>
        <p:txBody>
          <a:bodyPr/>
          <a:lstStyle/>
          <a:p>
            <a:fld id="{F879B1EF-5CC5-4317-A0A1-B798BD1D482E}" type="datetimeFigureOut">
              <a:rPr lang="en-CA" smtClean="0"/>
              <a:t>2022-04-24</a:t>
            </a:fld>
            <a:endParaRPr lang="en-CA"/>
          </a:p>
        </p:txBody>
      </p:sp>
      <p:sp>
        <p:nvSpPr>
          <p:cNvPr id="6" name="Footer Placeholder 5">
            <a:extLst>
              <a:ext uri="{FF2B5EF4-FFF2-40B4-BE49-F238E27FC236}">
                <a16:creationId xmlns:a16="http://schemas.microsoft.com/office/drawing/2014/main" id="{C24D5F32-FBF4-430D-BCE1-81A3CA4D7B0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F2F2BC-60FB-4944-9DD7-031A7C03F995}"/>
              </a:ext>
            </a:extLst>
          </p:cNvPr>
          <p:cNvSpPr>
            <a:spLocks noGrp="1"/>
          </p:cNvSpPr>
          <p:nvPr>
            <p:ph type="sldNum" sz="quarter" idx="12"/>
          </p:nvPr>
        </p:nvSpPr>
        <p:spPr/>
        <p:txBody>
          <a:bodyPr/>
          <a:lstStyle/>
          <a:p>
            <a:fld id="{09AA5E18-2622-43CD-B4B5-1E58D5EE0BB4}" type="slidenum">
              <a:rPr lang="en-CA" smtClean="0"/>
              <a:t>‹#›</a:t>
            </a:fld>
            <a:endParaRPr lang="en-CA"/>
          </a:p>
        </p:txBody>
      </p:sp>
    </p:spTree>
    <p:extLst>
      <p:ext uri="{BB962C8B-B14F-4D97-AF65-F5344CB8AC3E}">
        <p14:creationId xmlns:p14="http://schemas.microsoft.com/office/powerpoint/2010/main" val="263931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E1DEC2-5200-41AE-B143-8F57BE0230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6A6EDB5-C42D-4500-9E1D-5DEF30BF41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BD3A9F6-48BD-47D9-8C9F-1E994B08D0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79B1EF-5CC5-4317-A0A1-B798BD1D482E}" type="datetimeFigureOut">
              <a:rPr lang="en-CA" smtClean="0"/>
              <a:t>2022-04-24</a:t>
            </a:fld>
            <a:endParaRPr lang="en-CA"/>
          </a:p>
        </p:txBody>
      </p:sp>
      <p:sp>
        <p:nvSpPr>
          <p:cNvPr id="5" name="Footer Placeholder 4">
            <a:extLst>
              <a:ext uri="{FF2B5EF4-FFF2-40B4-BE49-F238E27FC236}">
                <a16:creationId xmlns:a16="http://schemas.microsoft.com/office/drawing/2014/main" id="{771EEE4B-BF33-40F2-87C9-D383E74ACF8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40CC0830-BB34-4AE1-B4A9-453360F6F9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AA5E18-2622-43CD-B4B5-1E58D5EE0BB4}" type="slidenum">
              <a:rPr lang="en-CA" smtClean="0"/>
              <a:t>‹#›</a:t>
            </a:fld>
            <a:endParaRPr lang="en-CA"/>
          </a:p>
        </p:txBody>
      </p:sp>
    </p:spTree>
    <p:extLst>
      <p:ext uri="{BB962C8B-B14F-4D97-AF65-F5344CB8AC3E}">
        <p14:creationId xmlns:p14="http://schemas.microsoft.com/office/powerpoint/2010/main" val="18502192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emf"/></Relationships>
</file>

<file path=ppt/slides/_rels/slide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16">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18">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20">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DA4FF7B-1CB2-4A01-A63F-EA35B8BC5B9E}"/>
              </a:ext>
            </a:extLst>
          </p:cNvPr>
          <p:cNvSpPr>
            <a:spLocks noGrp="1"/>
          </p:cNvSpPr>
          <p:nvPr>
            <p:ph type="ctrTitle"/>
          </p:nvPr>
        </p:nvSpPr>
        <p:spPr>
          <a:xfrm>
            <a:off x="1127208" y="857251"/>
            <a:ext cx="4747280" cy="3098061"/>
          </a:xfrm>
        </p:spPr>
        <p:txBody>
          <a:bodyPr vert="horz" lIns="91440" tIns="45720" rIns="91440" bIns="45720" rtlCol="0" anchor="b">
            <a:normAutofit/>
          </a:bodyPr>
          <a:lstStyle/>
          <a:p>
            <a:pPr algn="l"/>
            <a:r>
              <a:rPr lang="en-US" sz="4800" kern="1200" dirty="0">
                <a:solidFill>
                  <a:srgbClr val="FFFFFF"/>
                </a:solidFill>
                <a:latin typeface="+mj-lt"/>
                <a:ea typeface="+mj-ea"/>
                <a:cs typeface="+mj-cs"/>
              </a:rPr>
              <a:t>Infrastructure as Code in:</a:t>
            </a:r>
            <a:br>
              <a:rPr lang="en-US" sz="4800" kern="1200" dirty="0">
                <a:solidFill>
                  <a:srgbClr val="FFFFFF"/>
                </a:solidFill>
                <a:latin typeface="+mj-lt"/>
                <a:ea typeface="+mj-ea"/>
                <a:cs typeface="+mj-cs"/>
              </a:rPr>
            </a:br>
            <a:br>
              <a:rPr lang="en-US" sz="4800" kern="1200" dirty="0">
                <a:solidFill>
                  <a:srgbClr val="FFFFFF"/>
                </a:solidFill>
                <a:latin typeface="+mj-lt"/>
                <a:ea typeface="+mj-ea"/>
                <a:cs typeface="+mj-cs"/>
              </a:rPr>
            </a:br>
            <a:r>
              <a:rPr lang="en-US" sz="4800" kern="1200" dirty="0">
                <a:solidFill>
                  <a:srgbClr val="FFFFFF"/>
                </a:solidFill>
                <a:latin typeface="+mj-lt"/>
                <a:ea typeface="+mj-ea"/>
                <a:cs typeface="+mj-cs"/>
              </a:rPr>
              <a:t>15 minutes</a:t>
            </a:r>
          </a:p>
        </p:txBody>
      </p:sp>
      <p:sp>
        <p:nvSpPr>
          <p:cNvPr id="43" name="Rectangle 22">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B6E1217-9643-4BAC-9611-C9AE2668C10F}"/>
              </a:ext>
            </a:extLst>
          </p:cNvPr>
          <p:cNvPicPr>
            <a:picLocks noChangeAspect="1"/>
          </p:cNvPicPr>
          <p:nvPr/>
        </p:nvPicPr>
        <p:blipFill>
          <a:blip r:embed="rId3"/>
          <a:stretch>
            <a:fillRect/>
          </a:stretch>
        </p:blipFill>
        <p:spPr>
          <a:xfrm>
            <a:off x="6920559" y="2321456"/>
            <a:ext cx="3737164" cy="2229374"/>
          </a:xfrm>
          <a:prstGeom prst="rect">
            <a:avLst/>
          </a:prstGeom>
        </p:spPr>
      </p:pic>
      <p:pic>
        <p:nvPicPr>
          <p:cNvPr id="7" name="Graphic 6" descr="Stopwatch with solid fill">
            <a:extLst>
              <a:ext uri="{FF2B5EF4-FFF2-40B4-BE49-F238E27FC236}">
                <a16:creationId xmlns:a16="http://schemas.microsoft.com/office/drawing/2014/main" id="{385564D1-D6A1-41B9-8B80-CF495A7614B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62338" y="2750191"/>
            <a:ext cx="1357618" cy="1357618"/>
          </a:xfrm>
          <a:prstGeom prst="rect">
            <a:avLst/>
          </a:prstGeom>
        </p:spPr>
      </p:pic>
    </p:spTree>
    <p:extLst>
      <p:ext uri="{BB962C8B-B14F-4D97-AF65-F5344CB8AC3E}">
        <p14:creationId xmlns:p14="http://schemas.microsoft.com/office/powerpoint/2010/main" val="1220976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4959603" cy="738950"/>
          </a:xfrm>
        </p:spPr>
        <p:txBody>
          <a:bodyPr anchor="b">
            <a:normAutofit/>
          </a:bodyPr>
          <a:lstStyle/>
          <a:p>
            <a:r>
              <a:rPr lang="en-US" sz="4000" dirty="0"/>
              <a:t>Sample Setup</a:t>
            </a:r>
            <a:endParaRPr lang="en-CA" sz="4000" dirty="0"/>
          </a:p>
        </p:txBody>
      </p:sp>
      <p:sp>
        <p:nvSpPr>
          <p:cNvPr id="9" name="Content Placeholder 8">
            <a:extLst>
              <a:ext uri="{FF2B5EF4-FFF2-40B4-BE49-F238E27FC236}">
                <a16:creationId xmlns:a16="http://schemas.microsoft.com/office/drawing/2014/main" id="{FAD41B47-A7D6-45D2-AE19-205A36BB0B08}"/>
              </a:ext>
            </a:extLst>
          </p:cNvPr>
          <p:cNvSpPr>
            <a:spLocks noGrp="1"/>
          </p:cNvSpPr>
          <p:nvPr>
            <p:ph idx="1"/>
          </p:nvPr>
        </p:nvSpPr>
        <p:spPr>
          <a:xfrm>
            <a:off x="1136397" y="1476016"/>
            <a:ext cx="4959603" cy="3522569"/>
          </a:xfrm>
        </p:spPr>
        <p:txBody>
          <a:bodyPr anchor="t">
            <a:normAutofit fontScale="92500" lnSpcReduction="20000"/>
          </a:bodyPr>
          <a:lstStyle/>
          <a:p>
            <a:pPr marL="0" indent="0">
              <a:buNone/>
            </a:pPr>
            <a:r>
              <a:rPr lang="en-US" sz="2000" b="1" dirty="0"/>
              <a:t>Prerequisites</a:t>
            </a:r>
          </a:p>
          <a:p>
            <a:r>
              <a:rPr lang="en-US" sz="2000" dirty="0"/>
              <a:t>Jenkins installed</a:t>
            </a:r>
          </a:p>
          <a:p>
            <a:r>
              <a:rPr lang="en-US" sz="2000" dirty="0"/>
              <a:t>Install Jenkins Terraform Plugin</a:t>
            </a:r>
          </a:p>
          <a:p>
            <a:r>
              <a:rPr lang="en-US" sz="2000" dirty="0"/>
              <a:t>GitHub Repo with Terraform deployment code</a:t>
            </a:r>
          </a:p>
          <a:p>
            <a:r>
              <a:rPr lang="en-US" sz="2000" dirty="0"/>
              <a:t>Service Principal (IAM) for Jenkins</a:t>
            </a:r>
          </a:p>
          <a:p>
            <a:pPr marL="0" indent="0">
              <a:buNone/>
            </a:pPr>
            <a:r>
              <a:rPr lang="en-US" sz="2000" b="1" dirty="0"/>
              <a:t>Configure Jenkins</a:t>
            </a:r>
          </a:p>
          <a:p>
            <a:r>
              <a:rPr lang="en-US" sz="2000" dirty="0"/>
              <a:t>Create Jenkins pipeline</a:t>
            </a:r>
          </a:p>
          <a:p>
            <a:r>
              <a:rPr lang="en-US" sz="2000" dirty="0"/>
              <a:t>Parameterize the Jenkins pipeline</a:t>
            </a:r>
          </a:p>
          <a:p>
            <a:r>
              <a:rPr lang="en-US" sz="2000" dirty="0"/>
              <a:t>Add the pipeline code</a:t>
            </a:r>
          </a:p>
          <a:p>
            <a:r>
              <a:rPr lang="en-US" sz="2000" dirty="0"/>
              <a:t>Build pipeline</a:t>
            </a:r>
          </a:p>
          <a:p>
            <a:endParaRPr lang="en-US" sz="2000" dirty="0"/>
          </a:p>
          <a:p>
            <a:endParaRPr lang="en-US" sz="2000" dirty="0"/>
          </a:p>
          <a:p>
            <a:endParaRPr lang="en-US" sz="2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A1C96D3-DAF3-48B0-874A-32B704F7E88C}"/>
              </a:ext>
            </a:extLst>
          </p:cNvPr>
          <p:cNvPicPr>
            <a:picLocks noChangeAspect="1"/>
          </p:cNvPicPr>
          <p:nvPr/>
        </p:nvPicPr>
        <p:blipFill>
          <a:blip r:embed="rId3"/>
          <a:stretch>
            <a:fillRect/>
          </a:stretch>
        </p:blipFill>
        <p:spPr>
          <a:xfrm>
            <a:off x="5248245" y="1755507"/>
            <a:ext cx="6788950" cy="3439946"/>
          </a:xfrm>
          <a:prstGeom prst="rect">
            <a:avLst/>
          </a:prstGeom>
        </p:spPr>
      </p:pic>
    </p:spTree>
    <p:extLst>
      <p:ext uri="{BB962C8B-B14F-4D97-AF65-F5344CB8AC3E}">
        <p14:creationId xmlns:p14="http://schemas.microsoft.com/office/powerpoint/2010/main" val="2644801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4959603" cy="738950"/>
          </a:xfrm>
        </p:spPr>
        <p:txBody>
          <a:bodyPr anchor="b">
            <a:normAutofit/>
          </a:bodyPr>
          <a:lstStyle/>
          <a:p>
            <a:r>
              <a:rPr lang="en-US" sz="4000" dirty="0"/>
              <a:t>Prerequisites</a:t>
            </a:r>
            <a:endParaRPr lang="en-CA" sz="4000" dirty="0"/>
          </a:p>
        </p:txBody>
      </p:sp>
      <p:sp>
        <p:nvSpPr>
          <p:cNvPr id="9" name="Content Placeholder 8">
            <a:extLst>
              <a:ext uri="{FF2B5EF4-FFF2-40B4-BE49-F238E27FC236}">
                <a16:creationId xmlns:a16="http://schemas.microsoft.com/office/drawing/2014/main" id="{FAD41B47-A7D6-45D2-AE19-205A36BB0B08}"/>
              </a:ext>
            </a:extLst>
          </p:cNvPr>
          <p:cNvSpPr>
            <a:spLocks noGrp="1"/>
          </p:cNvSpPr>
          <p:nvPr>
            <p:ph idx="1"/>
          </p:nvPr>
        </p:nvSpPr>
        <p:spPr>
          <a:xfrm>
            <a:off x="1136397" y="1476016"/>
            <a:ext cx="4959603" cy="3522569"/>
          </a:xfrm>
        </p:spPr>
        <p:txBody>
          <a:bodyPr anchor="t">
            <a:normAutofit/>
          </a:bodyPr>
          <a:lstStyle/>
          <a:p>
            <a:r>
              <a:rPr lang="en-US" sz="2000" dirty="0"/>
              <a:t>Jenkins installed</a:t>
            </a:r>
          </a:p>
          <a:p>
            <a:r>
              <a:rPr lang="en-US" sz="2000" dirty="0"/>
              <a:t>Install Jenkins Terraform Plugin</a:t>
            </a:r>
          </a:p>
          <a:p>
            <a:r>
              <a:rPr lang="en-US" sz="2000" dirty="0"/>
              <a:t>GitHub Repo with Terraform deployment code</a:t>
            </a:r>
          </a:p>
          <a:p>
            <a:r>
              <a:rPr lang="en-US" sz="2000" dirty="0"/>
              <a:t>Service Principal (IAM) for Jenkins</a:t>
            </a:r>
          </a:p>
          <a:p>
            <a:endParaRPr lang="en-US" sz="2000" dirty="0"/>
          </a:p>
          <a:p>
            <a:endParaRPr lang="en-US" sz="2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Getting started with Pipeline">
            <a:extLst>
              <a:ext uri="{FF2B5EF4-FFF2-40B4-BE49-F238E27FC236}">
                <a16:creationId xmlns:a16="http://schemas.microsoft.com/office/drawing/2014/main" id="{607D6F2B-0CAA-4B32-84B4-F7E6A367F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3597" y="613900"/>
            <a:ext cx="1573201" cy="249330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rraform | Jenkins plugin">
            <a:extLst>
              <a:ext uri="{FF2B5EF4-FFF2-40B4-BE49-F238E27FC236}">
                <a16:creationId xmlns:a16="http://schemas.microsoft.com/office/drawing/2014/main" id="{313909BD-2C09-4E9D-A400-DC61A63D1C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694" y="3559891"/>
            <a:ext cx="5067949" cy="21398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6BF4717-3FD4-4A75-BC69-4CF45DA0EE5E}"/>
              </a:ext>
            </a:extLst>
          </p:cNvPr>
          <p:cNvPicPr>
            <a:picLocks noChangeAspect="1"/>
          </p:cNvPicPr>
          <p:nvPr/>
        </p:nvPicPr>
        <p:blipFill>
          <a:blip r:embed="rId5"/>
          <a:stretch>
            <a:fillRect/>
          </a:stretch>
        </p:blipFill>
        <p:spPr>
          <a:xfrm>
            <a:off x="6656226" y="3457761"/>
            <a:ext cx="5361602" cy="2449213"/>
          </a:xfrm>
          <a:prstGeom prst="rect">
            <a:avLst/>
          </a:prstGeom>
        </p:spPr>
      </p:pic>
      <p:pic>
        <p:nvPicPr>
          <p:cNvPr id="7" name="Picture 6">
            <a:extLst>
              <a:ext uri="{FF2B5EF4-FFF2-40B4-BE49-F238E27FC236}">
                <a16:creationId xmlns:a16="http://schemas.microsoft.com/office/drawing/2014/main" id="{70EC785C-3C44-4CF0-B642-1CE4F8F6CEF3}"/>
              </a:ext>
            </a:extLst>
          </p:cNvPr>
          <p:cNvPicPr>
            <a:picLocks noChangeAspect="1"/>
          </p:cNvPicPr>
          <p:nvPr/>
        </p:nvPicPr>
        <p:blipFill>
          <a:blip r:embed="rId6"/>
          <a:stretch>
            <a:fillRect/>
          </a:stretch>
        </p:blipFill>
        <p:spPr>
          <a:xfrm>
            <a:off x="7595118" y="892109"/>
            <a:ext cx="4358562" cy="2222578"/>
          </a:xfrm>
          <a:prstGeom prst="rect">
            <a:avLst/>
          </a:prstGeom>
        </p:spPr>
      </p:pic>
    </p:spTree>
    <p:extLst>
      <p:ext uri="{BB962C8B-B14F-4D97-AF65-F5344CB8AC3E}">
        <p14:creationId xmlns:p14="http://schemas.microsoft.com/office/powerpoint/2010/main" val="313694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4959603" cy="738950"/>
          </a:xfrm>
        </p:spPr>
        <p:txBody>
          <a:bodyPr anchor="b">
            <a:normAutofit/>
          </a:bodyPr>
          <a:lstStyle/>
          <a:p>
            <a:r>
              <a:rPr lang="en-US" sz="4000" dirty="0"/>
              <a:t>Create Jenkins pipeline</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8">
            <a:extLst>
              <a:ext uri="{FF2B5EF4-FFF2-40B4-BE49-F238E27FC236}">
                <a16:creationId xmlns:a16="http://schemas.microsoft.com/office/drawing/2014/main" id="{9BD5955F-1B24-4A41-B0F1-6B10850F4AD8}"/>
              </a:ext>
            </a:extLst>
          </p:cNvPr>
          <p:cNvSpPr>
            <a:spLocks noGrp="1"/>
          </p:cNvSpPr>
          <p:nvPr>
            <p:ph idx="1"/>
          </p:nvPr>
        </p:nvSpPr>
        <p:spPr>
          <a:xfrm>
            <a:off x="1136397" y="1476016"/>
            <a:ext cx="6400745" cy="1249429"/>
          </a:xfrm>
        </p:spPr>
        <p:txBody>
          <a:bodyPr anchor="t">
            <a:normAutofit/>
          </a:bodyPr>
          <a:lstStyle/>
          <a:p>
            <a:r>
              <a:rPr lang="en-US" sz="2000" dirty="0"/>
              <a:t>Configure stage to obtain Terraform deployment code</a:t>
            </a:r>
          </a:p>
          <a:p>
            <a:r>
              <a:rPr lang="en-US" sz="2000" dirty="0"/>
              <a:t>Configure stage to initialize Terraform</a:t>
            </a:r>
          </a:p>
          <a:p>
            <a:r>
              <a:rPr lang="en-US" sz="2000" dirty="0"/>
              <a:t>Configure stage to apply Terraform</a:t>
            </a:r>
          </a:p>
        </p:txBody>
      </p:sp>
      <p:pic>
        <p:nvPicPr>
          <p:cNvPr id="4" name="Picture 3">
            <a:extLst>
              <a:ext uri="{FF2B5EF4-FFF2-40B4-BE49-F238E27FC236}">
                <a16:creationId xmlns:a16="http://schemas.microsoft.com/office/drawing/2014/main" id="{8D9BCF84-9462-4916-8306-E57C908755AB}"/>
              </a:ext>
            </a:extLst>
          </p:cNvPr>
          <p:cNvPicPr>
            <a:picLocks noChangeAspect="1"/>
          </p:cNvPicPr>
          <p:nvPr/>
        </p:nvPicPr>
        <p:blipFill>
          <a:blip r:embed="rId3"/>
          <a:stretch>
            <a:fillRect/>
          </a:stretch>
        </p:blipFill>
        <p:spPr>
          <a:xfrm>
            <a:off x="1136397" y="2716988"/>
            <a:ext cx="8543827" cy="3541339"/>
          </a:xfrm>
          <a:prstGeom prst="rect">
            <a:avLst/>
          </a:prstGeom>
        </p:spPr>
      </p:pic>
    </p:spTree>
    <p:extLst>
      <p:ext uri="{BB962C8B-B14F-4D97-AF65-F5344CB8AC3E}">
        <p14:creationId xmlns:p14="http://schemas.microsoft.com/office/powerpoint/2010/main" val="4097681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6667075" cy="738950"/>
          </a:xfrm>
        </p:spPr>
        <p:txBody>
          <a:bodyPr anchor="b">
            <a:normAutofit fontScale="90000"/>
          </a:bodyPr>
          <a:lstStyle/>
          <a:p>
            <a:r>
              <a:rPr lang="en-US" sz="4000" dirty="0"/>
              <a:t>Parameterize the Jenkins pipeline</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EC35768-A9A1-405B-B71B-5598FC7844A4}"/>
              </a:ext>
            </a:extLst>
          </p:cNvPr>
          <p:cNvPicPr>
            <a:picLocks noChangeAspect="1"/>
          </p:cNvPicPr>
          <p:nvPr/>
        </p:nvPicPr>
        <p:blipFill>
          <a:blip r:embed="rId3"/>
          <a:stretch>
            <a:fillRect/>
          </a:stretch>
        </p:blipFill>
        <p:spPr>
          <a:xfrm>
            <a:off x="6176269" y="1825398"/>
            <a:ext cx="4953000" cy="3990975"/>
          </a:xfrm>
          <a:prstGeom prst="rect">
            <a:avLst/>
          </a:prstGeom>
        </p:spPr>
      </p:pic>
      <p:sp>
        <p:nvSpPr>
          <p:cNvPr id="9" name="Content Placeholder 8">
            <a:extLst>
              <a:ext uri="{FF2B5EF4-FFF2-40B4-BE49-F238E27FC236}">
                <a16:creationId xmlns:a16="http://schemas.microsoft.com/office/drawing/2014/main" id="{F690AA45-E9A5-428F-891B-0E8012FDBEF9}"/>
              </a:ext>
            </a:extLst>
          </p:cNvPr>
          <p:cNvSpPr>
            <a:spLocks noGrp="1"/>
          </p:cNvSpPr>
          <p:nvPr>
            <p:ph idx="1"/>
          </p:nvPr>
        </p:nvSpPr>
        <p:spPr>
          <a:xfrm>
            <a:off x="1136397" y="1476016"/>
            <a:ext cx="4959603" cy="3522569"/>
          </a:xfrm>
        </p:spPr>
        <p:txBody>
          <a:bodyPr anchor="t">
            <a:normAutofit/>
          </a:bodyPr>
          <a:lstStyle/>
          <a:p>
            <a:r>
              <a:rPr lang="en-US" sz="2000" dirty="0"/>
              <a:t>Create a choice parameter named “action”</a:t>
            </a:r>
          </a:p>
          <a:p>
            <a:r>
              <a:rPr lang="en-US" sz="2000" dirty="0"/>
              <a:t>Configure the choices for “apply” and “destroy”</a:t>
            </a:r>
          </a:p>
          <a:p>
            <a:r>
              <a:rPr lang="en-US" sz="2000" dirty="0"/>
              <a:t>Configure a description for the action:</a:t>
            </a:r>
          </a:p>
          <a:p>
            <a:pPr marL="0" indent="0">
              <a:buNone/>
            </a:pPr>
            <a:r>
              <a:rPr lang="en-US" sz="2000" i="1" dirty="0"/>
              <a:t>“Choose the action you would like to perform – Terraform Apply or Destroy?”</a:t>
            </a:r>
          </a:p>
          <a:p>
            <a:endParaRPr lang="en-US" sz="2000" dirty="0"/>
          </a:p>
          <a:p>
            <a:endParaRPr lang="en-US" sz="2000" dirty="0"/>
          </a:p>
        </p:txBody>
      </p:sp>
    </p:spTree>
    <p:extLst>
      <p:ext uri="{BB962C8B-B14F-4D97-AF65-F5344CB8AC3E}">
        <p14:creationId xmlns:p14="http://schemas.microsoft.com/office/powerpoint/2010/main" val="2799445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6667075" cy="738950"/>
          </a:xfrm>
        </p:spPr>
        <p:txBody>
          <a:bodyPr anchor="b">
            <a:normAutofit/>
          </a:bodyPr>
          <a:lstStyle/>
          <a:p>
            <a:r>
              <a:rPr lang="en-US" sz="4000" dirty="0"/>
              <a:t>Add the pipeline code</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690AA45-E9A5-428F-891B-0E8012FDBEF9}"/>
              </a:ext>
            </a:extLst>
          </p:cNvPr>
          <p:cNvSpPr>
            <a:spLocks noGrp="1"/>
          </p:cNvSpPr>
          <p:nvPr>
            <p:ph idx="1"/>
          </p:nvPr>
        </p:nvSpPr>
        <p:spPr>
          <a:xfrm>
            <a:off x="1136397" y="1476016"/>
            <a:ext cx="4959603" cy="456775"/>
          </a:xfrm>
        </p:spPr>
        <p:txBody>
          <a:bodyPr anchor="t">
            <a:normAutofit/>
          </a:bodyPr>
          <a:lstStyle/>
          <a:p>
            <a:r>
              <a:rPr lang="en-US" sz="2000" dirty="0"/>
              <a:t>Add the pipeline code to Jenkins pipeline</a:t>
            </a:r>
          </a:p>
          <a:p>
            <a:endParaRPr lang="en-US" sz="2000" dirty="0"/>
          </a:p>
        </p:txBody>
      </p:sp>
      <p:pic>
        <p:nvPicPr>
          <p:cNvPr id="5" name="Picture 4">
            <a:extLst>
              <a:ext uri="{FF2B5EF4-FFF2-40B4-BE49-F238E27FC236}">
                <a16:creationId xmlns:a16="http://schemas.microsoft.com/office/drawing/2014/main" id="{69A39AFA-CDB6-4EAF-B88F-A807D63D2129}"/>
              </a:ext>
            </a:extLst>
          </p:cNvPr>
          <p:cNvPicPr>
            <a:picLocks noChangeAspect="1"/>
          </p:cNvPicPr>
          <p:nvPr/>
        </p:nvPicPr>
        <p:blipFill>
          <a:blip r:embed="rId3"/>
          <a:stretch>
            <a:fillRect/>
          </a:stretch>
        </p:blipFill>
        <p:spPr>
          <a:xfrm>
            <a:off x="6137925" y="499481"/>
            <a:ext cx="5498893" cy="2363014"/>
          </a:xfrm>
          <a:prstGeom prst="rect">
            <a:avLst/>
          </a:prstGeom>
        </p:spPr>
      </p:pic>
      <p:sp>
        <p:nvSpPr>
          <p:cNvPr id="6" name="TextBox 5">
            <a:extLst>
              <a:ext uri="{FF2B5EF4-FFF2-40B4-BE49-F238E27FC236}">
                <a16:creationId xmlns:a16="http://schemas.microsoft.com/office/drawing/2014/main" id="{C37454B4-8579-40C9-995F-41865B248479}"/>
              </a:ext>
            </a:extLst>
          </p:cNvPr>
          <p:cNvSpPr txBox="1"/>
          <p:nvPr/>
        </p:nvSpPr>
        <p:spPr>
          <a:xfrm>
            <a:off x="1136397" y="1963175"/>
            <a:ext cx="10567353" cy="4401205"/>
          </a:xfrm>
          <a:prstGeom prst="rect">
            <a:avLst/>
          </a:prstGeom>
          <a:noFill/>
        </p:spPr>
        <p:txBody>
          <a:bodyPr wrap="square" rtlCol="0">
            <a:spAutoFit/>
          </a:bodyPr>
          <a:lstStyle/>
          <a:p>
            <a:r>
              <a:rPr lang="en-CA" sz="1000" b="1" dirty="0">
                <a:effectLst/>
                <a:latin typeface="Consolas" panose="020B0609020204030204" pitchFamily="49" charset="0"/>
              </a:rPr>
              <a:t>pipeline {</a:t>
            </a:r>
          </a:p>
          <a:p>
            <a:r>
              <a:rPr lang="en-CA" sz="1000" b="1" dirty="0">
                <a:effectLst/>
                <a:latin typeface="Consolas" panose="020B0609020204030204" pitchFamily="49" charset="0"/>
              </a:rPr>
              <a:t>    agent any</a:t>
            </a:r>
          </a:p>
          <a:p>
            <a:br>
              <a:rPr lang="en-CA" sz="1000" b="1" dirty="0">
                <a:effectLst/>
                <a:latin typeface="Consolas" panose="020B0609020204030204" pitchFamily="49" charset="0"/>
              </a:rPr>
            </a:br>
            <a:r>
              <a:rPr lang="en-CA" sz="1000" b="1" dirty="0">
                <a:effectLst/>
                <a:latin typeface="Consolas" panose="020B0609020204030204" pitchFamily="49" charset="0"/>
              </a:rPr>
              <a:t>    stages {</a:t>
            </a:r>
          </a:p>
          <a:p>
            <a:r>
              <a:rPr lang="en-CA" sz="1000" b="1" dirty="0">
                <a:effectLst/>
                <a:latin typeface="Consolas" panose="020B0609020204030204" pitchFamily="49" charset="0"/>
              </a:rPr>
              <a:t>        stage('Checkout') {</a:t>
            </a:r>
          </a:p>
          <a:p>
            <a:r>
              <a:rPr lang="en-CA" sz="1000" b="1" dirty="0">
                <a:effectLst/>
                <a:latin typeface="Consolas" panose="020B0609020204030204" pitchFamily="49" charset="0"/>
              </a:rPr>
              <a:t>            steps {</a:t>
            </a:r>
          </a:p>
          <a:p>
            <a:r>
              <a:rPr lang="en-CA" sz="1000" b="1" dirty="0">
                <a:effectLst/>
                <a:latin typeface="Consolas" panose="020B0609020204030204" pitchFamily="49" charset="0"/>
              </a:rPr>
              <a:t>            checkout([$class: '</a:t>
            </a:r>
            <a:r>
              <a:rPr lang="en-CA" sz="1000" b="1" dirty="0" err="1">
                <a:effectLst/>
                <a:latin typeface="Consolas" panose="020B0609020204030204" pitchFamily="49" charset="0"/>
              </a:rPr>
              <a:t>GitSCM</a:t>
            </a:r>
            <a:r>
              <a:rPr lang="en-CA" sz="1000" b="1" dirty="0">
                <a:effectLst/>
                <a:latin typeface="Consolas" panose="020B0609020204030204" pitchFamily="49" charset="0"/>
              </a:rPr>
              <a:t>', branches: [[name: '*/main']], extensions: [], </a:t>
            </a:r>
            <a:r>
              <a:rPr lang="en-CA" sz="1000" b="1" dirty="0" err="1">
                <a:effectLst/>
                <a:latin typeface="Consolas" panose="020B0609020204030204" pitchFamily="49" charset="0"/>
              </a:rPr>
              <a:t>userRemoteConfigs</a:t>
            </a:r>
            <a:r>
              <a:rPr lang="en-CA" sz="1000" b="1" dirty="0">
                <a:effectLst/>
                <a:latin typeface="Consolas" panose="020B0609020204030204" pitchFamily="49" charset="0"/>
              </a:rPr>
              <a:t>: [[url: 'https://github.com/</a:t>
            </a:r>
            <a:r>
              <a:rPr lang="en-CA" sz="1000" b="1" dirty="0" err="1">
                <a:effectLst/>
                <a:latin typeface="Consolas" panose="020B0609020204030204" pitchFamily="49" charset="0"/>
              </a:rPr>
              <a:t>terenceluk</a:t>
            </a:r>
            <a:r>
              <a:rPr lang="en-CA" sz="1000" b="1" dirty="0">
                <a:effectLst/>
                <a:latin typeface="Consolas" panose="020B0609020204030204" pitchFamily="49" charset="0"/>
              </a:rPr>
              <a:t>/</a:t>
            </a:r>
            <a:r>
              <a:rPr lang="en-CA" sz="1000" b="1" dirty="0" err="1">
                <a:effectLst/>
                <a:latin typeface="Consolas" panose="020B0609020204030204" pitchFamily="49" charset="0"/>
              </a:rPr>
              <a:t>tf</a:t>
            </a:r>
            <a:r>
              <a:rPr lang="en-CA" sz="1000" b="1" dirty="0">
                <a:effectLst/>
                <a:latin typeface="Consolas" panose="020B0609020204030204" pitchFamily="49" charset="0"/>
              </a:rPr>
              <a:t>-</a:t>
            </a:r>
            <a:r>
              <a:rPr lang="en-CA" sz="1000" b="1" dirty="0" err="1">
                <a:effectLst/>
                <a:latin typeface="Consolas" panose="020B0609020204030204" pitchFamily="49" charset="0"/>
              </a:rPr>
              <a:t>iac</a:t>
            </a:r>
            <a:r>
              <a:rPr lang="en-CA" sz="1000" b="1" dirty="0">
                <a:effectLst/>
                <a:latin typeface="Consolas" panose="020B0609020204030204" pitchFamily="49" charset="0"/>
              </a:rPr>
              <a:t>-</a:t>
            </a:r>
            <a:r>
              <a:rPr lang="en-CA" sz="1000" b="1" dirty="0" err="1">
                <a:effectLst/>
                <a:latin typeface="Consolas" panose="020B0609020204030204" pitchFamily="49" charset="0"/>
              </a:rPr>
              <a:t>az</a:t>
            </a:r>
            <a:r>
              <a:rPr lang="en-CA" sz="1000" b="1" dirty="0">
                <a:effectLst/>
                <a:latin typeface="Consolas" panose="020B0609020204030204" pitchFamily="49" charset="0"/>
              </a:rPr>
              <a:t>-repo']]])            </a:t>
            </a:r>
          </a:p>
          <a:p>
            <a:r>
              <a:rPr lang="en-CA" sz="1000" b="1" dirty="0">
                <a:effectLst/>
                <a:latin typeface="Consolas" panose="020B0609020204030204" pitchFamily="49" charset="0"/>
              </a:rPr>
              <a:t>          }</a:t>
            </a:r>
          </a:p>
          <a:p>
            <a:r>
              <a:rPr lang="en-CA" sz="1000" b="1" dirty="0">
                <a:effectLst/>
                <a:latin typeface="Consolas" panose="020B0609020204030204" pitchFamily="49" charset="0"/>
              </a:rPr>
              <a:t>        }     </a:t>
            </a:r>
          </a:p>
          <a:p>
            <a:r>
              <a:rPr lang="en-CA" sz="1000" b="1" dirty="0">
                <a:effectLst/>
                <a:latin typeface="Consolas" panose="020B0609020204030204" pitchFamily="49" charset="0"/>
              </a:rPr>
              <a:t>        stage ("terraform </a:t>
            </a:r>
            <a:r>
              <a:rPr lang="en-CA" sz="1000" b="1" dirty="0" err="1">
                <a:effectLst/>
                <a:latin typeface="Consolas" panose="020B0609020204030204" pitchFamily="49" charset="0"/>
              </a:rPr>
              <a:t>init</a:t>
            </a:r>
            <a:r>
              <a:rPr lang="en-CA" sz="1000" b="1" dirty="0">
                <a:effectLst/>
                <a:latin typeface="Consolas" panose="020B0609020204030204" pitchFamily="49" charset="0"/>
              </a:rPr>
              <a:t>") {</a:t>
            </a:r>
          </a:p>
          <a:p>
            <a:r>
              <a:rPr lang="en-CA" sz="1000" b="1" dirty="0">
                <a:effectLst/>
                <a:latin typeface="Consolas" panose="020B0609020204030204" pitchFamily="49" charset="0"/>
              </a:rPr>
              <a:t>            steps {</a:t>
            </a:r>
          </a:p>
          <a:p>
            <a:r>
              <a:rPr lang="en-CA" sz="1000" b="1" dirty="0">
                <a:effectLst/>
                <a:latin typeface="Consolas" panose="020B0609020204030204" pitchFamily="49" charset="0"/>
              </a:rPr>
              <a:t>                </a:t>
            </a:r>
            <a:r>
              <a:rPr lang="en-CA" sz="1000" b="1" dirty="0" err="1">
                <a:effectLst/>
                <a:latin typeface="Consolas" panose="020B0609020204030204" pitchFamily="49" charset="0"/>
              </a:rPr>
              <a:t>sh</a:t>
            </a:r>
            <a:r>
              <a:rPr lang="en-CA" sz="1000" b="1" dirty="0">
                <a:effectLst/>
                <a:latin typeface="Consolas" panose="020B0609020204030204" pitchFamily="49" charset="0"/>
              </a:rPr>
              <a:t> ('terraform </a:t>
            </a:r>
            <a:r>
              <a:rPr lang="en-CA" sz="1000" b="1" dirty="0" err="1">
                <a:effectLst/>
                <a:latin typeface="Consolas" panose="020B0609020204030204" pitchFamily="49" charset="0"/>
              </a:rPr>
              <a:t>init</a:t>
            </a:r>
            <a:r>
              <a:rPr lang="en-CA" sz="1000" b="1" dirty="0">
                <a:effectLst/>
                <a:latin typeface="Consolas" panose="020B0609020204030204" pitchFamily="49" charset="0"/>
              </a:rPr>
              <a:t>') </a:t>
            </a:r>
          </a:p>
          <a:p>
            <a:r>
              <a:rPr lang="en-CA" sz="1000" b="1" dirty="0">
                <a:effectLst/>
                <a:latin typeface="Consolas" panose="020B0609020204030204" pitchFamily="49" charset="0"/>
              </a:rPr>
              <a:t>            }</a:t>
            </a:r>
          </a:p>
          <a:p>
            <a:r>
              <a:rPr lang="en-CA" sz="1000" b="1" dirty="0">
                <a:effectLst/>
                <a:latin typeface="Consolas" panose="020B0609020204030204" pitchFamily="49" charset="0"/>
              </a:rPr>
              <a:t>        }</a:t>
            </a:r>
          </a:p>
          <a:p>
            <a:r>
              <a:rPr lang="en-CA" sz="1000" b="1" dirty="0">
                <a:latin typeface="Consolas" panose="020B0609020204030204" pitchFamily="49" charset="0"/>
              </a:rPr>
              <a:t>        stage ("terraform plan") {</a:t>
            </a:r>
          </a:p>
          <a:p>
            <a:r>
              <a:rPr lang="en-CA" sz="1000" b="1" dirty="0">
                <a:latin typeface="Consolas" panose="020B0609020204030204" pitchFamily="49" charset="0"/>
              </a:rPr>
              <a:t>            steps {</a:t>
            </a:r>
          </a:p>
          <a:p>
            <a:r>
              <a:rPr lang="en-CA" sz="1000" b="1" dirty="0">
                <a:latin typeface="Consolas" panose="020B0609020204030204" pitchFamily="49" charset="0"/>
              </a:rPr>
              <a:t>                </a:t>
            </a:r>
            <a:r>
              <a:rPr lang="en-CA" sz="1000" b="1" dirty="0" err="1">
                <a:latin typeface="Consolas" panose="020B0609020204030204" pitchFamily="49" charset="0"/>
              </a:rPr>
              <a:t>sh</a:t>
            </a:r>
            <a:r>
              <a:rPr lang="en-CA" sz="1000" b="1" dirty="0">
                <a:latin typeface="Consolas" panose="020B0609020204030204" pitchFamily="49" charset="0"/>
              </a:rPr>
              <a:t> ('terraform plan') </a:t>
            </a:r>
          </a:p>
          <a:p>
            <a:r>
              <a:rPr lang="en-CA" sz="1000" b="1" dirty="0">
                <a:latin typeface="Consolas" panose="020B0609020204030204" pitchFamily="49" charset="0"/>
              </a:rPr>
              <a:t>            }</a:t>
            </a:r>
          </a:p>
          <a:p>
            <a:r>
              <a:rPr lang="en-CA" sz="1000" b="1" dirty="0">
                <a:latin typeface="Consolas" panose="020B0609020204030204" pitchFamily="49" charset="0"/>
              </a:rPr>
              <a:t>        }</a:t>
            </a:r>
          </a:p>
          <a:p>
            <a:r>
              <a:rPr lang="en-CA" sz="1000" b="1" dirty="0">
                <a:effectLst/>
                <a:latin typeface="Consolas" panose="020B0609020204030204" pitchFamily="49" charset="0"/>
              </a:rPr>
              <a:t>        stage ("terraform Action") {</a:t>
            </a:r>
          </a:p>
          <a:p>
            <a:r>
              <a:rPr lang="en-CA" sz="1000" b="1" dirty="0">
                <a:effectLst/>
                <a:latin typeface="Consolas" panose="020B0609020204030204" pitchFamily="49" charset="0"/>
              </a:rPr>
              <a:t>            steps {</a:t>
            </a:r>
          </a:p>
          <a:p>
            <a:r>
              <a:rPr lang="en-CA" sz="1000" b="1" dirty="0">
                <a:effectLst/>
                <a:latin typeface="Consolas" panose="020B0609020204030204" pitchFamily="49" charset="0"/>
              </a:rPr>
              <a:t>                echo "Terraform action is --&gt; ${action}"</a:t>
            </a:r>
          </a:p>
          <a:p>
            <a:r>
              <a:rPr lang="en-CA" sz="1000" b="1" dirty="0">
                <a:effectLst/>
                <a:latin typeface="Consolas" panose="020B0609020204030204" pitchFamily="49" charset="0"/>
              </a:rPr>
              <a:t>                </a:t>
            </a:r>
            <a:r>
              <a:rPr lang="en-CA" sz="1000" b="1" dirty="0" err="1">
                <a:effectLst/>
                <a:latin typeface="Consolas" panose="020B0609020204030204" pitchFamily="49" charset="0"/>
              </a:rPr>
              <a:t>sh</a:t>
            </a:r>
            <a:r>
              <a:rPr lang="en-CA" sz="1000" b="1" dirty="0">
                <a:effectLst/>
                <a:latin typeface="Consolas" panose="020B0609020204030204" pitchFamily="49" charset="0"/>
              </a:rPr>
              <a:t> ('terraform ${action} --auto-approve') </a:t>
            </a:r>
          </a:p>
          <a:p>
            <a:r>
              <a:rPr lang="en-CA" sz="1000" b="1" dirty="0">
                <a:effectLst/>
                <a:latin typeface="Consolas" panose="020B0609020204030204" pitchFamily="49" charset="0"/>
              </a:rPr>
              <a:t>           }</a:t>
            </a:r>
          </a:p>
          <a:p>
            <a:r>
              <a:rPr lang="en-CA" sz="1000" b="1" dirty="0">
                <a:effectLst/>
                <a:latin typeface="Consolas" panose="020B0609020204030204" pitchFamily="49" charset="0"/>
              </a:rPr>
              <a:t>        }</a:t>
            </a:r>
          </a:p>
          <a:p>
            <a:r>
              <a:rPr lang="en-CA" sz="1000" b="1" dirty="0">
                <a:effectLst/>
                <a:latin typeface="Consolas" panose="020B0609020204030204" pitchFamily="49" charset="0"/>
              </a:rPr>
              <a:t>    }</a:t>
            </a:r>
          </a:p>
          <a:p>
            <a:r>
              <a:rPr lang="en-CA" sz="1000" b="1" dirty="0">
                <a:effectLst/>
                <a:latin typeface="Consolas" panose="020B0609020204030204" pitchFamily="49" charset="0"/>
              </a:rPr>
              <a:t>}</a:t>
            </a:r>
          </a:p>
        </p:txBody>
      </p:sp>
    </p:spTree>
    <p:extLst>
      <p:ext uri="{BB962C8B-B14F-4D97-AF65-F5344CB8AC3E}">
        <p14:creationId xmlns:p14="http://schemas.microsoft.com/office/powerpoint/2010/main" val="2818632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2"/>
            <a:ext cx="6667075" cy="738950"/>
          </a:xfrm>
        </p:spPr>
        <p:txBody>
          <a:bodyPr anchor="b">
            <a:normAutofit/>
          </a:bodyPr>
          <a:lstStyle/>
          <a:p>
            <a:r>
              <a:rPr lang="en-US" sz="4000" dirty="0"/>
              <a:t>Build Pipeline</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F690AA45-E9A5-428F-891B-0E8012FDBEF9}"/>
              </a:ext>
            </a:extLst>
          </p:cNvPr>
          <p:cNvSpPr>
            <a:spLocks noGrp="1"/>
          </p:cNvSpPr>
          <p:nvPr>
            <p:ph idx="1"/>
          </p:nvPr>
        </p:nvSpPr>
        <p:spPr>
          <a:xfrm>
            <a:off x="1136397" y="1476016"/>
            <a:ext cx="4959603" cy="992999"/>
          </a:xfrm>
        </p:spPr>
        <p:txBody>
          <a:bodyPr anchor="t">
            <a:normAutofit/>
          </a:bodyPr>
          <a:lstStyle/>
          <a:p>
            <a:r>
              <a:rPr lang="en-US" sz="2000" dirty="0"/>
              <a:t>Navigate to Build with Parameters and initiate build of infrastructure</a:t>
            </a:r>
          </a:p>
        </p:txBody>
      </p:sp>
      <p:pic>
        <p:nvPicPr>
          <p:cNvPr id="5" name="Picture 4">
            <a:extLst>
              <a:ext uri="{FF2B5EF4-FFF2-40B4-BE49-F238E27FC236}">
                <a16:creationId xmlns:a16="http://schemas.microsoft.com/office/drawing/2014/main" id="{AF127501-D4F8-4A2A-8FC3-BDBEB7A90494}"/>
              </a:ext>
            </a:extLst>
          </p:cNvPr>
          <p:cNvPicPr>
            <a:picLocks noChangeAspect="1"/>
          </p:cNvPicPr>
          <p:nvPr/>
        </p:nvPicPr>
        <p:blipFill>
          <a:blip r:embed="rId3"/>
          <a:stretch>
            <a:fillRect/>
          </a:stretch>
        </p:blipFill>
        <p:spPr>
          <a:xfrm>
            <a:off x="1248364" y="3153747"/>
            <a:ext cx="7029108" cy="2699704"/>
          </a:xfrm>
          <a:prstGeom prst="rect">
            <a:avLst/>
          </a:prstGeom>
        </p:spPr>
      </p:pic>
      <p:pic>
        <p:nvPicPr>
          <p:cNvPr id="7" name="Picture 6">
            <a:extLst>
              <a:ext uri="{FF2B5EF4-FFF2-40B4-BE49-F238E27FC236}">
                <a16:creationId xmlns:a16="http://schemas.microsoft.com/office/drawing/2014/main" id="{36D33FC4-694F-41A9-97F4-E0498F836404}"/>
              </a:ext>
            </a:extLst>
          </p:cNvPr>
          <p:cNvPicPr>
            <a:picLocks noChangeAspect="1"/>
          </p:cNvPicPr>
          <p:nvPr/>
        </p:nvPicPr>
        <p:blipFill>
          <a:blip r:embed="rId4"/>
          <a:stretch>
            <a:fillRect/>
          </a:stretch>
        </p:blipFill>
        <p:spPr>
          <a:xfrm>
            <a:off x="8505436" y="489094"/>
            <a:ext cx="3325780" cy="2798772"/>
          </a:xfrm>
          <a:prstGeom prst="rect">
            <a:avLst/>
          </a:prstGeom>
        </p:spPr>
      </p:pic>
    </p:spTree>
    <p:extLst>
      <p:ext uri="{BB962C8B-B14F-4D97-AF65-F5344CB8AC3E}">
        <p14:creationId xmlns:p14="http://schemas.microsoft.com/office/powerpoint/2010/main" val="2477363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5 big challenges that self-driving cars still have to overcome - Vox">
            <a:extLst>
              <a:ext uri="{FF2B5EF4-FFF2-40B4-BE49-F238E27FC236}">
                <a16:creationId xmlns:a16="http://schemas.microsoft.com/office/drawing/2014/main" id="{46FA6414-504F-4AC5-9DFF-6FFBDE36C9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8825" y="1714500"/>
            <a:ext cx="5143499" cy="3428999"/>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32C559B5-BFA2-4070-A70C-1D974E8C6620}"/>
              </a:ext>
            </a:extLst>
          </p:cNvPr>
          <p:cNvSpPr>
            <a:spLocks noGrp="1"/>
          </p:cNvSpPr>
          <p:nvPr>
            <p:ph type="title"/>
          </p:nvPr>
        </p:nvSpPr>
        <p:spPr>
          <a:xfrm>
            <a:off x="3187138" y="5143499"/>
            <a:ext cx="5433079" cy="724563"/>
          </a:xfrm>
        </p:spPr>
        <p:txBody>
          <a:bodyPr anchor="b">
            <a:normAutofit fontScale="90000"/>
          </a:bodyPr>
          <a:lstStyle/>
          <a:p>
            <a:r>
              <a:rPr lang="en-US" sz="4000" dirty="0"/>
              <a:t>Questions and Comments?</a:t>
            </a:r>
            <a:endParaRPr lang="en-CA" sz="4000" dirty="0"/>
          </a:p>
        </p:txBody>
      </p:sp>
      <p:sp>
        <p:nvSpPr>
          <p:cNvPr id="7" name="Title 1">
            <a:extLst>
              <a:ext uri="{FF2B5EF4-FFF2-40B4-BE49-F238E27FC236}">
                <a16:creationId xmlns:a16="http://schemas.microsoft.com/office/drawing/2014/main" id="{337A8398-EB9E-4484-B17B-4B28A2731BC4}"/>
              </a:ext>
            </a:extLst>
          </p:cNvPr>
          <p:cNvSpPr txBox="1">
            <a:spLocks/>
          </p:cNvSpPr>
          <p:nvPr/>
        </p:nvSpPr>
        <p:spPr>
          <a:xfrm>
            <a:off x="3124034" y="723568"/>
            <a:ext cx="5433079" cy="724563"/>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Thank you for your time!</a:t>
            </a:r>
            <a:endParaRPr lang="en-CA" sz="4000" dirty="0"/>
          </a:p>
        </p:txBody>
      </p:sp>
    </p:spTree>
    <p:extLst>
      <p:ext uri="{BB962C8B-B14F-4D97-AF65-F5344CB8AC3E}">
        <p14:creationId xmlns:p14="http://schemas.microsoft.com/office/powerpoint/2010/main" val="3990022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BF9EB-CBE7-4A56-90F1-64122A25D52A}"/>
              </a:ext>
            </a:extLst>
          </p:cNvPr>
          <p:cNvSpPr>
            <a:spLocks noGrp="1"/>
          </p:cNvSpPr>
          <p:nvPr>
            <p:ph type="title"/>
          </p:nvPr>
        </p:nvSpPr>
        <p:spPr>
          <a:xfrm>
            <a:off x="1149716" y="947954"/>
            <a:ext cx="5929422" cy="696671"/>
          </a:xfrm>
        </p:spPr>
        <p:txBody>
          <a:bodyPr anchor="b">
            <a:normAutofit/>
          </a:bodyPr>
          <a:lstStyle/>
          <a:p>
            <a:r>
              <a:rPr lang="en-US" sz="4000" dirty="0"/>
              <a:t>Agenda</a:t>
            </a:r>
            <a:endParaRPr lang="en-CA" sz="4000" dirty="0"/>
          </a:p>
        </p:txBody>
      </p:sp>
      <p:sp>
        <p:nvSpPr>
          <p:cNvPr id="3" name="Content Placeholder 2">
            <a:extLst>
              <a:ext uri="{FF2B5EF4-FFF2-40B4-BE49-F238E27FC236}">
                <a16:creationId xmlns:a16="http://schemas.microsoft.com/office/drawing/2014/main" id="{2A5600B4-6869-4030-A602-87754FA613AF}"/>
              </a:ext>
            </a:extLst>
          </p:cNvPr>
          <p:cNvSpPr>
            <a:spLocks noGrp="1"/>
          </p:cNvSpPr>
          <p:nvPr>
            <p:ph idx="1"/>
          </p:nvPr>
        </p:nvSpPr>
        <p:spPr>
          <a:xfrm>
            <a:off x="1149717" y="1928870"/>
            <a:ext cx="5929422" cy="3519780"/>
          </a:xfrm>
        </p:spPr>
        <p:txBody>
          <a:bodyPr>
            <a:normAutofit/>
          </a:bodyPr>
          <a:lstStyle/>
          <a:p>
            <a:r>
              <a:rPr lang="en-US" sz="2000" dirty="0"/>
              <a:t>Traditional infrastructure deployment</a:t>
            </a:r>
          </a:p>
          <a:p>
            <a:r>
              <a:rPr lang="en-US" sz="2000" dirty="0"/>
              <a:t>What is Infrastructure as Code (</a:t>
            </a:r>
            <a:r>
              <a:rPr lang="en-US" sz="2000" dirty="0" err="1"/>
              <a:t>a.k.a</a:t>
            </a:r>
            <a:r>
              <a:rPr lang="en-US" sz="2000" dirty="0"/>
              <a:t> </a:t>
            </a:r>
            <a:r>
              <a:rPr lang="en-US" sz="2000" dirty="0" err="1"/>
              <a:t>IaC</a:t>
            </a:r>
            <a:r>
              <a:rPr lang="en-US" sz="2000" dirty="0"/>
              <a:t>)</a:t>
            </a:r>
          </a:p>
          <a:p>
            <a:r>
              <a:rPr lang="en-US" sz="2000" dirty="0"/>
              <a:t>Benefits of </a:t>
            </a:r>
            <a:r>
              <a:rPr lang="en-US" sz="2000" dirty="0" err="1"/>
              <a:t>IaC</a:t>
            </a:r>
            <a:endParaRPr lang="en-US" sz="2000" dirty="0"/>
          </a:p>
          <a:p>
            <a:r>
              <a:rPr lang="en-CA" sz="2000" dirty="0"/>
              <a:t>Imperative vs Declarative</a:t>
            </a:r>
          </a:p>
          <a:p>
            <a:r>
              <a:rPr lang="en-CA" sz="2000" dirty="0" err="1"/>
              <a:t>IaC</a:t>
            </a:r>
            <a:r>
              <a:rPr lang="en-CA" sz="2000" dirty="0"/>
              <a:t> with Terraform</a:t>
            </a:r>
          </a:p>
          <a:p>
            <a:r>
              <a:rPr lang="en-CA" sz="2000" dirty="0" err="1"/>
              <a:t>IaC</a:t>
            </a:r>
            <a:r>
              <a:rPr lang="en-CA" sz="2000" dirty="0"/>
              <a:t> in DevOps Pipelines</a:t>
            </a:r>
          </a:p>
          <a:p>
            <a:r>
              <a:rPr lang="en-CA" sz="2000" dirty="0"/>
              <a:t>Sample Setup</a:t>
            </a:r>
          </a:p>
          <a:p>
            <a:r>
              <a:rPr lang="en-CA" sz="2000" dirty="0"/>
              <a:t>Q&amp;A</a:t>
            </a:r>
          </a:p>
        </p:txBody>
      </p:sp>
      <p:pic>
        <p:nvPicPr>
          <p:cNvPr id="9" name="Picture 8" descr="Icon&#10;&#10;Description automatically generated">
            <a:extLst>
              <a:ext uri="{FF2B5EF4-FFF2-40B4-BE49-F238E27FC236}">
                <a16:creationId xmlns:a16="http://schemas.microsoft.com/office/drawing/2014/main" id="{CAFEA54B-E3F4-4F1E-9CD5-BB6370D759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52316" y="454486"/>
            <a:ext cx="3711319" cy="5136776"/>
          </a:xfrm>
          <a:prstGeom prst="rect">
            <a:avLst/>
          </a:prstGeom>
        </p:spPr>
      </p:pic>
      <p:sp>
        <p:nvSpPr>
          <p:cNvPr id="16" name="Rectangle 15">
            <a:extLst>
              <a:ext uri="{FF2B5EF4-FFF2-40B4-BE49-F238E27FC236}">
                <a16:creationId xmlns:a16="http://schemas.microsoft.com/office/drawing/2014/main" id="{61707E60-CEC9-4661-AA82-69242EB4B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12191998" cy="461774"/>
          </a:xfrm>
          <a:prstGeom prst="rect">
            <a:avLst/>
          </a:prstGeom>
          <a:gradFill>
            <a:gsLst>
              <a:gs pos="0">
                <a:srgbClr val="000000"/>
              </a:gs>
              <a:gs pos="100000">
                <a:schemeClr val="accent1">
                  <a:lumMod val="7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F035CD8-AE30-4146-96F2-036B0CE5E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300" y="6406115"/>
            <a:ext cx="4076698" cy="464399"/>
          </a:xfrm>
          <a:prstGeom prst="rect">
            <a:avLst/>
          </a:prstGeom>
          <a:gradFill>
            <a:gsLst>
              <a:gs pos="19000">
                <a:srgbClr val="000000">
                  <a:alpha val="46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608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18">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4C63AD-327D-4653-810C-1BD6FB2391CB}"/>
              </a:ext>
            </a:extLst>
          </p:cNvPr>
          <p:cNvSpPr>
            <a:spLocks noGrp="1"/>
          </p:cNvSpPr>
          <p:nvPr>
            <p:ph type="title"/>
          </p:nvPr>
        </p:nvSpPr>
        <p:spPr>
          <a:xfrm>
            <a:off x="1136398" y="174850"/>
            <a:ext cx="5427525" cy="1667997"/>
          </a:xfrm>
        </p:spPr>
        <p:txBody>
          <a:bodyPr anchor="b">
            <a:normAutofit/>
          </a:bodyPr>
          <a:lstStyle/>
          <a:p>
            <a:r>
              <a:rPr lang="en-US" sz="4000" dirty="0"/>
              <a:t>Traditional infrastructure deployment</a:t>
            </a:r>
            <a:endParaRPr lang="en-CA" sz="4000" dirty="0"/>
          </a:p>
        </p:txBody>
      </p:sp>
      <p:sp>
        <p:nvSpPr>
          <p:cNvPr id="3" name="Content Placeholder 2">
            <a:extLst>
              <a:ext uri="{FF2B5EF4-FFF2-40B4-BE49-F238E27FC236}">
                <a16:creationId xmlns:a16="http://schemas.microsoft.com/office/drawing/2014/main" id="{9C26B883-CFE0-4A92-8CDB-E5610897D676}"/>
              </a:ext>
            </a:extLst>
          </p:cNvPr>
          <p:cNvSpPr>
            <a:spLocks noGrp="1"/>
          </p:cNvSpPr>
          <p:nvPr>
            <p:ph idx="1"/>
          </p:nvPr>
        </p:nvSpPr>
        <p:spPr>
          <a:xfrm>
            <a:off x="1136398" y="1869008"/>
            <a:ext cx="5427526" cy="1023533"/>
          </a:xfrm>
        </p:spPr>
        <p:txBody>
          <a:bodyPr anchor="t">
            <a:normAutofit/>
          </a:bodyPr>
          <a:lstStyle/>
          <a:p>
            <a:r>
              <a:rPr lang="en-US" sz="2000" dirty="0"/>
              <a:t>Graphical user interface</a:t>
            </a:r>
          </a:p>
          <a:p>
            <a:r>
              <a:rPr lang="en-US" sz="2000" dirty="0"/>
              <a:t>Scripts (platform specific)</a:t>
            </a:r>
            <a:endParaRPr lang="en-CA" sz="2000" dirty="0"/>
          </a:p>
        </p:txBody>
      </p:sp>
      <p:pic>
        <p:nvPicPr>
          <p:cNvPr id="5" name="Picture 4" descr="A picture containing text, computer&#10;&#10;Description automatically generated">
            <a:extLst>
              <a:ext uri="{FF2B5EF4-FFF2-40B4-BE49-F238E27FC236}">
                <a16:creationId xmlns:a16="http://schemas.microsoft.com/office/drawing/2014/main" id="{55E29842-25AC-4C58-88FC-D62379822AFB}"/>
              </a:ext>
            </a:extLst>
          </p:cNvPr>
          <p:cNvPicPr>
            <a:picLocks noChangeAspect="1"/>
          </p:cNvPicPr>
          <p:nvPr/>
        </p:nvPicPr>
        <p:blipFill rotWithShape="1">
          <a:blip r:embed="rId3">
            <a:extLst>
              <a:ext uri="{28A0092B-C50C-407E-A947-70E740481C1C}">
                <a14:useLocalDpi xmlns:a14="http://schemas.microsoft.com/office/drawing/2010/main" val="0"/>
              </a:ext>
            </a:extLst>
          </a:blip>
          <a:srcRect l="12040" r="13210"/>
          <a:stretch/>
        </p:blipFill>
        <p:spPr>
          <a:xfrm>
            <a:off x="7885651" y="673641"/>
            <a:ext cx="2690909" cy="2690909"/>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26" name="Rectangle 2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D18354F4-44B3-462C-93D6-AEB92C866A8D}"/>
              </a:ext>
            </a:extLst>
          </p:cNvPr>
          <p:cNvSpPr txBox="1">
            <a:spLocks/>
          </p:cNvSpPr>
          <p:nvPr/>
        </p:nvSpPr>
        <p:spPr>
          <a:xfrm>
            <a:off x="1136398" y="2696599"/>
            <a:ext cx="5427525" cy="74025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Limitations</a:t>
            </a:r>
            <a:endParaRPr lang="en-CA" sz="4000" dirty="0"/>
          </a:p>
        </p:txBody>
      </p:sp>
      <p:sp>
        <p:nvSpPr>
          <p:cNvPr id="22" name="Content Placeholder 2">
            <a:extLst>
              <a:ext uri="{FF2B5EF4-FFF2-40B4-BE49-F238E27FC236}">
                <a16:creationId xmlns:a16="http://schemas.microsoft.com/office/drawing/2014/main" id="{E9755C90-F490-491E-B420-262DCBF74194}"/>
              </a:ext>
            </a:extLst>
          </p:cNvPr>
          <p:cNvSpPr txBox="1">
            <a:spLocks/>
          </p:cNvSpPr>
          <p:nvPr/>
        </p:nvSpPr>
        <p:spPr>
          <a:xfrm>
            <a:off x="1136398" y="3476920"/>
            <a:ext cx="5814908" cy="2475411"/>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Manual and time-consuming process</a:t>
            </a:r>
          </a:p>
          <a:p>
            <a:r>
              <a:rPr lang="en-US" sz="2000" dirty="0"/>
              <a:t>Error-prone</a:t>
            </a:r>
          </a:p>
          <a:p>
            <a:r>
              <a:rPr lang="en-US" sz="2000" dirty="0"/>
              <a:t>Inconsistency</a:t>
            </a:r>
          </a:p>
          <a:p>
            <a:r>
              <a:rPr lang="en-US" sz="2000" dirty="0"/>
              <a:t>Configuration drift</a:t>
            </a:r>
          </a:p>
          <a:p>
            <a:r>
              <a:rPr lang="en-US" sz="2000" dirty="0"/>
              <a:t>Difficulty to keep multiple environments in lockstep</a:t>
            </a:r>
          </a:p>
          <a:p>
            <a:r>
              <a:rPr lang="en-US" sz="2000" dirty="0"/>
              <a:t>Scalability</a:t>
            </a:r>
          </a:p>
          <a:p>
            <a:r>
              <a:rPr lang="en-US" sz="2000" dirty="0"/>
              <a:t>Difficult to document</a:t>
            </a:r>
            <a:endParaRPr lang="en-CA" sz="2000" dirty="0"/>
          </a:p>
        </p:txBody>
      </p:sp>
      <p:pic>
        <p:nvPicPr>
          <p:cNvPr id="24" name="Picture 23" descr="A picture containing text&#10;&#10;Description automatically generated">
            <a:extLst>
              <a:ext uri="{FF2B5EF4-FFF2-40B4-BE49-F238E27FC236}">
                <a16:creationId xmlns:a16="http://schemas.microsoft.com/office/drawing/2014/main" id="{5CC6BCB5-B6A4-4858-BF6E-BD562A862F4D}"/>
              </a:ext>
            </a:extLst>
          </p:cNvPr>
          <p:cNvPicPr>
            <a:picLocks noChangeAspect="1"/>
          </p:cNvPicPr>
          <p:nvPr/>
        </p:nvPicPr>
        <p:blipFill rotWithShape="1">
          <a:blip r:embed="rId4">
            <a:extLst>
              <a:ext uri="{28A0092B-C50C-407E-A947-70E740481C1C}">
                <a14:useLocalDpi xmlns:a14="http://schemas.microsoft.com/office/drawing/2010/main" val="0"/>
              </a:ext>
            </a:extLst>
          </a:blip>
          <a:srcRect l="7643" r="4110" b="3"/>
          <a:stretch/>
        </p:blipFill>
        <p:spPr>
          <a:xfrm>
            <a:off x="8066866" y="3680492"/>
            <a:ext cx="2271452" cy="2271452"/>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Tree>
    <p:extLst>
      <p:ext uri="{BB962C8B-B14F-4D97-AF65-F5344CB8AC3E}">
        <p14:creationId xmlns:p14="http://schemas.microsoft.com/office/powerpoint/2010/main" val="111520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E3DB1-8A34-4B7D-A58C-9FBA0F9489BF}"/>
              </a:ext>
            </a:extLst>
          </p:cNvPr>
          <p:cNvSpPr>
            <a:spLocks noGrp="1"/>
          </p:cNvSpPr>
          <p:nvPr>
            <p:ph type="title"/>
          </p:nvPr>
        </p:nvSpPr>
        <p:spPr>
          <a:xfrm>
            <a:off x="914402" y="489508"/>
            <a:ext cx="5181597" cy="1655482"/>
          </a:xfrm>
        </p:spPr>
        <p:txBody>
          <a:bodyPr anchor="b">
            <a:normAutofit/>
          </a:bodyPr>
          <a:lstStyle/>
          <a:p>
            <a:r>
              <a:rPr lang="en-US" sz="4000" dirty="0"/>
              <a:t>What is Infrastructure as Code?</a:t>
            </a:r>
            <a:endParaRPr lang="en-CA" sz="4000" dirty="0"/>
          </a:p>
        </p:txBody>
      </p:sp>
      <p:sp>
        <p:nvSpPr>
          <p:cNvPr id="3" name="Content Placeholder 2">
            <a:extLst>
              <a:ext uri="{FF2B5EF4-FFF2-40B4-BE49-F238E27FC236}">
                <a16:creationId xmlns:a16="http://schemas.microsoft.com/office/drawing/2014/main" id="{B2C42B22-9F3E-4353-A966-2DB130540533}"/>
              </a:ext>
            </a:extLst>
          </p:cNvPr>
          <p:cNvSpPr>
            <a:spLocks noGrp="1"/>
          </p:cNvSpPr>
          <p:nvPr>
            <p:ph idx="1"/>
          </p:nvPr>
        </p:nvSpPr>
        <p:spPr>
          <a:xfrm>
            <a:off x="914402" y="2418408"/>
            <a:ext cx="5181598" cy="3409898"/>
          </a:xfrm>
        </p:spPr>
        <p:txBody>
          <a:bodyPr anchor="t">
            <a:normAutofit/>
          </a:bodyPr>
          <a:lstStyle/>
          <a:p>
            <a:r>
              <a:rPr lang="en-US" sz="2000" dirty="0"/>
              <a:t>Managing and provisioning of infrastructure through code:</a:t>
            </a:r>
          </a:p>
          <a:p>
            <a:endParaRPr lang="en-US" sz="2000" dirty="0"/>
          </a:p>
          <a:p>
            <a:pPr marL="0" indent="0">
              <a:buNone/>
            </a:pPr>
            <a:endParaRPr lang="en-US" sz="2000" dirty="0"/>
          </a:p>
          <a:p>
            <a:pPr marL="0" indent="0">
              <a:buNone/>
            </a:pPr>
            <a:endParaRPr lang="en-US" sz="2000" dirty="0"/>
          </a:p>
          <a:p>
            <a:r>
              <a:rPr lang="en-US" sz="2000" dirty="0"/>
              <a:t>Allows for automation of the creation and modification of infrastructure</a:t>
            </a:r>
          </a:p>
          <a:p>
            <a:r>
              <a:rPr lang="en-US" sz="2000" dirty="0"/>
              <a:t>Can be imperative or declarative (more on this later)</a:t>
            </a:r>
          </a:p>
          <a:p>
            <a:endParaRPr lang="en-US" sz="2000" dirty="0"/>
          </a:p>
          <a:p>
            <a:endParaRPr lang="en-US" sz="2000" dirty="0"/>
          </a:p>
          <a:p>
            <a:endParaRPr lang="en-CA" sz="2000" dirty="0"/>
          </a:p>
        </p:txBody>
      </p:sp>
      <p:pic>
        <p:nvPicPr>
          <p:cNvPr id="9" name="Picture 8">
            <a:extLst>
              <a:ext uri="{FF2B5EF4-FFF2-40B4-BE49-F238E27FC236}">
                <a16:creationId xmlns:a16="http://schemas.microsoft.com/office/drawing/2014/main" id="{A087FB40-8031-4D2F-899B-F00ABFE6BC14}"/>
              </a:ext>
            </a:extLst>
          </p:cNvPr>
          <p:cNvPicPr>
            <a:picLocks noChangeAspect="1"/>
          </p:cNvPicPr>
          <p:nvPr/>
        </p:nvPicPr>
        <p:blipFill>
          <a:blip r:embed="rId3"/>
          <a:stretch>
            <a:fillRect/>
          </a:stretch>
        </p:blipFill>
        <p:spPr>
          <a:xfrm>
            <a:off x="6675120" y="1757462"/>
            <a:ext cx="4957638" cy="2957438"/>
          </a:xfrm>
          <a:prstGeom prst="rect">
            <a:avLst/>
          </a:prstGeom>
        </p:spPr>
      </p:pic>
      <p:sp>
        <p:nvSpPr>
          <p:cNvPr id="16" name="Rectangle 15">
            <a:extLst>
              <a:ext uri="{FF2B5EF4-FFF2-40B4-BE49-F238E27FC236}">
                <a16:creationId xmlns:a16="http://schemas.microsoft.com/office/drawing/2014/main" id="{A344AAA5-41F4-4862-97EF-688D31DC7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85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E1A62C-2AAF-4B3E-8CDB-65E237080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26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AFD2EE5B-7F64-4935-BAC6-61A36AC26061}"/>
              </a:ext>
            </a:extLst>
          </p:cNvPr>
          <p:cNvPicPr>
            <a:picLocks noChangeAspect="1"/>
          </p:cNvPicPr>
          <p:nvPr/>
        </p:nvPicPr>
        <p:blipFill>
          <a:blip r:embed="rId4"/>
          <a:stretch>
            <a:fillRect/>
          </a:stretch>
        </p:blipFill>
        <p:spPr>
          <a:xfrm>
            <a:off x="1113745" y="3194403"/>
            <a:ext cx="4428640" cy="907761"/>
          </a:xfrm>
          <a:prstGeom prst="rect">
            <a:avLst/>
          </a:prstGeom>
        </p:spPr>
      </p:pic>
    </p:spTree>
    <p:extLst>
      <p:ext uri="{BB962C8B-B14F-4D97-AF65-F5344CB8AC3E}">
        <p14:creationId xmlns:p14="http://schemas.microsoft.com/office/powerpoint/2010/main" val="2106809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E3DB1-8A34-4B7D-A58C-9FBA0F9489BF}"/>
              </a:ext>
            </a:extLst>
          </p:cNvPr>
          <p:cNvSpPr>
            <a:spLocks noGrp="1"/>
          </p:cNvSpPr>
          <p:nvPr>
            <p:ph type="title"/>
          </p:nvPr>
        </p:nvSpPr>
        <p:spPr>
          <a:xfrm>
            <a:off x="1136398" y="241962"/>
            <a:ext cx="5427525" cy="1667997"/>
          </a:xfrm>
        </p:spPr>
        <p:txBody>
          <a:bodyPr anchor="b">
            <a:normAutofit/>
          </a:bodyPr>
          <a:lstStyle/>
          <a:p>
            <a:r>
              <a:rPr lang="en-US" sz="4000" dirty="0"/>
              <a:t>Benefits of </a:t>
            </a:r>
            <a:r>
              <a:rPr lang="en-US" sz="4000" dirty="0" err="1"/>
              <a:t>IaC</a:t>
            </a:r>
            <a:endParaRPr lang="en-CA" sz="4000" dirty="0"/>
          </a:p>
        </p:txBody>
      </p:sp>
      <p:sp>
        <p:nvSpPr>
          <p:cNvPr id="3" name="Content Placeholder 2">
            <a:extLst>
              <a:ext uri="{FF2B5EF4-FFF2-40B4-BE49-F238E27FC236}">
                <a16:creationId xmlns:a16="http://schemas.microsoft.com/office/drawing/2014/main" id="{B2C42B22-9F3E-4353-A966-2DB130540533}"/>
              </a:ext>
            </a:extLst>
          </p:cNvPr>
          <p:cNvSpPr>
            <a:spLocks noGrp="1"/>
          </p:cNvSpPr>
          <p:nvPr>
            <p:ph idx="1"/>
          </p:nvPr>
        </p:nvSpPr>
        <p:spPr>
          <a:xfrm>
            <a:off x="1136398" y="2145408"/>
            <a:ext cx="5427526" cy="3535083"/>
          </a:xfrm>
        </p:spPr>
        <p:txBody>
          <a:bodyPr anchor="t">
            <a:normAutofit/>
          </a:bodyPr>
          <a:lstStyle/>
          <a:p>
            <a:r>
              <a:rPr lang="en-US" sz="2000" dirty="0"/>
              <a:t>Automation in one and across multi-cloud</a:t>
            </a:r>
          </a:p>
          <a:p>
            <a:r>
              <a:rPr lang="en-US" sz="2000" dirty="0"/>
              <a:t>Speed and efficiency</a:t>
            </a:r>
          </a:p>
          <a:p>
            <a:r>
              <a:rPr lang="en-US" sz="2000" dirty="0"/>
              <a:t>Repeatable and consistent (Dev, SIT, UAT, Prod)</a:t>
            </a:r>
          </a:p>
          <a:p>
            <a:r>
              <a:rPr lang="en-US" sz="2000" dirty="0"/>
              <a:t>Source control and versioning</a:t>
            </a:r>
          </a:p>
          <a:p>
            <a:r>
              <a:rPr lang="en-US" sz="2000" dirty="0"/>
              <a:t>Team collaboration (CI)</a:t>
            </a:r>
          </a:p>
          <a:p>
            <a:r>
              <a:rPr lang="en-US" sz="2000" dirty="0"/>
              <a:t>CI/CD Pipelines</a:t>
            </a:r>
          </a:p>
          <a:p>
            <a:r>
              <a:rPr lang="en-US" sz="2000" dirty="0"/>
              <a:t>Simplify, standardize, and scale at ease</a:t>
            </a:r>
          </a:p>
          <a:p>
            <a:r>
              <a:rPr lang="en-US" sz="2000" dirty="0"/>
              <a:t>Static Application Security Testing (SAST)</a:t>
            </a:r>
          </a:p>
        </p:txBody>
      </p:sp>
      <p:pic>
        <p:nvPicPr>
          <p:cNvPr id="7" name="Picture 6">
            <a:extLst>
              <a:ext uri="{FF2B5EF4-FFF2-40B4-BE49-F238E27FC236}">
                <a16:creationId xmlns:a16="http://schemas.microsoft.com/office/drawing/2014/main" id="{DBE6CB3A-47F7-4751-A23D-C54F6BC38D9E}"/>
              </a:ext>
            </a:extLst>
          </p:cNvPr>
          <p:cNvPicPr>
            <a:picLocks noChangeAspect="1"/>
          </p:cNvPicPr>
          <p:nvPr/>
        </p:nvPicPr>
        <p:blipFill rotWithShape="1">
          <a:blip r:embed="rId3"/>
          <a:srcRect l="5901" r="7597" b="-3"/>
          <a:stretch/>
        </p:blipFill>
        <p:spPr>
          <a:xfrm>
            <a:off x="6818100" y="749381"/>
            <a:ext cx="1993850" cy="1993850"/>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1EA1DC4-D516-43A1-8C2E-36468B246FA9}"/>
              </a:ext>
            </a:extLst>
          </p:cNvPr>
          <p:cNvPicPr>
            <a:picLocks noChangeAspect="1"/>
          </p:cNvPicPr>
          <p:nvPr/>
        </p:nvPicPr>
        <p:blipFill>
          <a:blip r:embed="rId4"/>
          <a:stretch>
            <a:fillRect/>
          </a:stretch>
        </p:blipFill>
        <p:spPr>
          <a:xfrm>
            <a:off x="6806519" y="2996295"/>
            <a:ext cx="4810093" cy="3151440"/>
          </a:xfrm>
          <a:prstGeom prst="rect">
            <a:avLst/>
          </a:prstGeom>
        </p:spPr>
      </p:pic>
      <p:pic>
        <p:nvPicPr>
          <p:cNvPr id="10" name="Picture 9" descr="Graphical user interface, application&#10;&#10;Description automatically generated">
            <a:extLst>
              <a:ext uri="{FF2B5EF4-FFF2-40B4-BE49-F238E27FC236}">
                <a16:creationId xmlns:a16="http://schemas.microsoft.com/office/drawing/2014/main" id="{7E246928-F382-4D44-A7F6-37007838EB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66126" y="1445002"/>
            <a:ext cx="2682345" cy="929914"/>
          </a:xfrm>
          <a:prstGeom prst="rect">
            <a:avLst/>
          </a:prstGeom>
        </p:spPr>
      </p:pic>
    </p:spTree>
    <p:extLst>
      <p:ext uri="{BB962C8B-B14F-4D97-AF65-F5344CB8AC3E}">
        <p14:creationId xmlns:p14="http://schemas.microsoft.com/office/powerpoint/2010/main" val="3212065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E3DB1-8A34-4B7D-A58C-9FBA0F9489BF}"/>
              </a:ext>
            </a:extLst>
          </p:cNvPr>
          <p:cNvSpPr>
            <a:spLocks noGrp="1"/>
          </p:cNvSpPr>
          <p:nvPr>
            <p:ph type="title"/>
          </p:nvPr>
        </p:nvSpPr>
        <p:spPr>
          <a:xfrm>
            <a:off x="1136398" y="502021"/>
            <a:ext cx="6435175" cy="731161"/>
          </a:xfrm>
        </p:spPr>
        <p:txBody>
          <a:bodyPr anchor="b">
            <a:normAutofit/>
          </a:bodyPr>
          <a:lstStyle/>
          <a:p>
            <a:r>
              <a:rPr lang="en-US" sz="4000" dirty="0"/>
              <a:t>Imperative 	vs 	Declarative</a:t>
            </a:r>
            <a:endParaRPr lang="en-CA" sz="4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8" descr="A picture containing transport, yellow, van&#10;&#10;Description automatically generated">
            <a:extLst>
              <a:ext uri="{FF2B5EF4-FFF2-40B4-BE49-F238E27FC236}">
                <a16:creationId xmlns:a16="http://schemas.microsoft.com/office/drawing/2014/main" id="{B642AEF8-5E79-421F-8E96-CE7832676A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00460" y="3067359"/>
            <a:ext cx="2471649" cy="1945541"/>
          </a:xfrm>
        </p:spPr>
      </p:pic>
      <p:sp>
        <p:nvSpPr>
          <p:cNvPr id="11" name="TextBox 10">
            <a:extLst>
              <a:ext uri="{FF2B5EF4-FFF2-40B4-BE49-F238E27FC236}">
                <a16:creationId xmlns:a16="http://schemas.microsoft.com/office/drawing/2014/main" id="{59EB194D-FDD6-4F10-BBF8-D0DD6BCEB571}"/>
              </a:ext>
            </a:extLst>
          </p:cNvPr>
          <p:cNvSpPr txBox="1"/>
          <p:nvPr/>
        </p:nvSpPr>
        <p:spPr>
          <a:xfrm>
            <a:off x="1136399" y="1877355"/>
            <a:ext cx="2814168" cy="1754326"/>
          </a:xfrm>
          <a:prstGeom prst="rect">
            <a:avLst/>
          </a:prstGeom>
          <a:noFill/>
        </p:spPr>
        <p:txBody>
          <a:bodyPr wrap="none" rtlCol="0">
            <a:spAutoFit/>
          </a:bodyPr>
          <a:lstStyle/>
          <a:p>
            <a:pPr marL="285750" indent="-285750">
              <a:buFont typeface="Arial" panose="020B0604020202020204" pitchFamily="34" charset="0"/>
              <a:buChar char="•"/>
            </a:pPr>
            <a:r>
              <a:rPr lang="en-US" dirty="0"/>
              <a:t>Forward 1 mile</a:t>
            </a:r>
          </a:p>
          <a:p>
            <a:pPr marL="285750" indent="-285750">
              <a:buFont typeface="Arial" panose="020B0604020202020204" pitchFamily="34" charset="0"/>
              <a:buChar char="•"/>
            </a:pPr>
            <a:r>
              <a:rPr lang="en-US" dirty="0"/>
              <a:t>Turn right</a:t>
            </a:r>
          </a:p>
          <a:p>
            <a:pPr marL="285750" indent="-285750">
              <a:buFont typeface="Arial" panose="020B0604020202020204" pitchFamily="34" charset="0"/>
              <a:buChar char="•"/>
            </a:pPr>
            <a:r>
              <a:rPr lang="en-US" dirty="0"/>
              <a:t>Forward 2 miles</a:t>
            </a:r>
          </a:p>
          <a:p>
            <a:pPr marL="285750" indent="-285750">
              <a:buFont typeface="Arial" panose="020B0604020202020204" pitchFamily="34" charset="0"/>
              <a:buChar char="•"/>
            </a:pPr>
            <a:r>
              <a:rPr lang="en-US" dirty="0"/>
              <a:t>Turn left</a:t>
            </a:r>
          </a:p>
          <a:p>
            <a:pPr marL="285750" indent="-285750">
              <a:buFont typeface="Arial" panose="020B0604020202020204" pitchFamily="34" charset="0"/>
              <a:buChar char="•"/>
            </a:pPr>
            <a:r>
              <a:rPr lang="en-US" dirty="0"/>
              <a:t>Forward 3 miles</a:t>
            </a:r>
          </a:p>
          <a:p>
            <a:pPr marL="285750" indent="-285750">
              <a:buFont typeface="Arial" panose="020B0604020202020204" pitchFamily="34" charset="0"/>
              <a:buChar char="•"/>
            </a:pPr>
            <a:r>
              <a:rPr lang="en-US" dirty="0"/>
              <a:t>Arrive at pizza restaurant</a:t>
            </a:r>
            <a:endParaRPr lang="en-CA" dirty="0"/>
          </a:p>
        </p:txBody>
      </p:sp>
      <p:pic>
        <p:nvPicPr>
          <p:cNvPr id="13" name="Content Placeholder 8" descr="A picture containing transport, yellow, van&#10;&#10;Description automatically generated">
            <a:extLst>
              <a:ext uri="{FF2B5EF4-FFF2-40B4-BE49-F238E27FC236}">
                <a16:creationId xmlns:a16="http://schemas.microsoft.com/office/drawing/2014/main" id="{E10EAB99-CB30-480A-9EA6-F3A54C547C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1337" y="3082069"/>
            <a:ext cx="2471649" cy="1945541"/>
          </a:xfrm>
          <a:prstGeom prst="rect">
            <a:avLst/>
          </a:prstGeom>
        </p:spPr>
      </p:pic>
      <p:sp>
        <p:nvSpPr>
          <p:cNvPr id="18" name="TextBox 17">
            <a:extLst>
              <a:ext uri="{FF2B5EF4-FFF2-40B4-BE49-F238E27FC236}">
                <a16:creationId xmlns:a16="http://schemas.microsoft.com/office/drawing/2014/main" id="{7E6A0403-5887-49B2-839A-6B5202E10577}"/>
              </a:ext>
            </a:extLst>
          </p:cNvPr>
          <p:cNvSpPr txBox="1"/>
          <p:nvPr/>
        </p:nvSpPr>
        <p:spPr>
          <a:xfrm>
            <a:off x="4754002" y="2237974"/>
            <a:ext cx="2896434" cy="369332"/>
          </a:xfrm>
          <a:prstGeom prst="rect">
            <a:avLst/>
          </a:prstGeom>
          <a:noFill/>
        </p:spPr>
        <p:txBody>
          <a:bodyPr wrap="none" rtlCol="0">
            <a:spAutoFit/>
          </a:bodyPr>
          <a:lstStyle/>
          <a:p>
            <a:pPr marL="285750" indent="-285750">
              <a:buFont typeface="Arial" panose="020B0604020202020204" pitchFamily="34" charset="0"/>
              <a:buChar char="•"/>
            </a:pPr>
            <a:r>
              <a:rPr lang="en-US" dirty="0"/>
              <a:t>Go to the pizza restaurant</a:t>
            </a:r>
          </a:p>
        </p:txBody>
      </p:sp>
      <p:sp>
        <p:nvSpPr>
          <p:cNvPr id="9" name="TextBox 8">
            <a:extLst>
              <a:ext uri="{FF2B5EF4-FFF2-40B4-BE49-F238E27FC236}">
                <a16:creationId xmlns:a16="http://schemas.microsoft.com/office/drawing/2014/main" id="{ADD8203E-AA69-4BF7-A3BD-50873C11BF3D}"/>
              </a:ext>
            </a:extLst>
          </p:cNvPr>
          <p:cNvSpPr txBox="1"/>
          <p:nvPr/>
        </p:nvSpPr>
        <p:spPr>
          <a:xfrm>
            <a:off x="1810478" y="1141966"/>
            <a:ext cx="1053302" cy="307777"/>
          </a:xfrm>
          <a:prstGeom prst="rect">
            <a:avLst/>
          </a:prstGeom>
          <a:noFill/>
        </p:spPr>
        <p:txBody>
          <a:bodyPr wrap="none" rtlCol="0">
            <a:spAutoFit/>
          </a:bodyPr>
          <a:lstStyle/>
          <a:p>
            <a:r>
              <a:rPr lang="en-US" sz="1400" dirty="0"/>
              <a:t>What to do.</a:t>
            </a:r>
            <a:endParaRPr lang="en-CA" sz="1400" dirty="0"/>
          </a:p>
        </p:txBody>
      </p:sp>
      <p:sp>
        <p:nvSpPr>
          <p:cNvPr id="19" name="TextBox 18">
            <a:extLst>
              <a:ext uri="{FF2B5EF4-FFF2-40B4-BE49-F238E27FC236}">
                <a16:creationId xmlns:a16="http://schemas.microsoft.com/office/drawing/2014/main" id="{4927833A-68D2-4E1F-B0B2-BCE297F606EF}"/>
              </a:ext>
            </a:extLst>
          </p:cNvPr>
          <p:cNvSpPr txBox="1"/>
          <p:nvPr/>
        </p:nvSpPr>
        <p:spPr>
          <a:xfrm>
            <a:off x="5301968" y="1112633"/>
            <a:ext cx="1371658" cy="307777"/>
          </a:xfrm>
          <a:prstGeom prst="rect">
            <a:avLst/>
          </a:prstGeom>
          <a:noFill/>
        </p:spPr>
        <p:txBody>
          <a:bodyPr wrap="none" rtlCol="0">
            <a:spAutoFit/>
          </a:bodyPr>
          <a:lstStyle/>
          <a:p>
            <a:r>
              <a:rPr lang="en-US" sz="1400" dirty="0"/>
              <a:t>What is wanted.</a:t>
            </a:r>
            <a:endParaRPr lang="en-CA" sz="1400" dirty="0"/>
          </a:p>
        </p:txBody>
      </p:sp>
      <p:pic>
        <p:nvPicPr>
          <p:cNvPr id="21" name="Picture 20">
            <a:extLst>
              <a:ext uri="{FF2B5EF4-FFF2-40B4-BE49-F238E27FC236}">
                <a16:creationId xmlns:a16="http://schemas.microsoft.com/office/drawing/2014/main" id="{844EFEA6-8677-4C7D-9011-9344BE69125C}"/>
              </a:ext>
            </a:extLst>
          </p:cNvPr>
          <p:cNvPicPr>
            <a:picLocks noChangeAspect="1"/>
          </p:cNvPicPr>
          <p:nvPr/>
        </p:nvPicPr>
        <p:blipFill>
          <a:blip r:embed="rId4"/>
          <a:stretch>
            <a:fillRect/>
          </a:stretch>
        </p:blipFill>
        <p:spPr>
          <a:xfrm>
            <a:off x="7859487" y="995277"/>
            <a:ext cx="3832802" cy="3790641"/>
          </a:xfrm>
          <a:prstGeom prst="rect">
            <a:avLst/>
          </a:prstGeom>
        </p:spPr>
      </p:pic>
    </p:spTree>
    <p:extLst>
      <p:ext uri="{BB962C8B-B14F-4D97-AF65-F5344CB8AC3E}">
        <p14:creationId xmlns:p14="http://schemas.microsoft.com/office/powerpoint/2010/main" val="185780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2E3DB1-8A34-4B7D-A58C-9FBA0F9489BF}"/>
              </a:ext>
            </a:extLst>
          </p:cNvPr>
          <p:cNvSpPr>
            <a:spLocks noGrp="1"/>
          </p:cNvSpPr>
          <p:nvPr>
            <p:ph type="title"/>
          </p:nvPr>
        </p:nvSpPr>
        <p:spPr>
          <a:xfrm>
            <a:off x="1136398" y="577522"/>
            <a:ext cx="8751086" cy="731161"/>
          </a:xfrm>
        </p:spPr>
        <p:txBody>
          <a:bodyPr anchor="b">
            <a:normAutofit/>
          </a:bodyPr>
          <a:lstStyle/>
          <a:p>
            <a:r>
              <a:rPr lang="en-US" sz="4000" dirty="0"/>
              <a:t>Imperative 	vs 	Declarative</a:t>
            </a:r>
            <a:endParaRPr lang="en-CA" sz="4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18580CD-9317-4E1F-BF64-A5FC02FB7DCC}"/>
              </a:ext>
            </a:extLst>
          </p:cNvPr>
          <p:cNvSpPr txBox="1"/>
          <p:nvPr/>
        </p:nvSpPr>
        <p:spPr>
          <a:xfrm>
            <a:off x="1101304" y="1862447"/>
            <a:ext cx="2937296" cy="2585323"/>
          </a:xfrm>
          <a:prstGeom prst="rect">
            <a:avLst/>
          </a:prstGeom>
          <a:noFill/>
        </p:spPr>
        <p:txBody>
          <a:bodyPr wrap="square" rtlCol="0">
            <a:spAutoFit/>
          </a:bodyPr>
          <a:lstStyle/>
          <a:p>
            <a:pPr marL="285750" indent="-285750">
              <a:buFont typeface="Arial" panose="020B0604020202020204" pitchFamily="34" charset="0"/>
              <a:buChar char="•"/>
            </a:pPr>
            <a:r>
              <a:rPr lang="en-US" dirty="0"/>
              <a:t>Starting point matters</a:t>
            </a:r>
          </a:p>
          <a:p>
            <a:pPr marL="285750" indent="-285750">
              <a:buFont typeface="Arial" panose="020B0604020202020204" pitchFamily="34" charset="0"/>
              <a:buChar char="•"/>
            </a:pPr>
            <a:r>
              <a:rPr lang="en-US" dirty="0"/>
              <a:t>Difficult to audit</a:t>
            </a:r>
          </a:p>
          <a:p>
            <a:pPr marL="285750" indent="-285750">
              <a:buFont typeface="Arial" panose="020B0604020202020204" pitchFamily="34" charset="0"/>
              <a:buChar char="•"/>
            </a:pPr>
            <a:r>
              <a:rPr lang="en-US" dirty="0"/>
              <a:t>Difficult to detect drift</a:t>
            </a:r>
          </a:p>
          <a:p>
            <a:pPr marL="285750" indent="-285750">
              <a:buFont typeface="Arial" panose="020B0604020202020204" pitchFamily="34" charset="0"/>
              <a:buChar char="•"/>
            </a:pPr>
            <a:r>
              <a:rPr lang="en-US" dirty="0"/>
              <a:t>No version control</a:t>
            </a:r>
          </a:p>
          <a:p>
            <a:pPr marL="285750" indent="-285750">
              <a:buFont typeface="Arial" panose="020B0604020202020204" pitchFamily="34" charset="0"/>
              <a:buChar char="•"/>
            </a:pPr>
            <a:r>
              <a:rPr lang="en-US" dirty="0"/>
              <a:t>Not repeatable</a:t>
            </a:r>
          </a:p>
          <a:p>
            <a:pPr marL="285750" indent="-285750">
              <a:buFont typeface="Arial" panose="020B0604020202020204" pitchFamily="34" charset="0"/>
              <a:buChar char="•"/>
            </a:pPr>
            <a:r>
              <a:rPr lang="en-US" dirty="0"/>
              <a:t>Requires complex logic</a:t>
            </a:r>
          </a:p>
          <a:p>
            <a:pPr marL="285750" indent="-285750">
              <a:buFont typeface="Arial" panose="020B0604020202020204" pitchFamily="34" charset="0"/>
              <a:buChar char="•"/>
            </a:pPr>
            <a:r>
              <a:rPr lang="en-US" dirty="0"/>
              <a:t>Changes to destination requires significant modifications </a:t>
            </a:r>
          </a:p>
        </p:txBody>
      </p:sp>
      <p:sp>
        <p:nvSpPr>
          <p:cNvPr id="8" name="TextBox 7">
            <a:extLst>
              <a:ext uri="{FF2B5EF4-FFF2-40B4-BE49-F238E27FC236}">
                <a16:creationId xmlns:a16="http://schemas.microsoft.com/office/drawing/2014/main" id="{FABAEAED-23CE-42B2-A858-D7D1E41EDACE}"/>
              </a:ext>
            </a:extLst>
          </p:cNvPr>
          <p:cNvSpPr txBox="1"/>
          <p:nvPr/>
        </p:nvSpPr>
        <p:spPr>
          <a:xfrm>
            <a:off x="4707210" y="1796341"/>
            <a:ext cx="397171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Starting point does not matter</a:t>
            </a:r>
          </a:p>
          <a:p>
            <a:pPr marL="285750" indent="-285750">
              <a:buFont typeface="Arial" panose="020B0604020202020204" pitchFamily="34" charset="0"/>
              <a:buChar char="•"/>
            </a:pPr>
            <a:r>
              <a:rPr lang="en-US" dirty="0"/>
              <a:t>Engine determines how to get to destination</a:t>
            </a:r>
          </a:p>
          <a:p>
            <a:pPr marL="285750" indent="-285750">
              <a:buFont typeface="Arial" panose="020B0604020202020204" pitchFamily="34" charset="0"/>
              <a:buChar char="•"/>
            </a:pPr>
            <a:r>
              <a:rPr lang="en-US" dirty="0"/>
              <a:t>Idempotent property</a:t>
            </a:r>
          </a:p>
          <a:p>
            <a:pPr marL="285750" indent="-285750">
              <a:buFont typeface="Arial" panose="020B0604020202020204" pitchFamily="34" charset="0"/>
              <a:buChar char="•"/>
            </a:pPr>
            <a:r>
              <a:rPr lang="en-US" dirty="0"/>
              <a:t>Repeatable in a pipeline</a:t>
            </a:r>
          </a:p>
          <a:p>
            <a:pPr marL="285750" indent="-285750">
              <a:buFont typeface="Arial" panose="020B0604020202020204" pitchFamily="34" charset="0"/>
              <a:buChar char="•"/>
            </a:pPr>
            <a:r>
              <a:rPr lang="en-CA" dirty="0"/>
              <a:t>Easy to validate and detect drift</a:t>
            </a:r>
          </a:p>
          <a:p>
            <a:pPr marL="285750" indent="-285750">
              <a:buFont typeface="Arial" panose="020B0604020202020204" pitchFamily="34" charset="0"/>
              <a:buChar char="•"/>
            </a:pPr>
            <a:r>
              <a:rPr lang="en-CA" dirty="0"/>
              <a:t>Can be version controlled</a:t>
            </a:r>
            <a:endParaRPr lang="en-US" dirty="0"/>
          </a:p>
          <a:p>
            <a:pPr marL="285750" indent="-285750">
              <a:buFont typeface="Arial" panose="020B0604020202020204" pitchFamily="34" charset="0"/>
              <a:buChar char="•"/>
            </a:pPr>
            <a:r>
              <a:rPr lang="en-US" dirty="0"/>
              <a:t>Changes to destination automatically handled</a:t>
            </a:r>
          </a:p>
          <a:p>
            <a:pPr marL="285750" indent="-285750">
              <a:buFont typeface="Arial" panose="020B0604020202020204" pitchFamily="34" charset="0"/>
              <a:buChar char="•"/>
            </a:pPr>
            <a:endParaRPr lang="en-US" dirty="0"/>
          </a:p>
        </p:txBody>
      </p:sp>
      <p:sp>
        <p:nvSpPr>
          <p:cNvPr id="9" name="TextBox 8">
            <a:extLst>
              <a:ext uri="{FF2B5EF4-FFF2-40B4-BE49-F238E27FC236}">
                <a16:creationId xmlns:a16="http://schemas.microsoft.com/office/drawing/2014/main" id="{ADD8203E-AA69-4BF7-A3BD-50873C11BF3D}"/>
              </a:ext>
            </a:extLst>
          </p:cNvPr>
          <p:cNvSpPr txBox="1"/>
          <p:nvPr/>
        </p:nvSpPr>
        <p:spPr>
          <a:xfrm>
            <a:off x="1810478" y="1217467"/>
            <a:ext cx="1053302" cy="307777"/>
          </a:xfrm>
          <a:prstGeom prst="rect">
            <a:avLst/>
          </a:prstGeom>
          <a:noFill/>
        </p:spPr>
        <p:txBody>
          <a:bodyPr wrap="none" rtlCol="0">
            <a:spAutoFit/>
          </a:bodyPr>
          <a:lstStyle/>
          <a:p>
            <a:r>
              <a:rPr lang="en-US" sz="1400" dirty="0"/>
              <a:t>What to do.</a:t>
            </a:r>
            <a:endParaRPr lang="en-CA" sz="1400" dirty="0"/>
          </a:p>
        </p:txBody>
      </p:sp>
      <p:sp>
        <p:nvSpPr>
          <p:cNvPr id="19" name="TextBox 18">
            <a:extLst>
              <a:ext uri="{FF2B5EF4-FFF2-40B4-BE49-F238E27FC236}">
                <a16:creationId xmlns:a16="http://schemas.microsoft.com/office/drawing/2014/main" id="{4927833A-68D2-4E1F-B0B2-BCE297F606EF}"/>
              </a:ext>
            </a:extLst>
          </p:cNvPr>
          <p:cNvSpPr txBox="1"/>
          <p:nvPr/>
        </p:nvSpPr>
        <p:spPr>
          <a:xfrm>
            <a:off x="5176133" y="1188134"/>
            <a:ext cx="1371658" cy="307777"/>
          </a:xfrm>
          <a:prstGeom prst="rect">
            <a:avLst/>
          </a:prstGeom>
          <a:noFill/>
        </p:spPr>
        <p:txBody>
          <a:bodyPr wrap="none" rtlCol="0">
            <a:spAutoFit/>
          </a:bodyPr>
          <a:lstStyle/>
          <a:p>
            <a:r>
              <a:rPr lang="en-US" sz="1400" dirty="0"/>
              <a:t>What is wanted.</a:t>
            </a:r>
            <a:endParaRPr lang="en-CA" sz="1400" dirty="0"/>
          </a:p>
        </p:txBody>
      </p:sp>
      <p:pic>
        <p:nvPicPr>
          <p:cNvPr id="7" name="Picture 6">
            <a:extLst>
              <a:ext uri="{FF2B5EF4-FFF2-40B4-BE49-F238E27FC236}">
                <a16:creationId xmlns:a16="http://schemas.microsoft.com/office/drawing/2014/main" id="{EB0CF9E7-4A49-4C18-BAA3-12DC95239F5E}"/>
              </a:ext>
            </a:extLst>
          </p:cNvPr>
          <p:cNvPicPr>
            <a:picLocks noChangeAspect="1"/>
          </p:cNvPicPr>
          <p:nvPr/>
        </p:nvPicPr>
        <p:blipFill>
          <a:blip r:embed="rId3"/>
          <a:stretch>
            <a:fillRect/>
          </a:stretch>
        </p:blipFill>
        <p:spPr>
          <a:xfrm>
            <a:off x="8953250" y="2065887"/>
            <a:ext cx="2771461" cy="2774236"/>
          </a:xfrm>
          <a:prstGeom prst="rect">
            <a:avLst/>
          </a:prstGeom>
        </p:spPr>
      </p:pic>
      <p:pic>
        <p:nvPicPr>
          <p:cNvPr id="21" name="Content Placeholder 8" descr="A picture containing transport, yellow, van&#10;&#10;Description automatically generated">
            <a:extLst>
              <a:ext uri="{FF2B5EF4-FFF2-40B4-BE49-F238E27FC236}">
                <a16:creationId xmlns:a16="http://schemas.microsoft.com/office/drawing/2014/main" id="{A0D84E6A-D619-4B85-A4E8-0FE64D60ECB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863780" y="4091070"/>
            <a:ext cx="2205501" cy="1736045"/>
          </a:xfrm>
        </p:spPr>
      </p:pic>
      <p:pic>
        <p:nvPicPr>
          <p:cNvPr id="22" name="Picture 21">
            <a:extLst>
              <a:ext uri="{FF2B5EF4-FFF2-40B4-BE49-F238E27FC236}">
                <a16:creationId xmlns:a16="http://schemas.microsoft.com/office/drawing/2014/main" id="{87442A09-6C11-471B-BC36-3F1436193383}"/>
              </a:ext>
            </a:extLst>
          </p:cNvPr>
          <p:cNvPicPr>
            <a:picLocks noChangeAspect="1"/>
          </p:cNvPicPr>
          <p:nvPr/>
        </p:nvPicPr>
        <p:blipFill>
          <a:blip r:embed="rId5"/>
          <a:stretch>
            <a:fillRect/>
          </a:stretch>
        </p:blipFill>
        <p:spPr>
          <a:xfrm>
            <a:off x="11203592" y="1392499"/>
            <a:ext cx="594871" cy="589572"/>
          </a:xfrm>
          <a:prstGeom prst="rect">
            <a:avLst/>
          </a:prstGeom>
        </p:spPr>
      </p:pic>
    </p:spTree>
    <p:extLst>
      <p:ext uri="{BB962C8B-B14F-4D97-AF65-F5344CB8AC3E}">
        <p14:creationId xmlns:p14="http://schemas.microsoft.com/office/powerpoint/2010/main" val="541978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1"/>
            <a:ext cx="4959603" cy="1642969"/>
          </a:xfrm>
        </p:spPr>
        <p:txBody>
          <a:bodyPr anchor="b">
            <a:normAutofit/>
          </a:bodyPr>
          <a:lstStyle/>
          <a:p>
            <a:r>
              <a:rPr lang="en-US" sz="4000"/>
              <a:t>IaC with Terraform</a:t>
            </a:r>
            <a:endParaRPr lang="en-CA" sz="4000"/>
          </a:p>
        </p:txBody>
      </p:sp>
      <p:sp>
        <p:nvSpPr>
          <p:cNvPr id="9" name="Content Placeholder 8">
            <a:extLst>
              <a:ext uri="{FF2B5EF4-FFF2-40B4-BE49-F238E27FC236}">
                <a16:creationId xmlns:a16="http://schemas.microsoft.com/office/drawing/2014/main" id="{FAD41B47-A7D6-45D2-AE19-205A36BB0B08}"/>
              </a:ext>
            </a:extLst>
          </p:cNvPr>
          <p:cNvSpPr>
            <a:spLocks noGrp="1"/>
          </p:cNvSpPr>
          <p:nvPr>
            <p:ph idx="1"/>
          </p:nvPr>
        </p:nvSpPr>
        <p:spPr>
          <a:xfrm>
            <a:off x="1136397" y="2418408"/>
            <a:ext cx="4959603" cy="3522569"/>
          </a:xfrm>
        </p:spPr>
        <p:txBody>
          <a:bodyPr anchor="t">
            <a:normAutofit/>
          </a:bodyPr>
          <a:lstStyle/>
          <a:p>
            <a:r>
              <a:rPr lang="en-US" sz="2000" dirty="0"/>
              <a:t>Declarative language</a:t>
            </a:r>
          </a:p>
          <a:p>
            <a:r>
              <a:rPr lang="en-US" sz="2000" dirty="0"/>
              <a:t>Cloud agnostic / Multi-cloud support</a:t>
            </a:r>
          </a:p>
          <a:p>
            <a:r>
              <a:rPr lang="en-US" sz="2000" dirty="0"/>
              <a:t>Large list of providers available</a:t>
            </a:r>
          </a:p>
          <a:p>
            <a:r>
              <a:rPr lang="en-US" sz="2000" dirty="0"/>
              <a:t>Source control with Git or Terraform Cloud</a:t>
            </a:r>
          </a:p>
          <a:p>
            <a:r>
              <a:rPr lang="en-US" sz="2000" dirty="0"/>
              <a:t>RBAC workspaces</a:t>
            </a:r>
          </a:p>
          <a:p>
            <a:r>
              <a:rPr lang="en-US" sz="2000" dirty="0"/>
              <a:t>Policy as code (approve and reject automation)</a:t>
            </a:r>
          </a:p>
          <a:p>
            <a:endParaRPr lang="en-US" sz="2000" dirty="0"/>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8AC87EA-6DFF-46BC-9AC9-054AAC0557E4}"/>
              </a:ext>
            </a:extLst>
          </p:cNvPr>
          <p:cNvPicPr>
            <a:picLocks noChangeAspect="1"/>
          </p:cNvPicPr>
          <p:nvPr/>
        </p:nvPicPr>
        <p:blipFill>
          <a:blip r:embed="rId3"/>
          <a:stretch>
            <a:fillRect/>
          </a:stretch>
        </p:blipFill>
        <p:spPr>
          <a:xfrm>
            <a:off x="6013355" y="1606858"/>
            <a:ext cx="5590426" cy="3847662"/>
          </a:xfrm>
          <a:prstGeom prst="rect">
            <a:avLst/>
          </a:prstGeom>
        </p:spPr>
      </p:pic>
    </p:spTree>
    <p:extLst>
      <p:ext uri="{BB962C8B-B14F-4D97-AF65-F5344CB8AC3E}">
        <p14:creationId xmlns:p14="http://schemas.microsoft.com/office/powerpoint/2010/main" val="3733007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6E40-9403-4CC4-BE1B-5F798860C572}"/>
              </a:ext>
            </a:extLst>
          </p:cNvPr>
          <p:cNvSpPr>
            <a:spLocks noGrp="1"/>
          </p:cNvSpPr>
          <p:nvPr>
            <p:ph type="title"/>
          </p:nvPr>
        </p:nvSpPr>
        <p:spPr>
          <a:xfrm>
            <a:off x="1136397" y="502021"/>
            <a:ext cx="4959603" cy="1642969"/>
          </a:xfrm>
        </p:spPr>
        <p:txBody>
          <a:bodyPr anchor="b">
            <a:normAutofit/>
          </a:bodyPr>
          <a:lstStyle/>
          <a:p>
            <a:r>
              <a:rPr lang="en-US" sz="4000" dirty="0" err="1"/>
              <a:t>IaC</a:t>
            </a:r>
            <a:r>
              <a:rPr lang="en-US" sz="4000" dirty="0"/>
              <a:t> with DevOps Pipelines</a:t>
            </a:r>
            <a:endParaRPr lang="en-CA" sz="4000" dirty="0"/>
          </a:p>
        </p:txBody>
      </p:sp>
      <p:sp>
        <p:nvSpPr>
          <p:cNvPr id="9" name="Content Placeholder 8">
            <a:extLst>
              <a:ext uri="{FF2B5EF4-FFF2-40B4-BE49-F238E27FC236}">
                <a16:creationId xmlns:a16="http://schemas.microsoft.com/office/drawing/2014/main" id="{FAD41B47-A7D6-45D2-AE19-205A36BB0B08}"/>
              </a:ext>
            </a:extLst>
          </p:cNvPr>
          <p:cNvSpPr>
            <a:spLocks noGrp="1"/>
          </p:cNvSpPr>
          <p:nvPr>
            <p:ph idx="1"/>
          </p:nvPr>
        </p:nvSpPr>
        <p:spPr>
          <a:xfrm>
            <a:off x="1136397" y="2418408"/>
            <a:ext cx="4959603" cy="3522569"/>
          </a:xfrm>
        </p:spPr>
        <p:txBody>
          <a:bodyPr anchor="t">
            <a:normAutofit/>
          </a:bodyPr>
          <a:lstStyle/>
          <a:p>
            <a:r>
              <a:rPr lang="en-US" sz="2000" dirty="0"/>
              <a:t>Leverage DevOps methodology with CI/CD pipelines to deploy infrastructure</a:t>
            </a:r>
          </a:p>
          <a:p>
            <a:r>
              <a:rPr lang="en-US" sz="2000" dirty="0"/>
              <a:t>Seamless integration of software development and IT operations teams</a:t>
            </a:r>
          </a:p>
          <a:p>
            <a:r>
              <a:rPr lang="en-US" sz="2000" dirty="0"/>
              <a:t>Integrate as a component of a pipeline for software </a:t>
            </a:r>
            <a:r>
              <a:rPr lang="en-US" sz="2000"/>
              <a:t>development </a:t>
            </a:r>
          </a:p>
          <a:p>
            <a:r>
              <a:rPr lang="en-US" sz="2000"/>
              <a:t>Full </a:t>
            </a:r>
            <a:r>
              <a:rPr lang="en-US" sz="2000" dirty="0"/>
              <a:t>automation through build, test, and deploy stages</a:t>
            </a:r>
          </a:p>
          <a:p>
            <a:r>
              <a:rPr lang="en-US" sz="2000" dirty="0"/>
              <a:t>Support for multiple release strategies such as blue/green, canary or rolling releases</a:t>
            </a:r>
          </a:p>
        </p:txBody>
      </p:sp>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2044CD9-4A50-40AD-BFCE-B0FA5EAA18A3}"/>
              </a:ext>
            </a:extLst>
          </p:cNvPr>
          <p:cNvPicPr>
            <a:picLocks noChangeAspect="1"/>
          </p:cNvPicPr>
          <p:nvPr/>
        </p:nvPicPr>
        <p:blipFill>
          <a:blip r:embed="rId3"/>
          <a:stretch>
            <a:fillRect/>
          </a:stretch>
        </p:blipFill>
        <p:spPr>
          <a:xfrm>
            <a:off x="6096000" y="2270043"/>
            <a:ext cx="5585175" cy="2442968"/>
          </a:xfrm>
          <a:prstGeom prst="rect">
            <a:avLst/>
          </a:prstGeom>
        </p:spPr>
      </p:pic>
    </p:spTree>
    <p:extLst>
      <p:ext uri="{BB962C8B-B14F-4D97-AF65-F5344CB8AC3E}">
        <p14:creationId xmlns:p14="http://schemas.microsoft.com/office/powerpoint/2010/main" val="9123946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1151</TotalTime>
  <Words>2327</Words>
  <Application>Microsoft Office PowerPoint</Application>
  <PresentationFormat>Widescreen</PresentationFormat>
  <Paragraphs>217</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vt:lpstr>
      <vt:lpstr>Calibri</vt:lpstr>
      <vt:lpstr>Calibri Light</vt:lpstr>
      <vt:lpstr>Consolas</vt:lpstr>
      <vt:lpstr>Symbol</vt:lpstr>
      <vt:lpstr>Times New Roman</vt:lpstr>
      <vt:lpstr>Office Theme</vt:lpstr>
      <vt:lpstr>Infrastructure as Code in:  15 minutes</vt:lpstr>
      <vt:lpstr>Agenda</vt:lpstr>
      <vt:lpstr>Traditional infrastructure deployment</vt:lpstr>
      <vt:lpstr>What is Infrastructure as Code?</vt:lpstr>
      <vt:lpstr>Benefits of IaC</vt:lpstr>
      <vt:lpstr>Imperative  vs  Declarative</vt:lpstr>
      <vt:lpstr>Imperative  vs  Declarative</vt:lpstr>
      <vt:lpstr>IaC with Terraform</vt:lpstr>
      <vt:lpstr>IaC with DevOps Pipelines</vt:lpstr>
      <vt:lpstr>Sample Setup</vt:lpstr>
      <vt:lpstr>Prerequisites</vt:lpstr>
      <vt:lpstr>Create Jenkins pipeline</vt:lpstr>
      <vt:lpstr>Parameterize the Jenkins pipeline</vt:lpstr>
      <vt:lpstr>Add the pipeline code</vt:lpstr>
      <vt:lpstr>Build Pipeline</vt:lpstr>
      <vt:lpstr>Questions and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as Code</dc:title>
  <dc:creator>Terence Luk</dc:creator>
  <cp:lastModifiedBy>Terence Luk</cp:lastModifiedBy>
  <cp:revision>134</cp:revision>
  <dcterms:created xsi:type="dcterms:W3CDTF">2021-10-21T18:51:44Z</dcterms:created>
  <dcterms:modified xsi:type="dcterms:W3CDTF">2022-04-24T19:57:27Z</dcterms:modified>
</cp:coreProperties>
</file>