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59"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CDCDFD-28C9-449F-B1B5-1CD6BC81BEF8}"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677B5-DA65-444B-BECE-3DAE42B2034A}" type="slidenum">
              <a:rPr lang="en-US" smtClean="0"/>
              <a:t>‹#›</a:t>
            </a:fld>
            <a:endParaRPr lang="en-US"/>
          </a:p>
        </p:txBody>
      </p:sp>
    </p:spTree>
    <p:extLst>
      <p:ext uri="{BB962C8B-B14F-4D97-AF65-F5344CB8AC3E}">
        <p14:creationId xmlns:p14="http://schemas.microsoft.com/office/powerpoint/2010/main" val="3073942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3CDCDFD-28C9-449F-B1B5-1CD6BC81BEF8}"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677B5-DA65-444B-BECE-3DAE42B2034A}" type="slidenum">
              <a:rPr lang="en-US" smtClean="0"/>
              <a:t>‹#›</a:t>
            </a:fld>
            <a:endParaRPr lang="en-US"/>
          </a:p>
        </p:txBody>
      </p:sp>
    </p:spTree>
    <p:extLst>
      <p:ext uri="{BB962C8B-B14F-4D97-AF65-F5344CB8AC3E}">
        <p14:creationId xmlns:p14="http://schemas.microsoft.com/office/powerpoint/2010/main" val="656294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3CDCDFD-28C9-449F-B1B5-1CD6BC81BEF8}"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677B5-DA65-444B-BECE-3DAE42B2034A}" type="slidenum">
              <a:rPr lang="en-US" smtClean="0"/>
              <a:t>‹#›</a:t>
            </a:fld>
            <a:endParaRPr lang="en-US"/>
          </a:p>
        </p:txBody>
      </p:sp>
    </p:spTree>
    <p:extLst>
      <p:ext uri="{BB962C8B-B14F-4D97-AF65-F5344CB8AC3E}">
        <p14:creationId xmlns:p14="http://schemas.microsoft.com/office/powerpoint/2010/main" val="260592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3CDCDFD-28C9-449F-B1B5-1CD6BC81BEF8}"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677B5-DA65-444B-BECE-3DAE42B2034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12394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CDCDFD-28C9-449F-B1B5-1CD6BC81BEF8}"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677B5-DA65-444B-BECE-3DAE42B2034A}" type="slidenum">
              <a:rPr lang="en-US" smtClean="0"/>
              <a:t>‹#›</a:t>
            </a:fld>
            <a:endParaRPr lang="en-US"/>
          </a:p>
        </p:txBody>
      </p:sp>
    </p:spTree>
    <p:extLst>
      <p:ext uri="{BB962C8B-B14F-4D97-AF65-F5344CB8AC3E}">
        <p14:creationId xmlns:p14="http://schemas.microsoft.com/office/powerpoint/2010/main" val="1136415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CDCDFD-28C9-449F-B1B5-1CD6BC81BEF8}" type="datetimeFigureOut">
              <a:rPr lang="en-US" smtClean="0"/>
              <a:t>4/9/2023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677B5-DA65-444B-BECE-3DAE42B2034A}" type="slidenum">
              <a:rPr lang="en-US" smtClean="0"/>
              <a:t>‹#›</a:t>
            </a:fld>
            <a:endParaRPr lang="en-US"/>
          </a:p>
        </p:txBody>
      </p:sp>
    </p:spTree>
    <p:extLst>
      <p:ext uri="{BB962C8B-B14F-4D97-AF65-F5344CB8AC3E}">
        <p14:creationId xmlns:p14="http://schemas.microsoft.com/office/powerpoint/2010/main" val="320510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CDCDFD-28C9-449F-B1B5-1CD6BC81BEF8}" type="datetimeFigureOut">
              <a:rPr lang="en-US" smtClean="0"/>
              <a:t>4/9/2023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677B5-DA65-444B-BECE-3DAE42B2034A}" type="slidenum">
              <a:rPr lang="en-US" smtClean="0"/>
              <a:t>‹#›</a:t>
            </a:fld>
            <a:endParaRPr lang="en-US"/>
          </a:p>
        </p:txBody>
      </p:sp>
    </p:spTree>
    <p:extLst>
      <p:ext uri="{BB962C8B-B14F-4D97-AF65-F5344CB8AC3E}">
        <p14:creationId xmlns:p14="http://schemas.microsoft.com/office/powerpoint/2010/main" val="431445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CDCDFD-28C9-449F-B1B5-1CD6BC81BEF8}"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677B5-DA65-444B-BECE-3DAE42B2034A}" type="slidenum">
              <a:rPr lang="en-US" smtClean="0"/>
              <a:t>‹#›</a:t>
            </a:fld>
            <a:endParaRPr lang="en-US"/>
          </a:p>
        </p:txBody>
      </p:sp>
    </p:spTree>
    <p:extLst>
      <p:ext uri="{BB962C8B-B14F-4D97-AF65-F5344CB8AC3E}">
        <p14:creationId xmlns:p14="http://schemas.microsoft.com/office/powerpoint/2010/main" val="3320673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CDCDFD-28C9-449F-B1B5-1CD6BC81BEF8}"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677B5-DA65-444B-BECE-3DAE42B2034A}" type="slidenum">
              <a:rPr lang="en-US" smtClean="0"/>
              <a:t>‹#›</a:t>
            </a:fld>
            <a:endParaRPr lang="en-US"/>
          </a:p>
        </p:txBody>
      </p:sp>
    </p:spTree>
    <p:extLst>
      <p:ext uri="{BB962C8B-B14F-4D97-AF65-F5344CB8AC3E}">
        <p14:creationId xmlns:p14="http://schemas.microsoft.com/office/powerpoint/2010/main" val="2148995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3CDCDFD-28C9-449F-B1B5-1CD6BC81BEF8}"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677B5-DA65-444B-BECE-3DAE42B2034A}" type="slidenum">
              <a:rPr lang="en-US" smtClean="0"/>
              <a:t>‹#›</a:t>
            </a:fld>
            <a:endParaRPr lang="en-US"/>
          </a:p>
        </p:txBody>
      </p:sp>
    </p:spTree>
    <p:extLst>
      <p:ext uri="{BB962C8B-B14F-4D97-AF65-F5344CB8AC3E}">
        <p14:creationId xmlns:p14="http://schemas.microsoft.com/office/powerpoint/2010/main" val="651114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CDCDFD-28C9-449F-B1B5-1CD6BC81BEF8}"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677B5-DA65-444B-BECE-3DAE42B2034A}" type="slidenum">
              <a:rPr lang="en-US" smtClean="0"/>
              <a:t>‹#›</a:t>
            </a:fld>
            <a:endParaRPr lang="en-US"/>
          </a:p>
        </p:txBody>
      </p:sp>
    </p:spTree>
    <p:extLst>
      <p:ext uri="{BB962C8B-B14F-4D97-AF65-F5344CB8AC3E}">
        <p14:creationId xmlns:p14="http://schemas.microsoft.com/office/powerpoint/2010/main" val="3954173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CDCDFD-28C9-449F-B1B5-1CD6BC81BEF8}"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677B5-DA65-444B-BECE-3DAE42B2034A}" type="slidenum">
              <a:rPr lang="en-US" smtClean="0"/>
              <a:t>‹#›</a:t>
            </a:fld>
            <a:endParaRPr lang="en-US"/>
          </a:p>
        </p:txBody>
      </p:sp>
    </p:spTree>
    <p:extLst>
      <p:ext uri="{BB962C8B-B14F-4D97-AF65-F5344CB8AC3E}">
        <p14:creationId xmlns:p14="http://schemas.microsoft.com/office/powerpoint/2010/main" val="1733277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CDCDFD-28C9-449F-B1B5-1CD6BC81BEF8}" type="datetimeFigureOut">
              <a:rPr lang="en-US" smtClean="0"/>
              <a:t>4/9/2023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C677B5-DA65-444B-BECE-3DAE42B2034A}" type="slidenum">
              <a:rPr lang="en-US" smtClean="0"/>
              <a:t>‹#›</a:t>
            </a:fld>
            <a:endParaRPr lang="en-US"/>
          </a:p>
        </p:txBody>
      </p:sp>
    </p:spTree>
    <p:extLst>
      <p:ext uri="{BB962C8B-B14F-4D97-AF65-F5344CB8AC3E}">
        <p14:creationId xmlns:p14="http://schemas.microsoft.com/office/powerpoint/2010/main" val="4260744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3CDCDFD-28C9-449F-B1B5-1CD6BC81BEF8}" type="datetimeFigureOut">
              <a:rPr lang="en-US" smtClean="0"/>
              <a:t>4/9/2023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AC677B5-DA65-444B-BECE-3DAE42B2034A}" type="slidenum">
              <a:rPr lang="en-US" smtClean="0"/>
              <a:t>‹#›</a:t>
            </a:fld>
            <a:endParaRPr lang="en-US"/>
          </a:p>
        </p:txBody>
      </p:sp>
    </p:spTree>
    <p:extLst>
      <p:ext uri="{BB962C8B-B14F-4D97-AF65-F5344CB8AC3E}">
        <p14:creationId xmlns:p14="http://schemas.microsoft.com/office/powerpoint/2010/main" val="3902962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3CDCDFD-28C9-449F-B1B5-1CD6BC81BEF8}" type="datetimeFigureOut">
              <a:rPr lang="en-US" smtClean="0"/>
              <a:t>4/9/2023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AC677B5-DA65-444B-BECE-3DAE42B2034A}" type="slidenum">
              <a:rPr lang="en-US" smtClean="0"/>
              <a:t>‹#›</a:t>
            </a:fld>
            <a:endParaRPr lang="en-US"/>
          </a:p>
        </p:txBody>
      </p:sp>
    </p:spTree>
    <p:extLst>
      <p:ext uri="{BB962C8B-B14F-4D97-AF65-F5344CB8AC3E}">
        <p14:creationId xmlns:p14="http://schemas.microsoft.com/office/powerpoint/2010/main" val="3282268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D3CDCDFD-28C9-449F-B1B5-1CD6BC81BEF8}" type="datetimeFigureOut">
              <a:rPr lang="en-US" smtClean="0"/>
              <a:t>4/9/2023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AC677B5-DA65-444B-BECE-3DAE42B2034A}" type="slidenum">
              <a:rPr lang="en-US" smtClean="0"/>
              <a:t>‹#›</a:t>
            </a:fld>
            <a:endParaRPr lang="en-US"/>
          </a:p>
        </p:txBody>
      </p:sp>
    </p:spTree>
    <p:extLst>
      <p:ext uri="{BB962C8B-B14F-4D97-AF65-F5344CB8AC3E}">
        <p14:creationId xmlns:p14="http://schemas.microsoft.com/office/powerpoint/2010/main" val="4138698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3CDCDFD-28C9-449F-B1B5-1CD6BC81BEF8}"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677B5-DA65-444B-BECE-3DAE42B2034A}" type="slidenum">
              <a:rPr lang="en-US" smtClean="0"/>
              <a:t>‹#›</a:t>
            </a:fld>
            <a:endParaRPr lang="en-US"/>
          </a:p>
        </p:txBody>
      </p:sp>
    </p:spTree>
    <p:extLst>
      <p:ext uri="{BB962C8B-B14F-4D97-AF65-F5344CB8AC3E}">
        <p14:creationId xmlns:p14="http://schemas.microsoft.com/office/powerpoint/2010/main" val="714684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3CDCDFD-28C9-449F-B1B5-1CD6BC81BEF8}" type="datetimeFigureOut">
              <a:rPr lang="en-US" smtClean="0"/>
              <a:t>4/9/2023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AC677B5-DA65-444B-BECE-3DAE42B2034A}" type="slidenum">
              <a:rPr lang="en-US" smtClean="0"/>
              <a:t>‹#›</a:t>
            </a:fld>
            <a:endParaRPr lang="en-US"/>
          </a:p>
        </p:txBody>
      </p:sp>
    </p:spTree>
    <p:extLst>
      <p:ext uri="{BB962C8B-B14F-4D97-AF65-F5344CB8AC3E}">
        <p14:creationId xmlns:p14="http://schemas.microsoft.com/office/powerpoint/2010/main" val="151289467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90BD1-73A0-4499-B7AE-D3D85361377E}"/>
              </a:ext>
            </a:extLst>
          </p:cNvPr>
          <p:cNvSpPr>
            <a:spLocks noGrp="1"/>
          </p:cNvSpPr>
          <p:nvPr>
            <p:ph type="ctrTitle"/>
          </p:nvPr>
        </p:nvSpPr>
        <p:spPr/>
        <p:txBody>
          <a:bodyPr/>
          <a:lstStyle/>
          <a:p>
            <a:r>
              <a:rPr lang="en-US" dirty="0"/>
              <a:t>Business Report </a:t>
            </a:r>
            <a:br>
              <a:rPr lang="en-US" dirty="0"/>
            </a:br>
            <a:endParaRPr lang="en-US" dirty="0"/>
          </a:p>
        </p:txBody>
      </p:sp>
      <p:sp>
        <p:nvSpPr>
          <p:cNvPr id="3" name="Subtitle 2">
            <a:extLst>
              <a:ext uri="{FF2B5EF4-FFF2-40B4-BE49-F238E27FC236}">
                <a16:creationId xmlns:a16="http://schemas.microsoft.com/office/drawing/2014/main" id="{B81272B5-BB32-48E3-A42C-AF04B50FBBB3}"/>
              </a:ext>
            </a:extLst>
          </p:cNvPr>
          <p:cNvSpPr>
            <a:spLocks noGrp="1"/>
          </p:cNvSpPr>
          <p:nvPr>
            <p:ph type="subTitle" idx="1"/>
          </p:nvPr>
        </p:nvSpPr>
        <p:spPr/>
        <p:txBody>
          <a:bodyPr/>
          <a:lstStyle/>
          <a:p>
            <a:r>
              <a:rPr lang="en-US" dirty="0"/>
              <a:t>HBFC Project</a:t>
            </a:r>
          </a:p>
        </p:txBody>
      </p:sp>
    </p:spTree>
    <p:extLst>
      <p:ext uri="{BB962C8B-B14F-4D97-AF65-F5344CB8AC3E}">
        <p14:creationId xmlns:p14="http://schemas.microsoft.com/office/powerpoint/2010/main" val="1453471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601E-2FBE-4784-953D-984E0B36B5E8}"/>
              </a:ext>
            </a:extLst>
          </p:cNvPr>
          <p:cNvSpPr>
            <a:spLocks noGrp="1"/>
          </p:cNvSpPr>
          <p:nvPr>
            <p:ph type="title"/>
          </p:nvPr>
        </p:nvSpPr>
        <p:spPr/>
        <p:txBody>
          <a:bodyPr/>
          <a:lstStyle/>
          <a:p>
            <a:r>
              <a:rPr lang="en-US" dirty="0"/>
              <a:t>Answer 5 </a:t>
            </a:r>
          </a:p>
        </p:txBody>
      </p:sp>
      <p:sp>
        <p:nvSpPr>
          <p:cNvPr id="3" name="Content Placeholder 2">
            <a:extLst>
              <a:ext uri="{FF2B5EF4-FFF2-40B4-BE49-F238E27FC236}">
                <a16:creationId xmlns:a16="http://schemas.microsoft.com/office/drawing/2014/main" id="{BD5B3EA9-3F0C-4C7C-A589-F50F60E0F20A}"/>
              </a:ext>
            </a:extLst>
          </p:cNvPr>
          <p:cNvSpPr>
            <a:spLocks noGrp="1"/>
          </p:cNvSpPr>
          <p:nvPr>
            <p:ph idx="1"/>
          </p:nvPr>
        </p:nvSpPr>
        <p:spPr/>
        <p:txBody>
          <a:bodyPr>
            <a:normAutofit/>
          </a:bodyPr>
          <a:lstStyle/>
          <a:p>
            <a:r>
              <a:rPr lang="en-US" dirty="0"/>
              <a:t>In Question 5 it was asked to identify the Top 3 Zip codes where the banks customer are located .</a:t>
            </a:r>
          </a:p>
          <a:p>
            <a:pPr marL="0" indent="0">
              <a:buNone/>
            </a:pPr>
            <a:endParaRPr lang="en-US" dirty="0"/>
          </a:p>
          <a:p>
            <a:r>
              <a:rPr lang="en-US" dirty="0"/>
              <a:t>Top 3 Zip codes are –</a:t>
            </a:r>
          </a:p>
          <a:p>
            <a:pPr marL="0" indent="0">
              <a:buNone/>
            </a:pPr>
            <a:endParaRPr lang="en-US" dirty="0"/>
          </a:p>
          <a:p>
            <a:pPr marL="514350" indent="-514350">
              <a:buAutoNum type="arabicPeriod"/>
            </a:pPr>
            <a:r>
              <a:rPr lang="en-US" dirty="0"/>
              <a:t>94720 with 169 customers</a:t>
            </a:r>
          </a:p>
          <a:p>
            <a:pPr marL="514350" indent="-514350">
              <a:buAutoNum type="arabicPeriod"/>
            </a:pPr>
            <a:r>
              <a:rPr lang="en-US" dirty="0"/>
              <a:t>94305 with 127 customers</a:t>
            </a:r>
          </a:p>
          <a:p>
            <a:pPr marL="514350" indent="-514350">
              <a:buAutoNum type="arabicPeriod"/>
            </a:pPr>
            <a:r>
              <a:rPr lang="en-US" dirty="0"/>
              <a:t>95616 with 116 customers </a:t>
            </a:r>
          </a:p>
          <a:p>
            <a:pPr marL="0" indent="0">
              <a:buNone/>
            </a:pPr>
            <a:endParaRPr lang="en-US" dirty="0"/>
          </a:p>
          <a:p>
            <a:pPr marL="0" indent="0">
              <a:buNone/>
            </a:pPr>
            <a:r>
              <a:rPr lang="en-US" dirty="0"/>
              <a:t>Method used – Pivot Table</a:t>
            </a:r>
          </a:p>
        </p:txBody>
      </p:sp>
    </p:spTree>
    <p:extLst>
      <p:ext uri="{BB962C8B-B14F-4D97-AF65-F5344CB8AC3E}">
        <p14:creationId xmlns:p14="http://schemas.microsoft.com/office/powerpoint/2010/main" val="830041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C3CE1-B01C-4B4F-8B8C-1304CCA83A8F}"/>
              </a:ext>
            </a:extLst>
          </p:cNvPr>
          <p:cNvSpPr>
            <a:spLocks noGrp="1"/>
          </p:cNvSpPr>
          <p:nvPr>
            <p:ph type="title"/>
          </p:nvPr>
        </p:nvSpPr>
        <p:spPr/>
        <p:txBody>
          <a:bodyPr/>
          <a:lstStyle/>
          <a:p>
            <a:r>
              <a:rPr lang="en-US" dirty="0"/>
              <a:t>Answer 6</a:t>
            </a:r>
          </a:p>
        </p:txBody>
      </p:sp>
      <p:sp>
        <p:nvSpPr>
          <p:cNvPr id="3" name="Content Placeholder 2">
            <a:extLst>
              <a:ext uri="{FF2B5EF4-FFF2-40B4-BE49-F238E27FC236}">
                <a16:creationId xmlns:a16="http://schemas.microsoft.com/office/drawing/2014/main" id="{9B9A12AD-0C58-443C-8F67-F5F1E95EE5E3}"/>
              </a:ext>
            </a:extLst>
          </p:cNvPr>
          <p:cNvSpPr>
            <a:spLocks noGrp="1"/>
          </p:cNvSpPr>
          <p:nvPr>
            <p:ph idx="1"/>
          </p:nvPr>
        </p:nvSpPr>
        <p:spPr/>
        <p:txBody>
          <a:bodyPr/>
          <a:lstStyle/>
          <a:p>
            <a:r>
              <a:rPr lang="en-US" dirty="0"/>
              <a:t>In Question 6 it was asked that what How many customers have a combination of Fixed Deposits and Credit Cards but not Personal loan </a:t>
            </a:r>
          </a:p>
          <a:p>
            <a:endParaRPr lang="en-US" dirty="0"/>
          </a:p>
          <a:p>
            <a:r>
              <a:rPr lang="en-US" dirty="0"/>
              <a:t>The number of those customer who have a combination of Fixed deposits and Credit cards but not Personal Loan is </a:t>
            </a:r>
            <a:r>
              <a:rPr lang="en-US" dirty="0">
                <a:solidFill>
                  <a:srgbClr val="FF0000"/>
                </a:solidFill>
              </a:rPr>
              <a:t>147 </a:t>
            </a:r>
            <a:r>
              <a:rPr lang="en-US" dirty="0"/>
              <a:t>.</a:t>
            </a:r>
          </a:p>
          <a:p>
            <a:pPr marL="0" indent="0">
              <a:buNone/>
            </a:pPr>
            <a:endParaRPr lang="en-US" dirty="0"/>
          </a:p>
          <a:p>
            <a:r>
              <a:rPr lang="en-US" dirty="0"/>
              <a:t>Pivot Table was used to find this .</a:t>
            </a:r>
          </a:p>
        </p:txBody>
      </p:sp>
    </p:spTree>
    <p:extLst>
      <p:ext uri="{BB962C8B-B14F-4D97-AF65-F5344CB8AC3E}">
        <p14:creationId xmlns:p14="http://schemas.microsoft.com/office/powerpoint/2010/main" val="2158067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5F228-70F8-4F15-AD81-7D8A62ED0F0C}"/>
              </a:ext>
            </a:extLst>
          </p:cNvPr>
          <p:cNvSpPr>
            <a:spLocks noGrp="1"/>
          </p:cNvSpPr>
          <p:nvPr>
            <p:ph type="title"/>
          </p:nvPr>
        </p:nvSpPr>
        <p:spPr/>
        <p:txBody>
          <a:bodyPr/>
          <a:lstStyle/>
          <a:p>
            <a:r>
              <a:rPr lang="en-US" dirty="0"/>
              <a:t>Answer 7</a:t>
            </a:r>
          </a:p>
        </p:txBody>
      </p:sp>
      <p:sp>
        <p:nvSpPr>
          <p:cNvPr id="3" name="Content Placeholder 2">
            <a:extLst>
              <a:ext uri="{FF2B5EF4-FFF2-40B4-BE49-F238E27FC236}">
                <a16:creationId xmlns:a16="http://schemas.microsoft.com/office/drawing/2014/main" id="{B34132DD-2553-489F-A8E9-4BD6AB446F25}"/>
              </a:ext>
            </a:extLst>
          </p:cNvPr>
          <p:cNvSpPr>
            <a:spLocks noGrp="1"/>
          </p:cNvSpPr>
          <p:nvPr>
            <p:ph idx="1"/>
          </p:nvPr>
        </p:nvSpPr>
        <p:spPr/>
        <p:txBody>
          <a:bodyPr/>
          <a:lstStyle/>
          <a:p>
            <a:r>
              <a:rPr lang="en-US" dirty="0"/>
              <a:t>In </a:t>
            </a:r>
            <a:r>
              <a:rPr lang="en-US" dirty="0">
                <a:solidFill>
                  <a:srgbClr val="FF0000"/>
                </a:solidFill>
              </a:rPr>
              <a:t>Question 7</a:t>
            </a:r>
            <a:r>
              <a:rPr lang="en-US" dirty="0"/>
              <a:t> it was asked to calculate the Median Income of the customer who has not availed the Personal Loan and the Median Income of the customer who have availed the Personal Loan . </a:t>
            </a:r>
          </a:p>
          <a:p>
            <a:endParaRPr lang="en-US" dirty="0"/>
          </a:p>
          <a:p>
            <a:r>
              <a:rPr lang="en-US" dirty="0"/>
              <a:t>Median Income of Customers With Personal Loan (In K/ Year) :</a:t>
            </a:r>
          </a:p>
          <a:p>
            <a:pPr marL="0" indent="0">
              <a:buNone/>
            </a:pPr>
            <a:r>
              <a:rPr lang="en-US" dirty="0">
                <a:solidFill>
                  <a:srgbClr val="FF0000"/>
                </a:solidFill>
              </a:rPr>
              <a:t>   142.5</a:t>
            </a:r>
          </a:p>
          <a:p>
            <a:r>
              <a:rPr lang="en-US" dirty="0"/>
              <a:t>Median Income of Customers With No Personal Loan (In K/Year) :</a:t>
            </a:r>
          </a:p>
          <a:p>
            <a:pPr marL="0" indent="0">
              <a:buNone/>
            </a:pPr>
            <a:r>
              <a:rPr lang="en-US" dirty="0"/>
              <a:t>   </a:t>
            </a:r>
            <a:r>
              <a:rPr lang="en-US" dirty="0">
                <a:solidFill>
                  <a:srgbClr val="FF0000"/>
                </a:solidFill>
              </a:rPr>
              <a:t>59</a:t>
            </a:r>
            <a:r>
              <a:rPr lang="en-US" dirty="0"/>
              <a:t>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85663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579A7-BB82-457B-B519-F77AB2772D9A}"/>
              </a:ext>
            </a:extLst>
          </p:cNvPr>
          <p:cNvSpPr>
            <a:spLocks noGrp="1"/>
          </p:cNvSpPr>
          <p:nvPr>
            <p:ph type="title"/>
          </p:nvPr>
        </p:nvSpPr>
        <p:spPr>
          <a:xfrm>
            <a:off x="838200" y="365126"/>
            <a:ext cx="10515600" cy="907494"/>
          </a:xfrm>
        </p:spPr>
        <p:txBody>
          <a:bodyPr/>
          <a:lstStyle/>
          <a:p>
            <a:r>
              <a:rPr lang="en-US" dirty="0"/>
              <a:t>Observation - </a:t>
            </a:r>
          </a:p>
        </p:txBody>
      </p:sp>
      <p:sp>
        <p:nvSpPr>
          <p:cNvPr id="3" name="Content Placeholder 2">
            <a:extLst>
              <a:ext uri="{FF2B5EF4-FFF2-40B4-BE49-F238E27FC236}">
                <a16:creationId xmlns:a16="http://schemas.microsoft.com/office/drawing/2014/main" id="{33340C1C-1CC3-4E96-8B7E-44732362FA0D}"/>
              </a:ext>
            </a:extLst>
          </p:cNvPr>
          <p:cNvSpPr>
            <a:spLocks noGrp="1"/>
          </p:cNvSpPr>
          <p:nvPr>
            <p:ph idx="1"/>
          </p:nvPr>
        </p:nvSpPr>
        <p:spPr>
          <a:xfrm>
            <a:off x="838200" y="1489435"/>
            <a:ext cx="10515600" cy="4687528"/>
          </a:xfrm>
        </p:spPr>
        <p:txBody>
          <a:bodyPr/>
          <a:lstStyle/>
          <a:p>
            <a:endParaRPr lang="en-US" dirty="0"/>
          </a:p>
          <a:p>
            <a:r>
              <a:rPr lang="en-US" dirty="0"/>
              <a:t>From the data we can clearly see that the median income of customers who have availed the personal loan is much HIGHER than the customer who has not availed the personal loan .</a:t>
            </a:r>
          </a:p>
          <a:p>
            <a:pPr marL="0" indent="0">
              <a:buNone/>
            </a:pPr>
            <a:endParaRPr lang="en-US" dirty="0"/>
          </a:p>
          <a:p>
            <a:r>
              <a:rPr lang="en-US" dirty="0"/>
              <a:t>There is a huge difference between the both variables .</a:t>
            </a:r>
          </a:p>
          <a:p>
            <a:pPr marL="0" indent="0">
              <a:buNone/>
            </a:pPr>
            <a:endParaRPr lang="en-US" dirty="0"/>
          </a:p>
          <a:p>
            <a:r>
              <a:rPr lang="en-US" dirty="0"/>
              <a:t>This simply means that the customer who are having personal loan are also having higher income .</a:t>
            </a:r>
          </a:p>
        </p:txBody>
      </p:sp>
    </p:spTree>
    <p:extLst>
      <p:ext uri="{BB962C8B-B14F-4D97-AF65-F5344CB8AC3E}">
        <p14:creationId xmlns:p14="http://schemas.microsoft.com/office/powerpoint/2010/main" val="745619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E5613-6522-4131-B4E6-6FE39A32B58C}"/>
              </a:ext>
            </a:extLst>
          </p:cNvPr>
          <p:cNvSpPr>
            <a:spLocks noGrp="1"/>
          </p:cNvSpPr>
          <p:nvPr>
            <p:ph type="title"/>
          </p:nvPr>
        </p:nvSpPr>
        <p:spPr/>
        <p:txBody>
          <a:bodyPr/>
          <a:lstStyle/>
          <a:p>
            <a:r>
              <a:rPr lang="en-US" dirty="0"/>
              <a:t>Answer 8</a:t>
            </a:r>
          </a:p>
        </p:txBody>
      </p:sp>
      <p:sp>
        <p:nvSpPr>
          <p:cNvPr id="3" name="Content Placeholder 2">
            <a:extLst>
              <a:ext uri="{FF2B5EF4-FFF2-40B4-BE49-F238E27FC236}">
                <a16:creationId xmlns:a16="http://schemas.microsoft.com/office/drawing/2014/main" id="{39C10A98-2279-44CE-94D9-B2709034095B}"/>
              </a:ext>
            </a:extLst>
          </p:cNvPr>
          <p:cNvSpPr>
            <a:spLocks noGrp="1"/>
          </p:cNvSpPr>
          <p:nvPr>
            <p:ph idx="1"/>
          </p:nvPr>
        </p:nvSpPr>
        <p:spPr/>
        <p:txBody>
          <a:bodyPr/>
          <a:lstStyle/>
          <a:p>
            <a:r>
              <a:rPr lang="en-US" dirty="0"/>
              <a:t>In this it was asked to create 4 different Pivot tables and summarize the values in percentage .</a:t>
            </a:r>
          </a:p>
          <a:p>
            <a:endParaRPr lang="en-US" dirty="0"/>
          </a:p>
          <a:p>
            <a:r>
              <a:rPr lang="en-US" dirty="0"/>
              <a:t>All 4 Pivot table created in the excel file .</a:t>
            </a:r>
          </a:p>
          <a:p>
            <a:pPr marL="0" indent="0">
              <a:buNone/>
            </a:pPr>
            <a:endParaRPr lang="en-US" dirty="0"/>
          </a:p>
          <a:p>
            <a:r>
              <a:rPr lang="en-US" dirty="0"/>
              <a:t>With Highlighted values</a:t>
            </a:r>
          </a:p>
        </p:txBody>
      </p:sp>
    </p:spTree>
    <p:extLst>
      <p:ext uri="{BB962C8B-B14F-4D97-AF65-F5344CB8AC3E}">
        <p14:creationId xmlns:p14="http://schemas.microsoft.com/office/powerpoint/2010/main" val="54591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0B07-C7A0-4EE8-A6E3-90DFB35477AE}"/>
              </a:ext>
            </a:extLst>
          </p:cNvPr>
          <p:cNvSpPr>
            <a:spLocks noGrp="1"/>
          </p:cNvSpPr>
          <p:nvPr>
            <p:ph type="title"/>
          </p:nvPr>
        </p:nvSpPr>
        <p:spPr/>
        <p:txBody>
          <a:bodyPr/>
          <a:lstStyle/>
          <a:p>
            <a:r>
              <a:rPr lang="en-US" dirty="0"/>
              <a:t>Answer 9 </a:t>
            </a:r>
          </a:p>
        </p:txBody>
      </p:sp>
      <p:sp>
        <p:nvSpPr>
          <p:cNvPr id="3" name="Content Placeholder 2">
            <a:extLst>
              <a:ext uri="{FF2B5EF4-FFF2-40B4-BE49-F238E27FC236}">
                <a16:creationId xmlns:a16="http://schemas.microsoft.com/office/drawing/2014/main" id="{F845BD9A-813D-4138-BFBC-3FC096F91869}"/>
              </a:ext>
            </a:extLst>
          </p:cNvPr>
          <p:cNvSpPr>
            <a:spLocks noGrp="1"/>
          </p:cNvSpPr>
          <p:nvPr>
            <p:ph idx="1"/>
          </p:nvPr>
        </p:nvSpPr>
        <p:spPr/>
        <p:txBody>
          <a:bodyPr/>
          <a:lstStyle/>
          <a:p>
            <a:endParaRPr lang="en-US" dirty="0"/>
          </a:p>
          <a:p>
            <a:endParaRPr lang="en-US" dirty="0"/>
          </a:p>
          <a:p>
            <a:r>
              <a:rPr lang="en-US" dirty="0"/>
              <a:t>In </a:t>
            </a:r>
            <a:r>
              <a:rPr lang="en-US" dirty="0">
                <a:solidFill>
                  <a:srgbClr val="FF0000"/>
                </a:solidFill>
              </a:rPr>
              <a:t>Question 9</a:t>
            </a:r>
            <a:r>
              <a:rPr lang="en-US" dirty="0"/>
              <a:t> it was asked to analyze the pivot table created in the previous question and state your observations and also state that which variable is important for our further study if we want analyze that which customer would want to buy the personal loan most likely and why .</a:t>
            </a:r>
          </a:p>
          <a:p>
            <a:pPr marL="0" indent="0">
              <a:buNone/>
            </a:pPr>
            <a:endParaRPr lang="en-US" dirty="0"/>
          </a:p>
        </p:txBody>
      </p:sp>
    </p:spTree>
    <p:extLst>
      <p:ext uri="{BB962C8B-B14F-4D97-AF65-F5344CB8AC3E}">
        <p14:creationId xmlns:p14="http://schemas.microsoft.com/office/powerpoint/2010/main" val="1380922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82342-D6E0-43CC-9728-475299D1A219}"/>
              </a:ext>
            </a:extLst>
          </p:cNvPr>
          <p:cNvSpPr>
            <a:spLocks noGrp="1"/>
          </p:cNvSpPr>
          <p:nvPr>
            <p:ph type="title"/>
          </p:nvPr>
        </p:nvSpPr>
        <p:spPr>
          <a:xfrm>
            <a:off x="838200" y="365125"/>
            <a:ext cx="10515600" cy="1114883"/>
          </a:xfrm>
        </p:spPr>
        <p:txBody>
          <a:bodyPr>
            <a:normAutofit/>
          </a:bodyPr>
          <a:lstStyle/>
          <a:p>
            <a:r>
              <a:rPr lang="en-US" sz="4000" dirty="0"/>
              <a:t>Observations </a:t>
            </a:r>
          </a:p>
        </p:txBody>
      </p:sp>
      <p:sp>
        <p:nvSpPr>
          <p:cNvPr id="3" name="Content Placeholder 2">
            <a:extLst>
              <a:ext uri="{FF2B5EF4-FFF2-40B4-BE49-F238E27FC236}">
                <a16:creationId xmlns:a16="http://schemas.microsoft.com/office/drawing/2014/main" id="{0CCE5F38-3CBB-407B-9E1A-B770F20DC29A}"/>
              </a:ext>
            </a:extLst>
          </p:cNvPr>
          <p:cNvSpPr>
            <a:spLocks noGrp="1"/>
          </p:cNvSpPr>
          <p:nvPr>
            <p:ph idx="1"/>
          </p:nvPr>
        </p:nvSpPr>
        <p:spPr>
          <a:xfrm>
            <a:off x="838200" y="1310326"/>
            <a:ext cx="10515600" cy="4866637"/>
          </a:xfrm>
        </p:spPr>
        <p:txBody>
          <a:bodyPr/>
          <a:lstStyle/>
          <a:p>
            <a:endParaRPr lang="en-US" dirty="0"/>
          </a:p>
          <a:p>
            <a:r>
              <a:rPr lang="en-US" dirty="0"/>
              <a:t>In the comparison of Income Category VS Personal Loan we can clearly see that only the customers with the income range 100+(k/Year) have availed the personal loan the most (</a:t>
            </a:r>
            <a:r>
              <a:rPr lang="en-US" dirty="0" err="1"/>
              <a:t>i.e</a:t>
            </a:r>
            <a:r>
              <a:rPr lang="en-US" dirty="0"/>
              <a:t> 8.76%) as for the other income ranges 50-100 only 0.84% of the total customer in that range have availed personal loan and </a:t>
            </a:r>
            <a:r>
              <a:rPr lang="en-US" dirty="0">
                <a:solidFill>
                  <a:srgbClr val="FF0000"/>
                </a:solidFill>
              </a:rPr>
              <a:t>as for the range of 0-50 there are total of 38.28% customers but none of them has availed personal loan .</a:t>
            </a:r>
          </a:p>
          <a:p>
            <a:r>
              <a:rPr lang="en-US" dirty="0"/>
              <a:t>Also we can see in the comparison of education vs personal loan under the category of undergraduates only </a:t>
            </a:r>
            <a:r>
              <a:rPr lang="en-US" dirty="0">
                <a:solidFill>
                  <a:srgbClr val="FF0000"/>
                </a:solidFill>
              </a:rPr>
              <a:t>1.86% of the total undergraduates </a:t>
            </a:r>
            <a:r>
              <a:rPr lang="en-US" dirty="0"/>
              <a:t>(</a:t>
            </a:r>
            <a:r>
              <a:rPr lang="en-US" dirty="0" err="1"/>
              <a:t>i.e</a:t>
            </a:r>
            <a:r>
              <a:rPr lang="en-US" dirty="0"/>
              <a:t> 41.92%) have availed the personal </a:t>
            </a:r>
            <a:r>
              <a:rPr lang="en-US" dirty="0" err="1"/>
              <a:t>laon</a:t>
            </a:r>
            <a:r>
              <a:rPr lang="en-US" dirty="0"/>
              <a:t>.</a:t>
            </a:r>
          </a:p>
          <a:p>
            <a:pPr marL="0" indent="0">
              <a:buNone/>
            </a:pPr>
            <a:endParaRPr lang="en-US" dirty="0"/>
          </a:p>
          <a:p>
            <a:endParaRPr lang="en-US" dirty="0">
              <a:solidFill>
                <a:srgbClr val="FF0000"/>
              </a:solidFill>
            </a:endParaRPr>
          </a:p>
        </p:txBody>
      </p:sp>
    </p:spTree>
    <p:extLst>
      <p:ext uri="{BB962C8B-B14F-4D97-AF65-F5344CB8AC3E}">
        <p14:creationId xmlns:p14="http://schemas.microsoft.com/office/powerpoint/2010/main" val="1009196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17E1C-B5A5-473D-8873-295437A42FCB}"/>
              </a:ext>
            </a:extLst>
          </p:cNvPr>
          <p:cNvSpPr>
            <a:spLocks noGrp="1"/>
          </p:cNvSpPr>
          <p:nvPr>
            <p:ph type="title"/>
          </p:nvPr>
        </p:nvSpPr>
        <p:spPr/>
        <p:txBody>
          <a:bodyPr>
            <a:normAutofit/>
          </a:bodyPr>
          <a:lstStyle/>
          <a:p>
            <a:r>
              <a:rPr lang="en-US" sz="4000" b="1" dirty="0"/>
              <a:t>Variables important for further study :</a:t>
            </a:r>
          </a:p>
        </p:txBody>
      </p:sp>
      <p:sp>
        <p:nvSpPr>
          <p:cNvPr id="3" name="Content Placeholder 2">
            <a:extLst>
              <a:ext uri="{FF2B5EF4-FFF2-40B4-BE49-F238E27FC236}">
                <a16:creationId xmlns:a16="http://schemas.microsoft.com/office/drawing/2014/main" id="{6C56CDE1-80E8-4AB5-B3CF-10BA93D68803}"/>
              </a:ext>
            </a:extLst>
          </p:cNvPr>
          <p:cNvSpPr>
            <a:spLocks noGrp="1"/>
          </p:cNvSpPr>
          <p:nvPr>
            <p:ph idx="1"/>
          </p:nvPr>
        </p:nvSpPr>
        <p:spPr/>
        <p:txBody>
          <a:bodyPr/>
          <a:lstStyle/>
          <a:p>
            <a:r>
              <a:rPr lang="en-US" dirty="0"/>
              <a:t>According to me the variables that are important for further study if we want to increase the personal loan holders are  </a:t>
            </a:r>
            <a:r>
              <a:rPr lang="en-US" dirty="0">
                <a:solidFill>
                  <a:srgbClr val="FF0000"/>
                </a:solidFill>
              </a:rPr>
              <a:t>TD account or Fixed deposits</a:t>
            </a:r>
            <a:r>
              <a:rPr lang="en-US" dirty="0"/>
              <a:t> because as we can see in the Pivot table the people not having TD account are </a:t>
            </a:r>
            <a:r>
              <a:rPr lang="en-US" dirty="0">
                <a:solidFill>
                  <a:srgbClr val="FF0000"/>
                </a:solidFill>
              </a:rPr>
              <a:t>93.96%</a:t>
            </a:r>
            <a:r>
              <a:rPr lang="en-US" dirty="0"/>
              <a:t> in total out of which </a:t>
            </a:r>
            <a:r>
              <a:rPr lang="en-US" dirty="0">
                <a:solidFill>
                  <a:srgbClr val="FF0000"/>
                </a:solidFill>
              </a:rPr>
              <a:t>6.80%</a:t>
            </a:r>
            <a:r>
              <a:rPr lang="en-US" dirty="0"/>
              <a:t> of people are having personal loan that is one of the highest number and thee are still many people left </a:t>
            </a:r>
            <a:r>
              <a:rPr lang="en-US" dirty="0">
                <a:solidFill>
                  <a:srgbClr val="FF0000"/>
                </a:solidFill>
              </a:rPr>
              <a:t>(87.16%) </a:t>
            </a:r>
            <a:r>
              <a:rPr lang="en-US" dirty="0"/>
              <a:t>so we can do further study in this variable as we have more chances of people availing personal loan in this variable and as for people having TD account that is also a goo number as out of </a:t>
            </a:r>
            <a:r>
              <a:rPr lang="en-US" dirty="0">
                <a:solidFill>
                  <a:srgbClr val="FF0000"/>
                </a:solidFill>
              </a:rPr>
              <a:t>6.04%</a:t>
            </a:r>
            <a:r>
              <a:rPr lang="en-US" dirty="0"/>
              <a:t> (total) </a:t>
            </a:r>
            <a:r>
              <a:rPr lang="en-US" dirty="0">
                <a:solidFill>
                  <a:srgbClr val="FF0000"/>
                </a:solidFill>
              </a:rPr>
              <a:t>2.80%</a:t>
            </a:r>
            <a:r>
              <a:rPr lang="en-US" dirty="0"/>
              <a:t> of people are having personal loan so in future this number might increase .</a:t>
            </a:r>
          </a:p>
        </p:txBody>
      </p:sp>
    </p:spTree>
    <p:extLst>
      <p:ext uri="{BB962C8B-B14F-4D97-AF65-F5344CB8AC3E}">
        <p14:creationId xmlns:p14="http://schemas.microsoft.com/office/powerpoint/2010/main" val="3265432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C903B-AB8F-44B1-A2EA-BF234AB753E4}"/>
              </a:ext>
            </a:extLst>
          </p:cNvPr>
          <p:cNvSpPr>
            <a:spLocks noGrp="1"/>
          </p:cNvSpPr>
          <p:nvPr>
            <p:ph type="title"/>
          </p:nvPr>
        </p:nvSpPr>
        <p:spPr>
          <a:xfrm flipV="1">
            <a:off x="838200" y="319406"/>
            <a:ext cx="10515600" cy="45719"/>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12B4CFA4-1095-4DCB-BA00-594B50DC1D1C}"/>
              </a:ext>
            </a:extLst>
          </p:cNvPr>
          <p:cNvSpPr>
            <a:spLocks noGrp="1"/>
          </p:cNvSpPr>
          <p:nvPr>
            <p:ph idx="1"/>
          </p:nvPr>
        </p:nvSpPr>
        <p:spPr>
          <a:xfrm>
            <a:off x="838200" y="1319753"/>
            <a:ext cx="10515600" cy="4857210"/>
          </a:xfrm>
        </p:spPr>
        <p:txBody>
          <a:bodyPr>
            <a:normAutofit/>
          </a:bodyPr>
          <a:lstStyle/>
          <a:p>
            <a:r>
              <a:rPr lang="en-US" dirty="0"/>
              <a:t>Another variable would be the online variable of people having and not having the internet banking facilities or an </a:t>
            </a:r>
            <a:r>
              <a:rPr lang="en-US" dirty="0">
                <a:solidFill>
                  <a:srgbClr val="FF0000"/>
                </a:solidFill>
              </a:rPr>
              <a:t>online account </a:t>
            </a:r>
            <a:r>
              <a:rPr lang="en-US" dirty="0"/>
              <a:t>with the bank .</a:t>
            </a:r>
          </a:p>
          <a:p>
            <a:pPr marL="0" indent="0">
              <a:buNone/>
            </a:pPr>
            <a:endParaRPr lang="en-US" dirty="0"/>
          </a:p>
          <a:p>
            <a:r>
              <a:rPr lang="en-US" dirty="0"/>
              <a:t>So, as we can see in the comparison of </a:t>
            </a:r>
            <a:r>
              <a:rPr lang="en-US" dirty="0">
                <a:solidFill>
                  <a:srgbClr val="FF0000"/>
                </a:solidFill>
              </a:rPr>
              <a:t>Online VS Personal loan </a:t>
            </a:r>
            <a:r>
              <a:rPr lang="en-US" dirty="0"/>
              <a:t>customer with online services – </a:t>
            </a:r>
            <a:r>
              <a:rPr lang="en-US" dirty="0">
                <a:solidFill>
                  <a:srgbClr val="FF0000"/>
                </a:solidFill>
              </a:rPr>
              <a:t>5.82%</a:t>
            </a:r>
            <a:r>
              <a:rPr lang="en-US" dirty="0"/>
              <a:t> of the total </a:t>
            </a:r>
            <a:r>
              <a:rPr lang="en-US" dirty="0">
                <a:solidFill>
                  <a:srgbClr val="FF0000"/>
                </a:solidFill>
              </a:rPr>
              <a:t>53.86%</a:t>
            </a:r>
            <a:r>
              <a:rPr lang="en-US" dirty="0"/>
              <a:t> have availed personal loan this is a good number and there are </a:t>
            </a:r>
            <a:r>
              <a:rPr lang="en-US" dirty="0">
                <a:solidFill>
                  <a:srgbClr val="FF0000"/>
                </a:solidFill>
              </a:rPr>
              <a:t>53.86%</a:t>
            </a:r>
            <a:r>
              <a:rPr lang="en-US" dirty="0"/>
              <a:t> customer left so in future this number might rise and as of the customers without he online services </a:t>
            </a:r>
            <a:r>
              <a:rPr lang="en-US" dirty="0">
                <a:solidFill>
                  <a:srgbClr val="FF0000"/>
                </a:solidFill>
              </a:rPr>
              <a:t>3.78%</a:t>
            </a:r>
            <a:r>
              <a:rPr lang="en-US" dirty="0"/>
              <a:t> of the total </a:t>
            </a:r>
            <a:r>
              <a:rPr lang="en-US" dirty="0">
                <a:solidFill>
                  <a:srgbClr val="FF0000"/>
                </a:solidFill>
              </a:rPr>
              <a:t>40.32%</a:t>
            </a:r>
            <a:r>
              <a:rPr lang="en-US" dirty="0"/>
              <a:t> customers have availed the personal loan and there are still </a:t>
            </a:r>
            <a:r>
              <a:rPr lang="en-US" dirty="0">
                <a:solidFill>
                  <a:srgbClr val="FF0000"/>
                </a:solidFill>
              </a:rPr>
              <a:t>36.54%</a:t>
            </a:r>
            <a:r>
              <a:rPr lang="en-US" dirty="0"/>
              <a:t> left so this is a good number as well we can study these variables more an generate more leads for personal loan .</a:t>
            </a:r>
          </a:p>
        </p:txBody>
      </p:sp>
    </p:spTree>
    <p:extLst>
      <p:ext uri="{BB962C8B-B14F-4D97-AF65-F5344CB8AC3E}">
        <p14:creationId xmlns:p14="http://schemas.microsoft.com/office/powerpoint/2010/main" val="4003666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77B30-7C84-4E92-8C19-8980DF66DD24}"/>
              </a:ext>
            </a:extLst>
          </p:cNvPr>
          <p:cNvSpPr>
            <a:spLocks noGrp="1"/>
          </p:cNvSpPr>
          <p:nvPr>
            <p:ph type="title"/>
          </p:nvPr>
        </p:nvSpPr>
        <p:spPr/>
        <p:txBody>
          <a:bodyPr/>
          <a:lstStyle/>
          <a:p>
            <a:r>
              <a:rPr lang="en-US" dirty="0"/>
              <a:t>Answer 10</a:t>
            </a:r>
          </a:p>
        </p:txBody>
      </p:sp>
      <p:sp>
        <p:nvSpPr>
          <p:cNvPr id="3" name="Content Placeholder 2">
            <a:extLst>
              <a:ext uri="{FF2B5EF4-FFF2-40B4-BE49-F238E27FC236}">
                <a16:creationId xmlns:a16="http://schemas.microsoft.com/office/drawing/2014/main" id="{C9F269A1-5317-4F36-8180-A9FCB19FA9E6}"/>
              </a:ext>
            </a:extLst>
          </p:cNvPr>
          <p:cNvSpPr>
            <a:spLocks noGrp="1"/>
          </p:cNvSpPr>
          <p:nvPr>
            <p:ph idx="1"/>
          </p:nvPr>
        </p:nvSpPr>
        <p:spPr>
          <a:xfrm>
            <a:off x="735292" y="1414022"/>
            <a:ext cx="9314562" cy="4834378"/>
          </a:xfrm>
        </p:spPr>
        <p:txBody>
          <a:bodyPr>
            <a:normAutofit fontScale="92500" lnSpcReduction="20000"/>
          </a:bodyPr>
          <a:lstStyle/>
          <a:p>
            <a:r>
              <a:rPr lang="en-US" dirty="0"/>
              <a:t>In </a:t>
            </a:r>
            <a:r>
              <a:rPr lang="en-US" dirty="0">
                <a:solidFill>
                  <a:srgbClr val="FF0000"/>
                </a:solidFill>
              </a:rPr>
              <a:t>Question 10</a:t>
            </a:r>
            <a:r>
              <a:rPr lang="en-US" dirty="0"/>
              <a:t> it was asked to state a cost effective strategy for the bank . So my strategy would be –</a:t>
            </a:r>
          </a:p>
          <a:p>
            <a:pPr marL="0" indent="0">
              <a:buNone/>
            </a:pPr>
            <a:endParaRPr lang="en-US" dirty="0"/>
          </a:p>
          <a:p>
            <a:r>
              <a:rPr lang="en-US" dirty="0"/>
              <a:t>First of all the bank already reached out to 5000 customers out of which 480 customers availed the loan so here we can narrow down the factors or the variables that affects the Personal Loan highly and then accordingly reach out to the specific targets that how we can build a cost effective strategy and without compromising the personal loan variable </a:t>
            </a:r>
          </a:p>
          <a:p>
            <a:r>
              <a:rPr lang="en-US" dirty="0"/>
              <a:t>So, as we saw from the previous questions –</a:t>
            </a:r>
          </a:p>
          <a:p>
            <a:pPr marL="514350" indent="-514350">
              <a:buAutoNum type="arabicPeriod"/>
            </a:pPr>
            <a:r>
              <a:rPr lang="en-US" dirty="0"/>
              <a:t>From </a:t>
            </a:r>
            <a:r>
              <a:rPr lang="en-US" dirty="0">
                <a:solidFill>
                  <a:srgbClr val="FF0000"/>
                </a:solidFill>
              </a:rPr>
              <a:t>Answer 1</a:t>
            </a:r>
            <a:r>
              <a:rPr lang="en-US" dirty="0"/>
              <a:t> we observed that as the age of the customer is rising the experience is also rising due to that there is also a rise in the income of the customers hence more customer availed the Personal Loan .</a:t>
            </a:r>
          </a:p>
          <a:p>
            <a:pPr marL="514350" indent="-514350">
              <a:buAutoNum type="arabicPeriod"/>
            </a:pPr>
            <a:r>
              <a:rPr lang="en-US" dirty="0"/>
              <a:t>Also, we also saw from the comparison of various variables from the pivot table in </a:t>
            </a:r>
            <a:r>
              <a:rPr lang="en-US" dirty="0">
                <a:solidFill>
                  <a:srgbClr val="FF0000"/>
                </a:solidFill>
              </a:rPr>
              <a:t>Answer 7</a:t>
            </a:r>
            <a:r>
              <a:rPr lang="en-US" dirty="0"/>
              <a:t> majority of the people buying the Personal Loan are the </a:t>
            </a:r>
            <a:r>
              <a:rPr lang="en-US" dirty="0">
                <a:solidFill>
                  <a:srgbClr val="FF0000"/>
                </a:solidFill>
              </a:rPr>
              <a:t>People from higher age group and people whose income is 100+(k/Year) </a:t>
            </a:r>
            <a:r>
              <a:rPr lang="en-US" dirty="0"/>
              <a:t>.</a:t>
            </a:r>
          </a:p>
          <a:p>
            <a:pPr marL="0" indent="0">
              <a:buNone/>
            </a:pPr>
            <a:endParaRPr lang="en-US" dirty="0"/>
          </a:p>
        </p:txBody>
      </p:sp>
    </p:spTree>
    <p:extLst>
      <p:ext uri="{BB962C8B-B14F-4D97-AF65-F5344CB8AC3E}">
        <p14:creationId xmlns:p14="http://schemas.microsoft.com/office/powerpoint/2010/main" val="2493605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3133B-0273-4AE2-8837-7D86021FFE5C}"/>
              </a:ext>
            </a:extLst>
          </p:cNvPr>
          <p:cNvSpPr>
            <a:spLocks noGrp="1"/>
          </p:cNvSpPr>
          <p:nvPr>
            <p:ph type="title"/>
          </p:nvPr>
        </p:nvSpPr>
        <p:spPr/>
        <p:txBody>
          <a:bodyPr/>
          <a:lstStyle/>
          <a:p>
            <a:r>
              <a:rPr lang="en-US" dirty="0"/>
              <a:t>Answer 1</a:t>
            </a:r>
          </a:p>
        </p:txBody>
      </p:sp>
      <p:sp>
        <p:nvSpPr>
          <p:cNvPr id="3" name="Content Placeholder 2">
            <a:extLst>
              <a:ext uri="{FF2B5EF4-FFF2-40B4-BE49-F238E27FC236}">
                <a16:creationId xmlns:a16="http://schemas.microsoft.com/office/drawing/2014/main" id="{975E26EC-9ACD-4923-BF7F-CDA536F3C81E}"/>
              </a:ext>
            </a:extLst>
          </p:cNvPr>
          <p:cNvSpPr>
            <a:spLocks noGrp="1"/>
          </p:cNvSpPr>
          <p:nvPr>
            <p:ph idx="1"/>
          </p:nvPr>
        </p:nvSpPr>
        <p:spPr/>
        <p:txBody>
          <a:bodyPr/>
          <a:lstStyle/>
          <a:p>
            <a:r>
              <a:rPr lang="en-US" dirty="0"/>
              <a:t>In </a:t>
            </a:r>
            <a:r>
              <a:rPr lang="en-US" dirty="0">
                <a:solidFill>
                  <a:srgbClr val="FF0000"/>
                </a:solidFill>
              </a:rPr>
              <a:t>Question 1 </a:t>
            </a:r>
            <a:r>
              <a:rPr lang="en-US" dirty="0"/>
              <a:t>it was asked that what percentage of the total banks customers have availed personal loan .</a:t>
            </a:r>
          </a:p>
          <a:p>
            <a:r>
              <a:rPr lang="en-US" dirty="0"/>
              <a:t>So by inserting a pivot table I arranged the required data </a:t>
            </a:r>
            <a:r>
              <a:rPr lang="en-US" dirty="0" err="1"/>
              <a:t>i.e</a:t>
            </a:r>
            <a:r>
              <a:rPr lang="en-US" dirty="0"/>
              <a:t> total number of bank customer (count of id) in the values quadrant and similarly the personal loan in the columns quadrant .</a:t>
            </a:r>
          </a:p>
          <a:p>
            <a:r>
              <a:rPr lang="en-US" dirty="0"/>
              <a:t>By that we got the total number of bank customers divided into  columns - Customers who have not availed Personal Loan and the Customers who have availed Personal loan . </a:t>
            </a:r>
          </a:p>
          <a:p>
            <a:r>
              <a:rPr lang="en-US" dirty="0">
                <a:solidFill>
                  <a:srgbClr val="FF0000"/>
                </a:solidFill>
              </a:rPr>
              <a:t>9.60% </a:t>
            </a:r>
            <a:r>
              <a:rPr lang="en-US" dirty="0"/>
              <a:t>of the banks customers have availed personal loan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60258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D405-374B-4BEA-A0A4-159A7423B90E}"/>
              </a:ext>
            </a:extLst>
          </p:cNvPr>
          <p:cNvSpPr>
            <a:spLocks noGrp="1"/>
          </p:cNvSpPr>
          <p:nvPr>
            <p:ph type="title"/>
          </p:nvPr>
        </p:nvSpPr>
        <p:spPr>
          <a:xfrm>
            <a:off x="-245882" y="148309"/>
            <a:ext cx="10515600" cy="45719"/>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42EC3AB5-361A-420A-ACA5-16EF5F284E9D}"/>
              </a:ext>
            </a:extLst>
          </p:cNvPr>
          <p:cNvSpPr>
            <a:spLocks noGrp="1"/>
          </p:cNvSpPr>
          <p:nvPr>
            <p:ph idx="1"/>
          </p:nvPr>
        </p:nvSpPr>
        <p:spPr>
          <a:xfrm>
            <a:off x="762786" y="1140643"/>
            <a:ext cx="10515600" cy="5488806"/>
          </a:xfrm>
        </p:spPr>
        <p:txBody>
          <a:bodyPr>
            <a:normAutofit/>
          </a:bodyPr>
          <a:lstStyle/>
          <a:p>
            <a:pPr marL="0" indent="0">
              <a:buNone/>
            </a:pPr>
            <a:r>
              <a:rPr lang="en-US" dirty="0"/>
              <a:t>3. So, we can clearly say that the most effective target would be the </a:t>
            </a:r>
            <a:r>
              <a:rPr lang="en-US" dirty="0">
                <a:solidFill>
                  <a:srgbClr val="FF0000"/>
                </a:solidFill>
              </a:rPr>
              <a:t>customers with higher income and higher age </a:t>
            </a:r>
            <a:r>
              <a:rPr lang="en-US" dirty="0"/>
              <a:t>.</a:t>
            </a:r>
          </a:p>
          <a:p>
            <a:pPr marL="0" indent="0">
              <a:buNone/>
            </a:pPr>
            <a:r>
              <a:rPr lang="en-US" dirty="0"/>
              <a:t>4. Also, there is one more variable that is Education Qualification when we compared education with personal loan in Answer 7 with the help of the pivot chart we observed that most of the </a:t>
            </a:r>
            <a:r>
              <a:rPr lang="en-US" dirty="0">
                <a:solidFill>
                  <a:srgbClr val="FF0000"/>
                </a:solidFill>
              </a:rPr>
              <a:t>professional customers</a:t>
            </a:r>
            <a:r>
              <a:rPr lang="en-US" dirty="0"/>
              <a:t> were having personal loan.</a:t>
            </a:r>
          </a:p>
          <a:p>
            <a:pPr marL="0" indent="0">
              <a:buNone/>
            </a:pPr>
            <a:endParaRPr lang="en-US" dirty="0"/>
          </a:p>
          <a:p>
            <a:pPr>
              <a:buFontTx/>
              <a:buChar char="-"/>
            </a:pPr>
            <a:r>
              <a:rPr lang="en-US" dirty="0"/>
              <a:t>So by all of these observations we reached to a conclusion that the    most effective variables would be </a:t>
            </a:r>
            <a:r>
              <a:rPr lang="en-US" dirty="0">
                <a:solidFill>
                  <a:srgbClr val="FF0000"/>
                </a:solidFill>
              </a:rPr>
              <a:t>Higher Age customers </a:t>
            </a:r>
            <a:r>
              <a:rPr lang="en-US" dirty="0"/>
              <a:t>, </a:t>
            </a:r>
            <a:r>
              <a:rPr lang="en-US" dirty="0">
                <a:solidFill>
                  <a:srgbClr val="FF0000"/>
                </a:solidFill>
              </a:rPr>
              <a:t>Customers having higher Income </a:t>
            </a:r>
            <a:r>
              <a:rPr lang="en-US" dirty="0"/>
              <a:t>and </a:t>
            </a:r>
            <a:r>
              <a:rPr lang="en-US" dirty="0">
                <a:solidFill>
                  <a:srgbClr val="FF0000"/>
                </a:solidFill>
              </a:rPr>
              <a:t>Professional customers </a:t>
            </a:r>
            <a:r>
              <a:rPr lang="en-US" dirty="0"/>
              <a:t>.</a:t>
            </a:r>
          </a:p>
          <a:p>
            <a:pPr marL="0" indent="0">
              <a:buNone/>
            </a:pPr>
            <a:endParaRPr lang="en-US" dirty="0"/>
          </a:p>
          <a:p>
            <a:pPr>
              <a:buFontTx/>
              <a:buChar char="-"/>
            </a:pPr>
            <a:r>
              <a:rPr lang="en-US" dirty="0"/>
              <a:t>Aside all that we can also target the customers who are almost at the criteria of High Age because in future they might consider availing the Personal Loan .</a:t>
            </a:r>
          </a:p>
        </p:txBody>
      </p:sp>
    </p:spTree>
    <p:extLst>
      <p:ext uri="{BB962C8B-B14F-4D97-AF65-F5344CB8AC3E}">
        <p14:creationId xmlns:p14="http://schemas.microsoft.com/office/powerpoint/2010/main" val="2298719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7D47-F8ED-43E6-8DBF-2C57F828BFD3}"/>
              </a:ext>
            </a:extLst>
          </p:cNvPr>
          <p:cNvSpPr>
            <a:spLocks noGrp="1"/>
          </p:cNvSpPr>
          <p:nvPr>
            <p:ph type="title"/>
          </p:nvPr>
        </p:nvSpPr>
        <p:spPr/>
        <p:txBody>
          <a:bodyPr>
            <a:normAutofit/>
          </a:bodyPr>
          <a:lstStyle/>
          <a:p>
            <a:r>
              <a:rPr lang="en-US" sz="4000" dirty="0"/>
              <a:t>All of these observations were from previous answers .</a:t>
            </a:r>
          </a:p>
        </p:txBody>
      </p:sp>
      <p:sp>
        <p:nvSpPr>
          <p:cNvPr id="3" name="Content Placeholder 2">
            <a:extLst>
              <a:ext uri="{FF2B5EF4-FFF2-40B4-BE49-F238E27FC236}">
                <a16:creationId xmlns:a16="http://schemas.microsoft.com/office/drawing/2014/main" id="{D07D133A-6B36-47DA-ABB1-2B6E0BD4D1D1}"/>
              </a:ext>
            </a:extLst>
          </p:cNvPr>
          <p:cNvSpPr>
            <a:spLocks noGrp="1"/>
          </p:cNvSpPr>
          <p:nvPr>
            <p:ph idx="1"/>
          </p:nvPr>
        </p:nvSpPr>
        <p:spPr/>
        <p:txBody>
          <a:bodyPr/>
          <a:lstStyle/>
          <a:p>
            <a:pPr algn="ctr"/>
            <a:endParaRPr lang="en-US" dirty="0"/>
          </a:p>
          <a:p>
            <a:pPr algn="ctr"/>
            <a:endParaRPr lang="en-US" dirty="0"/>
          </a:p>
          <a:p>
            <a:pPr algn="ctr"/>
            <a:endParaRPr lang="en-US" dirty="0"/>
          </a:p>
          <a:p>
            <a:pPr algn="ctr"/>
            <a:endParaRPr lang="en-US" dirty="0"/>
          </a:p>
          <a:p>
            <a:pPr algn="ctr"/>
            <a:endParaRPr lang="en-US" dirty="0"/>
          </a:p>
          <a:p>
            <a:pPr algn="r"/>
            <a:r>
              <a:rPr lang="en-US" dirty="0"/>
              <a:t>Thank you</a:t>
            </a:r>
          </a:p>
          <a:p>
            <a:pPr algn="r"/>
            <a:r>
              <a:rPr lang="en-US" dirty="0"/>
              <a:t>By Yash Sundli</a:t>
            </a:r>
          </a:p>
        </p:txBody>
      </p:sp>
    </p:spTree>
    <p:extLst>
      <p:ext uri="{BB962C8B-B14F-4D97-AF65-F5344CB8AC3E}">
        <p14:creationId xmlns:p14="http://schemas.microsoft.com/office/powerpoint/2010/main" val="3672941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A3614-977A-4DD9-B63D-0C5413F896EA}"/>
              </a:ext>
            </a:extLst>
          </p:cNvPr>
          <p:cNvSpPr>
            <a:spLocks noGrp="1"/>
          </p:cNvSpPr>
          <p:nvPr>
            <p:ph type="title"/>
          </p:nvPr>
        </p:nvSpPr>
        <p:spPr>
          <a:xfrm>
            <a:off x="838200" y="365126"/>
            <a:ext cx="10515600" cy="916920"/>
          </a:xfrm>
        </p:spPr>
        <p:txBody>
          <a:bodyPr/>
          <a:lstStyle/>
          <a:p>
            <a:r>
              <a:rPr lang="en-US" dirty="0"/>
              <a:t>Answer 2 </a:t>
            </a:r>
          </a:p>
        </p:txBody>
      </p:sp>
      <p:sp>
        <p:nvSpPr>
          <p:cNvPr id="3" name="Content Placeholder 2">
            <a:extLst>
              <a:ext uri="{FF2B5EF4-FFF2-40B4-BE49-F238E27FC236}">
                <a16:creationId xmlns:a16="http://schemas.microsoft.com/office/drawing/2014/main" id="{31100C1F-F246-4D61-938D-A095D8F9F882}"/>
              </a:ext>
            </a:extLst>
          </p:cNvPr>
          <p:cNvSpPr>
            <a:spLocks noGrp="1"/>
          </p:cNvSpPr>
          <p:nvPr>
            <p:ph idx="1"/>
          </p:nvPr>
        </p:nvSpPr>
        <p:spPr>
          <a:xfrm>
            <a:off x="838200" y="1461155"/>
            <a:ext cx="10515600" cy="4715808"/>
          </a:xfrm>
        </p:spPr>
        <p:txBody>
          <a:bodyPr/>
          <a:lstStyle/>
          <a:p>
            <a:endParaRPr lang="en-US" dirty="0"/>
          </a:p>
          <a:p>
            <a:r>
              <a:rPr lang="en-US" dirty="0"/>
              <a:t>In this </a:t>
            </a:r>
            <a:r>
              <a:rPr lang="en-US" dirty="0">
                <a:solidFill>
                  <a:srgbClr val="FF0000"/>
                </a:solidFill>
              </a:rPr>
              <a:t>Question</a:t>
            </a:r>
            <a:r>
              <a:rPr lang="en-US" dirty="0"/>
              <a:t> it was asked to generate a table with min, max, median and average for all numeric variables .</a:t>
            </a:r>
          </a:p>
          <a:p>
            <a:pPr marL="0" indent="0">
              <a:buNone/>
            </a:pPr>
            <a:endParaRPr lang="en-US" dirty="0"/>
          </a:p>
          <a:p>
            <a:r>
              <a:rPr lang="en-US" dirty="0"/>
              <a:t>So by applying the formula I generated the tables with required Variables .</a:t>
            </a:r>
          </a:p>
          <a:p>
            <a:pPr marL="0" indent="0">
              <a:buNone/>
            </a:pPr>
            <a:endParaRPr lang="en-US" dirty="0"/>
          </a:p>
          <a:p>
            <a:r>
              <a:rPr lang="en-US" dirty="0"/>
              <a:t>Formula used - </a:t>
            </a:r>
            <a:r>
              <a:rPr lang="en-US" dirty="0">
                <a:solidFill>
                  <a:srgbClr val="FF0000"/>
                </a:solidFill>
              </a:rPr>
              <a:t>=MIN(INDEX('Source Data'!$A$1:$O$5001,,MATCH('Answer 2'!B3,'Source Data'!$A$1:$O$1,0))) </a:t>
            </a:r>
            <a:r>
              <a:rPr lang="en-US" dirty="0"/>
              <a:t>.</a:t>
            </a:r>
          </a:p>
          <a:p>
            <a:endParaRPr lang="en-US" dirty="0"/>
          </a:p>
        </p:txBody>
      </p:sp>
    </p:spTree>
    <p:extLst>
      <p:ext uri="{BB962C8B-B14F-4D97-AF65-F5344CB8AC3E}">
        <p14:creationId xmlns:p14="http://schemas.microsoft.com/office/powerpoint/2010/main" val="127313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4C526-CDD0-40C7-B68F-C316021ECADE}"/>
              </a:ext>
            </a:extLst>
          </p:cNvPr>
          <p:cNvSpPr>
            <a:spLocks noGrp="1"/>
          </p:cNvSpPr>
          <p:nvPr>
            <p:ph type="title"/>
          </p:nvPr>
        </p:nvSpPr>
        <p:spPr>
          <a:xfrm>
            <a:off x="838200" y="365125"/>
            <a:ext cx="10515600" cy="1322273"/>
          </a:xfrm>
        </p:spPr>
        <p:txBody>
          <a:bodyPr>
            <a:normAutofit fontScale="90000"/>
          </a:bodyPr>
          <a:lstStyle/>
          <a:p>
            <a:r>
              <a:rPr lang="en-US" sz="2800" b="1" dirty="0"/>
              <a:t>In this a basic formula of min , max , average and median was used with the index and match function as mentioned in the file .</a:t>
            </a:r>
            <a:br>
              <a:rPr lang="en-US" sz="2800" dirty="0"/>
            </a:br>
            <a:endParaRPr lang="en-US" sz="2800" dirty="0"/>
          </a:p>
        </p:txBody>
      </p:sp>
      <p:sp>
        <p:nvSpPr>
          <p:cNvPr id="3" name="Content Placeholder 2">
            <a:extLst>
              <a:ext uri="{FF2B5EF4-FFF2-40B4-BE49-F238E27FC236}">
                <a16:creationId xmlns:a16="http://schemas.microsoft.com/office/drawing/2014/main" id="{9934C24E-76CF-4349-AEE1-969AC682B26A}"/>
              </a:ext>
            </a:extLst>
          </p:cNvPr>
          <p:cNvSpPr>
            <a:spLocks noGrp="1"/>
          </p:cNvSpPr>
          <p:nvPr>
            <p:ph idx="1"/>
          </p:nvPr>
        </p:nvSpPr>
        <p:spPr>
          <a:xfrm>
            <a:off x="838200" y="1480008"/>
            <a:ext cx="10515600" cy="4696955"/>
          </a:xfrm>
        </p:spPr>
        <p:txBody>
          <a:bodyPr>
            <a:normAutofit/>
          </a:bodyPr>
          <a:lstStyle/>
          <a:p>
            <a:r>
              <a:rPr lang="en-US" dirty="0"/>
              <a:t>OBSERVATION –</a:t>
            </a:r>
          </a:p>
          <a:p>
            <a:pPr marL="0" indent="0">
              <a:buNone/>
            </a:pPr>
            <a:endParaRPr lang="en-US" dirty="0"/>
          </a:p>
          <a:p>
            <a:r>
              <a:rPr lang="en-US" dirty="0"/>
              <a:t>From the table we can clearly observe that as the there is a rise in the age of the customers there is a significant increase in there income as well . Also the family members is also rising with the age.</a:t>
            </a:r>
          </a:p>
          <a:p>
            <a:r>
              <a:rPr lang="en-US" dirty="0"/>
              <a:t>The minimum age of the banks customer is 23 and they are having the minimum income of 8 k/year as mentioned in the data and gradually as their age increases their income is increasing as well </a:t>
            </a:r>
          </a:p>
          <a:p>
            <a:r>
              <a:rPr lang="en-US" dirty="0"/>
              <a:t>And , this affects the other variables too such </a:t>
            </a:r>
            <a:r>
              <a:rPr lang="en-US" dirty="0" err="1"/>
              <a:t>ccavg</a:t>
            </a:r>
            <a:r>
              <a:rPr lang="en-US" dirty="0"/>
              <a:t>. now people who are having low income do not have any credit card spending and on the other hand people with high income ( in high age group ) are having more </a:t>
            </a:r>
            <a:r>
              <a:rPr lang="en-US" dirty="0" err="1"/>
              <a:t>ccavg</a:t>
            </a:r>
            <a:r>
              <a:rPr lang="en-US" dirty="0"/>
              <a:t>. </a:t>
            </a:r>
          </a:p>
        </p:txBody>
      </p:sp>
    </p:spTree>
    <p:extLst>
      <p:ext uri="{BB962C8B-B14F-4D97-AF65-F5344CB8AC3E}">
        <p14:creationId xmlns:p14="http://schemas.microsoft.com/office/powerpoint/2010/main" val="2191050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0E0CC-B69F-42D6-A0FF-4542F33DDC4E}"/>
              </a:ext>
            </a:extLst>
          </p:cNvPr>
          <p:cNvSpPr>
            <a:spLocks noGrp="1"/>
          </p:cNvSpPr>
          <p:nvPr>
            <p:ph type="title"/>
          </p:nvPr>
        </p:nvSpPr>
        <p:spPr>
          <a:xfrm>
            <a:off x="838200" y="365126"/>
            <a:ext cx="10515600" cy="728384"/>
          </a:xfrm>
        </p:spPr>
        <p:txBody>
          <a:bodyPr/>
          <a:lstStyle/>
          <a:p>
            <a:r>
              <a:rPr lang="en-US" sz="800" dirty="0"/>
              <a:t>.</a:t>
            </a:r>
            <a:br>
              <a:rPr lang="en-US" sz="800" dirty="0"/>
            </a:br>
            <a:endParaRPr lang="en-US" sz="800" dirty="0"/>
          </a:p>
        </p:txBody>
      </p:sp>
      <p:sp>
        <p:nvSpPr>
          <p:cNvPr id="3" name="Content Placeholder 2">
            <a:extLst>
              <a:ext uri="{FF2B5EF4-FFF2-40B4-BE49-F238E27FC236}">
                <a16:creationId xmlns:a16="http://schemas.microsoft.com/office/drawing/2014/main" id="{01334DEB-8BE7-43FF-892B-1C0E1E7D1D69}"/>
              </a:ext>
            </a:extLst>
          </p:cNvPr>
          <p:cNvSpPr>
            <a:spLocks noGrp="1"/>
          </p:cNvSpPr>
          <p:nvPr>
            <p:ph idx="1"/>
          </p:nvPr>
        </p:nvSpPr>
        <p:spPr>
          <a:xfrm>
            <a:off x="838200" y="1357460"/>
            <a:ext cx="10515600" cy="4819503"/>
          </a:xfrm>
        </p:spPr>
        <p:txBody>
          <a:bodyPr/>
          <a:lstStyle/>
          <a:p>
            <a:r>
              <a:rPr lang="en-US" dirty="0"/>
              <a:t>Now if we talk about mortgage only the customer who are in the maximum age group are having it . There is no mortgage at younger age but we can gradually see increase in mortgage with the increase in age .</a:t>
            </a:r>
          </a:p>
          <a:p>
            <a:r>
              <a:rPr lang="en-US" dirty="0"/>
              <a:t>As for the median , it is the almost same as the average while in some variables it differs a bit like in mortgage and a bit in </a:t>
            </a:r>
            <a:r>
              <a:rPr lang="en-US" dirty="0" err="1"/>
              <a:t>ccavg</a:t>
            </a:r>
            <a:r>
              <a:rPr lang="en-US" dirty="0"/>
              <a:t>.</a:t>
            </a:r>
          </a:p>
          <a:p>
            <a:r>
              <a:rPr lang="en-US" dirty="0"/>
              <a:t>Median is required when there are some outliers in the data .</a:t>
            </a:r>
          </a:p>
          <a:p>
            <a:endParaRPr lang="en-US" dirty="0"/>
          </a:p>
        </p:txBody>
      </p:sp>
    </p:spTree>
    <p:extLst>
      <p:ext uri="{BB962C8B-B14F-4D97-AF65-F5344CB8AC3E}">
        <p14:creationId xmlns:p14="http://schemas.microsoft.com/office/powerpoint/2010/main" val="3138105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2930-47D1-43EC-B2BE-0DB404AFAD37}"/>
              </a:ext>
            </a:extLst>
          </p:cNvPr>
          <p:cNvSpPr>
            <a:spLocks noGrp="1"/>
          </p:cNvSpPr>
          <p:nvPr>
            <p:ph type="title"/>
          </p:nvPr>
        </p:nvSpPr>
        <p:spPr/>
        <p:txBody>
          <a:bodyPr/>
          <a:lstStyle/>
          <a:p>
            <a:r>
              <a:rPr lang="en-US" dirty="0"/>
              <a:t>Answer 3 </a:t>
            </a:r>
          </a:p>
        </p:txBody>
      </p:sp>
      <p:sp>
        <p:nvSpPr>
          <p:cNvPr id="3" name="Content Placeholder 2">
            <a:extLst>
              <a:ext uri="{FF2B5EF4-FFF2-40B4-BE49-F238E27FC236}">
                <a16:creationId xmlns:a16="http://schemas.microsoft.com/office/drawing/2014/main" id="{F3C548C3-FE08-4B3E-A3A0-25F8C75FC0A2}"/>
              </a:ext>
            </a:extLst>
          </p:cNvPr>
          <p:cNvSpPr>
            <a:spLocks noGrp="1"/>
          </p:cNvSpPr>
          <p:nvPr>
            <p:ph idx="1"/>
          </p:nvPr>
        </p:nvSpPr>
        <p:spPr>
          <a:xfrm>
            <a:off x="838200" y="1690687"/>
            <a:ext cx="10515600" cy="4486275"/>
          </a:xfrm>
        </p:spPr>
        <p:txBody>
          <a:bodyPr>
            <a:normAutofit/>
          </a:bodyPr>
          <a:lstStyle/>
          <a:p>
            <a:endParaRPr lang="en-US" dirty="0"/>
          </a:p>
          <a:p>
            <a:r>
              <a:rPr lang="en-US" dirty="0"/>
              <a:t>In </a:t>
            </a:r>
            <a:r>
              <a:rPr lang="en-US" dirty="0">
                <a:solidFill>
                  <a:srgbClr val="FF0000"/>
                </a:solidFill>
              </a:rPr>
              <a:t>Question 3</a:t>
            </a:r>
            <a:r>
              <a:rPr lang="en-US" dirty="0"/>
              <a:t> it was asked to create a new categorical for the experience column and to create a chart for the new categorical</a:t>
            </a:r>
          </a:p>
          <a:p>
            <a:pPr marL="0" indent="0">
              <a:buNone/>
            </a:pPr>
            <a:endParaRPr lang="en-US" dirty="0"/>
          </a:p>
          <a:p>
            <a:r>
              <a:rPr lang="en-US" dirty="0"/>
              <a:t>I created new categorical for experience as Experience Range </a:t>
            </a:r>
          </a:p>
          <a:p>
            <a:endParaRPr lang="en-US" dirty="0"/>
          </a:p>
          <a:p>
            <a:r>
              <a:rPr lang="en-US" dirty="0"/>
              <a:t>For creating Experience Range IF/Else Nested function was used . The formula used for it is </a:t>
            </a:r>
            <a:r>
              <a:rPr lang="en-US" dirty="0">
                <a:solidFill>
                  <a:srgbClr val="FF0000"/>
                </a:solidFill>
              </a:rPr>
              <a:t>=IF(B2&lt;=10,"0-10 </a:t>
            </a:r>
            <a:r>
              <a:rPr lang="en-US" dirty="0" err="1">
                <a:solidFill>
                  <a:srgbClr val="FF0000"/>
                </a:solidFill>
              </a:rPr>
              <a:t>Years",IF</a:t>
            </a:r>
            <a:r>
              <a:rPr lang="en-US" dirty="0">
                <a:solidFill>
                  <a:srgbClr val="FF0000"/>
                </a:solidFill>
              </a:rPr>
              <a:t>(B2&lt;=20,"11-20 </a:t>
            </a:r>
            <a:r>
              <a:rPr lang="en-US" dirty="0" err="1">
                <a:solidFill>
                  <a:srgbClr val="FF0000"/>
                </a:solidFill>
              </a:rPr>
              <a:t>Years",IF</a:t>
            </a:r>
            <a:r>
              <a:rPr lang="en-US" dirty="0">
                <a:solidFill>
                  <a:srgbClr val="FF0000"/>
                </a:solidFill>
              </a:rPr>
              <a:t>(B2&lt;=30,"21-30 Years","30+ Years"))) .</a:t>
            </a:r>
          </a:p>
        </p:txBody>
      </p:sp>
    </p:spTree>
    <p:extLst>
      <p:ext uri="{BB962C8B-B14F-4D97-AF65-F5344CB8AC3E}">
        <p14:creationId xmlns:p14="http://schemas.microsoft.com/office/powerpoint/2010/main" val="3709773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57EA-DBB1-421E-98C5-1AD27CD849CF}"/>
              </a:ext>
            </a:extLst>
          </p:cNvPr>
          <p:cNvSpPr>
            <a:spLocks noGrp="1"/>
          </p:cNvSpPr>
          <p:nvPr>
            <p:ph type="title"/>
          </p:nvPr>
        </p:nvSpPr>
        <p:spPr/>
        <p:txBody>
          <a:bodyPr>
            <a:normAutofit/>
          </a:bodyPr>
          <a:lstStyle/>
          <a:p>
            <a:r>
              <a:rPr lang="en-US" sz="4000" b="1" u="sng" dirty="0"/>
              <a:t>Here is the chart for Experience Range </a:t>
            </a:r>
          </a:p>
        </p:txBody>
      </p:sp>
      <p:pic>
        <p:nvPicPr>
          <p:cNvPr id="5" name="Content Placeholder 4">
            <a:extLst>
              <a:ext uri="{FF2B5EF4-FFF2-40B4-BE49-F238E27FC236}">
                <a16:creationId xmlns:a16="http://schemas.microsoft.com/office/drawing/2014/main" id="{B94F4684-B2DC-43B7-BD66-2CFB465F22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0202" y="1881054"/>
            <a:ext cx="7937369" cy="4482039"/>
          </a:xfrm>
        </p:spPr>
      </p:pic>
    </p:spTree>
    <p:extLst>
      <p:ext uri="{BB962C8B-B14F-4D97-AF65-F5344CB8AC3E}">
        <p14:creationId xmlns:p14="http://schemas.microsoft.com/office/powerpoint/2010/main" val="4170813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35CA-6A41-4BF7-A8B5-F74BEE5435F6}"/>
              </a:ext>
            </a:extLst>
          </p:cNvPr>
          <p:cNvSpPr>
            <a:spLocks noGrp="1"/>
          </p:cNvSpPr>
          <p:nvPr>
            <p:ph type="title"/>
          </p:nvPr>
        </p:nvSpPr>
        <p:spPr/>
        <p:txBody>
          <a:bodyPr/>
          <a:lstStyle/>
          <a:p>
            <a:r>
              <a:rPr lang="en-US" dirty="0"/>
              <a:t>Answer 4 </a:t>
            </a:r>
          </a:p>
        </p:txBody>
      </p:sp>
      <p:sp>
        <p:nvSpPr>
          <p:cNvPr id="3" name="Content Placeholder 2">
            <a:extLst>
              <a:ext uri="{FF2B5EF4-FFF2-40B4-BE49-F238E27FC236}">
                <a16:creationId xmlns:a16="http://schemas.microsoft.com/office/drawing/2014/main" id="{F3A9A854-811E-4B50-9B6D-FEAA34E88B20}"/>
              </a:ext>
            </a:extLst>
          </p:cNvPr>
          <p:cNvSpPr>
            <a:spLocks noGrp="1"/>
          </p:cNvSpPr>
          <p:nvPr>
            <p:ph idx="1"/>
          </p:nvPr>
        </p:nvSpPr>
        <p:spPr>
          <a:xfrm>
            <a:off x="801364" y="2359289"/>
            <a:ext cx="9162478" cy="4498711"/>
          </a:xfrm>
        </p:spPr>
        <p:txBody>
          <a:bodyPr/>
          <a:lstStyle/>
          <a:p>
            <a:r>
              <a:rPr lang="en-US" dirty="0"/>
              <a:t>In </a:t>
            </a:r>
            <a:r>
              <a:rPr lang="en-US" dirty="0">
                <a:solidFill>
                  <a:srgbClr val="FF0000"/>
                </a:solidFill>
              </a:rPr>
              <a:t>Question 4 </a:t>
            </a:r>
            <a:r>
              <a:rPr lang="en-US" dirty="0"/>
              <a:t>it was asked to create a scatter plot for Age and the Experience variable and state your observation .</a:t>
            </a:r>
          </a:p>
          <a:p>
            <a:pPr marL="0" indent="0">
              <a:buNone/>
            </a:pPr>
            <a:endParaRPr lang="en-US" dirty="0"/>
          </a:p>
          <a:p>
            <a:r>
              <a:rPr lang="en-US" dirty="0"/>
              <a:t>OBSERVATION</a:t>
            </a:r>
          </a:p>
          <a:p>
            <a:r>
              <a:rPr lang="en-US" dirty="0"/>
              <a:t>In the scatter plot we can clearly observe that both variables age and experience are </a:t>
            </a:r>
            <a:r>
              <a:rPr lang="en-US" dirty="0">
                <a:solidFill>
                  <a:srgbClr val="FF0000"/>
                </a:solidFill>
              </a:rPr>
              <a:t>positively correlated </a:t>
            </a:r>
            <a:r>
              <a:rPr lang="en-US" dirty="0"/>
              <a:t>.</a:t>
            </a:r>
          </a:p>
          <a:p>
            <a:r>
              <a:rPr lang="en-US" dirty="0"/>
              <a:t>We can see that as there is a rise in the age of the customers there is also a rise in the Experience as well .</a:t>
            </a:r>
          </a:p>
          <a:p>
            <a:endParaRPr lang="en-US" dirty="0"/>
          </a:p>
        </p:txBody>
      </p:sp>
    </p:spTree>
    <p:extLst>
      <p:ext uri="{BB962C8B-B14F-4D97-AF65-F5344CB8AC3E}">
        <p14:creationId xmlns:p14="http://schemas.microsoft.com/office/powerpoint/2010/main" val="3016290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B60A-6B6E-4B80-A81F-1A699E313AD6}"/>
              </a:ext>
            </a:extLst>
          </p:cNvPr>
          <p:cNvSpPr>
            <a:spLocks noGrp="1"/>
          </p:cNvSpPr>
          <p:nvPr>
            <p:ph type="title"/>
          </p:nvPr>
        </p:nvSpPr>
        <p:spPr/>
        <p:txBody>
          <a:bodyPr>
            <a:normAutofit/>
          </a:bodyPr>
          <a:lstStyle/>
          <a:p>
            <a:r>
              <a:rPr lang="en-US" sz="4000" b="1" u="sng" dirty="0"/>
              <a:t>Here is the scatter plot </a:t>
            </a:r>
          </a:p>
        </p:txBody>
      </p:sp>
      <p:pic>
        <p:nvPicPr>
          <p:cNvPr id="5" name="Content Placeholder 4">
            <a:extLst>
              <a:ext uri="{FF2B5EF4-FFF2-40B4-BE49-F238E27FC236}">
                <a16:creationId xmlns:a16="http://schemas.microsoft.com/office/drawing/2014/main" id="{3A0C75A2-DAF5-4A48-9085-81CC4004D0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2638" y="1928648"/>
            <a:ext cx="9266723" cy="3749365"/>
          </a:xfrm>
        </p:spPr>
      </p:pic>
    </p:spTree>
    <p:extLst>
      <p:ext uri="{BB962C8B-B14F-4D97-AF65-F5344CB8AC3E}">
        <p14:creationId xmlns:p14="http://schemas.microsoft.com/office/powerpoint/2010/main" val="42632529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367</TotalTime>
  <Words>1613</Words>
  <Application>Microsoft Office PowerPoint</Application>
  <PresentationFormat>Widescreen</PresentationFormat>
  <Paragraphs>112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Ion</vt:lpstr>
      <vt:lpstr>Business Report  </vt:lpstr>
      <vt:lpstr>Answer 1</vt:lpstr>
      <vt:lpstr>Answer 2 </vt:lpstr>
      <vt:lpstr>In this a basic formula of min , max , average and median was used with the index and match function as mentioned in the file . </vt:lpstr>
      <vt:lpstr>. </vt:lpstr>
      <vt:lpstr>Answer 3 </vt:lpstr>
      <vt:lpstr>Here is the chart for Experience Range </vt:lpstr>
      <vt:lpstr>Answer 4 </vt:lpstr>
      <vt:lpstr>Here is the scatter plot </vt:lpstr>
      <vt:lpstr>Answer 5 </vt:lpstr>
      <vt:lpstr>Answer 6</vt:lpstr>
      <vt:lpstr>Answer 7</vt:lpstr>
      <vt:lpstr>Observation - </vt:lpstr>
      <vt:lpstr>Answer 8</vt:lpstr>
      <vt:lpstr>Answer 9 </vt:lpstr>
      <vt:lpstr>Observations </vt:lpstr>
      <vt:lpstr>Variables important for further study :</vt:lpstr>
      <vt:lpstr>.</vt:lpstr>
      <vt:lpstr>Answer 10</vt:lpstr>
      <vt:lpstr>.</vt:lpstr>
      <vt:lpstr>All of these observations were from previous answers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Report  </dc:title>
  <dc:creator>Yash Sundli</dc:creator>
  <cp:lastModifiedBy>Yash Sundli</cp:lastModifiedBy>
  <cp:revision>26</cp:revision>
  <dcterms:created xsi:type="dcterms:W3CDTF">2023-04-07T08:57:14Z</dcterms:created>
  <dcterms:modified xsi:type="dcterms:W3CDTF">2023-04-08T19:50:50Z</dcterms:modified>
</cp:coreProperties>
</file>