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4" r:id="rId10"/>
    <p:sldId id="265" r:id="rId11"/>
    <p:sldId id="266" r:id="rId12"/>
    <p:sldId id="278"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CA77-16D3-4478-A0C6-D4DCF52CD1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A116A6-1093-4D0C-BA7D-4D766668B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8BB579-3FEF-4BC2-AC82-24CDF5F67F41}"/>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5" name="Footer Placeholder 4">
            <a:extLst>
              <a:ext uri="{FF2B5EF4-FFF2-40B4-BE49-F238E27FC236}">
                <a16:creationId xmlns:a16="http://schemas.microsoft.com/office/drawing/2014/main" id="{FFF7142D-370E-4BF3-8871-0C23E2EDE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5D504-53CC-4A4D-902E-F57F65619BDB}"/>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229017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4CC6-867D-4C2E-97D4-FE196CF31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175BA-6C03-4C04-9A99-D0D1BB412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18812-5473-4412-9209-19FB2361FFEB}"/>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5" name="Footer Placeholder 4">
            <a:extLst>
              <a:ext uri="{FF2B5EF4-FFF2-40B4-BE49-F238E27FC236}">
                <a16:creationId xmlns:a16="http://schemas.microsoft.com/office/drawing/2014/main" id="{CD923AE3-3BA7-4ACF-9AE3-A943EAD3D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1BC32-FB20-49CE-BAE1-9FEB49F8BC9B}"/>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179433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6296E-AA5A-48CB-93CC-99AF17596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13AC35-CE42-4112-B58C-C4CF31C10F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0345D-D34F-457B-BCEC-D82CCB08A98E}"/>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5" name="Footer Placeholder 4">
            <a:extLst>
              <a:ext uri="{FF2B5EF4-FFF2-40B4-BE49-F238E27FC236}">
                <a16:creationId xmlns:a16="http://schemas.microsoft.com/office/drawing/2014/main" id="{CD5789F4-E17B-49FF-9685-C7DDC77B6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C114F-D560-4752-9FDE-536191DAC09A}"/>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297253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1D39-06F3-4B2A-9187-DD2186B7F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0D90DC-7F69-4F14-89B7-7DDDCBF338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E84EB-D7F9-48F6-B969-E097F73EBF88}"/>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5" name="Footer Placeholder 4">
            <a:extLst>
              <a:ext uri="{FF2B5EF4-FFF2-40B4-BE49-F238E27FC236}">
                <a16:creationId xmlns:a16="http://schemas.microsoft.com/office/drawing/2014/main" id="{1DFD6A17-F662-4D59-85B9-60389B408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EA09A-5F9C-40D1-9FFF-1B77F2BB1EC1}"/>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327533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7A45-1A05-42BB-BAE5-AA1834E0C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4DCBF9-7D7C-40C9-AC7D-D5A43E3B6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D1C222-CA9B-4285-B3F0-5C92F503068E}"/>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5" name="Footer Placeholder 4">
            <a:extLst>
              <a:ext uri="{FF2B5EF4-FFF2-40B4-BE49-F238E27FC236}">
                <a16:creationId xmlns:a16="http://schemas.microsoft.com/office/drawing/2014/main" id="{9154F70F-F556-4C6D-8392-297113330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23B69-5EB5-48ED-A726-A3B894E6974F}"/>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365389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8615-EA35-49C6-87EF-61BEBE56B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30763-8BE8-4144-A2D9-C9006BDF6F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192D8-1565-4DEA-AB81-59AB5656F0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0E466-136A-4C6D-AE4F-7E53E62149BB}"/>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6" name="Footer Placeholder 5">
            <a:extLst>
              <a:ext uri="{FF2B5EF4-FFF2-40B4-BE49-F238E27FC236}">
                <a16:creationId xmlns:a16="http://schemas.microsoft.com/office/drawing/2014/main" id="{9AA8DDCA-A2C0-4205-BAA0-B472CB68C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92993-B4BA-415A-81F2-C18B92865CD1}"/>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24418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8620-8D1B-41F2-BF61-55F21141F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1A38AE-F1FD-4C04-87B2-6F15386CE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5E8BF0-3C1E-4423-ACE5-997BF21D41B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FB7EDA-AE3C-4A6D-A595-0662DD36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68E5D0-AFCA-47F5-A434-7B0E41BD2E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F2C0E0-10FB-4DB3-B8AA-F1D798B36A90}"/>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8" name="Footer Placeholder 7">
            <a:extLst>
              <a:ext uri="{FF2B5EF4-FFF2-40B4-BE49-F238E27FC236}">
                <a16:creationId xmlns:a16="http://schemas.microsoft.com/office/drawing/2014/main" id="{6C9BC714-7B9F-44DA-99C8-786710C194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63B150-5FC0-4B7E-802B-AE73FDD33DC3}"/>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220589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8473-AD83-4CD1-B65F-A6E202E9FE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5E4BB1-BDE9-4621-AF2F-B0A37C9FE08F}"/>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4" name="Footer Placeholder 3">
            <a:extLst>
              <a:ext uri="{FF2B5EF4-FFF2-40B4-BE49-F238E27FC236}">
                <a16:creationId xmlns:a16="http://schemas.microsoft.com/office/drawing/2014/main" id="{B776F4F9-6B47-4539-AE50-6B8BB89DDF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0C69A5-DBB0-48A1-B779-380C0226A542}"/>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388919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40131-B950-4B03-83B6-B5C6FC23B948}"/>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3" name="Footer Placeholder 2">
            <a:extLst>
              <a:ext uri="{FF2B5EF4-FFF2-40B4-BE49-F238E27FC236}">
                <a16:creationId xmlns:a16="http://schemas.microsoft.com/office/drawing/2014/main" id="{4119DF5B-00BA-4A9B-9FEF-7AB313FE3A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C515D1-1277-4C16-914D-8CF993394992}"/>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117328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197-0AB2-405E-9850-4CA7D0EE0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EEC605-A24D-47E5-A084-FAA1EF642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A721E0-9F50-4AAB-AE98-1BE9432CD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5B961A-FA91-4F88-8A83-BE8BAA4B0793}"/>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6" name="Footer Placeholder 5">
            <a:extLst>
              <a:ext uri="{FF2B5EF4-FFF2-40B4-BE49-F238E27FC236}">
                <a16:creationId xmlns:a16="http://schemas.microsoft.com/office/drawing/2014/main" id="{5E85FFC5-0D91-4360-8FDA-BFA9805B55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B2405-E2F9-4883-872B-EC894283C5CA}"/>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61211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60C6-D85F-4A76-8730-72971FA51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290A6A-1D31-43B3-B827-E4EA20BF6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6C53C8-1AE4-42F0-89BE-B24970AC1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8558BF-6518-4DB7-B998-2EF73F7C8A7A}"/>
              </a:ext>
            </a:extLst>
          </p:cNvPr>
          <p:cNvSpPr>
            <a:spLocks noGrp="1"/>
          </p:cNvSpPr>
          <p:nvPr>
            <p:ph type="dt" sz="half" idx="10"/>
          </p:nvPr>
        </p:nvSpPr>
        <p:spPr/>
        <p:txBody>
          <a:bodyPr/>
          <a:lstStyle/>
          <a:p>
            <a:fld id="{27E5ABCD-6B99-439D-859D-08DD1E4733D0}" type="datetimeFigureOut">
              <a:rPr lang="en-US" smtClean="0"/>
              <a:t>4/15/2023</a:t>
            </a:fld>
            <a:endParaRPr lang="en-US"/>
          </a:p>
        </p:txBody>
      </p:sp>
      <p:sp>
        <p:nvSpPr>
          <p:cNvPr id="6" name="Footer Placeholder 5">
            <a:extLst>
              <a:ext uri="{FF2B5EF4-FFF2-40B4-BE49-F238E27FC236}">
                <a16:creationId xmlns:a16="http://schemas.microsoft.com/office/drawing/2014/main" id="{9DE0035C-CA15-4ED4-8660-EABADF28E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F5410B-53B6-40F2-A58E-8D331419719F}"/>
              </a:ext>
            </a:extLst>
          </p:cNvPr>
          <p:cNvSpPr>
            <a:spLocks noGrp="1"/>
          </p:cNvSpPr>
          <p:nvPr>
            <p:ph type="sldNum" sz="quarter" idx="12"/>
          </p:nvPr>
        </p:nvSpPr>
        <p:spPr/>
        <p:txBody>
          <a:bodyPr/>
          <a:lstStyle/>
          <a:p>
            <a:fld id="{9A70E705-F477-49DF-B48E-A094C8236A50}" type="slidenum">
              <a:rPr lang="en-US" smtClean="0"/>
              <a:t>‹#›</a:t>
            </a:fld>
            <a:endParaRPr lang="en-US"/>
          </a:p>
        </p:txBody>
      </p:sp>
    </p:spTree>
    <p:extLst>
      <p:ext uri="{BB962C8B-B14F-4D97-AF65-F5344CB8AC3E}">
        <p14:creationId xmlns:p14="http://schemas.microsoft.com/office/powerpoint/2010/main" val="401352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0B967C-E966-4A63-BFA4-2FB6015A5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33B24-9D4A-45C8-A075-AF36D4B2BE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F8E1C-3B98-4B49-89FC-57037765F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5ABCD-6B99-439D-859D-08DD1E4733D0}" type="datetimeFigureOut">
              <a:rPr lang="en-US" smtClean="0"/>
              <a:t>4/15/2023</a:t>
            </a:fld>
            <a:endParaRPr lang="en-US"/>
          </a:p>
        </p:txBody>
      </p:sp>
      <p:sp>
        <p:nvSpPr>
          <p:cNvPr id="5" name="Footer Placeholder 4">
            <a:extLst>
              <a:ext uri="{FF2B5EF4-FFF2-40B4-BE49-F238E27FC236}">
                <a16:creationId xmlns:a16="http://schemas.microsoft.com/office/drawing/2014/main" id="{BACFE96D-FAE8-47B4-9B4C-BCF0C73A11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B9722C-6F5A-4EA7-9AD0-DCBF246C0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0E705-F477-49DF-B48E-A094C8236A50}" type="slidenum">
              <a:rPr lang="en-US" smtClean="0"/>
              <a:t>‹#›</a:t>
            </a:fld>
            <a:endParaRPr lang="en-US"/>
          </a:p>
        </p:txBody>
      </p:sp>
    </p:spTree>
    <p:extLst>
      <p:ext uri="{BB962C8B-B14F-4D97-AF65-F5344CB8AC3E}">
        <p14:creationId xmlns:p14="http://schemas.microsoft.com/office/powerpoint/2010/main" val="2971971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433D-509B-48B5-B763-8798A2BEFBC1}"/>
              </a:ext>
            </a:extLst>
          </p:cNvPr>
          <p:cNvSpPr>
            <a:spLocks noGrp="1"/>
          </p:cNvSpPr>
          <p:nvPr>
            <p:ph type="ctrTitle"/>
          </p:nvPr>
        </p:nvSpPr>
        <p:spPr/>
        <p:txBody>
          <a:bodyPr/>
          <a:lstStyle/>
          <a:p>
            <a:r>
              <a:rPr lang="en-US" b="1" dirty="0"/>
              <a:t>BUSSINESS REPORT</a:t>
            </a:r>
          </a:p>
        </p:txBody>
      </p:sp>
      <p:sp>
        <p:nvSpPr>
          <p:cNvPr id="3" name="Subtitle 2">
            <a:extLst>
              <a:ext uri="{FF2B5EF4-FFF2-40B4-BE49-F238E27FC236}">
                <a16:creationId xmlns:a16="http://schemas.microsoft.com/office/drawing/2014/main" id="{835E1E8D-6F5F-4579-A021-4F7DCE798817}"/>
              </a:ext>
            </a:extLst>
          </p:cNvPr>
          <p:cNvSpPr>
            <a:spLocks noGrp="1"/>
          </p:cNvSpPr>
          <p:nvPr>
            <p:ph type="subTitle" idx="1"/>
          </p:nvPr>
        </p:nvSpPr>
        <p:spPr/>
        <p:txBody>
          <a:bodyPr/>
          <a:lstStyle/>
          <a:p>
            <a:pPr algn="r"/>
            <a:endParaRPr lang="en-US" dirty="0"/>
          </a:p>
          <a:p>
            <a:pPr algn="r"/>
            <a:r>
              <a:rPr lang="en-US" dirty="0"/>
              <a:t>- By Yash Sundli </a:t>
            </a:r>
          </a:p>
        </p:txBody>
      </p:sp>
    </p:spTree>
    <p:extLst>
      <p:ext uri="{BB962C8B-B14F-4D97-AF65-F5344CB8AC3E}">
        <p14:creationId xmlns:p14="http://schemas.microsoft.com/office/powerpoint/2010/main" val="3224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FA27-B321-456D-BDC2-E30B1E8A5F9A}"/>
              </a:ext>
            </a:extLst>
          </p:cNvPr>
          <p:cNvSpPr>
            <a:spLocks noGrp="1"/>
          </p:cNvSpPr>
          <p:nvPr>
            <p:ph type="title"/>
          </p:nvPr>
        </p:nvSpPr>
        <p:spPr/>
        <p:txBody>
          <a:bodyPr/>
          <a:lstStyle/>
          <a:p>
            <a:r>
              <a:rPr lang="en-US" dirty="0"/>
              <a:t>Answer 5 -</a:t>
            </a:r>
          </a:p>
        </p:txBody>
      </p:sp>
      <p:sp>
        <p:nvSpPr>
          <p:cNvPr id="3" name="Content Placeholder 2">
            <a:extLst>
              <a:ext uri="{FF2B5EF4-FFF2-40B4-BE49-F238E27FC236}">
                <a16:creationId xmlns:a16="http://schemas.microsoft.com/office/drawing/2014/main" id="{F25851BE-187F-422C-8A81-5345661F5450}"/>
              </a:ext>
            </a:extLst>
          </p:cNvPr>
          <p:cNvSpPr>
            <a:spLocks noGrp="1"/>
          </p:cNvSpPr>
          <p:nvPr>
            <p:ph idx="1"/>
          </p:nvPr>
        </p:nvSpPr>
        <p:spPr/>
        <p:txBody>
          <a:bodyPr/>
          <a:lstStyle/>
          <a:p>
            <a:r>
              <a:rPr lang="en-US" b="1" dirty="0"/>
              <a:t>In Question 5 it was asked to Build an initial regression model with AVG_PRICE as ‘y’ (Dependent variable) and LSTAT variable as Independent Variable. Generate the residual plot .</a:t>
            </a:r>
          </a:p>
          <a:p>
            <a:pPr marL="514350" indent="-514350">
              <a:buAutoNum type="alphaLcParenR"/>
            </a:pPr>
            <a:r>
              <a:rPr lang="en-US" b="1" dirty="0"/>
              <a:t>What do you infer from the regression summary output – </a:t>
            </a:r>
          </a:p>
          <a:p>
            <a:pPr marL="0" indent="0">
              <a:buNone/>
            </a:pPr>
            <a:endParaRPr lang="en-US" dirty="0"/>
          </a:p>
          <a:p>
            <a:pPr algn="just"/>
            <a:r>
              <a:rPr lang="en-US" dirty="0"/>
              <a:t> Firstly we can see that the value of Multiple R is 0.74 that means</a:t>
            </a:r>
          </a:p>
          <a:p>
            <a:pPr marL="0" indent="0" algn="just">
              <a:buNone/>
            </a:pPr>
            <a:r>
              <a:rPr lang="en-US" dirty="0"/>
              <a:t>     there is a correlation of 0.74 between the variables .</a:t>
            </a:r>
          </a:p>
          <a:p>
            <a:pPr algn="just"/>
            <a:r>
              <a:rPr lang="en-US" dirty="0"/>
              <a:t>As for the R square the value is 0.54 that means only 54% of variation in the average price can be explained by LSTAT .</a:t>
            </a:r>
          </a:p>
          <a:p>
            <a:pPr marL="0" indent="0" algn="just">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6152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D480-F1A2-409F-B4BC-07CA0D9DA32E}"/>
              </a:ext>
            </a:extLst>
          </p:cNvPr>
          <p:cNvSpPr>
            <a:spLocks noGrp="1"/>
          </p:cNvSpPr>
          <p:nvPr>
            <p:ph type="title"/>
          </p:nvPr>
        </p:nvSpPr>
        <p:spPr>
          <a:xfrm>
            <a:off x="838200" y="365126"/>
            <a:ext cx="10515600" cy="55870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D6A47D4C-6953-4E76-8476-E2B09F04CCE2}"/>
              </a:ext>
            </a:extLst>
          </p:cNvPr>
          <p:cNvSpPr>
            <a:spLocks noGrp="1"/>
          </p:cNvSpPr>
          <p:nvPr>
            <p:ph idx="1"/>
          </p:nvPr>
        </p:nvSpPr>
        <p:spPr>
          <a:xfrm>
            <a:off x="838200" y="1319753"/>
            <a:ext cx="10515600" cy="4857210"/>
          </a:xfrm>
        </p:spPr>
        <p:txBody>
          <a:bodyPr/>
          <a:lstStyle/>
          <a:p>
            <a:endParaRPr lang="en-US" dirty="0"/>
          </a:p>
          <a:p>
            <a:r>
              <a:rPr lang="en-US" dirty="0"/>
              <a:t>0.54 value of R Square is not that good but it is acceptable .</a:t>
            </a:r>
          </a:p>
          <a:p>
            <a:pPr marL="0" indent="0">
              <a:buNone/>
            </a:pPr>
            <a:endParaRPr lang="en-US" dirty="0"/>
          </a:p>
          <a:p>
            <a:r>
              <a:rPr lang="en-US" dirty="0"/>
              <a:t>Coefficient Value is -950.05 (Negative Value) This simply means that lower the LSTAT more would be the average price according to this model .</a:t>
            </a:r>
          </a:p>
          <a:p>
            <a:r>
              <a:rPr lang="en-US" dirty="0"/>
              <a:t>Intercept is 34553.84 </a:t>
            </a:r>
          </a:p>
          <a:p>
            <a:r>
              <a:rPr lang="en-US" dirty="0"/>
              <a:t>As for the residual plot in that we can see that most of the residuals are lying on the line but some of them are scattered. There is no pattern in it but this not an ideal residuals but it is acceptable </a:t>
            </a:r>
          </a:p>
        </p:txBody>
      </p:sp>
    </p:spTree>
    <p:extLst>
      <p:ext uri="{BB962C8B-B14F-4D97-AF65-F5344CB8AC3E}">
        <p14:creationId xmlns:p14="http://schemas.microsoft.com/office/powerpoint/2010/main" val="409925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EC57-A945-4234-999A-03C2B1C80E3C}"/>
              </a:ext>
            </a:extLst>
          </p:cNvPr>
          <p:cNvSpPr>
            <a:spLocks noGrp="1"/>
          </p:cNvSpPr>
          <p:nvPr>
            <p:ph type="title"/>
          </p:nvPr>
        </p:nvSpPr>
        <p:spPr>
          <a:xfrm>
            <a:off x="838200" y="365126"/>
            <a:ext cx="10515600" cy="558702"/>
          </a:xfrm>
        </p:spPr>
        <p:txBody>
          <a:bodyPr>
            <a:normAutofit fontScale="90000"/>
          </a:bodyPr>
          <a:lstStyle/>
          <a:p>
            <a:r>
              <a:rPr lang="en-US" dirty="0"/>
              <a:t>Residual Plot </a:t>
            </a:r>
          </a:p>
        </p:txBody>
      </p:sp>
      <p:pic>
        <p:nvPicPr>
          <p:cNvPr id="5" name="Content Placeholder 4">
            <a:extLst>
              <a:ext uri="{FF2B5EF4-FFF2-40B4-BE49-F238E27FC236}">
                <a16:creationId xmlns:a16="http://schemas.microsoft.com/office/drawing/2014/main" id="{4766DA54-6099-4A59-B5B6-0A823E0F8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132" y="1112364"/>
            <a:ext cx="8009074" cy="4176073"/>
          </a:xfrm>
        </p:spPr>
      </p:pic>
    </p:spTree>
    <p:extLst>
      <p:ext uri="{BB962C8B-B14F-4D97-AF65-F5344CB8AC3E}">
        <p14:creationId xmlns:p14="http://schemas.microsoft.com/office/powerpoint/2010/main" val="130218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2E21-30E6-4F07-BCA8-2079B0016FA2}"/>
              </a:ext>
            </a:extLst>
          </p:cNvPr>
          <p:cNvSpPr>
            <a:spLocks noGrp="1"/>
          </p:cNvSpPr>
          <p:nvPr>
            <p:ph type="title"/>
          </p:nvPr>
        </p:nvSpPr>
        <p:spPr>
          <a:xfrm>
            <a:off x="838200" y="365126"/>
            <a:ext cx="10515600" cy="11564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C1E070CA-1536-48D9-9F8C-20F959315DEA}"/>
              </a:ext>
            </a:extLst>
          </p:cNvPr>
          <p:cNvSpPr>
            <a:spLocks noGrp="1"/>
          </p:cNvSpPr>
          <p:nvPr>
            <p:ph idx="1"/>
          </p:nvPr>
        </p:nvSpPr>
        <p:spPr>
          <a:xfrm>
            <a:off x="838200" y="886120"/>
            <a:ext cx="10515600" cy="5290843"/>
          </a:xfrm>
        </p:spPr>
        <p:txBody>
          <a:bodyPr/>
          <a:lstStyle/>
          <a:p>
            <a:pPr marL="0" indent="0">
              <a:buNone/>
            </a:pPr>
            <a:endParaRPr lang="en-US" dirty="0"/>
          </a:p>
          <a:p>
            <a:pPr marL="0" indent="0">
              <a:buNone/>
            </a:pPr>
            <a:r>
              <a:rPr lang="en-US" b="1" dirty="0"/>
              <a:t>B) Is LSTAT Variable Significant for the analysis –</a:t>
            </a:r>
          </a:p>
          <a:p>
            <a:endParaRPr lang="en-US" b="1" dirty="0"/>
          </a:p>
          <a:p>
            <a:r>
              <a:rPr lang="en-US" dirty="0"/>
              <a:t>We can say that the LSTAT variable is significant for the analysis as the Significance value is acceptable as highlighted in the regression model there will be some variations after predicting the price but not much as the P value is acceptable too but we can look for more </a:t>
            </a:r>
            <a:r>
              <a:rPr lang="en-US" dirty="0" err="1"/>
              <a:t>variabels</a:t>
            </a:r>
            <a:r>
              <a:rPr lang="en-US" dirty="0"/>
              <a:t> that may get good R Square value . We can see the predicted values in the residuals table .</a:t>
            </a:r>
          </a:p>
          <a:p>
            <a:endParaRPr lang="en-US" dirty="0"/>
          </a:p>
        </p:txBody>
      </p:sp>
    </p:spTree>
    <p:extLst>
      <p:ext uri="{BB962C8B-B14F-4D97-AF65-F5344CB8AC3E}">
        <p14:creationId xmlns:p14="http://schemas.microsoft.com/office/powerpoint/2010/main" val="402766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74BC-0710-462C-A749-A666B1E32344}"/>
              </a:ext>
            </a:extLst>
          </p:cNvPr>
          <p:cNvSpPr>
            <a:spLocks noGrp="1"/>
          </p:cNvSpPr>
          <p:nvPr>
            <p:ph type="title"/>
          </p:nvPr>
        </p:nvSpPr>
        <p:spPr/>
        <p:txBody>
          <a:bodyPr/>
          <a:lstStyle/>
          <a:p>
            <a:r>
              <a:rPr lang="en-US" dirty="0"/>
              <a:t>Answer 6 -</a:t>
            </a:r>
          </a:p>
        </p:txBody>
      </p:sp>
      <p:sp>
        <p:nvSpPr>
          <p:cNvPr id="3" name="Content Placeholder 2">
            <a:extLst>
              <a:ext uri="{FF2B5EF4-FFF2-40B4-BE49-F238E27FC236}">
                <a16:creationId xmlns:a16="http://schemas.microsoft.com/office/drawing/2014/main" id="{7B108FB8-6EB0-43E7-A12A-B940954F2219}"/>
              </a:ext>
            </a:extLst>
          </p:cNvPr>
          <p:cNvSpPr>
            <a:spLocks noGrp="1"/>
          </p:cNvSpPr>
          <p:nvPr>
            <p:ph idx="1"/>
          </p:nvPr>
        </p:nvSpPr>
        <p:spPr/>
        <p:txBody>
          <a:bodyPr/>
          <a:lstStyle/>
          <a:p>
            <a:r>
              <a:rPr lang="en-US" b="1" dirty="0"/>
              <a:t>In Question 6 it was asked to Build a new Regression model including LSTAT and AVG_ROOM together as Independent variables and AVG_PRICE as dependent variable .</a:t>
            </a:r>
          </a:p>
          <a:p>
            <a:pPr marL="0" indent="0">
              <a:buNone/>
            </a:pPr>
            <a:endParaRPr lang="en-US" b="1" dirty="0"/>
          </a:p>
          <a:p>
            <a:pPr marL="514350" indent="-514350">
              <a:buFont typeface="+mj-lt"/>
              <a:buAutoNum type="arabicPeriod"/>
            </a:pPr>
            <a:r>
              <a:rPr lang="en-US" dirty="0"/>
              <a:t> </a:t>
            </a:r>
            <a:r>
              <a:rPr lang="en-US" b="1" dirty="0"/>
              <a:t>Write the Regression equation. If a new house in this locality has 7 rooms (on an average) and has a value of 20 for L-STAT, then what will be the value of AVG_PRICE? How does it compare to the company quoting a value of 30000 USD for this locality? Is the company Overcharging/ Undercharging ? </a:t>
            </a:r>
          </a:p>
        </p:txBody>
      </p:sp>
    </p:spTree>
    <p:extLst>
      <p:ext uri="{BB962C8B-B14F-4D97-AF65-F5344CB8AC3E}">
        <p14:creationId xmlns:p14="http://schemas.microsoft.com/office/powerpoint/2010/main" val="53643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5D05-31E8-4041-9A91-6C0256AB18A2}"/>
              </a:ext>
            </a:extLst>
          </p:cNvPr>
          <p:cNvSpPr>
            <a:spLocks noGrp="1"/>
          </p:cNvSpPr>
          <p:nvPr>
            <p:ph type="title"/>
          </p:nvPr>
        </p:nvSpPr>
        <p:spPr>
          <a:xfrm flipV="1">
            <a:off x="838200" y="0"/>
            <a:ext cx="10515600" cy="101175"/>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2993DABC-B56E-4DB6-AE7C-391D1F79BCAC}"/>
              </a:ext>
            </a:extLst>
          </p:cNvPr>
          <p:cNvSpPr>
            <a:spLocks noGrp="1"/>
          </p:cNvSpPr>
          <p:nvPr>
            <p:ph idx="1"/>
          </p:nvPr>
        </p:nvSpPr>
        <p:spPr>
          <a:xfrm>
            <a:off x="838200" y="461913"/>
            <a:ext cx="10515600" cy="5715050"/>
          </a:xfrm>
        </p:spPr>
        <p:txBody>
          <a:bodyPr/>
          <a:lstStyle/>
          <a:p>
            <a:r>
              <a:rPr lang="en-US" dirty="0"/>
              <a:t>Regression Equation would be as follows –</a:t>
            </a:r>
          </a:p>
          <a:p>
            <a:pPr marL="0" indent="0">
              <a:buNone/>
            </a:pPr>
            <a:endParaRPr lang="en-US" dirty="0"/>
          </a:p>
          <a:p>
            <a:r>
              <a:rPr lang="en-US" b="1" dirty="0">
                <a:solidFill>
                  <a:srgbClr val="FF0000"/>
                </a:solidFill>
              </a:rPr>
              <a:t>Average Price (Y) = Intercept + B1 (Coefficient AVG room)* X1 ( Value of AVG room)+ B2 (Coefficient (LSTAT)* X2 ( Value LSTAT) </a:t>
            </a:r>
            <a:r>
              <a:rPr lang="en-US" dirty="0"/>
              <a:t>.</a:t>
            </a:r>
          </a:p>
          <a:p>
            <a:pPr marL="0" indent="0">
              <a:buNone/>
            </a:pPr>
            <a:endParaRPr lang="en-US" dirty="0"/>
          </a:p>
          <a:p>
            <a:r>
              <a:rPr lang="en-US" dirty="0"/>
              <a:t>Through this equation we computed the value of Average Price that is </a:t>
            </a:r>
            <a:r>
              <a:rPr lang="en-US" dirty="0">
                <a:solidFill>
                  <a:srgbClr val="FF0000"/>
                </a:solidFill>
              </a:rPr>
              <a:t>21458</a:t>
            </a:r>
            <a:r>
              <a:rPr lang="en-US" dirty="0"/>
              <a:t> . (Highlighted in the model)</a:t>
            </a:r>
          </a:p>
          <a:p>
            <a:pPr marL="0" indent="0">
              <a:buNone/>
            </a:pPr>
            <a:endParaRPr lang="en-US" dirty="0"/>
          </a:p>
          <a:p>
            <a:r>
              <a:rPr lang="en-US" dirty="0"/>
              <a:t>The company is charging 30000 USD For this Locality . Clearly we can se that the company is overcharging according to this model as the value we computed is less than the actual charge of the company .</a:t>
            </a:r>
          </a:p>
        </p:txBody>
      </p:sp>
    </p:spTree>
    <p:extLst>
      <p:ext uri="{BB962C8B-B14F-4D97-AF65-F5344CB8AC3E}">
        <p14:creationId xmlns:p14="http://schemas.microsoft.com/office/powerpoint/2010/main" val="7601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9AA6-43A9-4507-B8B7-1CB5A1822DDA}"/>
              </a:ext>
            </a:extLst>
          </p:cNvPr>
          <p:cNvSpPr>
            <a:spLocks noGrp="1"/>
          </p:cNvSpPr>
          <p:nvPr>
            <p:ph type="title"/>
          </p:nvPr>
        </p:nvSpPr>
        <p:spPr>
          <a:xfrm>
            <a:off x="838200" y="0"/>
            <a:ext cx="10515600" cy="11564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6C926BEE-30EA-421F-851C-C7AC94802AAD}"/>
              </a:ext>
            </a:extLst>
          </p:cNvPr>
          <p:cNvSpPr>
            <a:spLocks noGrp="1"/>
          </p:cNvSpPr>
          <p:nvPr>
            <p:ph idx="1"/>
          </p:nvPr>
        </p:nvSpPr>
        <p:spPr>
          <a:xfrm>
            <a:off x="932468" y="358219"/>
            <a:ext cx="10515600" cy="5818744"/>
          </a:xfrm>
        </p:spPr>
        <p:txBody>
          <a:bodyPr/>
          <a:lstStyle/>
          <a:p>
            <a:pPr marL="0" indent="0">
              <a:buNone/>
            </a:pPr>
            <a:endParaRPr lang="en-US" dirty="0"/>
          </a:p>
          <a:p>
            <a:pPr marL="0" indent="0">
              <a:buNone/>
            </a:pPr>
            <a:r>
              <a:rPr lang="en-US" dirty="0"/>
              <a:t>2</a:t>
            </a:r>
            <a:r>
              <a:rPr lang="en-US" b="1" dirty="0"/>
              <a:t>. Is the performance of this model better than the previous model you built in </a:t>
            </a:r>
            <a:r>
              <a:rPr lang="en-US" b="1" dirty="0">
                <a:solidFill>
                  <a:srgbClr val="FF0000"/>
                </a:solidFill>
              </a:rPr>
              <a:t>Question 5</a:t>
            </a:r>
            <a:r>
              <a:rPr lang="en-US" b="1" dirty="0"/>
              <a:t>? Compare in terms of adjusted R-square and explain.</a:t>
            </a:r>
          </a:p>
          <a:p>
            <a:pPr marL="0" indent="0">
              <a:buNone/>
            </a:pPr>
            <a:endParaRPr lang="en-US" dirty="0"/>
          </a:p>
          <a:p>
            <a:r>
              <a:rPr lang="en-US" dirty="0">
                <a:solidFill>
                  <a:srgbClr val="FF0000"/>
                </a:solidFill>
              </a:rPr>
              <a:t>YES</a:t>
            </a:r>
            <a:r>
              <a:rPr lang="en-US" dirty="0"/>
              <a:t>, the performance of this model is better than the model we build in Question 5 as the Value of Adjusted R-Square in this Model is more (0.64) than the previous model (0.54)</a:t>
            </a:r>
          </a:p>
          <a:p>
            <a:pPr marL="0" indent="0">
              <a:buNone/>
            </a:pPr>
            <a:endParaRPr lang="en-US" dirty="0"/>
          </a:p>
          <a:p>
            <a:r>
              <a:rPr lang="en-US" dirty="0"/>
              <a:t>The model that we build previously only </a:t>
            </a:r>
            <a:r>
              <a:rPr lang="en-US" dirty="0">
                <a:solidFill>
                  <a:srgbClr val="FF0000"/>
                </a:solidFill>
              </a:rPr>
              <a:t>54% </a:t>
            </a:r>
            <a:r>
              <a:rPr lang="en-US" dirty="0"/>
              <a:t>of variation in the average price can be explained by the LSTAT but in this model </a:t>
            </a:r>
            <a:r>
              <a:rPr lang="en-US" dirty="0">
                <a:solidFill>
                  <a:srgbClr val="FF0000"/>
                </a:solidFill>
              </a:rPr>
              <a:t>64% </a:t>
            </a:r>
            <a:r>
              <a:rPr lang="en-US" dirty="0"/>
              <a:t>of the variation in average price an be explained by LSTAT and Average Rooms .</a:t>
            </a:r>
          </a:p>
        </p:txBody>
      </p:sp>
    </p:spTree>
    <p:extLst>
      <p:ext uri="{BB962C8B-B14F-4D97-AF65-F5344CB8AC3E}">
        <p14:creationId xmlns:p14="http://schemas.microsoft.com/office/powerpoint/2010/main" val="126707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3DF7-908F-459B-8759-0BAF1349FC33}"/>
              </a:ext>
            </a:extLst>
          </p:cNvPr>
          <p:cNvSpPr>
            <a:spLocks noGrp="1"/>
          </p:cNvSpPr>
          <p:nvPr>
            <p:ph type="title"/>
          </p:nvPr>
        </p:nvSpPr>
        <p:spPr>
          <a:xfrm>
            <a:off x="838200" y="365126"/>
            <a:ext cx="10515600" cy="822652"/>
          </a:xfrm>
        </p:spPr>
        <p:txBody>
          <a:bodyPr/>
          <a:lstStyle/>
          <a:p>
            <a:r>
              <a:rPr lang="en-US" dirty="0"/>
              <a:t>Answer 7</a:t>
            </a:r>
          </a:p>
        </p:txBody>
      </p:sp>
      <p:sp>
        <p:nvSpPr>
          <p:cNvPr id="3" name="Content Placeholder 2">
            <a:extLst>
              <a:ext uri="{FF2B5EF4-FFF2-40B4-BE49-F238E27FC236}">
                <a16:creationId xmlns:a16="http://schemas.microsoft.com/office/drawing/2014/main" id="{50A2D807-DAFE-496F-9610-2135D51FA965}"/>
              </a:ext>
            </a:extLst>
          </p:cNvPr>
          <p:cNvSpPr>
            <a:spLocks noGrp="1"/>
          </p:cNvSpPr>
          <p:nvPr>
            <p:ph idx="1"/>
          </p:nvPr>
        </p:nvSpPr>
        <p:spPr>
          <a:xfrm>
            <a:off x="838200" y="1300899"/>
            <a:ext cx="10515600" cy="4876064"/>
          </a:xfrm>
        </p:spPr>
        <p:txBody>
          <a:bodyPr>
            <a:normAutofit lnSpcReduction="10000"/>
          </a:bodyPr>
          <a:lstStyle/>
          <a:p>
            <a:r>
              <a:rPr lang="en-US" b="1" dirty="0"/>
              <a:t>In Question 7 it was asked to Build Regression model with all variables where AVG_PRICE alone be the Dependent Variable and all the other variables are independent. Interpret the output in terms of adjusted R-square, coefficient and Intercept values. Explain the significance of each independent variable with respect to AVG_PRICE .</a:t>
            </a:r>
          </a:p>
          <a:p>
            <a:endParaRPr lang="en-US" dirty="0"/>
          </a:p>
          <a:p>
            <a:r>
              <a:rPr lang="en-US" dirty="0"/>
              <a:t>In this regression model we can see that the Adjusted R-Square value is quite good that is </a:t>
            </a:r>
            <a:r>
              <a:rPr lang="en-US" dirty="0">
                <a:solidFill>
                  <a:srgbClr val="FF0000"/>
                </a:solidFill>
              </a:rPr>
              <a:t>0.688</a:t>
            </a:r>
            <a:r>
              <a:rPr lang="en-US" dirty="0"/>
              <a:t> So the out put of this model is somewhat predictable .</a:t>
            </a:r>
          </a:p>
          <a:p>
            <a:r>
              <a:rPr lang="en-US" dirty="0"/>
              <a:t>I have done the output prediction in the </a:t>
            </a:r>
            <a:r>
              <a:rPr lang="en-US" dirty="0">
                <a:solidFill>
                  <a:srgbClr val="FF0000"/>
                </a:solidFill>
              </a:rPr>
              <a:t>Answer 7(1) sheet (excel) </a:t>
            </a:r>
            <a:r>
              <a:rPr lang="en-US" dirty="0"/>
              <a:t>. I have </a:t>
            </a:r>
            <a:r>
              <a:rPr lang="en-US" dirty="0">
                <a:solidFill>
                  <a:srgbClr val="FF0000"/>
                </a:solidFill>
              </a:rPr>
              <a:t>predicted the average price </a:t>
            </a:r>
            <a:r>
              <a:rPr lang="en-US" dirty="0"/>
              <a:t>using this model .</a:t>
            </a:r>
          </a:p>
          <a:p>
            <a:endParaRPr lang="en-US" dirty="0"/>
          </a:p>
        </p:txBody>
      </p:sp>
    </p:spTree>
    <p:extLst>
      <p:ext uri="{BB962C8B-B14F-4D97-AF65-F5344CB8AC3E}">
        <p14:creationId xmlns:p14="http://schemas.microsoft.com/office/powerpoint/2010/main" val="321923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8E6D-8787-4AC8-B300-595040A96CB6}"/>
              </a:ext>
            </a:extLst>
          </p:cNvPr>
          <p:cNvSpPr>
            <a:spLocks noGrp="1"/>
          </p:cNvSpPr>
          <p:nvPr>
            <p:ph type="title"/>
          </p:nvPr>
        </p:nvSpPr>
        <p:spPr>
          <a:xfrm flipV="1">
            <a:off x="838200" y="0"/>
            <a:ext cx="10515600" cy="13888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D852431D-A6DF-4E1C-9E4F-3ECBFF5CCE2A}"/>
              </a:ext>
            </a:extLst>
          </p:cNvPr>
          <p:cNvSpPr>
            <a:spLocks noGrp="1"/>
          </p:cNvSpPr>
          <p:nvPr>
            <p:ph idx="1"/>
          </p:nvPr>
        </p:nvSpPr>
        <p:spPr>
          <a:xfrm>
            <a:off x="838200" y="480767"/>
            <a:ext cx="10515600" cy="5696196"/>
          </a:xfrm>
        </p:spPr>
        <p:txBody>
          <a:bodyPr/>
          <a:lstStyle/>
          <a:p>
            <a:r>
              <a:rPr lang="en-US" dirty="0"/>
              <a:t>There were some variations in the predictions but not much .</a:t>
            </a:r>
          </a:p>
          <a:p>
            <a:pPr marL="0" indent="0">
              <a:buNone/>
            </a:pPr>
            <a:endParaRPr lang="en-US" dirty="0"/>
          </a:p>
          <a:p>
            <a:r>
              <a:rPr lang="en-US" dirty="0"/>
              <a:t>SIGNIFICANCE –</a:t>
            </a:r>
          </a:p>
          <a:p>
            <a:pPr marL="0" indent="0">
              <a:buNone/>
            </a:pPr>
            <a:endParaRPr lang="en-US" dirty="0"/>
          </a:p>
          <a:p>
            <a:r>
              <a:rPr lang="en-US" dirty="0"/>
              <a:t>Every variable is having same significance value that is 0.00 (Good significance value) Except –</a:t>
            </a:r>
          </a:p>
          <a:p>
            <a:r>
              <a:rPr lang="en-US" dirty="0">
                <a:solidFill>
                  <a:srgbClr val="FF0000"/>
                </a:solidFill>
              </a:rPr>
              <a:t>Crime Rate – 0.53 </a:t>
            </a:r>
            <a:r>
              <a:rPr lang="en-US" dirty="0"/>
              <a:t>(Not acceptable should not cross 0.05)</a:t>
            </a:r>
          </a:p>
          <a:p>
            <a:r>
              <a:rPr lang="en-US" dirty="0">
                <a:solidFill>
                  <a:schemeClr val="accent6"/>
                </a:solidFill>
              </a:rPr>
              <a:t>Indus – 0.04 </a:t>
            </a:r>
            <a:r>
              <a:rPr lang="en-US" dirty="0"/>
              <a:t>(acceptable Significance value)</a:t>
            </a:r>
          </a:p>
          <a:p>
            <a:r>
              <a:rPr lang="en-US" dirty="0">
                <a:solidFill>
                  <a:schemeClr val="accent6"/>
                </a:solidFill>
              </a:rPr>
              <a:t>AGE – 0.01</a:t>
            </a:r>
            <a:r>
              <a:rPr lang="en-US" dirty="0"/>
              <a:t>   ( Good significance value )</a:t>
            </a:r>
          </a:p>
          <a:p>
            <a:r>
              <a:rPr lang="en-US" dirty="0">
                <a:solidFill>
                  <a:schemeClr val="accent6"/>
                </a:solidFill>
              </a:rPr>
              <a:t>NOX – 0.01   </a:t>
            </a:r>
            <a:r>
              <a:rPr lang="en-US" dirty="0"/>
              <a:t>( Good significance value )</a:t>
            </a:r>
          </a:p>
          <a:p>
            <a:r>
              <a:rPr lang="en-US" b="1" dirty="0"/>
              <a:t>The significance value should not cross the mark of 0.05 </a:t>
            </a:r>
          </a:p>
          <a:p>
            <a:endParaRPr lang="en-US" b="1" dirty="0"/>
          </a:p>
          <a:p>
            <a:pPr marL="0" indent="0">
              <a:buNone/>
            </a:pPr>
            <a:endParaRPr lang="en-US" dirty="0"/>
          </a:p>
        </p:txBody>
      </p:sp>
    </p:spTree>
    <p:extLst>
      <p:ext uri="{BB962C8B-B14F-4D97-AF65-F5344CB8AC3E}">
        <p14:creationId xmlns:p14="http://schemas.microsoft.com/office/powerpoint/2010/main" val="40288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2054-0C98-4E46-8664-64C02FA4E3A9}"/>
              </a:ext>
            </a:extLst>
          </p:cNvPr>
          <p:cNvSpPr>
            <a:spLocks noGrp="1"/>
          </p:cNvSpPr>
          <p:nvPr>
            <p:ph type="title"/>
          </p:nvPr>
        </p:nvSpPr>
        <p:spPr>
          <a:xfrm>
            <a:off x="838200" y="365125"/>
            <a:ext cx="10515600" cy="1067749"/>
          </a:xfrm>
        </p:spPr>
        <p:txBody>
          <a:bodyPr/>
          <a:lstStyle/>
          <a:p>
            <a:r>
              <a:rPr lang="en-US" dirty="0"/>
              <a:t>Answer 8 </a:t>
            </a:r>
          </a:p>
        </p:txBody>
      </p:sp>
      <p:sp>
        <p:nvSpPr>
          <p:cNvPr id="3" name="Content Placeholder 2">
            <a:extLst>
              <a:ext uri="{FF2B5EF4-FFF2-40B4-BE49-F238E27FC236}">
                <a16:creationId xmlns:a16="http://schemas.microsoft.com/office/drawing/2014/main" id="{D6936523-26EC-4521-845E-66A9FF01A541}"/>
              </a:ext>
            </a:extLst>
          </p:cNvPr>
          <p:cNvSpPr>
            <a:spLocks noGrp="1"/>
          </p:cNvSpPr>
          <p:nvPr>
            <p:ph idx="1"/>
          </p:nvPr>
        </p:nvSpPr>
        <p:spPr>
          <a:xfrm>
            <a:off x="838200" y="1564849"/>
            <a:ext cx="10515600" cy="4612114"/>
          </a:xfrm>
        </p:spPr>
        <p:txBody>
          <a:bodyPr/>
          <a:lstStyle/>
          <a:p>
            <a:r>
              <a:rPr lang="en-US" b="1" dirty="0"/>
              <a:t>In Question 8 it was asked to pick out only the significant variables from the previous question. Make another instance of the Regression model using only the significant variables you just picked and answer the questions below –</a:t>
            </a:r>
          </a:p>
          <a:p>
            <a:r>
              <a:rPr lang="en-US" dirty="0"/>
              <a:t>I picked </a:t>
            </a:r>
            <a:r>
              <a:rPr lang="en-US" dirty="0">
                <a:solidFill>
                  <a:srgbClr val="FF0000"/>
                </a:solidFill>
              </a:rPr>
              <a:t>every variables except Crime Rate </a:t>
            </a:r>
            <a:r>
              <a:rPr lang="en-US" dirty="0"/>
              <a:t>because as we saw in the previous question its value was not significant .</a:t>
            </a:r>
          </a:p>
          <a:p>
            <a:pPr marL="0" indent="0">
              <a:buNone/>
            </a:pPr>
            <a:endParaRPr lang="en-US" dirty="0"/>
          </a:p>
          <a:p>
            <a:pPr marL="514350" indent="-514350">
              <a:buAutoNum type="alphaLcParenR"/>
            </a:pPr>
            <a:r>
              <a:rPr lang="en-US" b="1" dirty="0"/>
              <a:t>Interpret the output of this model.</a:t>
            </a:r>
          </a:p>
          <a:p>
            <a:pPr marL="0" indent="0">
              <a:buNone/>
            </a:pPr>
            <a:r>
              <a:rPr lang="en-US" dirty="0"/>
              <a:t> I have predicted the output of this model in Answer 8(a) sheet .</a:t>
            </a:r>
          </a:p>
          <a:p>
            <a:pPr marL="0" indent="0">
              <a:buNone/>
            </a:pPr>
            <a:r>
              <a:rPr lang="en-US" dirty="0"/>
              <a:t>Average price is predicted by using this model .</a:t>
            </a:r>
          </a:p>
        </p:txBody>
      </p:sp>
    </p:spTree>
    <p:extLst>
      <p:ext uri="{BB962C8B-B14F-4D97-AF65-F5344CB8AC3E}">
        <p14:creationId xmlns:p14="http://schemas.microsoft.com/office/powerpoint/2010/main" val="330613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5570-8860-4FDA-A705-82B4CAFCF1B9}"/>
              </a:ext>
            </a:extLst>
          </p:cNvPr>
          <p:cNvSpPr>
            <a:spLocks noGrp="1"/>
          </p:cNvSpPr>
          <p:nvPr>
            <p:ph type="title"/>
          </p:nvPr>
        </p:nvSpPr>
        <p:spPr/>
        <p:txBody>
          <a:bodyPr/>
          <a:lstStyle/>
          <a:p>
            <a:r>
              <a:rPr lang="en-US" dirty="0"/>
              <a:t>Answer 1 </a:t>
            </a:r>
          </a:p>
        </p:txBody>
      </p:sp>
      <p:sp>
        <p:nvSpPr>
          <p:cNvPr id="3" name="Content Placeholder 2">
            <a:extLst>
              <a:ext uri="{FF2B5EF4-FFF2-40B4-BE49-F238E27FC236}">
                <a16:creationId xmlns:a16="http://schemas.microsoft.com/office/drawing/2014/main" id="{DDBCA1C3-CC6D-43F6-BFFD-B912D691751C}"/>
              </a:ext>
            </a:extLst>
          </p:cNvPr>
          <p:cNvSpPr>
            <a:spLocks noGrp="1"/>
          </p:cNvSpPr>
          <p:nvPr>
            <p:ph idx="1"/>
          </p:nvPr>
        </p:nvSpPr>
        <p:spPr/>
        <p:txBody>
          <a:bodyPr>
            <a:normAutofit/>
          </a:bodyPr>
          <a:lstStyle/>
          <a:p>
            <a:endParaRPr lang="en-US" dirty="0"/>
          </a:p>
          <a:p>
            <a:r>
              <a:rPr lang="en-US" dirty="0"/>
              <a:t>In </a:t>
            </a:r>
            <a:r>
              <a:rPr lang="en-US" dirty="0">
                <a:solidFill>
                  <a:srgbClr val="FF0000"/>
                </a:solidFill>
              </a:rPr>
              <a:t>Question 1</a:t>
            </a:r>
            <a:r>
              <a:rPr lang="en-US" dirty="0"/>
              <a:t> it was asked to generate summary statistics for each variable and state your observations .</a:t>
            </a:r>
          </a:p>
          <a:p>
            <a:endParaRPr lang="en-US" dirty="0"/>
          </a:p>
          <a:p>
            <a:r>
              <a:rPr lang="en-US" dirty="0"/>
              <a:t>Firstly I adjusted the data and converted the average price into whole numbers as it was not and that may give the wrong output .</a:t>
            </a:r>
          </a:p>
          <a:p>
            <a:pPr marL="0" indent="0">
              <a:buNone/>
            </a:pPr>
            <a:endParaRPr lang="en-US" dirty="0"/>
          </a:p>
          <a:p>
            <a:r>
              <a:rPr lang="en-US" dirty="0"/>
              <a:t>I created the summary statistics for each variable by using Data Analysis tool pack .</a:t>
            </a:r>
          </a:p>
          <a:p>
            <a:endParaRPr lang="en-US" dirty="0"/>
          </a:p>
        </p:txBody>
      </p:sp>
    </p:spTree>
    <p:extLst>
      <p:ext uri="{BB962C8B-B14F-4D97-AF65-F5344CB8AC3E}">
        <p14:creationId xmlns:p14="http://schemas.microsoft.com/office/powerpoint/2010/main" val="412293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FA6F-5866-4771-9984-6997CC2448B6}"/>
              </a:ext>
            </a:extLst>
          </p:cNvPr>
          <p:cNvSpPr>
            <a:spLocks noGrp="1"/>
          </p:cNvSpPr>
          <p:nvPr>
            <p:ph type="title"/>
          </p:nvPr>
        </p:nvSpPr>
        <p:spPr>
          <a:xfrm>
            <a:off x="838200" y="0"/>
            <a:ext cx="10515600" cy="106215"/>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BDF9A697-A3D5-4B63-AA6A-938EC8AE7C06}"/>
              </a:ext>
            </a:extLst>
          </p:cNvPr>
          <p:cNvSpPr>
            <a:spLocks noGrp="1"/>
          </p:cNvSpPr>
          <p:nvPr>
            <p:ph idx="1"/>
          </p:nvPr>
        </p:nvSpPr>
        <p:spPr>
          <a:xfrm>
            <a:off x="838200" y="395926"/>
            <a:ext cx="10515600" cy="5781037"/>
          </a:xfrm>
        </p:spPr>
        <p:txBody>
          <a:bodyPr/>
          <a:lstStyle/>
          <a:p>
            <a:pPr marL="514350" indent="-514350">
              <a:buAutoNum type="alphaLcParenR" startAt="2"/>
            </a:pPr>
            <a:endParaRPr lang="en-US" dirty="0"/>
          </a:p>
          <a:p>
            <a:pPr marL="514350" indent="-514350">
              <a:buAutoNum type="alphaLcParenR" startAt="2"/>
            </a:pPr>
            <a:r>
              <a:rPr lang="en-US" b="1" dirty="0"/>
              <a:t>Compare the adjusted R-square value of this model with the model in the previous question, which model performs better according to the value of adjusted R-square?</a:t>
            </a:r>
          </a:p>
          <a:p>
            <a:pPr marL="0" indent="0">
              <a:buNone/>
            </a:pPr>
            <a:endParaRPr lang="en-US" dirty="0"/>
          </a:p>
          <a:p>
            <a:r>
              <a:rPr lang="en-US" dirty="0"/>
              <a:t>The Adjusted R-square value of previous model is </a:t>
            </a:r>
            <a:r>
              <a:rPr lang="en-US" dirty="0">
                <a:solidFill>
                  <a:srgbClr val="FF0000"/>
                </a:solidFill>
              </a:rPr>
              <a:t>0.688</a:t>
            </a:r>
            <a:r>
              <a:rPr lang="en-US" dirty="0"/>
              <a:t> and the Adjusted R-Square value of this model is </a:t>
            </a:r>
            <a:r>
              <a:rPr lang="en-US" dirty="0">
                <a:solidFill>
                  <a:srgbClr val="FF0000"/>
                </a:solidFill>
              </a:rPr>
              <a:t>0.689</a:t>
            </a:r>
            <a:r>
              <a:rPr lang="en-US" dirty="0"/>
              <a:t> . There is a very minute difference int both of the model’s Adjusted R-square value . </a:t>
            </a:r>
          </a:p>
          <a:p>
            <a:pPr marL="0" indent="0">
              <a:buNone/>
            </a:pPr>
            <a:endParaRPr lang="en-US" dirty="0"/>
          </a:p>
          <a:p>
            <a:r>
              <a:rPr lang="en-US" dirty="0"/>
              <a:t>This model’s R-square value is a bit higher so this model performs slightly better according to the Adjusted R-Square value .</a:t>
            </a:r>
          </a:p>
        </p:txBody>
      </p:sp>
    </p:spTree>
    <p:extLst>
      <p:ext uri="{BB962C8B-B14F-4D97-AF65-F5344CB8AC3E}">
        <p14:creationId xmlns:p14="http://schemas.microsoft.com/office/powerpoint/2010/main" val="118554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51AF-6D5F-4060-9128-E22C9D20DFB3}"/>
              </a:ext>
            </a:extLst>
          </p:cNvPr>
          <p:cNvSpPr>
            <a:spLocks noGrp="1"/>
          </p:cNvSpPr>
          <p:nvPr>
            <p:ph type="title"/>
          </p:nvPr>
        </p:nvSpPr>
        <p:spPr>
          <a:xfrm>
            <a:off x="1252979" y="-87362"/>
            <a:ext cx="10515600" cy="8736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462B43BB-0C33-46D0-894D-A00E5F7AD824}"/>
              </a:ext>
            </a:extLst>
          </p:cNvPr>
          <p:cNvSpPr>
            <a:spLocks noGrp="1"/>
          </p:cNvSpPr>
          <p:nvPr>
            <p:ph idx="1"/>
          </p:nvPr>
        </p:nvSpPr>
        <p:spPr>
          <a:xfrm>
            <a:off x="688157" y="659876"/>
            <a:ext cx="10627936" cy="5828171"/>
          </a:xfrm>
        </p:spPr>
        <p:txBody>
          <a:bodyPr/>
          <a:lstStyle/>
          <a:p>
            <a:pPr marL="0" indent="0">
              <a:buNone/>
            </a:pPr>
            <a:r>
              <a:rPr lang="en-US" b="1" dirty="0"/>
              <a:t>c) Sort the values of the Coefficients in ascending order. What will happen to the average price if the value of NOX is more in a locality in this town?</a:t>
            </a:r>
          </a:p>
          <a:p>
            <a:endParaRPr lang="en-US" b="1" dirty="0"/>
          </a:p>
          <a:p>
            <a:r>
              <a:rPr lang="en-US" dirty="0"/>
              <a:t>Sorting of the coefficients has be done in a different sheet Answer 8(c)</a:t>
            </a:r>
          </a:p>
          <a:p>
            <a:pPr marL="0" indent="0">
              <a:buNone/>
            </a:pPr>
            <a:endParaRPr lang="en-US" dirty="0"/>
          </a:p>
          <a:p>
            <a:r>
              <a:rPr lang="en-US" dirty="0"/>
              <a:t>So, if we value of NOX is more in a locality in this town the average price is likely to be decreased we can see this through the value of the coefficients (its in negative)</a:t>
            </a:r>
          </a:p>
          <a:p>
            <a:pPr marL="0" indent="0">
              <a:buNone/>
            </a:pPr>
            <a:endParaRPr lang="en-US" dirty="0"/>
          </a:p>
        </p:txBody>
      </p:sp>
    </p:spTree>
    <p:extLst>
      <p:ext uri="{BB962C8B-B14F-4D97-AF65-F5344CB8AC3E}">
        <p14:creationId xmlns:p14="http://schemas.microsoft.com/office/powerpoint/2010/main" val="9547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7E62-F492-4FB5-9A63-2FB9B017E2CB}"/>
              </a:ext>
            </a:extLst>
          </p:cNvPr>
          <p:cNvSpPr>
            <a:spLocks noGrp="1"/>
          </p:cNvSpPr>
          <p:nvPr>
            <p:ph type="title"/>
          </p:nvPr>
        </p:nvSpPr>
        <p:spPr>
          <a:xfrm>
            <a:off x="838200" y="-115642"/>
            <a:ext cx="10515600" cy="11564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2CCC6F28-0B2A-44E4-9112-16D132817367}"/>
              </a:ext>
            </a:extLst>
          </p:cNvPr>
          <p:cNvSpPr>
            <a:spLocks noGrp="1"/>
          </p:cNvSpPr>
          <p:nvPr>
            <p:ph idx="1"/>
          </p:nvPr>
        </p:nvSpPr>
        <p:spPr>
          <a:xfrm>
            <a:off x="838200" y="763571"/>
            <a:ext cx="10515600" cy="5413392"/>
          </a:xfrm>
        </p:spPr>
        <p:txBody>
          <a:bodyPr/>
          <a:lstStyle/>
          <a:p>
            <a:pPr marL="0" indent="0">
              <a:buNone/>
            </a:pPr>
            <a:r>
              <a:rPr lang="en-US" b="1" dirty="0"/>
              <a:t>d) Write the regression equation from this model –</a:t>
            </a:r>
          </a:p>
          <a:p>
            <a:endParaRPr lang="en-US" b="1" dirty="0"/>
          </a:p>
          <a:p>
            <a:r>
              <a:rPr lang="en-US" dirty="0"/>
              <a:t>Regression equation for this model would be –</a:t>
            </a:r>
          </a:p>
          <a:p>
            <a:pPr marL="0" indent="0">
              <a:buNone/>
            </a:pPr>
            <a:endParaRPr lang="en-US" dirty="0"/>
          </a:p>
          <a:p>
            <a:r>
              <a:rPr lang="en-US" b="1" dirty="0"/>
              <a:t>Average price(y) = Intercept + B1(</a:t>
            </a:r>
            <a:r>
              <a:rPr lang="en-US" b="1" dirty="0">
                <a:solidFill>
                  <a:srgbClr val="FF0000"/>
                </a:solidFill>
              </a:rPr>
              <a:t>Coefficient AGE</a:t>
            </a:r>
            <a:r>
              <a:rPr lang="en-US" b="1" dirty="0"/>
              <a:t>)*X1 + B2(</a:t>
            </a:r>
            <a:r>
              <a:rPr lang="en-US" b="1" dirty="0">
                <a:solidFill>
                  <a:srgbClr val="FF0000"/>
                </a:solidFill>
              </a:rPr>
              <a:t>Coefficient AVG Room</a:t>
            </a:r>
            <a:r>
              <a:rPr lang="en-US" b="1" dirty="0"/>
              <a:t>)*X2 + B3(</a:t>
            </a:r>
            <a:r>
              <a:rPr lang="en-US" b="1" dirty="0">
                <a:solidFill>
                  <a:srgbClr val="FF0000"/>
                </a:solidFill>
              </a:rPr>
              <a:t>Coefficient of LSTAT</a:t>
            </a:r>
            <a:r>
              <a:rPr lang="en-US" b="1" dirty="0"/>
              <a:t>)*X3 + B4(</a:t>
            </a:r>
            <a:r>
              <a:rPr lang="en-US" b="1" dirty="0">
                <a:solidFill>
                  <a:srgbClr val="FF0000"/>
                </a:solidFill>
              </a:rPr>
              <a:t>Coefficient of Distance</a:t>
            </a:r>
            <a:r>
              <a:rPr lang="en-US" b="1" dirty="0"/>
              <a:t>)*X4 + B5(</a:t>
            </a:r>
            <a:r>
              <a:rPr lang="en-US" b="1" dirty="0">
                <a:solidFill>
                  <a:srgbClr val="FF0000"/>
                </a:solidFill>
              </a:rPr>
              <a:t>Coefficient of Tax</a:t>
            </a:r>
            <a:r>
              <a:rPr lang="en-US" b="1" dirty="0"/>
              <a:t>)*X5 + B6(</a:t>
            </a:r>
            <a:r>
              <a:rPr lang="en-US" b="1" dirty="0">
                <a:solidFill>
                  <a:srgbClr val="FF0000"/>
                </a:solidFill>
              </a:rPr>
              <a:t>Coefficient of PT Ratio</a:t>
            </a:r>
            <a:r>
              <a:rPr lang="en-US" b="1" dirty="0"/>
              <a:t>)*X6 + B7(</a:t>
            </a:r>
            <a:r>
              <a:rPr lang="en-US" b="1" dirty="0">
                <a:solidFill>
                  <a:srgbClr val="FF0000"/>
                </a:solidFill>
              </a:rPr>
              <a:t>Coefficient of Indus</a:t>
            </a:r>
            <a:r>
              <a:rPr lang="en-US" b="1" dirty="0"/>
              <a:t>)*X7 + B8(</a:t>
            </a:r>
            <a:r>
              <a:rPr lang="en-US" b="1" dirty="0">
                <a:solidFill>
                  <a:srgbClr val="FF0000"/>
                </a:solidFill>
              </a:rPr>
              <a:t>Coefficient of NOX</a:t>
            </a:r>
            <a:r>
              <a:rPr lang="en-US" b="1" dirty="0"/>
              <a:t>)*X8</a:t>
            </a:r>
            <a:r>
              <a:rPr lang="en-US" b="1" dirty="0">
                <a:solidFill>
                  <a:srgbClr val="FF0000"/>
                </a:solidFill>
              </a:rPr>
              <a:t> </a:t>
            </a:r>
          </a:p>
          <a:p>
            <a:endParaRPr lang="en-US" b="1" dirty="0">
              <a:solidFill>
                <a:srgbClr val="FF0000"/>
              </a:solidFill>
            </a:endParaRPr>
          </a:p>
          <a:p>
            <a:endParaRPr lang="en-US" b="1" dirty="0">
              <a:solidFill>
                <a:srgbClr val="FF0000"/>
              </a:solidFill>
            </a:endParaRPr>
          </a:p>
        </p:txBody>
      </p:sp>
    </p:spTree>
    <p:extLst>
      <p:ext uri="{BB962C8B-B14F-4D97-AF65-F5344CB8AC3E}">
        <p14:creationId xmlns:p14="http://schemas.microsoft.com/office/powerpoint/2010/main" val="50901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C1A4-6CE8-4757-9D22-3C7D1B53E44D}"/>
              </a:ext>
            </a:extLst>
          </p:cNvPr>
          <p:cNvSpPr>
            <a:spLocks noGrp="1"/>
          </p:cNvSpPr>
          <p:nvPr>
            <p:ph type="title"/>
          </p:nvPr>
        </p:nvSpPr>
        <p:spPr>
          <a:xfrm>
            <a:off x="2516171" y="0"/>
            <a:ext cx="10515600" cy="12506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FE744537-0C07-4C40-89F1-9C2C7D65E49C}"/>
              </a:ext>
            </a:extLst>
          </p:cNvPr>
          <p:cNvSpPr>
            <a:spLocks noGrp="1"/>
          </p:cNvSpPr>
          <p:nvPr>
            <p:ph idx="1"/>
          </p:nvPr>
        </p:nvSpPr>
        <p:spPr>
          <a:xfrm>
            <a:off x="838200" y="452488"/>
            <a:ext cx="10515600" cy="5724476"/>
          </a:xfrm>
        </p:spPr>
        <p:txBody>
          <a:bodyPr/>
          <a:lstStyle/>
          <a:p>
            <a:r>
              <a:rPr lang="en-US" dirty="0"/>
              <a:t>Values of X</a:t>
            </a:r>
          </a:p>
          <a:p>
            <a:endParaRPr lang="en-US" dirty="0"/>
          </a:p>
          <a:p>
            <a:r>
              <a:rPr lang="en-US" dirty="0"/>
              <a:t>X1 – AGE Value</a:t>
            </a:r>
          </a:p>
          <a:p>
            <a:r>
              <a:rPr lang="en-US" dirty="0"/>
              <a:t>X2 – Average Room Value</a:t>
            </a:r>
          </a:p>
          <a:p>
            <a:r>
              <a:rPr lang="en-US" dirty="0"/>
              <a:t>X3 – LSTAT Value</a:t>
            </a:r>
          </a:p>
          <a:p>
            <a:r>
              <a:rPr lang="en-US" dirty="0"/>
              <a:t>X4 – Distance Value </a:t>
            </a:r>
          </a:p>
          <a:p>
            <a:r>
              <a:rPr lang="en-US" dirty="0"/>
              <a:t>X5 – Tax Value</a:t>
            </a:r>
          </a:p>
          <a:p>
            <a:r>
              <a:rPr lang="en-US" dirty="0"/>
              <a:t>X6 – PT Ratio</a:t>
            </a:r>
          </a:p>
          <a:p>
            <a:r>
              <a:rPr lang="en-US" dirty="0"/>
              <a:t>X7 – Indus Value</a:t>
            </a:r>
          </a:p>
          <a:p>
            <a:r>
              <a:rPr lang="en-US" dirty="0"/>
              <a:t>X8 – </a:t>
            </a:r>
            <a:r>
              <a:rPr lang="en-US" dirty="0" err="1"/>
              <a:t>Nox</a:t>
            </a:r>
            <a:r>
              <a:rPr lang="en-US" dirty="0"/>
              <a:t> Value</a:t>
            </a:r>
          </a:p>
          <a:p>
            <a:endParaRPr lang="en-US" dirty="0"/>
          </a:p>
        </p:txBody>
      </p:sp>
    </p:spTree>
    <p:extLst>
      <p:ext uri="{BB962C8B-B14F-4D97-AF65-F5344CB8AC3E}">
        <p14:creationId xmlns:p14="http://schemas.microsoft.com/office/powerpoint/2010/main" val="157927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01F8-5880-4E57-816E-7E1270B221DB}"/>
              </a:ext>
            </a:extLst>
          </p:cNvPr>
          <p:cNvSpPr>
            <a:spLocks noGrp="1"/>
          </p:cNvSpPr>
          <p:nvPr>
            <p:ph type="title"/>
          </p:nvPr>
        </p:nvSpPr>
        <p:spPr/>
        <p:txBody>
          <a:bodyPr/>
          <a:lstStyle/>
          <a:p>
            <a:r>
              <a:rPr lang="en-US" dirty="0"/>
              <a:t>Observation -</a:t>
            </a:r>
          </a:p>
        </p:txBody>
      </p:sp>
      <p:sp>
        <p:nvSpPr>
          <p:cNvPr id="3" name="Content Placeholder 2">
            <a:extLst>
              <a:ext uri="{FF2B5EF4-FFF2-40B4-BE49-F238E27FC236}">
                <a16:creationId xmlns:a16="http://schemas.microsoft.com/office/drawing/2014/main" id="{73DCD4C1-2990-45C5-9575-176E771FC2FD}"/>
              </a:ext>
            </a:extLst>
          </p:cNvPr>
          <p:cNvSpPr>
            <a:spLocks noGrp="1"/>
          </p:cNvSpPr>
          <p:nvPr>
            <p:ph idx="1"/>
          </p:nvPr>
        </p:nvSpPr>
        <p:spPr/>
        <p:txBody>
          <a:bodyPr>
            <a:normAutofit/>
          </a:bodyPr>
          <a:lstStyle/>
          <a:p>
            <a:r>
              <a:rPr lang="en-US" dirty="0"/>
              <a:t>In the summary statistics we can see that Average Price and Tax have slightly higher standard deviation among all the other variables .</a:t>
            </a:r>
          </a:p>
          <a:p>
            <a:r>
              <a:rPr lang="en-US" dirty="0"/>
              <a:t>It simply means that the data is volatile . Also volatile in variables like Age , Indus , LSTAT and Distance . All variables with high standard deviations are highlighted .</a:t>
            </a:r>
          </a:p>
          <a:p>
            <a:r>
              <a:rPr lang="en-US" dirty="0"/>
              <a:t> As for the other variables like NOX , Average Room , Pt ratio and Crime rate has a lower standard deviation it means that the data of those variables is not much volatile Stable data .</a:t>
            </a:r>
          </a:p>
          <a:p>
            <a:pPr marL="0" indent="0">
              <a:buNone/>
            </a:pPr>
            <a:endParaRPr lang="en-US" dirty="0"/>
          </a:p>
        </p:txBody>
      </p:sp>
    </p:spTree>
    <p:extLst>
      <p:ext uri="{BB962C8B-B14F-4D97-AF65-F5344CB8AC3E}">
        <p14:creationId xmlns:p14="http://schemas.microsoft.com/office/powerpoint/2010/main" val="325510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86DA-1CD7-4B98-A6C9-8C9CC0A8067F}"/>
              </a:ext>
            </a:extLst>
          </p:cNvPr>
          <p:cNvSpPr>
            <a:spLocks noGrp="1"/>
          </p:cNvSpPr>
          <p:nvPr>
            <p:ph type="title"/>
          </p:nvPr>
        </p:nvSpPr>
        <p:spPr>
          <a:xfrm>
            <a:off x="838200" y="365125"/>
            <a:ext cx="10515600" cy="690677"/>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F668A807-4F37-44CD-9F4A-948CD858F153}"/>
              </a:ext>
            </a:extLst>
          </p:cNvPr>
          <p:cNvSpPr>
            <a:spLocks noGrp="1"/>
          </p:cNvSpPr>
          <p:nvPr>
            <p:ph idx="1"/>
          </p:nvPr>
        </p:nvSpPr>
        <p:spPr>
          <a:xfrm>
            <a:off x="838200" y="1423447"/>
            <a:ext cx="10515600" cy="4753516"/>
          </a:xfrm>
        </p:spPr>
        <p:txBody>
          <a:bodyPr/>
          <a:lstStyle/>
          <a:p>
            <a:r>
              <a:rPr lang="en-US" dirty="0"/>
              <a:t>We can also see that all of the variables are having skewness and only one of the variable is having a negative skewness </a:t>
            </a:r>
            <a:r>
              <a:rPr lang="en-US" dirty="0">
                <a:solidFill>
                  <a:srgbClr val="FF0000"/>
                </a:solidFill>
              </a:rPr>
              <a:t>PT Ratio </a:t>
            </a:r>
            <a:r>
              <a:rPr lang="en-US" dirty="0"/>
              <a:t>.</a:t>
            </a:r>
          </a:p>
          <a:p>
            <a:pPr marL="0" indent="0">
              <a:buNone/>
            </a:pPr>
            <a:endParaRPr lang="en-US" dirty="0"/>
          </a:p>
          <a:p>
            <a:r>
              <a:rPr lang="en-US" dirty="0"/>
              <a:t>Skewness just means that there are outliers in our data .</a:t>
            </a:r>
          </a:p>
          <a:p>
            <a:endParaRPr lang="en-US" dirty="0"/>
          </a:p>
          <a:p>
            <a:r>
              <a:rPr lang="en-US" dirty="0"/>
              <a:t>We can also see negative kurtosis in some variables Crime Rate , Age , Indus , Distance , </a:t>
            </a:r>
            <a:r>
              <a:rPr lang="en-US" dirty="0" err="1"/>
              <a:t>Nox</a:t>
            </a:r>
            <a:r>
              <a:rPr lang="en-US" dirty="0"/>
              <a:t> .</a:t>
            </a:r>
          </a:p>
          <a:p>
            <a:endParaRPr lang="en-US" dirty="0"/>
          </a:p>
          <a:p>
            <a:r>
              <a:rPr lang="en-US" dirty="0"/>
              <a:t>Also in crime rate we can observe that there is not much of a difference in mean and median unlike the other variables </a:t>
            </a:r>
          </a:p>
          <a:p>
            <a:endParaRPr lang="en-US" dirty="0"/>
          </a:p>
        </p:txBody>
      </p:sp>
    </p:spTree>
    <p:extLst>
      <p:ext uri="{BB962C8B-B14F-4D97-AF65-F5344CB8AC3E}">
        <p14:creationId xmlns:p14="http://schemas.microsoft.com/office/powerpoint/2010/main" val="370974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38B6-8CF9-4771-957A-38E051F27CDD}"/>
              </a:ext>
            </a:extLst>
          </p:cNvPr>
          <p:cNvSpPr>
            <a:spLocks noGrp="1"/>
          </p:cNvSpPr>
          <p:nvPr>
            <p:ph type="title"/>
          </p:nvPr>
        </p:nvSpPr>
        <p:spPr/>
        <p:txBody>
          <a:bodyPr/>
          <a:lstStyle/>
          <a:p>
            <a:r>
              <a:rPr lang="en-US" b="1" dirty="0"/>
              <a:t>Answer 2 </a:t>
            </a:r>
          </a:p>
        </p:txBody>
      </p:sp>
      <p:sp>
        <p:nvSpPr>
          <p:cNvPr id="3" name="Content Placeholder 2">
            <a:extLst>
              <a:ext uri="{FF2B5EF4-FFF2-40B4-BE49-F238E27FC236}">
                <a16:creationId xmlns:a16="http://schemas.microsoft.com/office/drawing/2014/main" id="{CC18098B-B8B3-4442-8D3A-B8B467C446D7}"/>
              </a:ext>
            </a:extLst>
          </p:cNvPr>
          <p:cNvSpPr>
            <a:spLocks noGrp="1"/>
          </p:cNvSpPr>
          <p:nvPr>
            <p:ph idx="1"/>
          </p:nvPr>
        </p:nvSpPr>
        <p:spPr/>
        <p:txBody>
          <a:bodyPr/>
          <a:lstStyle/>
          <a:p>
            <a:r>
              <a:rPr lang="en-US" dirty="0"/>
              <a:t>In this Question it was asked to Plot a Histogram of Average Price variable .</a:t>
            </a:r>
          </a:p>
          <a:p>
            <a:endParaRPr lang="en-US" dirty="0"/>
          </a:p>
          <a:p>
            <a:r>
              <a:rPr lang="en-US" dirty="0"/>
              <a:t>After plotting the Histogram it is observed that the data is not a symmetrical it is an asymmetrical data and we can see that it is making a positive skew as it is trailing off to the right </a:t>
            </a:r>
          </a:p>
          <a:p>
            <a:endParaRPr lang="en-US" dirty="0"/>
          </a:p>
          <a:p>
            <a:r>
              <a:rPr lang="en-US" dirty="0"/>
              <a:t>The data is positively Skewed </a:t>
            </a:r>
          </a:p>
        </p:txBody>
      </p:sp>
    </p:spTree>
    <p:extLst>
      <p:ext uri="{BB962C8B-B14F-4D97-AF65-F5344CB8AC3E}">
        <p14:creationId xmlns:p14="http://schemas.microsoft.com/office/powerpoint/2010/main" val="38172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B744-B017-4B68-A299-254366970D9A}"/>
              </a:ext>
            </a:extLst>
          </p:cNvPr>
          <p:cNvSpPr>
            <a:spLocks noGrp="1"/>
          </p:cNvSpPr>
          <p:nvPr>
            <p:ph type="title"/>
          </p:nvPr>
        </p:nvSpPr>
        <p:spPr/>
        <p:txBody>
          <a:bodyPr/>
          <a:lstStyle/>
          <a:p>
            <a:r>
              <a:rPr lang="en-US" dirty="0"/>
              <a:t>Average Price Histogram - </a:t>
            </a:r>
          </a:p>
        </p:txBody>
      </p:sp>
      <p:pic>
        <p:nvPicPr>
          <p:cNvPr id="5" name="Content Placeholder 4">
            <a:extLst>
              <a:ext uri="{FF2B5EF4-FFF2-40B4-BE49-F238E27FC236}">
                <a16:creationId xmlns:a16="http://schemas.microsoft.com/office/drawing/2014/main" id="{44050DA1-D139-4BB0-A839-052AE4D9C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326" y="1844385"/>
            <a:ext cx="9380604" cy="4266590"/>
          </a:xfrm>
        </p:spPr>
      </p:pic>
    </p:spTree>
    <p:extLst>
      <p:ext uri="{BB962C8B-B14F-4D97-AF65-F5344CB8AC3E}">
        <p14:creationId xmlns:p14="http://schemas.microsoft.com/office/powerpoint/2010/main" val="254027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4102-08C5-4F62-8491-AA360C550333}"/>
              </a:ext>
            </a:extLst>
          </p:cNvPr>
          <p:cNvSpPr>
            <a:spLocks noGrp="1"/>
          </p:cNvSpPr>
          <p:nvPr>
            <p:ph type="title"/>
          </p:nvPr>
        </p:nvSpPr>
        <p:spPr/>
        <p:txBody>
          <a:bodyPr/>
          <a:lstStyle/>
          <a:p>
            <a:r>
              <a:rPr lang="en-US" dirty="0"/>
              <a:t>Answer 3 - </a:t>
            </a:r>
          </a:p>
        </p:txBody>
      </p:sp>
      <p:sp>
        <p:nvSpPr>
          <p:cNvPr id="3" name="Content Placeholder 2">
            <a:extLst>
              <a:ext uri="{FF2B5EF4-FFF2-40B4-BE49-F238E27FC236}">
                <a16:creationId xmlns:a16="http://schemas.microsoft.com/office/drawing/2014/main" id="{11450FBF-B50B-4C86-A2E4-A451D3E3EBBE}"/>
              </a:ext>
            </a:extLst>
          </p:cNvPr>
          <p:cNvSpPr>
            <a:spLocks noGrp="1"/>
          </p:cNvSpPr>
          <p:nvPr>
            <p:ph idx="1"/>
          </p:nvPr>
        </p:nvSpPr>
        <p:spPr/>
        <p:txBody>
          <a:bodyPr/>
          <a:lstStyle/>
          <a:p>
            <a:endParaRPr lang="en-US" dirty="0"/>
          </a:p>
          <a:p>
            <a:r>
              <a:rPr lang="en-US" dirty="0"/>
              <a:t>In Question 3 it was asked to create a Covariance Matrix</a:t>
            </a:r>
          </a:p>
          <a:p>
            <a:pPr marL="0" indent="0">
              <a:buNone/>
            </a:pPr>
            <a:endParaRPr lang="en-US" dirty="0"/>
          </a:p>
          <a:p>
            <a:r>
              <a:rPr lang="en-US" dirty="0"/>
              <a:t>After computing the covariance matrix we can see that all variables except crime rate are having negative covariance with Average price .</a:t>
            </a:r>
          </a:p>
          <a:p>
            <a:pPr marL="0" indent="0">
              <a:buNone/>
            </a:pPr>
            <a:endParaRPr lang="en-US" dirty="0"/>
          </a:p>
          <a:p>
            <a:r>
              <a:rPr lang="en-US" dirty="0"/>
              <a:t>All the negative covariance are highlighted .</a:t>
            </a:r>
          </a:p>
        </p:txBody>
      </p:sp>
    </p:spTree>
    <p:extLst>
      <p:ext uri="{BB962C8B-B14F-4D97-AF65-F5344CB8AC3E}">
        <p14:creationId xmlns:p14="http://schemas.microsoft.com/office/powerpoint/2010/main" val="73418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28A7-E1EA-4AEC-94B6-B877F65A0C9E}"/>
              </a:ext>
            </a:extLst>
          </p:cNvPr>
          <p:cNvSpPr>
            <a:spLocks noGrp="1"/>
          </p:cNvSpPr>
          <p:nvPr>
            <p:ph type="title"/>
          </p:nvPr>
        </p:nvSpPr>
        <p:spPr/>
        <p:txBody>
          <a:bodyPr/>
          <a:lstStyle/>
          <a:p>
            <a:r>
              <a:rPr lang="en-US" dirty="0"/>
              <a:t>Answer 4 </a:t>
            </a:r>
          </a:p>
        </p:txBody>
      </p:sp>
      <p:sp>
        <p:nvSpPr>
          <p:cNvPr id="3" name="Content Placeholder 2">
            <a:extLst>
              <a:ext uri="{FF2B5EF4-FFF2-40B4-BE49-F238E27FC236}">
                <a16:creationId xmlns:a16="http://schemas.microsoft.com/office/drawing/2014/main" id="{AF2C954A-80BC-4FFB-8A5A-C16D85DDB703}"/>
              </a:ext>
            </a:extLst>
          </p:cNvPr>
          <p:cNvSpPr>
            <a:spLocks noGrp="1"/>
          </p:cNvSpPr>
          <p:nvPr>
            <p:ph idx="1"/>
          </p:nvPr>
        </p:nvSpPr>
        <p:spPr>
          <a:xfrm>
            <a:off x="838200" y="1583703"/>
            <a:ext cx="10515600" cy="4593260"/>
          </a:xfrm>
        </p:spPr>
        <p:txBody>
          <a:bodyPr/>
          <a:lstStyle/>
          <a:p>
            <a:r>
              <a:rPr lang="en-US" dirty="0"/>
              <a:t>In </a:t>
            </a:r>
            <a:r>
              <a:rPr lang="en-US" dirty="0">
                <a:solidFill>
                  <a:srgbClr val="FF0000"/>
                </a:solidFill>
              </a:rPr>
              <a:t>Question 4</a:t>
            </a:r>
            <a:r>
              <a:rPr lang="en-US" dirty="0"/>
              <a:t> it was asked to create correlation matrix and then state the top 3 positively correlated pairs and t0p 3 negatively correlated pairs .</a:t>
            </a:r>
          </a:p>
          <a:p>
            <a:r>
              <a:rPr lang="en-US" dirty="0"/>
              <a:t>After using the Data analytics tool to compute the correlation matrix I used conditional formatting to easily identify the top 3 negatively and positively correlated pairs as they are now highlighted .</a:t>
            </a:r>
          </a:p>
          <a:p>
            <a:r>
              <a:rPr lang="en-US" dirty="0"/>
              <a:t>Top 3 Positively correlated pairs –</a:t>
            </a:r>
          </a:p>
          <a:p>
            <a:pPr marL="0" indent="0">
              <a:buNone/>
            </a:pPr>
            <a:r>
              <a:rPr lang="en-US" b="1" dirty="0"/>
              <a:t>1</a:t>
            </a:r>
            <a:r>
              <a:rPr lang="en-US" dirty="0"/>
              <a:t>. </a:t>
            </a:r>
            <a:r>
              <a:rPr lang="en-US" b="1" dirty="0"/>
              <a:t>Tax vs Distance (0.91)</a:t>
            </a:r>
          </a:p>
          <a:p>
            <a:pPr marL="0" indent="0">
              <a:buNone/>
            </a:pPr>
            <a:r>
              <a:rPr lang="en-US" b="1" dirty="0"/>
              <a:t>2. NOX vs Indus (0.76)</a:t>
            </a:r>
          </a:p>
          <a:p>
            <a:pPr marL="0" indent="0">
              <a:buNone/>
            </a:pPr>
            <a:r>
              <a:rPr lang="en-US" b="1" dirty="0"/>
              <a:t>3. NOX vs AGE (0.73)</a:t>
            </a:r>
          </a:p>
        </p:txBody>
      </p:sp>
    </p:spTree>
    <p:extLst>
      <p:ext uri="{BB962C8B-B14F-4D97-AF65-F5344CB8AC3E}">
        <p14:creationId xmlns:p14="http://schemas.microsoft.com/office/powerpoint/2010/main" val="185785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D768-B998-47EC-9979-9EB16C80A9B0}"/>
              </a:ext>
            </a:extLst>
          </p:cNvPr>
          <p:cNvSpPr>
            <a:spLocks noGrp="1"/>
          </p:cNvSpPr>
          <p:nvPr>
            <p:ph type="title"/>
          </p:nvPr>
        </p:nvSpPr>
        <p:spPr>
          <a:xfrm>
            <a:off x="838200" y="-1941922"/>
            <a:ext cx="3413289" cy="1941922"/>
          </a:xfrm>
        </p:spPr>
        <p:txBody>
          <a:bodyPr>
            <a:normAutofit/>
          </a:bodyPr>
          <a:lstStyle/>
          <a:p>
            <a:r>
              <a:rPr lang="en-US" dirty="0"/>
              <a:t>.</a:t>
            </a:r>
          </a:p>
        </p:txBody>
      </p:sp>
      <p:sp>
        <p:nvSpPr>
          <p:cNvPr id="3" name="Content Placeholder 2">
            <a:extLst>
              <a:ext uri="{FF2B5EF4-FFF2-40B4-BE49-F238E27FC236}">
                <a16:creationId xmlns:a16="http://schemas.microsoft.com/office/drawing/2014/main" id="{A9EDFB5A-AB02-4FBB-ABD8-9E5E04315E96}"/>
              </a:ext>
            </a:extLst>
          </p:cNvPr>
          <p:cNvSpPr>
            <a:spLocks noGrp="1"/>
          </p:cNvSpPr>
          <p:nvPr>
            <p:ph idx="1"/>
          </p:nvPr>
        </p:nvSpPr>
        <p:spPr>
          <a:xfrm>
            <a:off x="838200" y="1168924"/>
            <a:ext cx="10515600" cy="4942052"/>
          </a:xfrm>
        </p:spPr>
        <p:txBody>
          <a:bodyPr/>
          <a:lstStyle/>
          <a:p>
            <a:r>
              <a:rPr lang="en-US" dirty="0"/>
              <a:t>Top 3 Negatively correlated Pairs –</a:t>
            </a:r>
          </a:p>
          <a:p>
            <a:pPr marL="0" indent="0">
              <a:buNone/>
            </a:pPr>
            <a:endParaRPr lang="en-US" dirty="0"/>
          </a:p>
          <a:p>
            <a:pPr marL="0" indent="0">
              <a:buNone/>
            </a:pPr>
            <a:r>
              <a:rPr lang="en-US" b="1" dirty="0"/>
              <a:t>1. Average Price VS LSTAT (-0.74)</a:t>
            </a:r>
          </a:p>
          <a:p>
            <a:pPr marL="0" indent="0">
              <a:buNone/>
            </a:pPr>
            <a:r>
              <a:rPr lang="en-US" b="1" dirty="0"/>
              <a:t>2. LSTAT VS Average Room (-0.61)</a:t>
            </a:r>
          </a:p>
          <a:p>
            <a:pPr marL="0" indent="0">
              <a:buNone/>
            </a:pPr>
            <a:r>
              <a:rPr lang="en-US" b="1" dirty="0"/>
              <a:t>3. Average Price VS PT Ratio (-0.51)</a:t>
            </a:r>
          </a:p>
          <a:p>
            <a:pPr marL="0" indent="0">
              <a:buNone/>
            </a:pPr>
            <a:endParaRPr lang="en-US" dirty="0"/>
          </a:p>
          <a:p>
            <a:pPr marL="0" indent="0">
              <a:buNone/>
            </a:pPr>
            <a:r>
              <a:rPr lang="en-US" dirty="0"/>
              <a:t>All of the require values are highlighted.</a:t>
            </a:r>
          </a:p>
          <a:p>
            <a:pPr marL="0" indent="0">
              <a:buNone/>
            </a:pPr>
            <a:endParaRPr lang="en-US" dirty="0"/>
          </a:p>
        </p:txBody>
      </p:sp>
    </p:spTree>
    <p:extLst>
      <p:ext uri="{BB962C8B-B14F-4D97-AF65-F5344CB8AC3E}">
        <p14:creationId xmlns:p14="http://schemas.microsoft.com/office/powerpoint/2010/main" val="558534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352</TotalTime>
  <Words>1644</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BUSSINESS REPORT</vt:lpstr>
      <vt:lpstr>Answer 1 </vt:lpstr>
      <vt:lpstr>Observation -</vt:lpstr>
      <vt:lpstr>.</vt:lpstr>
      <vt:lpstr>Answer 2 </vt:lpstr>
      <vt:lpstr>Average Price Histogram - </vt:lpstr>
      <vt:lpstr>Answer 3 - </vt:lpstr>
      <vt:lpstr>Answer 4 </vt:lpstr>
      <vt:lpstr>.</vt:lpstr>
      <vt:lpstr>Answer 5 -</vt:lpstr>
      <vt:lpstr>.</vt:lpstr>
      <vt:lpstr>Residual Plot </vt:lpstr>
      <vt:lpstr>.</vt:lpstr>
      <vt:lpstr>Answer 6 -</vt:lpstr>
      <vt:lpstr>.</vt:lpstr>
      <vt:lpstr>.</vt:lpstr>
      <vt:lpstr>Answer 7</vt:lpstr>
      <vt:lpstr>.</vt:lpstr>
      <vt:lpstr>Answer 8 </vt:lpstr>
      <vt:lpstr>.</vt:lpstr>
      <vt:lpstr>.</vt:lpstr>
      <vt:lpstr>.</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BUSSINESS REPORT</dc:title>
  <dc:creator>Yash Sundli</dc:creator>
  <cp:lastModifiedBy>Yash Sundli</cp:lastModifiedBy>
  <cp:revision>25</cp:revision>
  <dcterms:created xsi:type="dcterms:W3CDTF">2023-04-15T04:02:40Z</dcterms:created>
  <dcterms:modified xsi:type="dcterms:W3CDTF">2023-04-15T18:00:20Z</dcterms:modified>
</cp:coreProperties>
</file>