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88AF42-978D-4A63-AA25-128250D6168B}"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FC0A3-AA22-4AA2-AC42-74B3F495E13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253415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1E88AF42-978D-4A63-AA25-128250D6168B}" type="datetimeFigureOut">
              <a:rPr lang="en-US" smtClean="0"/>
              <a:t>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AFC0A3-AA22-4AA2-AC42-74B3F495E133}" type="slidenum">
              <a:rPr lang="en-US" smtClean="0"/>
              <a:t>‹#›</a:t>
            </a:fld>
            <a:endParaRPr lang="en-US"/>
          </a:p>
        </p:txBody>
      </p:sp>
    </p:spTree>
    <p:extLst>
      <p:ext uri="{BB962C8B-B14F-4D97-AF65-F5344CB8AC3E}">
        <p14:creationId xmlns:p14="http://schemas.microsoft.com/office/powerpoint/2010/main" val="598366369"/>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88AF42-978D-4A63-AA25-128250D6168B}"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FC0A3-AA22-4AA2-AC42-74B3F495E133}" type="slidenum">
              <a:rPr lang="en-US" smtClean="0"/>
              <a:t>‹#›</a:t>
            </a:fld>
            <a:endParaRPr lang="en-US"/>
          </a:p>
        </p:txBody>
      </p:sp>
    </p:spTree>
    <p:extLst>
      <p:ext uri="{BB962C8B-B14F-4D97-AF65-F5344CB8AC3E}">
        <p14:creationId xmlns:p14="http://schemas.microsoft.com/office/powerpoint/2010/main" val="1661758215"/>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88AF42-978D-4A63-AA25-128250D6168B}"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FC0A3-AA22-4AA2-AC42-74B3F495E13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49899627"/>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88AF42-978D-4A63-AA25-128250D6168B}"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FC0A3-AA22-4AA2-AC42-74B3F495E133}" type="slidenum">
              <a:rPr lang="en-US" smtClean="0"/>
              <a:t>‹#›</a:t>
            </a:fld>
            <a:endParaRPr lang="en-US"/>
          </a:p>
        </p:txBody>
      </p:sp>
    </p:spTree>
    <p:extLst>
      <p:ext uri="{BB962C8B-B14F-4D97-AF65-F5344CB8AC3E}">
        <p14:creationId xmlns:p14="http://schemas.microsoft.com/office/powerpoint/2010/main" val="1049097969"/>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88AF42-978D-4A63-AA25-128250D6168B}"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FC0A3-AA22-4AA2-AC42-74B3F495E13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36832301"/>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88AF42-978D-4A63-AA25-128250D6168B}"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FC0A3-AA22-4AA2-AC42-74B3F495E133}" type="slidenum">
              <a:rPr lang="en-US" smtClean="0"/>
              <a:t>‹#›</a:t>
            </a:fld>
            <a:endParaRPr lang="en-US"/>
          </a:p>
        </p:txBody>
      </p:sp>
    </p:spTree>
    <p:extLst>
      <p:ext uri="{BB962C8B-B14F-4D97-AF65-F5344CB8AC3E}">
        <p14:creationId xmlns:p14="http://schemas.microsoft.com/office/powerpoint/2010/main" val="3854730506"/>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88AF42-978D-4A63-AA25-128250D6168B}"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FC0A3-AA22-4AA2-AC42-74B3F495E133}" type="slidenum">
              <a:rPr lang="en-US" smtClean="0"/>
              <a:t>‹#›</a:t>
            </a:fld>
            <a:endParaRPr lang="en-US"/>
          </a:p>
        </p:txBody>
      </p:sp>
    </p:spTree>
    <p:extLst>
      <p:ext uri="{BB962C8B-B14F-4D97-AF65-F5344CB8AC3E}">
        <p14:creationId xmlns:p14="http://schemas.microsoft.com/office/powerpoint/2010/main" val="2776403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88AF42-978D-4A63-AA25-128250D6168B}"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FC0A3-AA22-4AA2-AC42-74B3F495E133}" type="slidenum">
              <a:rPr lang="en-US" smtClean="0"/>
              <a:t>‹#›</a:t>
            </a:fld>
            <a:endParaRPr lang="en-US"/>
          </a:p>
        </p:txBody>
      </p:sp>
    </p:spTree>
    <p:extLst>
      <p:ext uri="{BB962C8B-B14F-4D97-AF65-F5344CB8AC3E}">
        <p14:creationId xmlns:p14="http://schemas.microsoft.com/office/powerpoint/2010/main" val="3273256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88AF42-978D-4A63-AA25-128250D6168B}"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FC0A3-AA22-4AA2-AC42-74B3F495E133}" type="slidenum">
              <a:rPr lang="en-US" smtClean="0"/>
              <a:t>‹#›</a:t>
            </a:fld>
            <a:endParaRPr lang="en-US"/>
          </a:p>
        </p:txBody>
      </p:sp>
    </p:spTree>
    <p:extLst>
      <p:ext uri="{BB962C8B-B14F-4D97-AF65-F5344CB8AC3E}">
        <p14:creationId xmlns:p14="http://schemas.microsoft.com/office/powerpoint/2010/main" val="1737190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88AF42-978D-4A63-AA25-128250D6168B}"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FC0A3-AA22-4AA2-AC42-74B3F495E133}" type="slidenum">
              <a:rPr lang="en-US" smtClean="0"/>
              <a:t>‹#›</a:t>
            </a:fld>
            <a:endParaRPr lang="en-US"/>
          </a:p>
        </p:txBody>
      </p:sp>
    </p:spTree>
    <p:extLst>
      <p:ext uri="{BB962C8B-B14F-4D97-AF65-F5344CB8AC3E}">
        <p14:creationId xmlns:p14="http://schemas.microsoft.com/office/powerpoint/2010/main" val="1114573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88AF42-978D-4A63-AA25-128250D6168B}" type="datetimeFigureOut">
              <a:rPr lang="en-US" smtClean="0"/>
              <a:t>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FC0A3-AA22-4AA2-AC42-74B3F495E133}" type="slidenum">
              <a:rPr lang="en-US" smtClean="0"/>
              <a:t>‹#›</a:t>
            </a:fld>
            <a:endParaRPr lang="en-US"/>
          </a:p>
        </p:txBody>
      </p:sp>
    </p:spTree>
    <p:extLst>
      <p:ext uri="{BB962C8B-B14F-4D97-AF65-F5344CB8AC3E}">
        <p14:creationId xmlns:p14="http://schemas.microsoft.com/office/powerpoint/2010/main" val="14109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88AF42-978D-4A63-AA25-128250D6168B}" type="datetimeFigureOut">
              <a:rPr lang="en-US" smtClean="0"/>
              <a:t>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AFC0A3-AA22-4AA2-AC42-74B3F495E133}" type="slidenum">
              <a:rPr lang="en-US" smtClean="0"/>
              <a:t>‹#›</a:t>
            </a:fld>
            <a:endParaRPr lang="en-US"/>
          </a:p>
        </p:txBody>
      </p:sp>
    </p:spTree>
    <p:extLst>
      <p:ext uri="{BB962C8B-B14F-4D97-AF65-F5344CB8AC3E}">
        <p14:creationId xmlns:p14="http://schemas.microsoft.com/office/powerpoint/2010/main" val="1461225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88AF42-978D-4A63-AA25-128250D6168B}" type="datetimeFigureOut">
              <a:rPr lang="en-US" smtClean="0"/>
              <a:t>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AFC0A3-AA22-4AA2-AC42-74B3F495E133}" type="slidenum">
              <a:rPr lang="en-US" smtClean="0"/>
              <a:t>‹#›</a:t>
            </a:fld>
            <a:endParaRPr lang="en-US"/>
          </a:p>
        </p:txBody>
      </p:sp>
    </p:spTree>
    <p:extLst>
      <p:ext uri="{BB962C8B-B14F-4D97-AF65-F5344CB8AC3E}">
        <p14:creationId xmlns:p14="http://schemas.microsoft.com/office/powerpoint/2010/main" val="109369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8AF42-978D-4A63-AA25-128250D6168B}" type="datetimeFigureOut">
              <a:rPr lang="en-US" smtClean="0"/>
              <a:t>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AFC0A3-AA22-4AA2-AC42-74B3F495E133}" type="slidenum">
              <a:rPr lang="en-US" smtClean="0"/>
              <a:t>‹#›</a:t>
            </a:fld>
            <a:endParaRPr lang="en-US"/>
          </a:p>
        </p:txBody>
      </p:sp>
    </p:spTree>
    <p:extLst>
      <p:ext uri="{BB962C8B-B14F-4D97-AF65-F5344CB8AC3E}">
        <p14:creationId xmlns:p14="http://schemas.microsoft.com/office/powerpoint/2010/main" val="1903592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88AF42-978D-4A63-AA25-128250D6168B}" type="datetimeFigureOut">
              <a:rPr lang="en-US" smtClean="0"/>
              <a:t>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FC0A3-AA22-4AA2-AC42-74B3F495E133}" type="slidenum">
              <a:rPr lang="en-US" smtClean="0"/>
              <a:t>‹#›</a:t>
            </a:fld>
            <a:endParaRPr lang="en-US"/>
          </a:p>
        </p:txBody>
      </p:sp>
    </p:spTree>
    <p:extLst>
      <p:ext uri="{BB962C8B-B14F-4D97-AF65-F5344CB8AC3E}">
        <p14:creationId xmlns:p14="http://schemas.microsoft.com/office/powerpoint/2010/main" val="41987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88AF42-978D-4A63-AA25-128250D6168B}" type="datetimeFigureOut">
              <a:rPr lang="en-US" smtClean="0"/>
              <a:t>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FC0A3-AA22-4AA2-AC42-74B3F495E133}" type="slidenum">
              <a:rPr lang="en-US" smtClean="0"/>
              <a:t>‹#›</a:t>
            </a:fld>
            <a:endParaRPr lang="en-US"/>
          </a:p>
        </p:txBody>
      </p:sp>
    </p:spTree>
    <p:extLst>
      <p:ext uri="{BB962C8B-B14F-4D97-AF65-F5344CB8AC3E}">
        <p14:creationId xmlns:p14="http://schemas.microsoft.com/office/powerpoint/2010/main" val="79685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E88AF42-978D-4A63-AA25-128250D6168B}" type="datetimeFigureOut">
              <a:rPr lang="en-US" smtClean="0"/>
              <a:t>2/3/2017</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9AFC0A3-AA22-4AA2-AC42-74B3F495E133}" type="slidenum">
              <a:rPr lang="en-US" smtClean="0"/>
              <a:t>‹#›</a:t>
            </a:fld>
            <a:endParaRPr lang="en-US"/>
          </a:p>
        </p:txBody>
      </p:sp>
    </p:spTree>
    <p:extLst>
      <p:ext uri="{BB962C8B-B14F-4D97-AF65-F5344CB8AC3E}">
        <p14:creationId xmlns:p14="http://schemas.microsoft.com/office/powerpoint/2010/main" val="36620318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Internal Organization management tool</a:t>
            </a:r>
            <a:endParaRPr lang="en-US" dirty="0"/>
          </a:p>
        </p:txBody>
      </p:sp>
      <p:sp>
        <p:nvSpPr>
          <p:cNvPr id="3" name="Subtitle 2"/>
          <p:cNvSpPr>
            <a:spLocks noGrp="1"/>
          </p:cNvSpPr>
          <p:nvPr>
            <p:ph type="subTitle" idx="1"/>
          </p:nvPr>
        </p:nvSpPr>
        <p:spPr/>
        <p:txBody>
          <a:bodyPr/>
          <a:lstStyle/>
          <a:p>
            <a:r>
              <a:rPr lang="en-US" dirty="0" smtClean="0"/>
              <a:t>MCA, Semester 6</a:t>
            </a:r>
          </a:p>
          <a:p>
            <a:r>
              <a:rPr lang="en-US" dirty="0" smtClean="0"/>
              <a:t>By: Prince Arora, 1402002098</a:t>
            </a:r>
            <a:endParaRPr lang="en-US" dirty="0"/>
          </a:p>
          <a:p>
            <a:endParaRPr lang="en-US" dirty="0"/>
          </a:p>
        </p:txBody>
      </p:sp>
      <p:sp>
        <p:nvSpPr>
          <p:cNvPr id="4" name="Footer Placeholder 3"/>
          <p:cNvSpPr>
            <a:spLocks noGrp="1"/>
          </p:cNvSpPr>
          <p:nvPr>
            <p:ph type="ftr" sz="quarter" idx="11"/>
          </p:nvPr>
        </p:nvSpPr>
        <p:spPr/>
        <p:txBody>
          <a:bodyPr/>
          <a:lstStyle/>
          <a:p>
            <a:r>
              <a:rPr lang="en-US" b="1" dirty="0" err="1" smtClean="0"/>
              <a:t>TechM</a:t>
            </a:r>
            <a:r>
              <a:rPr lang="en-US" b="1" dirty="0" smtClean="0"/>
              <a:t> Public</a:t>
            </a:r>
            <a:endParaRPr lang="en-US" b="1" dirty="0"/>
          </a:p>
        </p:txBody>
      </p:sp>
    </p:spTree>
    <p:extLst>
      <p:ext uri="{BB962C8B-B14F-4D97-AF65-F5344CB8AC3E}">
        <p14:creationId xmlns:p14="http://schemas.microsoft.com/office/powerpoint/2010/main" val="306958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1"/>
            <a:ext cx="8534400" cy="1052848"/>
          </a:xfrm>
        </p:spPr>
        <p:txBody>
          <a:bodyPr/>
          <a:lstStyle/>
          <a:p>
            <a:r>
              <a:rPr lang="en-US" b="1" dirty="0" smtClean="0">
                <a:solidFill>
                  <a:schemeClr val="tx1"/>
                </a:solidFill>
              </a:rPr>
              <a:t>SINGLE PAGE APPLICATIONS</a:t>
            </a:r>
            <a:endParaRPr lang="en-US" b="1" dirty="0">
              <a:solidFill>
                <a:schemeClr val="tx1"/>
              </a:solidFill>
            </a:endParaRPr>
          </a:p>
        </p:txBody>
      </p:sp>
      <p:sp>
        <p:nvSpPr>
          <p:cNvPr id="4" name="Footer Placeholder 3"/>
          <p:cNvSpPr>
            <a:spLocks noGrp="1"/>
          </p:cNvSpPr>
          <p:nvPr>
            <p:ph type="ftr" sz="quarter" idx="11"/>
          </p:nvPr>
        </p:nvSpPr>
        <p:spPr/>
        <p:txBody>
          <a:bodyPr/>
          <a:lstStyle/>
          <a:p>
            <a:r>
              <a:rPr lang="en-US" smtClean="0"/>
              <a:t>TechM Public</a:t>
            </a:r>
            <a:endParaRPr lang="en-US"/>
          </a:p>
        </p:txBody>
      </p:sp>
      <p:sp>
        <p:nvSpPr>
          <p:cNvPr id="6" name="TextBox 5"/>
          <p:cNvSpPr txBox="1"/>
          <p:nvPr/>
        </p:nvSpPr>
        <p:spPr>
          <a:xfrm>
            <a:off x="684212" y="1738649"/>
            <a:ext cx="10520408" cy="2677656"/>
          </a:xfrm>
          <a:prstGeom prst="rect">
            <a:avLst/>
          </a:prstGeom>
          <a:noFill/>
        </p:spPr>
        <p:txBody>
          <a:bodyPr wrap="square" rtlCol="0">
            <a:spAutoFit/>
          </a:bodyPr>
          <a:lstStyle/>
          <a:p>
            <a:pPr algn="just">
              <a:lnSpc>
                <a:spcPct val="150000"/>
              </a:lnSpc>
            </a:pPr>
            <a:r>
              <a:rPr lang="en-US" sz="1400" b="1" dirty="0" smtClean="0"/>
              <a:t>SPA is extremely good for very responsive sites:</a:t>
            </a:r>
          </a:p>
          <a:p>
            <a:pPr algn="just">
              <a:lnSpc>
                <a:spcPct val="150000"/>
              </a:lnSpc>
            </a:pPr>
            <a:r>
              <a:rPr lang="en-US" sz="1400" dirty="0" smtClean="0"/>
              <a:t>Server-side rendering is not as hard as it used to be with simple techniques like keeping a #hash in the URL, or more recently HTML5 push State. With this approach the exact state of the web app is embedded in the page URL. As in Gmail every time you open a mail a special hash tag is added to the URL. If copied and pasted to other browser window can open the exact same mail (provided they can authenticate). This approach maps directly to a more traditional query string, the difference is merely in the execution. With HTML5 push State() you can eliminate the #hash and use completely classic URLs which can resolve on the server on the first request and then load via ajax on subsequent requests.</a:t>
            </a:r>
            <a:endParaRPr lang="en-IN" sz="1400" dirty="0" smtClean="0"/>
          </a:p>
        </p:txBody>
      </p:sp>
    </p:spTree>
    <p:extLst>
      <p:ext uri="{BB962C8B-B14F-4D97-AF65-F5344CB8AC3E}">
        <p14:creationId xmlns:p14="http://schemas.microsoft.com/office/powerpoint/2010/main" val="2465364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TechM Public</a:t>
            </a:r>
            <a:endParaRPr lang="en-US"/>
          </a:p>
        </p:txBody>
      </p:sp>
      <p:sp>
        <p:nvSpPr>
          <p:cNvPr id="6" name="TextBox 5"/>
          <p:cNvSpPr txBox="1"/>
          <p:nvPr/>
        </p:nvSpPr>
        <p:spPr>
          <a:xfrm>
            <a:off x="684212" y="1738649"/>
            <a:ext cx="10520408" cy="2959849"/>
          </a:xfrm>
          <a:prstGeom prst="rect">
            <a:avLst/>
          </a:prstGeom>
          <a:noFill/>
        </p:spPr>
        <p:txBody>
          <a:bodyPr wrap="square" rtlCol="0">
            <a:spAutoFit/>
          </a:bodyPr>
          <a:lstStyle/>
          <a:p>
            <a:pPr algn="just">
              <a:lnSpc>
                <a:spcPct val="150000"/>
              </a:lnSpc>
            </a:pPr>
            <a:r>
              <a:rPr lang="en-US" sz="1400" b="1" dirty="0" smtClean="0"/>
              <a:t>With SPA we don't need to use extra queries to the server to download pages.</a:t>
            </a:r>
          </a:p>
          <a:p>
            <a:pPr algn="just">
              <a:lnSpc>
                <a:spcPct val="150000"/>
              </a:lnSpc>
            </a:pPr>
            <a:r>
              <a:rPr lang="en-US" sz="1400" dirty="0" smtClean="0"/>
              <a:t>The number of pages user downloads during visit to my web site?? really how many mails some reads when he/she opens his/her mail account. I read &gt;50 at one go. now the structure of the mails is almost the same. if you will use a server side rendering scheme the server would then render it on every request(typical case). - security concern - you should/ should not keep separate pages for the admins/login that entirely depends upon the structure of you site take paytm.com for example also making a web site SPA does not mean that you open all the endpoints for all the users I mean I use forms </a:t>
            </a:r>
            <a:r>
              <a:rPr lang="en-US" sz="1400" dirty="0" err="1" smtClean="0"/>
              <a:t>auth</a:t>
            </a:r>
            <a:r>
              <a:rPr lang="en-US" sz="1400" dirty="0" smtClean="0"/>
              <a:t> with my spa web site. - in the probably most used SPA framework Angular JS the dev can load the entire html temple from the web site so that can be done depending on the users authentication level. pre loading html for all the </a:t>
            </a:r>
            <a:r>
              <a:rPr lang="en-US" sz="1400" dirty="0" err="1" smtClean="0"/>
              <a:t>auth</a:t>
            </a:r>
            <a:r>
              <a:rPr lang="en-US" sz="1400" dirty="0" smtClean="0"/>
              <a:t> types isn't SPA. </a:t>
            </a:r>
            <a:endParaRPr lang="en-IN" sz="1400" dirty="0" smtClean="0"/>
          </a:p>
        </p:txBody>
      </p:sp>
    </p:spTree>
    <p:extLst>
      <p:ext uri="{BB962C8B-B14F-4D97-AF65-F5344CB8AC3E}">
        <p14:creationId xmlns:p14="http://schemas.microsoft.com/office/powerpoint/2010/main" val="3356329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1"/>
            <a:ext cx="8534400" cy="1052848"/>
          </a:xfrm>
        </p:spPr>
        <p:txBody>
          <a:bodyPr/>
          <a:lstStyle/>
          <a:p>
            <a:r>
              <a:rPr lang="en-US" b="1" dirty="0" smtClean="0">
                <a:solidFill>
                  <a:schemeClr val="tx1"/>
                </a:solidFill>
              </a:rPr>
              <a:t>WHERE ARE WE NOW?</a:t>
            </a:r>
            <a:endParaRPr lang="en-US" b="1" dirty="0">
              <a:solidFill>
                <a:schemeClr val="tx1"/>
              </a:solidFill>
            </a:endParaRPr>
          </a:p>
        </p:txBody>
      </p:sp>
      <p:sp>
        <p:nvSpPr>
          <p:cNvPr id="4" name="Footer Placeholder 3"/>
          <p:cNvSpPr>
            <a:spLocks noGrp="1"/>
          </p:cNvSpPr>
          <p:nvPr>
            <p:ph type="ftr" sz="quarter" idx="11"/>
          </p:nvPr>
        </p:nvSpPr>
        <p:spPr/>
        <p:txBody>
          <a:bodyPr/>
          <a:lstStyle/>
          <a:p>
            <a:r>
              <a:rPr lang="en-US" smtClean="0"/>
              <a:t>TechM Public</a:t>
            </a:r>
            <a:endParaRPr lang="en-US"/>
          </a:p>
        </p:txBody>
      </p:sp>
      <p:sp>
        <p:nvSpPr>
          <p:cNvPr id="6" name="TextBox 5"/>
          <p:cNvSpPr txBox="1"/>
          <p:nvPr/>
        </p:nvSpPr>
        <p:spPr>
          <a:xfrm>
            <a:off x="4881092" y="1738649"/>
            <a:ext cx="6323527" cy="3606052"/>
          </a:xfrm>
          <a:prstGeom prst="rect">
            <a:avLst/>
          </a:prstGeom>
          <a:noFill/>
        </p:spPr>
        <p:txBody>
          <a:bodyPr wrap="square" rtlCol="0">
            <a:spAutoFit/>
          </a:bodyPr>
          <a:lstStyle/>
          <a:p>
            <a:pPr algn="just">
              <a:lnSpc>
                <a:spcPct val="150000"/>
              </a:lnSpc>
            </a:pPr>
            <a:r>
              <a:rPr lang="en-US" sz="1400" dirty="0" smtClean="0"/>
              <a:t>Single Page Applications capitalize on this trend and push HTML to the background of web page architecture. By contrast, the default architecture for websites is to serve up a bunch of different pages and link them together with some sort of navigation structure. These pages may be backed by static HTML files or a server generating the content dynamically. In these scenarios, the organization of the HTML content drives the architecture and JavaScript is executed to add functionality to the page. In an SPA, the HTML file is sometimes barely a stub and may only exist to launch the code in the JavaScript files. In a way, SPAs fully complete the transformation of the browser from a tool for viewing content into a platform for running applications.</a:t>
            </a:r>
            <a:endParaRPr lang="en-IN" sz="14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881" y="1893197"/>
            <a:ext cx="3931008" cy="3116686"/>
          </a:xfrm>
          <a:prstGeom prst="rect">
            <a:avLst/>
          </a:prstGeom>
        </p:spPr>
      </p:pic>
    </p:spTree>
    <p:extLst>
      <p:ext uri="{BB962C8B-B14F-4D97-AF65-F5344CB8AC3E}">
        <p14:creationId xmlns:p14="http://schemas.microsoft.com/office/powerpoint/2010/main" val="1659048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1"/>
            <a:ext cx="8534400" cy="1052848"/>
          </a:xfrm>
        </p:spPr>
        <p:txBody>
          <a:bodyPr/>
          <a:lstStyle/>
          <a:p>
            <a:r>
              <a:rPr lang="en-US" b="1" dirty="0" smtClean="0">
                <a:solidFill>
                  <a:schemeClr val="tx1"/>
                </a:solidFill>
              </a:rPr>
              <a:t>WHERE DOES THE “SINGLE PAGE” COME IN?</a:t>
            </a:r>
            <a:endParaRPr lang="en-US" b="1" dirty="0">
              <a:solidFill>
                <a:schemeClr val="tx1"/>
              </a:solidFill>
            </a:endParaRPr>
          </a:p>
        </p:txBody>
      </p:sp>
      <p:sp>
        <p:nvSpPr>
          <p:cNvPr id="4" name="Footer Placeholder 3"/>
          <p:cNvSpPr>
            <a:spLocks noGrp="1"/>
          </p:cNvSpPr>
          <p:nvPr>
            <p:ph type="ftr" sz="quarter" idx="11"/>
          </p:nvPr>
        </p:nvSpPr>
        <p:spPr/>
        <p:txBody>
          <a:bodyPr/>
          <a:lstStyle/>
          <a:p>
            <a:r>
              <a:rPr lang="en-US" smtClean="0"/>
              <a:t>TechM Public</a:t>
            </a:r>
            <a:endParaRPr lang="en-US"/>
          </a:p>
        </p:txBody>
      </p:sp>
      <p:sp>
        <p:nvSpPr>
          <p:cNvPr id="6" name="TextBox 5"/>
          <p:cNvSpPr txBox="1"/>
          <p:nvPr/>
        </p:nvSpPr>
        <p:spPr>
          <a:xfrm>
            <a:off x="684212" y="1738649"/>
            <a:ext cx="10520407" cy="1020857"/>
          </a:xfrm>
          <a:prstGeom prst="rect">
            <a:avLst/>
          </a:prstGeom>
          <a:noFill/>
        </p:spPr>
        <p:txBody>
          <a:bodyPr wrap="square" rtlCol="0">
            <a:spAutoFit/>
          </a:bodyPr>
          <a:lstStyle/>
          <a:p>
            <a:pPr algn="just">
              <a:lnSpc>
                <a:spcPct val="150000"/>
              </a:lnSpc>
            </a:pPr>
            <a:r>
              <a:rPr lang="en-US" sz="1400" dirty="0" smtClean="0"/>
              <a:t>The core concept behind a Single Page Application is that the browser only uses one URL. That means you can bounce around the site, fill out forms, or conduct any normal activity without the location in your browser’s address bar ever changing. It’s a simple thing from the user’s perspective, but it has big implications for the programmer.</a:t>
            </a:r>
            <a:endParaRPr lang="en-IN" sz="1400" dirty="0" smtClean="0"/>
          </a:p>
        </p:txBody>
      </p:sp>
    </p:spTree>
    <p:extLst>
      <p:ext uri="{BB962C8B-B14F-4D97-AF65-F5344CB8AC3E}">
        <p14:creationId xmlns:p14="http://schemas.microsoft.com/office/powerpoint/2010/main" val="3035509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TechM Public</a:t>
            </a:r>
            <a:endParaRPr lang="en-US"/>
          </a:p>
        </p:txBody>
      </p:sp>
      <p:sp>
        <p:nvSpPr>
          <p:cNvPr id="2" name="Content Placeholder 1"/>
          <p:cNvSpPr>
            <a:spLocks noGrp="1"/>
          </p:cNvSpPr>
          <p:nvPr>
            <p:ph idx="1"/>
          </p:nvPr>
        </p:nvSpPr>
        <p:spPr>
          <a:xfrm>
            <a:off x="684212" y="685800"/>
            <a:ext cx="10765106" cy="3615267"/>
          </a:xfrm>
        </p:spPr>
        <p:txBody>
          <a:bodyPr>
            <a:normAutofit/>
          </a:bodyPr>
          <a:lstStyle/>
          <a:p>
            <a:pPr algn="ctr"/>
            <a:r>
              <a:rPr lang="en-US" sz="2400" b="1" dirty="0" smtClean="0">
                <a:solidFill>
                  <a:schemeClr val="tx1"/>
                </a:solidFill>
              </a:rPr>
              <a:t>The End</a:t>
            </a:r>
            <a:endParaRPr lang="en-US" sz="2400" b="1" dirty="0">
              <a:solidFill>
                <a:schemeClr val="tx1"/>
              </a:solidFill>
            </a:endParaRPr>
          </a:p>
        </p:txBody>
      </p:sp>
    </p:spTree>
    <p:extLst>
      <p:ext uri="{BB962C8B-B14F-4D97-AF65-F5344CB8AC3E}">
        <p14:creationId xmlns:p14="http://schemas.microsoft.com/office/powerpoint/2010/main" val="3563321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1"/>
            <a:ext cx="8534400" cy="1052848"/>
          </a:xfrm>
        </p:spPr>
        <p:txBody>
          <a:bodyPr/>
          <a:lstStyle/>
          <a:p>
            <a:r>
              <a:rPr lang="en-US" b="1" dirty="0" smtClean="0">
                <a:solidFill>
                  <a:schemeClr val="tx1"/>
                </a:solidFill>
              </a:rPr>
              <a:t>OBJECTIVES</a:t>
            </a:r>
            <a:endParaRPr lang="en-US" b="1" dirty="0">
              <a:solidFill>
                <a:schemeClr val="tx1"/>
              </a:solidFill>
            </a:endParaRPr>
          </a:p>
        </p:txBody>
      </p:sp>
      <p:sp>
        <p:nvSpPr>
          <p:cNvPr id="4" name="Footer Placeholder 3"/>
          <p:cNvSpPr>
            <a:spLocks noGrp="1"/>
          </p:cNvSpPr>
          <p:nvPr>
            <p:ph type="ftr" sz="quarter" idx="11"/>
          </p:nvPr>
        </p:nvSpPr>
        <p:spPr/>
        <p:txBody>
          <a:bodyPr/>
          <a:lstStyle/>
          <a:p>
            <a:r>
              <a:rPr lang="en-US" smtClean="0"/>
              <a:t>TechM Public</a:t>
            </a:r>
            <a:endParaRPr lang="en-US"/>
          </a:p>
        </p:txBody>
      </p:sp>
      <p:sp>
        <p:nvSpPr>
          <p:cNvPr id="6" name="TextBox 5"/>
          <p:cNvSpPr txBox="1"/>
          <p:nvPr/>
        </p:nvSpPr>
        <p:spPr>
          <a:xfrm>
            <a:off x="684212" y="1841679"/>
            <a:ext cx="9502977" cy="3363678"/>
          </a:xfrm>
          <a:prstGeom prst="rect">
            <a:avLst/>
          </a:prstGeom>
          <a:noFill/>
        </p:spPr>
        <p:txBody>
          <a:bodyPr wrap="square" rtlCol="0">
            <a:spAutoFit/>
          </a:bodyPr>
          <a:lstStyle/>
          <a:p>
            <a:pPr marL="342900" indent="-342900" algn="just">
              <a:lnSpc>
                <a:spcPct val="150000"/>
              </a:lnSpc>
              <a:buAutoNum type="arabicPeriod"/>
            </a:pPr>
            <a:r>
              <a:rPr lang="en-US" dirty="0" smtClean="0"/>
              <a:t>Reduce cost of training for newly hired employees.</a:t>
            </a:r>
          </a:p>
          <a:p>
            <a:pPr marL="342900" indent="-342900" algn="just">
              <a:lnSpc>
                <a:spcPct val="150000"/>
              </a:lnSpc>
              <a:buAutoNum type="arabicPeriod"/>
            </a:pPr>
            <a:r>
              <a:rPr lang="en-US" dirty="0" smtClean="0"/>
              <a:t>Reduce complexity for all internal processes for an organization.</a:t>
            </a:r>
          </a:p>
          <a:p>
            <a:pPr marL="342900" indent="-342900" algn="just">
              <a:lnSpc>
                <a:spcPct val="150000"/>
              </a:lnSpc>
              <a:buAutoNum type="arabicPeriod"/>
            </a:pPr>
            <a:r>
              <a:rPr lang="en-US" dirty="0" smtClean="0"/>
              <a:t>Create easy to use and user friendly portal for employees to process their work and manage projects and employees.</a:t>
            </a:r>
          </a:p>
          <a:p>
            <a:pPr marL="342900" indent="-342900" algn="just">
              <a:lnSpc>
                <a:spcPct val="150000"/>
              </a:lnSpc>
              <a:buAutoNum type="arabicPeriod"/>
            </a:pPr>
            <a:r>
              <a:rPr lang="en-US" dirty="0" smtClean="0"/>
              <a:t>Make use of latest technologies and utilize them to help employees reduce time and efforts to perform their tasks.</a:t>
            </a:r>
          </a:p>
          <a:p>
            <a:pPr marL="342900" indent="-342900" algn="just">
              <a:lnSpc>
                <a:spcPct val="150000"/>
              </a:lnSpc>
              <a:buAutoNum type="arabicPeriod"/>
            </a:pPr>
            <a:r>
              <a:rPr lang="en-US" dirty="0" smtClean="0"/>
              <a:t>Central location for employees to perform their tasks and also find all information about their roles and responsibilities for the organization.</a:t>
            </a:r>
            <a:endParaRPr lang="en-US" dirty="0"/>
          </a:p>
        </p:txBody>
      </p:sp>
    </p:spTree>
    <p:extLst>
      <p:ext uri="{BB962C8B-B14F-4D97-AF65-F5344CB8AC3E}">
        <p14:creationId xmlns:p14="http://schemas.microsoft.com/office/powerpoint/2010/main" val="1176433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1"/>
            <a:ext cx="8534400" cy="1052848"/>
          </a:xfrm>
        </p:spPr>
        <p:txBody>
          <a:bodyPr/>
          <a:lstStyle/>
          <a:p>
            <a:r>
              <a:rPr lang="en-US" b="1" dirty="0" smtClean="0">
                <a:solidFill>
                  <a:schemeClr val="tx1"/>
                </a:solidFill>
              </a:rPr>
              <a:t>PROBLEM STATEMENT</a:t>
            </a:r>
            <a:endParaRPr lang="en-US" b="1" dirty="0">
              <a:solidFill>
                <a:schemeClr val="tx1"/>
              </a:solidFill>
            </a:endParaRPr>
          </a:p>
        </p:txBody>
      </p:sp>
      <p:sp>
        <p:nvSpPr>
          <p:cNvPr id="4" name="Footer Placeholder 3"/>
          <p:cNvSpPr>
            <a:spLocks noGrp="1"/>
          </p:cNvSpPr>
          <p:nvPr>
            <p:ph type="ftr" sz="quarter" idx="11"/>
          </p:nvPr>
        </p:nvSpPr>
        <p:spPr/>
        <p:txBody>
          <a:bodyPr/>
          <a:lstStyle/>
          <a:p>
            <a:r>
              <a:rPr lang="en-US" smtClean="0"/>
              <a:t>TechM Public</a:t>
            </a:r>
            <a:endParaRPr lang="en-US"/>
          </a:p>
        </p:txBody>
      </p:sp>
      <p:sp>
        <p:nvSpPr>
          <p:cNvPr id="6" name="TextBox 5"/>
          <p:cNvSpPr txBox="1"/>
          <p:nvPr/>
        </p:nvSpPr>
        <p:spPr>
          <a:xfrm>
            <a:off x="684212" y="1841679"/>
            <a:ext cx="9502977" cy="4247317"/>
          </a:xfrm>
          <a:prstGeom prst="rect">
            <a:avLst/>
          </a:prstGeom>
          <a:noFill/>
        </p:spPr>
        <p:txBody>
          <a:bodyPr wrap="square" rtlCol="0">
            <a:spAutoFit/>
          </a:bodyPr>
          <a:lstStyle/>
          <a:p>
            <a:pPr marL="342900" indent="-342900" algn="just">
              <a:lnSpc>
                <a:spcPct val="150000"/>
              </a:lnSpc>
              <a:buAutoNum type="arabicPeriod"/>
            </a:pPr>
            <a:r>
              <a:rPr lang="en-IN" dirty="0"/>
              <a:t>After hiring any new employee in any organisation, its organisation’s responsibility to give proper training to the employees to make them understand all the internal portals and processes that is needed.</a:t>
            </a:r>
            <a:endParaRPr lang="en-US" dirty="0"/>
          </a:p>
          <a:p>
            <a:pPr marL="342900" indent="-342900" algn="just">
              <a:lnSpc>
                <a:spcPct val="150000"/>
              </a:lnSpc>
              <a:buAutoNum type="arabicPeriod"/>
            </a:pPr>
            <a:r>
              <a:rPr lang="en-IN" dirty="0"/>
              <a:t>Working on different portals to perform these action is time consuming and also hard to understand for new employees and takes to for them to familiarize with the system. </a:t>
            </a:r>
          </a:p>
          <a:p>
            <a:pPr marL="342900" indent="-342900" algn="just">
              <a:lnSpc>
                <a:spcPct val="150000"/>
              </a:lnSpc>
              <a:buAutoNum type="arabicPeriod"/>
            </a:pPr>
            <a:r>
              <a:rPr lang="en-IN" dirty="0" smtClean="0"/>
              <a:t>Confusing </a:t>
            </a:r>
            <a:r>
              <a:rPr lang="en-IN" dirty="0"/>
              <a:t>for employees if they have to search for anything important and they are not sure how it was communicated with them either mail or chat. If we can integrate these both at one place then it will be easy to them to search and also manage their meetings and schedules</a:t>
            </a:r>
            <a:r>
              <a:rPr lang="en-IN" dirty="0" smtClean="0"/>
              <a:t>.</a:t>
            </a:r>
          </a:p>
        </p:txBody>
      </p:sp>
    </p:spTree>
    <p:extLst>
      <p:ext uri="{BB962C8B-B14F-4D97-AF65-F5344CB8AC3E}">
        <p14:creationId xmlns:p14="http://schemas.microsoft.com/office/powerpoint/2010/main" val="583088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TechM Public</a:t>
            </a:r>
            <a:endParaRPr lang="en-US"/>
          </a:p>
        </p:txBody>
      </p:sp>
      <p:sp>
        <p:nvSpPr>
          <p:cNvPr id="6" name="TextBox 5"/>
          <p:cNvSpPr txBox="1"/>
          <p:nvPr/>
        </p:nvSpPr>
        <p:spPr>
          <a:xfrm>
            <a:off x="684212" y="1841679"/>
            <a:ext cx="9502977" cy="2169825"/>
          </a:xfrm>
          <a:prstGeom prst="rect">
            <a:avLst/>
          </a:prstGeom>
          <a:noFill/>
        </p:spPr>
        <p:txBody>
          <a:bodyPr wrap="square" rtlCol="0">
            <a:spAutoFit/>
          </a:bodyPr>
          <a:lstStyle/>
          <a:p>
            <a:pPr marL="342900" indent="-342900" algn="just">
              <a:lnSpc>
                <a:spcPct val="150000"/>
              </a:lnSpc>
              <a:buAutoNum type="arabicPeriod" startAt="4"/>
            </a:pPr>
            <a:r>
              <a:rPr lang="en-IN" dirty="0" smtClean="0"/>
              <a:t>After </a:t>
            </a:r>
            <a:r>
              <a:rPr lang="en-IN" dirty="0"/>
              <a:t>hiring any new employee in any organisation, its organisation’s responsibility to give proper training to the employees to make them understand all the internal portals and processes that is needed</a:t>
            </a:r>
            <a:r>
              <a:rPr lang="en-IN" dirty="0" smtClean="0"/>
              <a:t>.</a:t>
            </a:r>
          </a:p>
          <a:p>
            <a:pPr marL="342900" indent="-342900" algn="just">
              <a:lnSpc>
                <a:spcPct val="150000"/>
              </a:lnSpc>
              <a:buAutoNum type="arabicPeriod" startAt="4"/>
            </a:pPr>
            <a:r>
              <a:rPr lang="en-IN" dirty="0" smtClean="0"/>
              <a:t>Difficult for managers and other employees to keep track of their team and projects status.</a:t>
            </a:r>
            <a:endParaRPr lang="en-US" dirty="0"/>
          </a:p>
        </p:txBody>
      </p:sp>
    </p:spTree>
    <p:extLst>
      <p:ext uri="{BB962C8B-B14F-4D97-AF65-F5344CB8AC3E}">
        <p14:creationId xmlns:p14="http://schemas.microsoft.com/office/powerpoint/2010/main" val="4263891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1"/>
            <a:ext cx="8534400" cy="1052848"/>
          </a:xfrm>
        </p:spPr>
        <p:txBody>
          <a:bodyPr/>
          <a:lstStyle/>
          <a:p>
            <a:r>
              <a:rPr lang="en-US" b="1" dirty="0" smtClean="0">
                <a:solidFill>
                  <a:schemeClr val="tx1"/>
                </a:solidFill>
              </a:rPr>
              <a:t>RESOLUTION</a:t>
            </a:r>
            <a:endParaRPr lang="en-US" b="1" dirty="0">
              <a:solidFill>
                <a:schemeClr val="tx1"/>
              </a:solidFill>
            </a:endParaRPr>
          </a:p>
        </p:txBody>
      </p:sp>
      <p:sp>
        <p:nvSpPr>
          <p:cNvPr id="4" name="Footer Placeholder 3"/>
          <p:cNvSpPr>
            <a:spLocks noGrp="1"/>
          </p:cNvSpPr>
          <p:nvPr>
            <p:ph type="ftr" sz="quarter" idx="11"/>
          </p:nvPr>
        </p:nvSpPr>
        <p:spPr/>
        <p:txBody>
          <a:bodyPr/>
          <a:lstStyle/>
          <a:p>
            <a:r>
              <a:rPr lang="en-US" smtClean="0"/>
              <a:t>TechM Public</a:t>
            </a:r>
            <a:endParaRPr lang="en-US"/>
          </a:p>
        </p:txBody>
      </p:sp>
      <p:sp>
        <p:nvSpPr>
          <p:cNvPr id="6" name="TextBox 5"/>
          <p:cNvSpPr txBox="1"/>
          <p:nvPr/>
        </p:nvSpPr>
        <p:spPr>
          <a:xfrm>
            <a:off x="684212" y="1841679"/>
            <a:ext cx="9502977" cy="3000821"/>
          </a:xfrm>
          <a:prstGeom prst="rect">
            <a:avLst/>
          </a:prstGeom>
          <a:noFill/>
        </p:spPr>
        <p:txBody>
          <a:bodyPr wrap="square" rtlCol="0">
            <a:spAutoFit/>
          </a:bodyPr>
          <a:lstStyle/>
          <a:p>
            <a:pPr marL="342900" indent="-342900" algn="just">
              <a:lnSpc>
                <a:spcPct val="150000"/>
              </a:lnSpc>
              <a:buAutoNum type="arabicPeriod"/>
            </a:pPr>
            <a:r>
              <a:rPr lang="en-IN" dirty="0" smtClean="0"/>
              <a:t>Provide </a:t>
            </a:r>
            <a:r>
              <a:rPr lang="en-IN" dirty="0"/>
              <a:t>all these functionalities at one place and give appropriate rights to user so that can manage the dashboard and they are aware of their rights</a:t>
            </a:r>
            <a:r>
              <a:rPr lang="en-IN" dirty="0" smtClean="0"/>
              <a:t>.</a:t>
            </a:r>
          </a:p>
          <a:p>
            <a:pPr marL="342900" indent="-342900" algn="just">
              <a:lnSpc>
                <a:spcPct val="150000"/>
              </a:lnSpc>
              <a:buAutoNum type="arabicPeriod"/>
            </a:pPr>
            <a:r>
              <a:rPr lang="en-IN" dirty="0"/>
              <a:t>All the updates and notifications can be found at same place and all the communications will be at same place.</a:t>
            </a:r>
            <a:r>
              <a:rPr lang="en-IN" dirty="0" smtClean="0"/>
              <a:t> </a:t>
            </a:r>
            <a:endParaRPr lang="en-IN" dirty="0"/>
          </a:p>
          <a:p>
            <a:pPr marL="342900" indent="-342900" algn="just">
              <a:lnSpc>
                <a:spcPct val="150000"/>
              </a:lnSpc>
              <a:buAutoNum type="arabicPeriod"/>
            </a:pPr>
            <a:r>
              <a:rPr lang="en-IN" dirty="0"/>
              <a:t>If all the activities that are mandatory for an employee can be handled at one place then it will be easy for new employees to pick up these processes and will save lots of time to them.</a:t>
            </a:r>
            <a:endParaRPr lang="en-IN" dirty="0" smtClean="0"/>
          </a:p>
        </p:txBody>
      </p:sp>
    </p:spTree>
    <p:extLst>
      <p:ext uri="{BB962C8B-B14F-4D97-AF65-F5344CB8AC3E}">
        <p14:creationId xmlns:p14="http://schemas.microsoft.com/office/powerpoint/2010/main" val="1287716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1"/>
            <a:ext cx="8534400" cy="1052848"/>
          </a:xfrm>
        </p:spPr>
        <p:txBody>
          <a:bodyPr/>
          <a:lstStyle/>
          <a:p>
            <a:r>
              <a:rPr lang="en-US" b="1" dirty="0" smtClean="0">
                <a:solidFill>
                  <a:schemeClr val="tx1"/>
                </a:solidFill>
              </a:rPr>
              <a:t>COST OF TRAINING WITH HIDDEN EXPENSES</a:t>
            </a:r>
            <a:endParaRPr lang="en-US" b="1" dirty="0">
              <a:solidFill>
                <a:schemeClr val="tx1"/>
              </a:solidFill>
            </a:endParaRPr>
          </a:p>
        </p:txBody>
      </p:sp>
      <p:sp>
        <p:nvSpPr>
          <p:cNvPr id="4" name="Footer Placeholder 3"/>
          <p:cNvSpPr>
            <a:spLocks noGrp="1"/>
          </p:cNvSpPr>
          <p:nvPr>
            <p:ph type="ftr" sz="quarter" idx="11"/>
          </p:nvPr>
        </p:nvSpPr>
        <p:spPr/>
        <p:txBody>
          <a:bodyPr/>
          <a:lstStyle/>
          <a:p>
            <a:r>
              <a:rPr lang="en-US" smtClean="0"/>
              <a:t>TechM Public</a:t>
            </a:r>
            <a:endParaRPr lang="en-US"/>
          </a:p>
        </p:txBody>
      </p:sp>
      <p:sp>
        <p:nvSpPr>
          <p:cNvPr id="6" name="TextBox 5"/>
          <p:cNvSpPr txBox="1"/>
          <p:nvPr/>
        </p:nvSpPr>
        <p:spPr>
          <a:xfrm>
            <a:off x="5320606" y="2056094"/>
            <a:ext cx="6051439" cy="2354491"/>
          </a:xfrm>
          <a:prstGeom prst="rect">
            <a:avLst/>
          </a:prstGeom>
          <a:noFill/>
        </p:spPr>
        <p:txBody>
          <a:bodyPr wrap="square" rtlCol="0">
            <a:spAutoFit/>
          </a:bodyPr>
          <a:lstStyle/>
          <a:p>
            <a:pPr algn="just">
              <a:lnSpc>
                <a:spcPct val="150000"/>
              </a:lnSpc>
            </a:pPr>
            <a:r>
              <a:rPr lang="en-US" sz="1400" dirty="0" smtClean="0"/>
              <a:t>In recruiting, it's commonly accepted that the business will incur the costs of training new employees. Even if your new hires are seasoned professionals, they will likely experience a learning curve when orienting to the company's culture, routine tasks and established processes. Regardless of whether you're hiring a replacement employee or creating a new position that requires specialized skills, the costs of training new employees can vary.</a:t>
            </a:r>
            <a:endParaRPr lang="en-IN" sz="14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22" y="1990532"/>
            <a:ext cx="4274154" cy="2514208"/>
          </a:xfrm>
          <a:prstGeom prst="rect">
            <a:avLst/>
          </a:prstGeom>
        </p:spPr>
      </p:pic>
      <p:sp>
        <p:nvSpPr>
          <p:cNvPr id="7" name="TextBox 6"/>
          <p:cNvSpPr txBox="1"/>
          <p:nvPr/>
        </p:nvSpPr>
        <p:spPr>
          <a:xfrm>
            <a:off x="684212" y="4598895"/>
            <a:ext cx="10790864" cy="1020857"/>
          </a:xfrm>
          <a:prstGeom prst="rect">
            <a:avLst/>
          </a:prstGeom>
          <a:noFill/>
        </p:spPr>
        <p:txBody>
          <a:bodyPr wrap="square" rtlCol="0">
            <a:spAutoFit/>
          </a:bodyPr>
          <a:lstStyle/>
          <a:p>
            <a:pPr algn="just">
              <a:lnSpc>
                <a:spcPct val="150000"/>
              </a:lnSpc>
            </a:pPr>
            <a:r>
              <a:rPr lang="en-US" sz="1400" dirty="0" smtClean="0"/>
              <a:t>In most cases, certain variables affect the overall cost of training new employees. Upfront costs, such as recruitment and administrative hours spent on new hires, are just the beginning. The demands and skills needed to perform the job with some degree of efficiency are often what drive up training costs.</a:t>
            </a:r>
            <a:endParaRPr lang="en-IN" sz="1400" dirty="0" smtClean="0"/>
          </a:p>
        </p:txBody>
      </p:sp>
    </p:spTree>
    <p:extLst>
      <p:ext uri="{BB962C8B-B14F-4D97-AF65-F5344CB8AC3E}">
        <p14:creationId xmlns:p14="http://schemas.microsoft.com/office/powerpoint/2010/main" val="259566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TechM Public</a:t>
            </a:r>
            <a:endParaRPr lang="en-US"/>
          </a:p>
        </p:txBody>
      </p:sp>
      <p:sp>
        <p:nvSpPr>
          <p:cNvPr id="6" name="TextBox 5"/>
          <p:cNvSpPr txBox="1"/>
          <p:nvPr/>
        </p:nvSpPr>
        <p:spPr>
          <a:xfrm>
            <a:off x="684212" y="1764406"/>
            <a:ext cx="10687833" cy="3970318"/>
          </a:xfrm>
          <a:prstGeom prst="rect">
            <a:avLst/>
          </a:prstGeom>
          <a:noFill/>
        </p:spPr>
        <p:txBody>
          <a:bodyPr wrap="square" rtlCol="0">
            <a:spAutoFit/>
          </a:bodyPr>
          <a:lstStyle/>
          <a:p>
            <a:pPr algn="just">
              <a:lnSpc>
                <a:spcPct val="150000"/>
              </a:lnSpc>
            </a:pPr>
            <a:r>
              <a:rPr lang="en-US" sz="1400" dirty="0" smtClean="0"/>
              <a:t>How skilled and knowledgeable candidates are when taking on a new role determines how much training is needed and how that training should be facilitated. For example, a factory worker with previous experience in a similar job may only need a week's worth of training by an immediate supervisor, while an assistant manager with little management experience may need to be sent to a special training class for several weeks to prepare to take on the challenges of the new role.</a:t>
            </a:r>
          </a:p>
          <a:p>
            <a:pPr algn="just">
              <a:lnSpc>
                <a:spcPct val="150000"/>
              </a:lnSpc>
            </a:pPr>
            <a:endParaRPr lang="en-US" sz="1400" dirty="0" smtClean="0"/>
          </a:p>
          <a:p>
            <a:pPr algn="just">
              <a:lnSpc>
                <a:spcPct val="150000"/>
              </a:lnSpc>
            </a:pPr>
            <a:r>
              <a:rPr lang="en-US" sz="1400" b="1" dirty="0" smtClean="0"/>
              <a:t>Hidden Employee Training Costs</a:t>
            </a:r>
          </a:p>
          <a:p>
            <a:pPr algn="just">
              <a:lnSpc>
                <a:spcPct val="150000"/>
              </a:lnSpc>
            </a:pPr>
            <a:r>
              <a:rPr lang="en-US" sz="1400" dirty="0" smtClean="0"/>
              <a:t>The Society for Human Resource Management describes some hidden costs of training new employees that business owners should watch out for. These include the costs of both the supervisor and employee's time during on-the-job training; instruction materials, equipment and time for formal training; and the cost of a mentor's time, if a mentoring system is in place. Other hidden costs include a loss of productivity until the new hire masters the job and the cost of time and travel for employees to network and collaborate.</a:t>
            </a:r>
            <a:endParaRPr lang="en-IN" sz="1400" dirty="0" smtClean="0"/>
          </a:p>
        </p:txBody>
      </p:sp>
    </p:spTree>
    <p:extLst>
      <p:ext uri="{BB962C8B-B14F-4D97-AF65-F5344CB8AC3E}">
        <p14:creationId xmlns:p14="http://schemas.microsoft.com/office/powerpoint/2010/main" val="1473671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1"/>
            <a:ext cx="8534400" cy="1052848"/>
          </a:xfrm>
        </p:spPr>
        <p:txBody>
          <a:bodyPr/>
          <a:lstStyle/>
          <a:p>
            <a:r>
              <a:rPr lang="en-US" b="1" dirty="0" smtClean="0">
                <a:solidFill>
                  <a:schemeClr val="tx1"/>
                </a:solidFill>
              </a:rPr>
              <a:t>COST BREAKDOWN OF NEW HIRE TRAINING NEEDS</a:t>
            </a:r>
            <a:endParaRPr lang="en-US" b="1" dirty="0">
              <a:solidFill>
                <a:schemeClr val="tx1"/>
              </a:solidFill>
            </a:endParaRPr>
          </a:p>
        </p:txBody>
      </p:sp>
      <p:sp>
        <p:nvSpPr>
          <p:cNvPr id="4" name="Footer Placeholder 3"/>
          <p:cNvSpPr>
            <a:spLocks noGrp="1"/>
          </p:cNvSpPr>
          <p:nvPr>
            <p:ph type="ftr" sz="quarter" idx="11"/>
          </p:nvPr>
        </p:nvSpPr>
        <p:spPr/>
        <p:txBody>
          <a:bodyPr/>
          <a:lstStyle/>
          <a:p>
            <a:r>
              <a:rPr lang="en-US" smtClean="0"/>
              <a:t>TechM Public</a:t>
            </a:r>
            <a:endParaRPr lang="en-US"/>
          </a:p>
        </p:txBody>
      </p:sp>
      <p:sp>
        <p:nvSpPr>
          <p:cNvPr id="6" name="TextBox 5"/>
          <p:cNvSpPr txBox="1"/>
          <p:nvPr/>
        </p:nvSpPr>
        <p:spPr>
          <a:xfrm>
            <a:off x="4951412" y="1785336"/>
            <a:ext cx="6523664" cy="2636684"/>
          </a:xfrm>
          <a:prstGeom prst="rect">
            <a:avLst/>
          </a:prstGeom>
          <a:noFill/>
        </p:spPr>
        <p:txBody>
          <a:bodyPr wrap="square" rtlCol="0">
            <a:spAutoFit/>
          </a:bodyPr>
          <a:lstStyle/>
          <a:p>
            <a:pPr algn="just">
              <a:lnSpc>
                <a:spcPct val="150000"/>
              </a:lnSpc>
            </a:pPr>
            <a:r>
              <a:rPr lang="en-US" sz="1400" dirty="0" smtClean="0"/>
              <a:t>To calculate the costs of training new hires, add up the costs of the obvious and hidden factors, then add this total to the annual salary of the new hire.</a:t>
            </a:r>
          </a:p>
          <a:p>
            <a:pPr algn="just">
              <a:lnSpc>
                <a:spcPct val="150000"/>
              </a:lnSpc>
            </a:pPr>
            <a:endParaRPr lang="en-US" sz="1400" dirty="0" smtClean="0"/>
          </a:p>
          <a:p>
            <a:pPr algn="just">
              <a:lnSpc>
                <a:spcPct val="150000"/>
              </a:lnSpc>
            </a:pPr>
            <a:r>
              <a:rPr lang="en-US" sz="1400" dirty="0" smtClean="0"/>
              <a:t>Fortunately, there are ways to control the costs of training new hires. Recruiting only the most skilled employees, retaining them for as long as possible and using performance reviews to identify training needs early on are some of the best methods to consider.</a:t>
            </a:r>
            <a:endParaRPr lang="en-IN" sz="1400" dirty="0" smtClean="0"/>
          </a:p>
        </p:txBody>
      </p:sp>
      <p:pic>
        <p:nvPicPr>
          <p:cNvPr id="5" name="Picture 4"/>
          <p:cNvPicPr>
            <a:picLocks noChangeAspect="1"/>
          </p:cNvPicPr>
          <p:nvPr/>
        </p:nvPicPr>
        <p:blipFill>
          <a:blip r:embed="rId2"/>
          <a:stretch>
            <a:fillRect/>
          </a:stretch>
        </p:blipFill>
        <p:spPr>
          <a:xfrm>
            <a:off x="774365" y="1849615"/>
            <a:ext cx="4102726" cy="2638314"/>
          </a:xfrm>
          <a:prstGeom prst="rect">
            <a:avLst/>
          </a:prstGeom>
        </p:spPr>
      </p:pic>
    </p:spTree>
    <p:extLst>
      <p:ext uri="{BB962C8B-B14F-4D97-AF65-F5344CB8AC3E}">
        <p14:creationId xmlns:p14="http://schemas.microsoft.com/office/powerpoint/2010/main" val="2242766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1"/>
            <a:ext cx="8534400" cy="1052848"/>
          </a:xfrm>
        </p:spPr>
        <p:txBody>
          <a:bodyPr/>
          <a:lstStyle/>
          <a:p>
            <a:r>
              <a:rPr lang="en-US" b="1" dirty="0" smtClean="0">
                <a:solidFill>
                  <a:schemeClr val="tx1"/>
                </a:solidFill>
              </a:rPr>
              <a:t>THE FORGETTING CURVE</a:t>
            </a:r>
            <a:endParaRPr lang="en-US" b="1" dirty="0">
              <a:solidFill>
                <a:schemeClr val="tx1"/>
              </a:solidFill>
            </a:endParaRPr>
          </a:p>
        </p:txBody>
      </p:sp>
      <p:sp>
        <p:nvSpPr>
          <p:cNvPr id="4" name="Footer Placeholder 3"/>
          <p:cNvSpPr>
            <a:spLocks noGrp="1"/>
          </p:cNvSpPr>
          <p:nvPr>
            <p:ph type="ftr" sz="quarter" idx="11"/>
          </p:nvPr>
        </p:nvSpPr>
        <p:spPr/>
        <p:txBody>
          <a:bodyPr/>
          <a:lstStyle/>
          <a:p>
            <a:r>
              <a:rPr lang="en-US" smtClean="0"/>
              <a:t>TechM Public</a:t>
            </a:r>
            <a:endParaRPr lang="en-US"/>
          </a:p>
        </p:txBody>
      </p:sp>
      <p:sp>
        <p:nvSpPr>
          <p:cNvPr id="6" name="TextBox 5"/>
          <p:cNvSpPr txBox="1"/>
          <p:nvPr/>
        </p:nvSpPr>
        <p:spPr>
          <a:xfrm>
            <a:off x="684212" y="1738649"/>
            <a:ext cx="10520408" cy="3000821"/>
          </a:xfrm>
          <a:prstGeom prst="rect">
            <a:avLst/>
          </a:prstGeom>
          <a:noFill/>
        </p:spPr>
        <p:txBody>
          <a:bodyPr wrap="square" rtlCol="0">
            <a:spAutoFit/>
          </a:bodyPr>
          <a:lstStyle/>
          <a:p>
            <a:pPr algn="just">
              <a:lnSpc>
                <a:spcPct val="150000"/>
              </a:lnSpc>
            </a:pPr>
            <a:r>
              <a:rPr lang="en-US" sz="1400" dirty="0" smtClean="0"/>
              <a:t>The numbers look promising, but the problem isn’t in the spend, but the retention. In the 1885 book Memory: A Contribution to Experimental Psychology, famed German psychologist Herman </a:t>
            </a:r>
            <a:r>
              <a:rPr lang="en-US" sz="1400" dirty="0" err="1" smtClean="0"/>
              <a:t>Ebbinghaus</a:t>
            </a:r>
            <a:r>
              <a:rPr lang="en-US" sz="1400" dirty="0" smtClean="0"/>
              <a:t> found that memory decreases at a rapid rate following instruction. After 20 minutes, subjects had forgotten 42 percent of what they had learned. After 24 hours, they’d forgotten 67 percent. After a month had passed, the subjects had retained a measly 21 percent of what they’d learned during instruction. In short, smarter training costs less money and wastes less time. The majority of training doesn’t need to be broad and abstract; learners just need to know exactly what to do so they can put training into practice and do their jobs effectively. Relevancy, speed, and efficiency can stretch training dollars to ensure that companies don’t spend more than they need to. Perhaps it’s not a matter of spending more on training, but making sure that every dollar counts toward creating talented, skilled employees who can act–starting now.</a:t>
            </a:r>
            <a:endParaRPr lang="en-IN" sz="1400" dirty="0" smtClean="0"/>
          </a:p>
        </p:txBody>
      </p:sp>
    </p:spTree>
    <p:extLst>
      <p:ext uri="{BB962C8B-B14F-4D97-AF65-F5344CB8AC3E}">
        <p14:creationId xmlns:p14="http://schemas.microsoft.com/office/powerpoint/2010/main" val="281582181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53</TotalTime>
  <Words>1528</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3</vt:lpstr>
      <vt:lpstr>Slice</vt:lpstr>
      <vt:lpstr>Internal Organization management tool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Organization management tool</dc:title>
  <dc:creator>Prince Arora1</dc:creator>
  <cp:lastModifiedBy>Prince Arora1</cp:lastModifiedBy>
  <cp:revision>64</cp:revision>
  <dcterms:created xsi:type="dcterms:W3CDTF">2017-02-03T08:24:17Z</dcterms:created>
  <dcterms:modified xsi:type="dcterms:W3CDTF">2017-02-03T09:17:24Z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a_Classification">
    <vt:lpwstr>TechM Public</vt:lpwstr>
  </property>
</Properties>
</file>