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
      <p:font typeface="Roboto Medium"/>
      <p:regular r:id="rId20"/>
      <p:bold r:id="rId21"/>
      <p:italic r:id="rId22"/>
      <p:boldItalic r:id="rId23"/>
    </p:embeddedFont>
    <p:embeddedFont>
      <p:font typeface="Roboto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LzBbo6DgNez2YI+cjFL0ObH0+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22" Type="http://schemas.openxmlformats.org/officeDocument/2006/relationships/font" Target="fonts/RobotoMedium-italic.fntdata"/><Relationship Id="rId21" Type="http://schemas.openxmlformats.org/officeDocument/2006/relationships/font" Target="fonts/RobotoMedium-bold.fntdata"/><Relationship Id="rId24" Type="http://schemas.openxmlformats.org/officeDocument/2006/relationships/font" Target="fonts/RobotoLight-regular.fntdata"/><Relationship Id="rId23" Type="http://schemas.openxmlformats.org/officeDocument/2006/relationships/font" Target="fonts/Roboto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italic.fntdata"/><Relationship Id="rId25" Type="http://schemas.openxmlformats.org/officeDocument/2006/relationships/font" Target="fonts/RobotoLight-bold.fntdata"/><Relationship Id="rId28" Type="http://customschemas.google.com/relationships/presentationmetadata" Target="metadata"/><Relationship Id="rId27" Type="http://schemas.openxmlformats.org/officeDocument/2006/relationships/font" Target="fonts/Roboto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Zq1QDAkoRzU" TargetMode="External"/><Relationship Id="rId3" Type="http://schemas.openxmlformats.org/officeDocument/2006/relationships/hyperlink" Target="about:blank"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5"/>
              </a:buClr>
              <a:buSzPts val="1200"/>
              <a:buFont typeface="Roboto Light"/>
              <a:buNone/>
            </a:pPr>
            <a:r>
              <a:rPr lang="en-AU" sz="1200">
                <a:solidFill>
                  <a:srgbClr val="000005"/>
                </a:solidFill>
                <a:latin typeface="Roboto Light"/>
                <a:ea typeface="Roboto Light"/>
                <a:cs typeface="Roboto Light"/>
                <a:sym typeface="Roboto Light"/>
              </a:rPr>
              <a:t>To view Privacy video explaining how important data privacy is to Quantium, please click here: </a:t>
            </a:r>
            <a:r>
              <a:rPr lang="en-AU" sz="1200" u="sng">
                <a:solidFill>
                  <a:srgbClr val="000005"/>
                </a:solidFill>
                <a:latin typeface="Roboto Light"/>
                <a:ea typeface="Roboto Light"/>
                <a:cs typeface="Roboto Light"/>
                <a:sym typeface="Roboto Light"/>
                <a:hlinkClick r:id="rId2">
                  <a:extLst>
                    <a:ext uri="{A12FA001-AC4F-418D-AE19-62706E023703}">
                      <ahyp:hlinkClr val="tx"/>
                    </a:ext>
                  </a:extLst>
                </a:hlinkClick>
              </a:rPr>
              <a:t>https://www.youtube.com/watch?v=Zq1QDAkoRzU</a:t>
            </a:r>
            <a:endParaRPr sz="1200">
              <a:solidFill>
                <a:srgbClr val="000005"/>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5"/>
              </a:buClr>
              <a:buSzPts val="1200"/>
              <a:buFont typeface="Roboto Light"/>
              <a:buNone/>
            </a:pPr>
            <a:r>
              <a:rPr lang="en-AU" sz="1200">
                <a:solidFill>
                  <a:srgbClr val="000005"/>
                </a:solidFill>
                <a:latin typeface="Roboto Light"/>
                <a:ea typeface="Roboto Light"/>
                <a:cs typeface="Roboto Light"/>
                <a:sym typeface="Roboto Light"/>
              </a:rPr>
              <a:t>or here </a:t>
            </a:r>
            <a:r>
              <a:rPr lang="en-AU" sz="1200" u="sng">
                <a:solidFill>
                  <a:srgbClr val="000005"/>
                </a:solidFill>
                <a:latin typeface="Roboto Light"/>
                <a:ea typeface="Roboto Light"/>
                <a:cs typeface="Roboto Light"/>
                <a:sym typeface="Roboto Light"/>
                <a:hlinkClick r:id="rId3">
                  <a:extLst>
                    <a:ext uri="{A12FA001-AC4F-418D-AE19-62706E023703}">
                      <ahyp:hlinkClr val="tx"/>
                    </a:ext>
                  </a:extLst>
                </a:hlinkClick>
              </a:rPr>
              <a:t>Q:\Company Reference\Brand &amp; Design\Brand videos\Q Privacy.mp4</a:t>
            </a:r>
            <a:endParaRPr sz="1200">
              <a:solidFill>
                <a:srgbClr val="000005"/>
              </a:solidFill>
              <a:latin typeface="Roboto Light"/>
              <a:ea typeface="Roboto Light"/>
              <a:cs typeface="Roboto Light"/>
              <a:sym typeface="Roboto Light"/>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At Quantium, we believe that data is the behavioural footprint of humanity and that it has to be treated with the utmost care and responsibility.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Histories, attitudes, indeed lives are stored within it in ways that aren’t always apparent – and that’s what makes its potential so powerful.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To work with it responsibly, sensitively, we set ourselves the highest data privacy protection and governance standards.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have spent 17 years perfecting privacy-by-design and secure-by-design principles. Central to this is not holding any personally identifiable information about people –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neither receive it, and put the necessary protections in place to be unable to decipher it.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Every aspect of handling data is safeguarded: from its de-identification, to its encryption – data security is paramount and of the highest grade.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pride ourselves on gaining the trust of iconic organisations around the world through years of securely working with their data,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and in turn the trust that builds with their stakeholders.</a:t>
            </a:r>
            <a:endParaRPr/>
          </a:p>
          <a:p>
            <a:pPr indent="0" lvl="0" marL="0" rtl="0" algn="l">
              <a:spcBef>
                <a:spcPts val="0"/>
              </a:spcBef>
              <a:spcAft>
                <a:spcPts val="0"/>
              </a:spcAft>
              <a:buNone/>
            </a:pPr>
            <a:r>
              <a:t/>
            </a:r>
            <a:endParaRPr i="0"/>
          </a:p>
        </p:txBody>
      </p:sp>
      <p:sp>
        <p:nvSpPr>
          <p:cNvPr id="79" name="Google Shape;7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Roboto Light"/>
              <a:buNone/>
            </a:pPr>
            <a:fld id="{00000000-1234-1234-1234-123412341234}" type="slidenum">
              <a:rPr b="0" i="0" lang="en-AU" sz="1200" u="none" cap="none" strike="noStrike">
                <a:solidFill>
                  <a:srgbClr val="000000"/>
                </a:solidFill>
                <a:latin typeface="Roboto Light"/>
                <a:ea typeface="Roboto Light"/>
                <a:cs typeface="Roboto Light"/>
                <a:sym typeface="Roboto Light"/>
              </a:rPr>
              <a:t>‹#›</a:t>
            </a:fld>
            <a:endParaRPr b="0" i="0" sz="1200" u="none" cap="none" strike="noStrike">
              <a:solidFill>
                <a:srgbClr val="000000"/>
              </a:solidFill>
              <a:latin typeface="Roboto Light"/>
              <a:ea typeface="Roboto Light"/>
              <a:cs typeface="Roboto Light"/>
              <a:sym typeface="Roboto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each">
  <p:cSld name="Title beach">
    <p:spTree>
      <p:nvGrpSpPr>
        <p:cNvPr id="31" name="Shape 31"/>
        <p:cNvGrpSpPr/>
        <p:nvPr/>
      </p:nvGrpSpPr>
      <p:grpSpPr>
        <a:xfrm>
          <a:off x="0" y="0"/>
          <a:ext cx="0" cy="0"/>
          <a:chOff x="0" y="0"/>
          <a:chExt cx="0" cy="0"/>
        </a:xfrm>
      </p:grpSpPr>
      <p:sp>
        <p:nvSpPr>
          <p:cNvPr id="32" name="Google Shape;32;p13"/>
          <p:cNvSpPr txBox="1"/>
          <p:nvPr>
            <p:ph type="ctrTitle"/>
          </p:nvPr>
        </p:nvSpPr>
        <p:spPr>
          <a:xfrm>
            <a:off x="1212852" y="1537494"/>
            <a:ext cx="4086224" cy="2387600"/>
          </a:xfrm>
          <a:prstGeom prst="rect">
            <a:avLst/>
          </a:prstGeom>
          <a:noFill/>
          <a:ln>
            <a:noFill/>
          </a:ln>
        </p:spPr>
        <p:txBody>
          <a:bodyPr anchorCtr="0" anchor="b" bIns="45700" lIns="0" spcFirstLastPara="1" rIns="91425" wrap="square" tIns="45700">
            <a:noAutofit/>
          </a:bodyPr>
          <a:lstStyle>
            <a:lvl1pPr lvl="0" marR="0" rtl="0" algn="l">
              <a:lnSpc>
                <a:spcPct val="100000"/>
              </a:lnSpc>
              <a:spcBef>
                <a:spcPts val="0"/>
              </a:spcBef>
              <a:spcAft>
                <a:spcPts val="0"/>
              </a:spcAft>
              <a:buClr>
                <a:srgbClr val="000005"/>
              </a:buClr>
              <a:buSzPts val="2700"/>
              <a:buFont typeface="Roboto Medium"/>
              <a:buNone/>
              <a:defRPr b="0" i="0" sz="2700" u="none" cap="none" strike="noStrike">
                <a:solidFill>
                  <a:srgbClr val="000005"/>
                </a:solidFill>
                <a:latin typeface="Roboto Medium"/>
                <a:ea typeface="Roboto Medium"/>
                <a:cs typeface="Roboto Medium"/>
                <a:sym typeface="Roboto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13"/>
          <p:cNvSpPr txBox="1"/>
          <p:nvPr>
            <p:ph idx="1" type="subTitle"/>
          </p:nvPr>
        </p:nvSpPr>
        <p:spPr>
          <a:xfrm>
            <a:off x="1212851" y="4126706"/>
            <a:ext cx="4086224" cy="1236662"/>
          </a:xfrm>
          <a:prstGeom prst="rect">
            <a:avLst/>
          </a:prstGeom>
          <a:noFill/>
          <a:ln>
            <a:noFill/>
          </a:ln>
        </p:spPr>
        <p:txBody>
          <a:bodyPr anchorCtr="0" anchor="t" bIns="45700" lIns="0" spcFirstLastPara="1" rIns="91425" wrap="square" tIns="45700">
            <a:noAutofit/>
          </a:bodyPr>
          <a:lstStyle>
            <a:lvl1pPr lvl="0" marR="0" rtl="0" algn="l">
              <a:lnSpc>
                <a:spcPct val="100000"/>
              </a:lnSpc>
              <a:spcBef>
                <a:spcPts val="1000"/>
              </a:spcBef>
              <a:spcAft>
                <a:spcPts val="0"/>
              </a:spcAft>
              <a:buClr>
                <a:srgbClr val="000005"/>
              </a:buClr>
              <a:buSzPts val="1800"/>
              <a:buFont typeface="Arial"/>
              <a:buNone/>
              <a:defRPr b="0" i="0" sz="1800" u="none" cap="none" strike="noStrike">
                <a:solidFill>
                  <a:srgbClr val="000005"/>
                </a:solidFill>
                <a:latin typeface="Roboto Light"/>
                <a:ea typeface="Roboto Light"/>
                <a:cs typeface="Roboto Light"/>
                <a:sym typeface="Roboto Light"/>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9pPr>
          </a:lstStyle>
          <a:p/>
        </p:txBody>
      </p:sp>
      <p:sp>
        <p:nvSpPr>
          <p:cNvPr id="34" name="Google Shape;34;p13"/>
          <p:cNvSpPr/>
          <p:nvPr/>
        </p:nvSpPr>
        <p:spPr>
          <a:xfrm>
            <a:off x="169682" y="6202837"/>
            <a:ext cx="377072" cy="377072"/>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35" name="Google Shape;35;p13"/>
          <p:cNvSpPr txBox="1"/>
          <p:nvPr>
            <p:ph idx="2" type="body"/>
          </p:nvPr>
        </p:nvSpPr>
        <p:spPr>
          <a:xfrm>
            <a:off x="1212851" y="650875"/>
            <a:ext cx="2128838" cy="2444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Light"/>
                <a:ea typeface="Roboto Light"/>
                <a:cs typeface="Roboto Light"/>
                <a:sym typeface="Roboto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36" name="Google Shape;36;p13"/>
          <p:cNvSpPr txBox="1"/>
          <p:nvPr>
            <p:ph idx="3" type="body"/>
          </p:nvPr>
        </p:nvSpPr>
        <p:spPr>
          <a:xfrm>
            <a:off x="1212851" y="458789"/>
            <a:ext cx="2128838" cy="2444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Medium"/>
                <a:ea typeface="Roboto Medium"/>
                <a:cs typeface="Roboto Medium"/>
                <a:sym typeface="Roboto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37" name="Google Shape;37;p13"/>
          <p:cNvSpPr/>
          <p:nvPr/>
        </p:nvSpPr>
        <p:spPr>
          <a:xfrm>
            <a:off x="7580399" y="-1"/>
            <a:ext cx="4611600" cy="6858000"/>
          </a:xfrm>
          <a:prstGeom prst="rect">
            <a:avLst/>
          </a:prstGeom>
          <a:blipFill rotWithShape="1">
            <a:blip r:embed="rId2">
              <a:alphaModFix/>
            </a:blip>
            <a:stretch>
              <a:fillRect b="-15" l="0" r="0" t="-15"/>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5"/>
              </a:solidFill>
              <a:latin typeface="Roboto Light"/>
              <a:ea typeface="Roboto Light"/>
              <a:cs typeface="Roboto Light"/>
              <a:sym typeface="Robot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C, privacy &amp; ISO">
  <p:cSld name="CIC, privacy &amp; ISO">
    <p:spTree>
      <p:nvGrpSpPr>
        <p:cNvPr id="38" name="Shape 38"/>
        <p:cNvGrpSpPr/>
        <p:nvPr/>
      </p:nvGrpSpPr>
      <p:grpSpPr>
        <a:xfrm>
          <a:off x="0" y="0"/>
          <a:ext cx="0" cy="0"/>
          <a:chOff x="0" y="0"/>
          <a:chExt cx="0" cy="0"/>
        </a:xfrm>
      </p:grpSpPr>
      <p:sp>
        <p:nvSpPr>
          <p:cNvPr id="39" name="Google Shape;39;p14"/>
          <p:cNvSpPr/>
          <p:nvPr/>
        </p:nvSpPr>
        <p:spPr>
          <a:xfrm>
            <a:off x="740569" y="1777835"/>
            <a:ext cx="11451428" cy="508016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0" name="Google Shape;40;p14"/>
          <p:cNvSpPr/>
          <p:nvPr/>
        </p:nvSpPr>
        <p:spPr>
          <a:xfrm>
            <a:off x="9004300" y="-2"/>
            <a:ext cx="3187698" cy="685800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1" name="Google Shape;41;p14"/>
          <p:cNvSpPr/>
          <p:nvPr/>
        </p:nvSpPr>
        <p:spPr>
          <a:xfrm>
            <a:off x="11677650" y="500063"/>
            <a:ext cx="1073150" cy="107315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2" name="Google Shape;42;p14"/>
          <p:cNvSpPr/>
          <p:nvPr/>
        </p:nvSpPr>
        <p:spPr>
          <a:xfrm>
            <a:off x="1206500" y="6209380"/>
            <a:ext cx="1422400" cy="360045"/>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43" name="Google Shape;43;p14"/>
          <p:cNvSpPr txBox="1"/>
          <p:nvPr/>
        </p:nvSpPr>
        <p:spPr>
          <a:xfrm>
            <a:off x="1196974" y="400204"/>
            <a:ext cx="7446169" cy="824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5"/>
              </a:buClr>
              <a:buSzPts val="2400"/>
              <a:buFont typeface="Arial"/>
              <a:buNone/>
            </a:pPr>
            <a:r>
              <a:rPr b="0" i="0" lang="en-AU" sz="2400" u="none" cap="none" strike="noStrike">
                <a:solidFill>
                  <a:srgbClr val="000005"/>
                </a:solidFill>
                <a:latin typeface="Roboto"/>
                <a:ea typeface="Roboto"/>
                <a:cs typeface="Roboto"/>
                <a:sym typeface="Roboto"/>
              </a:rPr>
              <a:t>Our 17 year history assures best practice in privacy, security and the ethical use of data</a:t>
            </a:r>
            <a:endParaRPr/>
          </a:p>
        </p:txBody>
      </p:sp>
      <p:sp>
        <p:nvSpPr>
          <p:cNvPr id="44" name="Google Shape;44;p14"/>
          <p:cNvSpPr txBox="1"/>
          <p:nvPr/>
        </p:nvSpPr>
        <p:spPr>
          <a:xfrm>
            <a:off x="9407615" y="2417885"/>
            <a:ext cx="2338907" cy="218049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Arial"/>
              <a:buNone/>
            </a:pPr>
            <a:r>
              <a:rPr b="0" i="0" lang="en-AU" sz="1800" u="none" cap="none" strike="noStrike">
                <a:solidFill>
                  <a:srgbClr val="FFFFFF"/>
                </a:solidFill>
                <a:latin typeface="Roboto Light"/>
                <a:ea typeface="Roboto Light"/>
                <a:cs typeface="Roboto Light"/>
                <a:sym typeface="Roboto Light"/>
              </a:rPr>
              <a:t>Quantium believes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in using data for progress, with great care and responsibility. As such please respect the commercial in confidence nature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of this document.</a:t>
            </a:r>
            <a:endParaRPr/>
          </a:p>
        </p:txBody>
      </p:sp>
      <p:sp>
        <p:nvSpPr>
          <p:cNvPr id="45" name="Google Shape;45;p14"/>
          <p:cNvSpPr txBox="1"/>
          <p:nvPr/>
        </p:nvSpPr>
        <p:spPr>
          <a:xfrm>
            <a:off x="9407615" y="500063"/>
            <a:ext cx="2207023" cy="107315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AU" sz="2400" u="none" cap="none" strike="noStrike">
                <a:solidFill>
                  <a:srgbClr val="FFFFFF"/>
                </a:solidFill>
                <a:latin typeface="Roboto"/>
                <a:ea typeface="Roboto"/>
                <a:cs typeface="Roboto"/>
                <a:sym typeface="Roboto"/>
              </a:rPr>
              <a:t>We all have a responsibility</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to use data</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for good</a:t>
            </a:r>
            <a:endParaRPr/>
          </a:p>
        </p:txBody>
      </p:sp>
      <p:sp>
        <p:nvSpPr>
          <p:cNvPr id="46" name="Google Shape;46;p14"/>
          <p:cNvSpPr/>
          <p:nvPr/>
        </p:nvSpPr>
        <p:spPr>
          <a:xfrm>
            <a:off x="1196975"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Privacy</a:t>
            </a:r>
            <a:endParaRPr/>
          </a:p>
        </p:txBody>
      </p:sp>
      <p:sp>
        <p:nvSpPr>
          <p:cNvPr id="47" name="Google Shape;47;p14"/>
          <p:cNvSpPr/>
          <p:nvPr/>
        </p:nvSpPr>
        <p:spPr>
          <a:xfrm>
            <a:off x="1196974" y="2254637"/>
            <a:ext cx="2311153" cy="1938992"/>
          </a:xfrm>
          <a:prstGeom prst="rect">
            <a:avLst/>
          </a:prstGeom>
          <a:noFill/>
          <a:ln>
            <a:noFill/>
          </a:ln>
        </p:spPr>
        <p:txBody>
          <a:bodyPr anchorCtr="0" anchor="t" bIns="45700" lIns="0" spcFirstLastPara="1" rIns="0" wrap="square" tIns="45700">
            <a:sp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have built our business based on privacy by design principles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the past 17 years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Quantium has strict protocols</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around the receipt and storage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of personal information</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information is de-identified using an irreversible tokenisation process with no ability to</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re-identify individuals.</a:t>
            </a:r>
            <a:endParaRPr/>
          </a:p>
        </p:txBody>
      </p:sp>
      <p:sp>
        <p:nvSpPr>
          <p:cNvPr id="48" name="Google Shape;48;p14"/>
          <p:cNvSpPr/>
          <p:nvPr/>
        </p:nvSpPr>
        <p:spPr>
          <a:xfrm>
            <a:off x="3957637"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Security</a:t>
            </a:r>
            <a:endParaRPr/>
          </a:p>
        </p:txBody>
      </p:sp>
      <p:sp>
        <p:nvSpPr>
          <p:cNvPr id="49" name="Google Shape;49;p14"/>
          <p:cNvSpPr/>
          <p:nvPr/>
        </p:nvSpPr>
        <p:spPr>
          <a:xfrm>
            <a:off x="3957637" y="2254637"/>
            <a:ext cx="2311153" cy="3524042"/>
          </a:xfrm>
          <a:prstGeom prst="rect">
            <a:avLst/>
          </a:prstGeom>
          <a:noFill/>
          <a:ln>
            <a:noFill/>
          </a:ln>
        </p:spPr>
        <p:txBody>
          <a:bodyPr anchorCtr="0" anchor="t" bIns="45700" lIns="0" spcFirstLastPara="1" rIns="91425" wrap="square" tIns="45700">
            <a:sp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are ISO27001 certified - internationally recognised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our ability to uphold best practice standards across information security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use ‘bank grade’ security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to store and process our data</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Comply with 200+ security requirements from NAB, Woolworths and other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data partners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partner data is held in separate restricted environments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access to partner data is limited to essential staff only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Security environment and processes regularly audited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by our data partners.</a:t>
            </a:r>
            <a:endParaRPr b="0" i="0" sz="1100" u="none" cap="none" strike="noStrike">
              <a:solidFill>
                <a:srgbClr val="000005"/>
              </a:solidFill>
              <a:latin typeface="Roboto Light"/>
              <a:ea typeface="Roboto Light"/>
              <a:cs typeface="Roboto Light"/>
              <a:sym typeface="Roboto Light"/>
            </a:endParaRPr>
          </a:p>
        </p:txBody>
      </p:sp>
      <p:sp>
        <p:nvSpPr>
          <p:cNvPr id="50" name="Google Shape;50;p14"/>
          <p:cNvSpPr/>
          <p:nvPr/>
        </p:nvSpPr>
        <p:spPr>
          <a:xfrm>
            <a:off x="6718300"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Ethical use of data</a:t>
            </a:r>
            <a:endParaRPr/>
          </a:p>
        </p:txBody>
      </p:sp>
      <p:sp>
        <p:nvSpPr>
          <p:cNvPr id="51" name="Google Shape;51;p14"/>
          <p:cNvSpPr/>
          <p:nvPr/>
        </p:nvSpPr>
        <p:spPr>
          <a:xfrm>
            <a:off x="6718300" y="2254637"/>
            <a:ext cx="2125664" cy="938719"/>
          </a:xfrm>
          <a:prstGeom prst="rect">
            <a:avLst/>
          </a:prstGeom>
          <a:noFill/>
          <a:ln>
            <a:noFill/>
          </a:ln>
        </p:spPr>
        <p:txBody>
          <a:bodyPr anchorCtr="0" anchor="t" bIns="45700" lIns="0" spcFirstLastPara="1" rIns="91425" wrap="square" tIns="45700">
            <a:spAutoFit/>
          </a:bodyPr>
          <a:lstStyle/>
          <a:p>
            <a:pPr indent="0" lvl="0" marL="0" marR="0" rtl="0" algn="l">
              <a:lnSpc>
                <a:spcPct val="100000"/>
              </a:lnSpc>
              <a:spcBef>
                <a:spcPts val="0"/>
              </a:spcBef>
              <a:spcAft>
                <a:spcPts val="0"/>
              </a:spcAft>
              <a:buClr>
                <a:srgbClr val="000005"/>
              </a:buClr>
              <a:buSzPts val="1100"/>
              <a:buFont typeface="Roboto Light"/>
              <a:buNone/>
            </a:pPr>
            <a:r>
              <a:rPr b="0" i="0" lang="en-AU" sz="1100" u="none" cap="none" strike="noStrike">
                <a:solidFill>
                  <a:srgbClr val="000005"/>
                </a:solidFill>
                <a:latin typeface="Roboto Light"/>
                <a:ea typeface="Roboto Light"/>
                <a:cs typeface="Roboto Light"/>
                <a:sym typeface="Roboto Light"/>
              </a:rPr>
              <a:t>Applies to all facets of our work, from the initiatives we take on, the information we use and how our solutions impact individuals, organisations and society.</a:t>
            </a:r>
            <a:endParaRPr/>
          </a:p>
        </p:txBody>
      </p:sp>
      <p:grpSp>
        <p:nvGrpSpPr>
          <p:cNvPr id="52" name="Google Shape;52;p14"/>
          <p:cNvGrpSpPr/>
          <p:nvPr/>
        </p:nvGrpSpPr>
        <p:grpSpPr>
          <a:xfrm>
            <a:off x="3732882" y="1987963"/>
            <a:ext cx="2760663" cy="3790715"/>
            <a:chOff x="3732882" y="1987964"/>
            <a:chExt cx="2760663" cy="3850128"/>
          </a:xfrm>
        </p:grpSpPr>
        <p:cxnSp>
          <p:nvCxnSpPr>
            <p:cNvPr id="53" name="Google Shape;53;p14"/>
            <p:cNvCxnSpPr/>
            <p:nvPr/>
          </p:nvCxnSpPr>
          <p:spPr>
            <a:xfrm>
              <a:off x="3732882" y="1987964"/>
              <a:ext cx="0" cy="3850128"/>
            </a:xfrm>
            <a:prstGeom prst="straightConnector1">
              <a:avLst/>
            </a:prstGeom>
            <a:noFill/>
            <a:ln cap="flat" cmpd="sng" w="9525">
              <a:solidFill>
                <a:srgbClr val="BCB5AC"/>
              </a:solidFill>
              <a:prstDash val="solid"/>
              <a:miter lim="800000"/>
              <a:headEnd len="sm" w="sm" type="none"/>
              <a:tailEnd len="sm" w="sm" type="none"/>
            </a:ln>
          </p:spPr>
        </p:cxnSp>
        <p:cxnSp>
          <p:nvCxnSpPr>
            <p:cNvPr id="54" name="Google Shape;54;p14"/>
            <p:cNvCxnSpPr/>
            <p:nvPr/>
          </p:nvCxnSpPr>
          <p:spPr>
            <a:xfrm>
              <a:off x="6493545" y="1987964"/>
              <a:ext cx="0" cy="3850128"/>
            </a:xfrm>
            <a:prstGeom prst="straightConnector1">
              <a:avLst/>
            </a:prstGeom>
            <a:noFill/>
            <a:ln cap="flat" cmpd="sng" w="9525">
              <a:solidFill>
                <a:srgbClr val="BCB5AC"/>
              </a:solidFill>
              <a:prstDash val="solid"/>
              <a:miter lim="800000"/>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blank">
  <p:cSld name="Heading blank">
    <p:spTree>
      <p:nvGrpSpPr>
        <p:cNvPr id="55" name="Shape 55"/>
        <p:cNvGrpSpPr/>
        <p:nvPr/>
      </p:nvGrpSpPr>
      <p:grpSpPr>
        <a:xfrm>
          <a:off x="0" y="0"/>
          <a:ext cx="0" cy="0"/>
          <a:chOff x="0" y="0"/>
          <a:chExt cx="0" cy="0"/>
        </a:xfrm>
      </p:grpSpPr>
      <p:sp>
        <p:nvSpPr>
          <p:cNvPr id="56" name="Google Shape;56;p15"/>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a:ea typeface="Roboto"/>
                <a:cs typeface="Roboto"/>
                <a:sym typeface="Roboto"/>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ivider (plain)">
  <p:cSld name="Agenda Divider (plain)">
    <p:spTree>
      <p:nvGrpSpPr>
        <p:cNvPr id="57" name="Shape 57"/>
        <p:cNvGrpSpPr/>
        <p:nvPr/>
      </p:nvGrpSpPr>
      <p:grpSpPr>
        <a:xfrm>
          <a:off x="0" y="0"/>
          <a:ext cx="0" cy="0"/>
          <a:chOff x="0" y="0"/>
          <a:chExt cx="0" cy="0"/>
        </a:xfrm>
      </p:grpSpPr>
      <p:sp>
        <p:nvSpPr>
          <p:cNvPr id="58" name="Google Shape;58;p16"/>
          <p:cNvSpPr/>
          <p:nvPr/>
        </p:nvSpPr>
        <p:spPr>
          <a:xfrm>
            <a:off x="740568" y="0"/>
            <a:ext cx="11451432" cy="24669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59" name="Google Shape;59;p16"/>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000005"/>
              </a:buClr>
              <a:buSzPts val="8300"/>
              <a:buFont typeface="Roboto Light"/>
              <a:buNone/>
              <a:defRPr b="0" i="0" sz="8300" u="none" cap="none" strike="noStrike">
                <a:solidFill>
                  <a:srgbClr val="000005"/>
                </a:solidFill>
                <a:latin typeface="Roboto Light"/>
                <a:ea typeface="Roboto Light"/>
                <a:cs typeface="Roboto Light"/>
                <a:sym typeface="Roboto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6"/>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Medium"/>
                <a:ea typeface="Roboto Medium"/>
                <a:cs typeface="Roboto Medium"/>
                <a:sym typeface="Roboto Medium"/>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Roboto"/>
                <a:ea typeface="Roboto"/>
                <a:cs typeface="Roboto"/>
                <a:sym typeface="Roboto"/>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Roboto"/>
                <a:ea typeface="Roboto"/>
                <a:cs typeface="Roboto"/>
                <a:sym typeface="Roboto"/>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spTree>
      <p:nvGrpSpPr>
        <p:cNvPr id="61" name="Shape 61"/>
        <p:cNvGrpSpPr/>
        <p:nvPr/>
      </p:nvGrpSpPr>
      <p:grpSpPr>
        <a:xfrm>
          <a:off x="0" y="0"/>
          <a:ext cx="0" cy="0"/>
          <a:chOff x="0" y="0"/>
          <a:chExt cx="0" cy="0"/>
        </a:xfrm>
      </p:grpSpPr>
      <p:sp>
        <p:nvSpPr>
          <p:cNvPr id="62" name="Google Shape;62;p17"/>
          <p:cNvSpPr/>
          <p:nvPr/>
        </p:nvSpPr>
        <p:spPr>
          <a:xfrm>
            <a:off x="177800" y="6223000"/>
            <a:ext cx="336550" cy="299969"/>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63" name="Google Shape;63;p17"/>
          <p:cNvSpPr/>
          <p:nvPr/>
        </p:nvSpPr>
        <p:spPr>
          <a:xfrm>
            <a:off x="3631660" y="4792494"/>
            <a:ext cx="8045990" cy="1730475"/>
          </a:xfrm>
          <a:prstGeom prst="rect">
            <a:avLst/>
          </a:prstGeom>
          <a:noFill/>
          <a:ln>
            <a:noFill/>
          </a:ln>
        </p:spPr>
        <p:txBody>
          <a:bodyPr anchorCtr="0" anchor="b" bIns="45700" lIns="0" spcFirstLastPara="1" rIns="91425" wrap="square" tIns="45700">
            <a:noAutofit/>
          </a:bodyPr>
          <a:lstStyle/>
          <a:p>
            <a:pPr indent="0" lvl="0" marL="0" marR="0" rtl="0" algn="just">
              <a:lnSpc>
                <a:spcPct val="100000"/>
              </a:lnSpc>
              <a:spcBef>
                <a:spcPts val="0"/>
              </a:spcBef>
              <a:spcAft>
                <a:spcPts val="0"/>
              </a:spcAft>
              <a:buNone/>
            </a:pPr>
            <a:r>
              <a:rPr b="0" lang="en-AU" sz="1000">
                <a:solidFill>
                  <a:srgbClr val="736D67"/>
                </a:solidFill>
                <a:latin typeface="Roboto Medium"/>
                <a:ea typeface="Roboto Medium"/>
                <a:cs typeface="Roboto Medium"/>
                <a:sym typeface="Roboto Medium"/>
              </a:rPr>
              <a:t>Disclaimer: </a:t>
            </a:r>
            <a:r>
              <a:rPr b="0" lang="en-AU" sz="1000">
                <a:solidFill>
                  <a:srgbClr val="736D67"/>
                </a:solidFill>
                <a:latin typeface="Roboto Light"/>
                <a:ea typeface="Roboto Light"/>
                <a:cs typeface="Roboto Light"/>
                <a:sym typeface="Roboto Light"/>
              </a:rPr>
              <a:t>This document comprises, and is the subject of intellectual property (including copyright) and confidentiality rights of one or multiple owners, including The Quantium Group Pty Limited and its affiliates (</a:t>
            </a:r>
            <a:r>
              <a:rPr b="0" lang="en-AU" sz="1000">
                <a:solidFill>
                  <a:srgbClr val="736D67"/>
                </a:solidFill>
                <a:latin typeface="Roboto Medium"/>
                <a:ea typeface="Roboto Medium"/>
                <a:cs typeface="Roboto Medium"/>
                <a:sym typeface="Roboto Medium"/>
              </a:rPr>
              <a:t>Quantium</a:t>
            </a:r>
            <a:r>
              <a:rPr b="0" lang="en-AU" sz="1000">
                <a:solidFill>
                  <a:srgbClr val="736D67"/>
                </a:solidFill>
                <a:latin typeface="Roboto Light"/>
                <a:ea typeface="Roboto Light"/>
                <a:cs typeface="Roboto Light"/>
                <a:sym typeface="Roboto Light"/>
              </a:rPr>
              <a:t>) and where applicable, its third-party data owners (</a:t>
            </a:r>
            <a:r>
              <a:rPr b="0" lang="en-AU" sz="1000">
                <a:solidFill>
                  <a:srgbClr val="736D67"/>
                </a:solidFill>
                <a:latin typeface="Roboto Medium"/>
                <a:ea typeface="Roboto Medium"/>
                <a:cs typeface="Roboto Medium"/>
                <a:sym typeface="Roboto Medium"/>
              </a:rPr>
              <a:t>Data Providers</a:t>
            </a:r>
            <a:r>
              <a:rPr b="0" lang="en-AU" sz="1000">
                <a:solidFill>
                  <a:srgbClr val="736D67"/>
                </a:solidFill>
                <a:latin typeface="Roboto Light"/>
                <a:ea typeface="Roboto Light"/>
                <a:cs typeface="Roboto Light"/>
                <a:sym typeface="Roboto Light"/>
              </a:rPr>
              <a:t>), together (</a:t>
            </a:r>
            <a:r>
              <a:rPr b="0" lang="en-AU" sz="1000">
                <a:solidFill>
                  <a:srgbClr val="736D67"/>
                </a:solidFill>
                <a:latin typeface="Roboto Medium"/>
                <a:ea typeface="Roboto Medium"/>
                <a:cs typeface="Roboto Medium"/>
                <a:sym typeface="Roboto Medium"/>
              </a:rPr>
              <a:t>IP Owners</a:t>
            </a:r>
            <a:r>
              <a:rPr b="0" lang="en-AU" sz="1000">
                <a:solidFill>
                  <a:srgbClr val="736D67"/>
                </a:solidFill>
                <a:latin typeface="Roboto Light"/>
                <a:ea typeface="Roboto Light"/>
                <a:cs typeface="Roboto Light"/>
                <a:sym typeface="Roboto Light"/>
              </a:rPr>
              <a:t>). The information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may have been prepared using raw data owned by the Data Providers. The Data Providers have not been involved in the analysis of the raw data, the preparation of, or the information contained in the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The IP Owners do not make any representation (express or implied), nor give any guarantee or warranty in relation to the accuracy, completeness or appropriateness of the raw data, nor the analysis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None of the IP Owners will have any liability for any use or disclosure by the recipient of any information contained in, or derived from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To the maximum extent permitted by law, the IP Owners expressly disclaim, take no responsibility for and have no liability for the preparation, contents, accuracy or completeness of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nor the analysis on which it is based.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sz="1000">
              <a:solidFill>
                <a:srgbClr val="736D67"/>
              </a:solidFill>
              <a:latin typeface="Roboto Light"/>
              <a:ea typeface="Roboto Light"/>
              <a:cs typeface="Roboto Light"/>
              <a:sym typeface="Roboto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1" y="0"/>
            <a:ext cx="740979"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1" name="Google Shape;11;p12"/>
          <p:cNvSpPr txBox="1"/>
          <p:nvPr/>
        </p:nvSpPr>
        <p:spPr>
          <a:xfrm>
            <a:off x="127000" y="6239658"/>
            <a:ext cx="457200" cy="3651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AU" sz="1400" u="none" cap="none" strike="noStrike">
                <a:solidFill>
                  <a:srgbClr val="FFFFFF"/>
                </a:solidFill>
                <a:latin typeface="Roboto"/>
                <a:ea typeface="Roboto"/>
                <a:cs typeface="Roboto"/>
                <a:sym typeface="Roboto"/>
              </a:rPr>
              <a:t>‹#›</a:t>
            </a:fld>
            <a:endParaRPr b="0" i="0" sz="1400" u="none" cap="none" strike="noStrike">
              <a:solidFill>
                <a:srgbClr val="FFFFFF"/>
              </a:solidFill>
              <a:latin typeface="Roboto"/>
              <a:ea typeface="Roboto"/>
              <a:cs typeface="Roboto"/>
              <a:sym typeface="Roboto"/>
            </a:endParaRPr>
          </a:p>
        </p:txBody>
      </p:sp>
      <p:sp>
        <p:nvSpPr>
          <p:cNvPr id="12" name="Google Shape;12;p12"/>
          <p:cNvSpPr/>
          <p:nvPr/>
        </p:nvSpPr>
        <p:spPr>
          <a:xfrm>
            <a:off x="-394521" y="473749"/>
            <a:ext cx="229577" cy="229577"/>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3" name="Google Shape;13;p12"/>
          <p:cNvSpPr/>
          <p:nvPr/>
        </p:nvSpPr>
        <p:spPr>
          <a:xfrm>
            <a:off x="-394521" y="783791"/>
            <a:ext cx="229577" cy="22957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4" name="Google Shape;14;p12"/>
          <p:cNvSpPr/>
          <p:nvPr/>
        </p:nvSpPr>
        <p:spPr>
          <a:xfrm>
            <a:off x="-394521" y="1093833"/>
            <a:ext cx="229577" cy="22957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5" name="Google Shape;15;p12"/>
          <p:cNvSpPr/>
          <p:nvPr/>
        </p:nvSpPr>
        <p:spPr>
          <a:xfrm>
            <a:off x="-394521" y="1403875"/>
            <a:ext cx="229577" cy="22957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6" name="Google Shape;16;p12"/>
          <p:cNvSpPr/>
          <p:nvPr/>
        </p:nvSpPr>
        <p:spPr>
          <a:xfrm>
            <a:off x="-394521" y="2334001"/>
            <a:ext cx="229577" cy="2295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7" name="Google Shape;17;p12"/>
          <p:cNvSpPr/>
          <p:nvPr/>
        </p:nvSpPr>
        <p:spPr>
          <a:xfrm>
            <a:off x="-394521" y="1713917"/>
            <a:ext cx="229577" cy="22957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8" name="Google Shape;18;p12"/>
          <p:cNvSpPr/>
          <p:nvPr/>
        </p:nvSpPr>
        <p:spPr>
          <a:xfrm>
            <a:off x="-394521" y="2023959"/>
            <a:ext cx="229577" cy="22957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9" name="Google Shape;19;p12"/>
          <p:cNvSpPr/>
          <p:nvPr/>
        </p:nvSpPr>
        <p:spPr>
          <a:xfrm>
            <a:off x="-394521" y="2644043"/>
            <a:ext cx="229577" cy="229577"/>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0" name="Google Shape;20;p12"/>
          <p:cNvSpPr/>
          <p:nvPr/>
        </p:nvSpPr>
        <p:spPr>
          <a:xfrm>
            <a:off x="-394521" y="3802925"/>
            <a:ext cx="230400" cy="230400"/>
          </a:xfrm>
          <a:prstGeom prst="ellipse">
            <a:avLst/>
          </a:prstGeom>
          <a:solidFill>
            <a:srgbClr val="3F68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1" name="Google Shape;21;p12"/>
          <p:cNvSpPr/>
          <p:nvPr/>
        </p:nvSpPr>
        <p:spPr>
          <a:xfrm>
            <a:off x="-394521" y="4113790"/>
            <a:ext cx="230400" cy="230400"/>
          </a:xfrm>
          <a:prstGeom prst="ellipse">
            <a:avLst/>
          </a:prstGeom>
          <a:solidFill>
            <a:srgbClr val="44B5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2" name="Google Shape;22;p12"/>
          <p:cNvSpPr/>
          <p:nvPr/>
        </p:nvSpPr>
        <p:spPr>
          <a:xfrm>
            <a:off x="-394521" y="4424655"/>
            <a:ext cx="230400" cy="230400"/>
          </a:xfrm>
          <a:prstGeom prst="ellipse">
            <a:avLst/>
          </a:prstGeom>
          <a:solidFill>
            <a:srgbClr val="44D6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3" name="Google Shape;23;p12"/>
          <p:cNvSpPr/>
          <p:nvPr/>
        </p:nvSpPr>
        <p:spPr>
          <a:xfrm>
            <a:off x="-394521" y="4735520"/>
            <a:ext cx="230400" cy="230400"/>
          </a:xfrm>
          <a:prstGeom prst="ellipse">
            <a:avLst/>
          </a:prstGeom>
          <a:solidFill>
            <a:srgbClr val="7FDD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4" name="Google Shape;24;p12"/>
          <p:cNvSpPr/>
          <p:nvPr/>
        </p:nvSpPr>
        <p:spPr>
          <a:xfrm>
            <a:off x="-394521" y="5046385"/>
            <a:ext cx="230400" cy="230400"/>
          </a:xfrm>
          <a:prstGeom prst="ellipse">
            <a:avLst/>
          </a:prstGeom>
          <a:solidFill>
            <a:srgbClr val="EAC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5" name="Google Shape;25;p12"/>
          <p:cNvSpPr/>
          <p:nvPr/>
        </p:nvSpPr>
        <p:spPr>
          <a:xfrm>
            <a:off x="-394521" y="5357250"/>
            <a:ext cx="230400" cy="230400"/>
          </a:xfrm>
          <a:prstGeom prst="ellipse">
            <a:avLst/>
          </a:prstGeom>
          <a:solidFill>
            <a:srgbClr val="EF9B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6" name="Google Shape;26;p12"/>
          <p:cNvSpPr/>
          <p:nvPr/>
        </p:nvSpPr>
        <p:spPr>
          <a:xfrm>
            <a:off x="-394521" y="5668115"/>
            <a:ext cx="230400" cy="230400"/>
          </a:xfrm>
          <a:prstGeom prst="ellipse">
            <a:avLst/>
          </a:prstGeom>
          <a:solidFill>
            <a:srgbClr val="EF63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7" name="Google Shape;27;p12"/>
          <p:cNvSpPr/>
          <p:nvPr/>
        </p:nvSpPr>
        <p:spPr>
          <a:xfrm>
            <a:off x="-394521" y="5978980"/>
            <a:ext cx="230400" cy="230400"/>
          </a:xfrm>
          <a:prstGeom prst="ellipse">
            <a:avLst/>
          </a:prstGeom>
          <a:solidFill>
            <a:srgbClr val="C963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8" name="Google Shape;28;p12"/>
          <p:cNvSpPr/>
          <p:nvPr/>
        </p:nvSpPr>
        <p:spPr>
          <a:xfrm>
            <a:off x="-394521" y="6289840"/>
            <a:ext cx="230400" cy="230400"/>
          </a:xfrm>
          <a:prstGeom prst="ellipse">
            <a:avLst/>
          </a:prstGeom>
          <a:solidFill>
            <a:srgbClr val="8E72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9" name="Google Shape;29;p12"/>
          <p:cNvSpPr/>
          <p:nvPr/>
        </p:nvSpPr>
        <p:spPr>
          <a:xfrm>
            <a:off x="1206500" y="6209380"/>
            <a:ext cx="1422400" cy="360045"/>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descr="{&quot;HashCode&quot;:-231024771,&quot;Placement&quot;:&quot;Footer&quot;}" id="30" name="Google Shape;30;p12"/>
          <p:cNvSpPr txBox="1"/>
          <p:nvPr/>
        </p:nvSpPr>
        <p:spPr>
          <a:xfrm>
            <a:off x="5263052" y="6595656"/>
            <a:ext cx="1665897" cy="262344"/>
          </a:xfrm>
          <a:prstGeom prst="rect">
            <a:avLst/>
          </a:prstGeom>
          <a:noFill/>
          <a:ln>
            <a:noFill/>
          </a:ln>
        </p:spPr>
        <p:txBody>
          <a:bodyPr anchorCtr="1" anchor="ctr" bIns="0" lIns="0" spcFirstLastPara="1" rIns="0" wrap="square" tIns="0">
            <a:noAutofit/>
          </a:bodyPr>
          <a:lstStyle/>
          <a:p>
            <a:pPr indent="0" lvl="0" marL="0" marR="0" rtl="0" algn="ctr">
              <a:spcBef>
                <a:spcPts val="0"/>
              </a:spcBef>
              <a:spcAft>
                <a:spcPts val="0"/>
              </a:spcAft>
              <a:buNone/>
            </a:pPr>
            <a:r>
              <a:rPr lang="en-AU" sz="1000">
                <a:solidFill>
                  <a:srgbClr val="000000"/>
                </a:solidFill>
                <a:latin typeface="Calibri"/>
                <a:ea typeface="Calibri"/>
                <a:cs typeface="Calibri"/>
                <a:sym typeface="Calibri"/>
              </a:rPr>
              <a:t>Classification: Confidential</a:t>
            </a:r>
            <a:endParaRPr sz="10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356">
          <p15:clr>
            <a:srgbClr val="5ACBF0"/>
          </p15:clr>
        </p15:guide>
        <p15:guide id="2" orient="horz" pos="3793">
          <p15:clr>
            <a:srgbClr val="5ACBF0"/>
          </p15:clr>
        </p15:guide>
        <p15:guide id="3" orient="horz" pos="315">
          <p15:clr>
            <a:srgbClr val="5ACBF0"/>
          </p15:clr>
        </p15:guide>
        <p15:guide id="4" pos="760">
          <p15:clr>
            <a:srgbClr val="5ACBF0"/>
          </p15:clr>
        </p15:guide>
        <p15:guide id="5" orient="horz" pos="822">
          <p15:clr>
            <a:srgbClr val="FBAE40"/>
          </p15:clr>
        </p15:guide>
        <p15:guide id="6" pos="4067">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1212852" y="1537494"/>
            <a:ext cx="4086224" cy="2387600"/>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Clr>
                <a:srgbClr val="000005"/>
              </a:buClr>
              <a:buSzPts val="2700"/>
              <a:buFont typeface="Roboto Medium"/>
              <a:buNone/>
            </a:pPr>
            <a:r>
              <a:rPr lang="en-AU"/>
              <a:t>Category review: Chips</a:t>
            </a:r>
            <a:endParaRPr/>
          </a:p>
        </p:txBody>
      </p:sp>
      <p:sp>
        <p:nvSpPr>
          <p:cNvPr id="69" name="Google Shape;69;p1"/>
          <p:cNvSpPr txBox="1"/>
          <p:nvPr>
            <p:ph idx="1" type="subTitle"/>
          </p:nvPr>
        </p:nvSpPr>
        <p:spPr>
          <a:xfrm>
            <a:off x="1212851" y="4126706"/>
            <a:ext cx="4086224" cy="1236662"/>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rgbClr val="000005"/>
              </a:buClr>
              <a:buSzPts val="1800"/>
              <a:buNone/>
            </a:pPr>
            <a:r>
              <a:rPr lang="en-AU"/>
              <a:t>Retail Analytics</a:t>
            </a:r>
            <a:endParaRPr/>
          </a:p>
          <a:p>
            <a:pPr indent="0" lvl="0" marL="0" rtl="0" algn="l">
              <a:lnSpc>
                <a:spcPct val="100000"/>
              </a:lnSpc>
              <a:spcBef>
                <a:spcPts val="1000"/>
              </a:spcBef>
              <a:spcAft>
                <a:spcPts val="0"/>
              </a:spcAft>
              <a:buClr>
                <a:srgbClr val="000005"/>
              </a:buClr>
              <a:buSzPts val="1800"/>
              <a:buNone/>
            </a:pPr>
            <a:r>
              <a:t/>
            </a:r>
            <a:endParaRPr/>
          </a:p>
        </p:txBody>
      </p:sp>
      <p:sp>
        <p:nvSpPr>
          <p:cNvPr id="70" name="Google Shape;70;p1"/>
          <p:cNvSpPr txBox="1"/>
          <p:nvPr>
            <p:ph idx="2" type="body"/>
          </p:nvPr>
        </p:nvSpPr>
        <p:spPr>
          <a:xfrm>
            <a:off x="1212851" y="650875"/>
            <a:ext cx="2128838" cy="2444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rgbClr val="000005"/>
              </a:buClr>
              <a:buSzPts val="1000"/>
              <a:buFont typeface="Arial"/>
              <a:buNone/>
            </a:pPr>
            <a:r>
              <a:rPr lang="en-AU"/>
              <a:t>June 2020</a:t>
            </a:r>
            <a:endParaRPr/>
          </a:p>
        </p:txBody>
      </p:sp>
      <p:grpSp>
        <p:nvGrpSpPr>
          <p:cNvPr id="71" name="Google Shape;71;p1"/>
          <p:cNvGrpSpPr/>
          <p:nvPr/>
        </p:nvGrpSpPr>
        <p:grpSpPr>
          <a:xfrm>
            <a:off x="12294760" y="5621533"/>
            <a:ext cx="1981965" cy="1236467"/>
            <a:chOff x="8857913" y="1025653"/>
            <a:chExt cx="1981965" cy="1236467"/>
          </a:xfrm>
        </p:grpSpPr>
        <p:sp>
          <p:nvSpPr>
            <p:cNvPr id="72" name="Google Shape;72;p1"/>
            <p:cNvSpPr/>
            <p:nvPr/>
          </p:nvSpPr>
          <p:spPr>
            <a:xfrm>
              <a:off x="8857914" y="1025653"/>
              <a:ext cx="1981964" cy="1236467"/>
            </a:xfrm>
            <a:prstGeom prst="rect">
              <a:avLst/>
            </a:prstGeom>
            <a:solidFill>
              <a:srgbClr val="FFFFFF"/>
            </a:solidFill>
            <a:ln cap="flat" cmpd="sng" w="12700">
              <a:solidFill>
                <a:srgbClr val="C7C5C4"/>
              </a:solidFill>
              <a:prstDash val="solid"/>
              <a:miter lim="800000"/>
              <a:headEnd len="sm" w="sm" type="none"/>
              <a:tailEnd len="sm" w="sm" type="none"/>
            </a:ln>
          </p:spPr>
          <p:txBody>
            <a:bodyPr anchorCtr="0" anchor="t" bIns="45700" lIns="91425" spcFirstLastPara="1" rIns="91425" wrap="square" tIns="468000">
              <a:noAutofit/>
            </a:bodyPr>
            <a:lstStyle/>
            <a:p>
              <a:pPr indent="0" lvl="0" marL="0" marR="0" rtl="0" algn="l">
                <a:spcBef>
                  <a:spcPts val="0"/>
                </a:spcBef>
                <a:spcAft>
                  <a:spcPts val="0"/>
                </a:spcAft>
                <a:buNone/>
              </a:pPr>
              <a:r>
                <a:rPr lang="en-AU" sz="1000">
                  <a:solidFill>
                    <a:srgbClr val="EF9B47"/>
                  </a:solidFill>
                  <a:latin typeface="Roboto Medium"/>
                  <a:ea typeface="Roboto Medium"/>
                  <a:cs typeface="Roboto Medium"/>
                  <a:sym typeface="Roboto Medium"/>
                </a:rPr>
                <a:t>Brand note:</a:t>
              </a:r>
              <a:r>
                <a:rPr lang="en-AU" sz="1000">
                  <a:solidFill>
                    <a:srgbClr val="000005"/>
                  </a:solidFill>
                  <a:latin typeface="Roboto Light"/>
                  <a:ea typeface="Roboto Light"/>
                  <a:cs typeface="Roboto Light"/>
                  <a:sym typeface="Roboto Light"/>
                </a:rPr>
                <a:t> If client logo is not required, use alternate title page layout </a:t>
              </a:r>
              <a:r>
                <a:rPr lang="en-AU" sz="1000">
                  <a:solidFill>
                    <a:srgbClr val="000005"/>
                  </a:solidFill>
                  <a:latin typeface="Roboto Medium"/>
                  <a:ea typeface="Roboto Medium"/>
                  <a:cs typeface="Roboto Medium"/>
                  <a:sym typeface="Roboto Medium"/>
                </a:rPr>
                <a:t>right click slide thumbnail </a:t>
              </a:r>
              <a:r>
                <a:rPr lang="en-AU" sz="1000">
                  <a:solidFill>
                    <a:srgbClr val="000005"/>
                  </a:solidFill>
                  <a:latin typeface="Roboto Light"/>
                  <a:ea typeface="Roboto Light"/>
                  <a:cs typeface="Roboto Light"/>
                  <a:sym typeface="Roboto Light"/>
                </a:rPr>
                <a:t>&gt;</a:t>
              </a:r>
              <a:r>
                <a:rPr lang="en-AU" sz="1000">
                  <a:solidFill>
                    <a:srgbClr val="000005"/>
                  </a:solidFill>
                  <a:latin typeface="Roboto Medium"/>
                  <a:ea typeface="Roboto Medium"/>
                  <a:cs typeface="Roboto Medium"/>
                  <a:sym typeface="Roboto Medium"/>
                </a:rPr>
                <a:t> Layout </a:t>
              </a:r>
              <a:r>
                <a:rPr lang="en-AU" sz="1000">
                  <a:solidFill>
                    <a:srgbClr val="000005"/>
                  </a:solidFill>
                  <a:latin typeface="Roboto Light"/>
                  <a:ea typeface="Roboto Light"/>
                  <a:cs typeface="Roboto Light"/>
                  <a:sym typeface="Roboto Light"/>
                </a:rPr>
                <a:t>&gt;</a:t>
              </a:r>
              <a:r>
                <a:rPr lang="en-AU" sz="1000">
                  <a:solidFill>
                    <a:srgbClr val="000005"/>
                  </a:solidFill>
                  <a:latin typeface="Roboto Medium"/>
                  <a:ea typeface="Roboto Medium"/>
                  <a:cs typeface="Roboto Medium"/>
                  <a:sym typeface="Roboto Medium"/>
                </a:rPr>
                <a:t> Title</a:t>
              </a:r>
              <a:endParaRPr sz="1000">
                <a:solidFill>
                  <a:srgbClr val="000005"/>
                </a:solidFill>
                <a:latin typeface="Roboto Medium"/>
                <a:ea typeface="Roboto Medium"/>
                <a:cs typeface="Roboto Medium"/>
                <a:sym typeface="Roboto Medium"/>
              </a:endParaRPr>
            </a:p>
          </p:txBody>
        </p:sp>
        <p:grpSp>
          <p:nvGrpSpPr>
            <p:cNvPr id="73" name="Google Shape;73;p1"/>
            <p:cNvGrpSpPr/>
            <p:nvPr/>
          </p:nvGrpSpPr>
          <p:grpSpPr>
            <a:xfrm>
              <a:off x="8857913" y="1025653"/>
              <a:ext cx="356123" cy="320040"/>
              <a:chOff x="2932" y="1344"/>
              <a:chExt cx="1816" cy="1632"/>
            </a:xfrm>
          </p:grpSpPr>
          <p:sp>
            <p:nvSpPr>
              <p:cNvPr id="74" name="Google Shape;74;p1"/>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75" name="Google Shape;75;p1"/>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grpSp>
      </p:gr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355600" lvl="0" marL="457200" rtl="0" algn="l">
              <a:lnSpc>
                <a:spcPct val="100000"/>
              </a:lnSpc>
              <a:spcBef>
                <a:spcPts val="0"/>
              </a:spcBef>
              <a:spcAft>
                <a:spcPts val="0"/>
              </a:spcAft>
              <a:buSzPts val="2000"/>
              <a:buChar char="●"/>
            </a:pPr>
            <a:r>
              <a:rPr lang="en-AU" sz="2000"/>
              <a:t>Trial stores 77 and 86 had significant increase in their customer counts than their control stores.</a:t>
            </a:r>
            <a:endParaRPr sz="2000"/>
          </a:p>
          <a:p>
            <a:pPr indent="-355600" lvl="0" marL="457200" rtl="0" algn="l">
              <a:lnSpc>
                <a:spcPct val="100000"/>
              </a:lnSpc>
              <a:spcBef>
                <a:spcPts val="0"/>
              </a:spcBef>
              <a:spcAft>
                <a:spcPts val="0"/>
              </a:spcAft>
              <a:buSzPts val="2000"/>
              <a:buChar char="●"/>
            </a:pPr>
            <a:r>
              <a:rPr lang="en-AU" sz="2000"/>
              <a:t>Trial store 88 also had a significant increase but it was not significant .</a:t>
            </a:r>
            <a:endParaRPr sz="2000"/>
          </a:p>
        </p:txBody>
      </p:sp>
      <p:pic>
        <p:nvPicPr>
          <p:cNvPr id="142" name="Google Shape;142;p10"/>
          <p:cNvPicPr preferRelativeResize="0"/>
          <p:nvPr/>
        </p:nvPicPr>
        <p:blipFill rotWithShape="1">
          <a:blip r:embed="rId3">
            <a:alphaModFix/>
          </a:blip>
          <a:srcRect b="0" l="0" r="0" t="0"/>
          <a:stretch/>
        </p:blipFill>
        <p:spPr>
          <a:xfrm>
            <a:off x="12305518" y="0"/>
            <a:ext cx="1993565" cy="2005758"/>
          </a:xfrm>
          <a:prstGeom prst="rect">
            <a:avLst/>
          </a:prstGeom>
          <a:noFill/>
          <a:ln>
            <a:noFill/>
          </a:ln>
        </p:spPr>
      </p:pic>
      <p:pic>
        <p:nvPicPr>
          <p:cNvPr id="143" name="Google Shape;143;p10"/>
          <p:cNvPicPr preferRelativeResize="0"/>
          <p:nvPr/>
        </p:nvPicPr>
        <p:blipFill>
          <a:blip r:embed="rId4">
            <a:alphaModFix/>
          </a:blip>
          <a:stretch>
            <a:fillRect/>
          </a:stretch>
        </p:blipFill>
        <p:spPr>
          <a:xfrm>
            <a:off x="759100" y="1817975"/>
            <a:ext cx="11432900" cy="42034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Executive summary</a:t>
            </a:r>
            <a:endParaRPr/>
          </a:p>
        </p:txBody>
      </p:sp>
      <p:sp>
        <p:nvSpPr>
          <p:cNvPr id="86" name="Google Shape;86;p3"/>
          <p:cNvSpPr/>
          <p:nvPr/>
        </p:nvSpPr>
        <p:spPr>
          <a:xfrm>
            <a:off x="1196975" y="1905000"/>
            <a:ext cx="485775" cy="485775"/>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rgbClr val="000000"/>
                </a:solidFill>
                <a:latin typeface="Roboto Light"/>
                <a:ea typeface="Roboto Light"/>
                <a:cs typeface="Roboto Light"/>
                <a:sym typeface="Roboto Light"/>
              </a:rPr>
              <a:t>1</a:t>
            </a:r>
            <a:endParaRPr/>
          </a:p>
        </p:txBody>
      </p:sp>
      <p:sp>
        <p:nvSpPr>
          <p:cNvPr id="87" name="Google Shape;87;p3"/>
          <p:cNvSpPr/>
          <p:nvPr/>
        </p:nvSpPr>
        <p:spPr>
          <a:xfrm>
            <a:off x="1196975" y="4095579"/>
            <a:ext cx="485775" cy="485775"/>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rgbClr val="000000"/>
                </a:solidFill>
                <a:latin typeface="Roboto Light"/>
                <a:ea typeface="Roboto Light"/>
                <a:cs typeface="Roboto Light"/>
                <a:sym typeface="Roboto Light"/>
              </a:rPr>
              <a:t>2</a:t>
            </a:r>
            <a:endParaRPr sz="1800">
              <a:solidFill>
                <a:srgbClr val="000000"/>
              </a:solidFill>
              <a:latin typeface="Roboto Light"/>
              <a:ea typeface="Roboto Light"/>
              <a:cs typeface="Roboto Light"/>
              <a:sym typeface="Roboto Light"/>
            </a:endParaRPr>
          </a:p>
        </p:txBody>
      </p:sp>
      <p:sp>
        <p:nvSpPr>
          <p:cNvPr id="88" name="Google Shape;88;p3"/>
          <p:cNvSpPr txBox="1"/>
          <p:nvPr/>
        </p:nvSpPr>
        <p:spPr>
          <a:xfrm>
            <a:off x="1935586" y="1967886"/>
            <a:ext cx="1896185" cy="171874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a:solidFill>
                  <a:schemeClr val="dk1"/>
                </a:solidFill>
                <a:latin typeface="Roboto"/>
                <a:ea typeface="Roboto"/>
                <a:cs typeface="Roboto"/>
                <a:sym typeface="Roboto"/>
              </a:rPr>
              <a:t>Category</a:t>
            </a:r>
            <a:endParaRPr/>
          </a:p>
        </p:txBody>
      </p:sp>
      <p:sp>
        <p:nvSpPr>
          <p:cNvPr id="89" name="Google Shape;89;p3"/>
          <p:cNvSpPr txBox="1"/>
          <p:nvPr/>
        </p:nvSpPr>
        <p:spPr>
          <a:xfrm>
            <a:off x="1935586" y="4158465"/>
            <a:ext cx="1896185" cy="171874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a:solidFill>
                  <a:schemeClr val="dk1"/>
                </a:solidFill>
                <a:latin typeface="Roboto"/>
                <a:ea typeface="Roboto"/>
                <a:cs typeface="Roboto"/>
                <a:sym typeface="Roboto"/>
              </a:rPr>
              <a:t>Trial Store Performance</a:t>
            </a:r>
            <a:endParaRPr sz="1400">
              <a:solidFill>
                <a:schemeClr val="dk1"/>
              </a:solidFill>
              <a:latin typeface="Roboto"/>
              <a:ea typeface="Roboto"/>
              <a:cs typeface="Roboto"/>
              <a:sym typeface="Roboto"/>
            </a:endParaRPr>
          </a:p>
        </p:txBody>
      </p:sp>
      <p:sp>
        <p:nvSpPr>
          <p:cNvPr id="90" name="Google Shape;90;p3"/>
          <p:cNvSpPr txBox="1"/>
          <p:nvPr/>
        </p:nvSpPr>
        <p:spPr>
          <a:xfrm>
            <a:off x="4095585" y="1967887"/>
            <a:ext cx="7580989" cy="1718742"/>
          </a:xfrm>
          <a:prstGeom prst="rect">
            <a:avLst/>
          </a:prstGeom>
          <a:noFill/>
          <a:ln>
            <a:noFill/>
          </a:ln>
        </p:spPr>
        <p:txBody>
          <a:bodyPr anchorCtr="0" anchor="t" bIns="0" lIns="0" spcFirstLastPara="1" rIns="0" wrap="square" tIns="0">
            <a:noAutofit/>
          </a:bodyPr>
          <a:lstStyle/>
          <a:p>
            <a:pPr indent="-317500" lvl="0" marL="457200" marR="0" rtl="0" algn="l">
              <a:spcBef>
                <a:spcPts val="0"/>
              </a:spcBef>
              <a:spcAft>
                <a:spcPts val="0"/>
              </a:spcAft>
              <a:buSzPts val="1400"/>
              <a:buChar char="●"/>
            </a:pPr>
            <a:r>
              <a:rPr lang="en-AU" sz="1200">
                <a:solidFill>
                  <a:schemeClr val="dk1"/>
                </a:solidFill>
                <a:latin typeface="Roboto Light"/>
                <a:ea typeface="Roboto Light"/>
                <a:cs typeface="Roboto Light"/>
                <a:sym typeface="Roboto Light"/>
              </a:rPr>
              <a:t>There was a spike in sales in December 2019.</a:t>
            </a:r>
            <a:endParaRPr sz="1200">
              <a:solidFill>
                <a:schemeClr val="dk1"/>
              </a:solidFill>
              <a:latin typeface="Roboto Light"/>
              <a:ea typeface="Roboto Light"/>
              <a:cs typeface="Roboto Light"/>
              <a:sym typeface="Roboto Light"/>
            </a:endParaRPr>
          </a:p>
          <a:p>
            <a:pPr indent="-304800" lvl="0" marL="457200" marR="0" rtl="0" algn="l">
              <a:spcBef>
                <a:spcPts val="0"/>
              </a:spcBef>
              <a:spcAft>
                <a:spcPts val="0"/>
              </a:spcAft>
              <a:buClr>
                <a:schemeClr val="dk1"/>
              </a:buClr>
              <a:buSzPts val="1200"/>
              <a:buFont typeface="Roboto Light"/>
              <a:buChar char="●"/>
            </a:pPr>
            <a:r>
              <a:rPr lang="en-AU" sz="1200">
                <a:solidFill>
                  <a:schemeClr val="dk1"/>
                </a:solidFill>
                <a:latin typeface="Roboto Light"/>
                <a:ea typeface="Roboto Light"/>
                <a:cs typeface="Roboto Light"/>
                <a:sym typeface="Roboto Light"/>
              </a:rPr>
              <a:t>175 g packets seem to be pulling most sales.</a:t>
            </a:r>
            <a:endParaRPr sz="1200">
              <a:solidFill>
                <a:schemeClr val="dk1"/>
              </a:solidFill>
              <a:latin typeface="Roboto Light"/>
              <a:ea typeface="Roboto Light"/>
              <a:cs typeface="Roboto Light"/>
              <a:sym typeface="Roboto Light"/>
            </a:endParaRPr>
          </a:p>
          <a:p>
            <a:pPr indent="-304800" lvl="0" marL="457200" marR="0" rtl="0" algn="l">
              <a:spcBef>
                <a:spcPts val="0"/>
              </a:spcBef>
              <a:spcAft>
                <a:spcPts val="0"/>
              </a:spcAft>
              <a:buClr>
                <a:schemeClr val="dk1"/>
              </a:buClr>
              <a:buSzPts val="1200"/>
              <a:buFont typeface="Roboto Light"/>
              <a:buChar char="●"/>
            </a:pPr>
            <a:r>
              <a:rPr lang="en-AU" sz="1200">
                <a:solidFill>
                  <a:schemeClr val="dk1"/>
                </a:solidFill>
                <a:latin typeface="Roboto Light"/>
                <a:ea typeface="Roboto Light"/>
                <a:cs typeface="Roboto Light"/>
                <a:sym typeface="Roboto Light"/>
              </a:rPr>
              <a:t>New Families form the smallest segment.</a:t>
            </a:r>
            <a:endParaRPr sz="1200">
              <a:solidFill>
                <a:schemeClr val="dk1"/>
              </a:solidFill>
              <a:latin typeface="Roboto Light"/>
              <a:ea typeface="Roboto Light"/>
              <a:cs typeface="Roboto Light"/>
              <a:sym typeface="Roboto Light"/>
            </a:endParaRPr>
          </a:p>
          <a:p>
            <a:pPr indent="-304800" lvl="0" marL="457200" marR="0" rtl="0" algn="l">
              <a:spcBef>
                <a:spcPts val="0"/>
              </a:spcBef>
              <a:spcAft>
                <a:spcPts val="0"/>
              </a:spcAft>
              <a:buClr>
                <a:schemeClr val="dk1"/>
              </a:buClr>
              <a:buSzPts val="1200"/>
              <a:buFont typeface="Roboto Light"/>
              <a:buChar char="●"/>
            </a:pPr>
            <a:r>
              <a:rPr lang="en-AU" sz="1200">
                <a:solidFill>
                  <a:schemeClr val="dk1"/>
                </a:solidFill>
                <a:latin typeface="Roboto Light"/>
                <a:ea typeface="Roboto Light"/>
                <a:cs typeface="Roboto Light"/>
                <a:sym typeface="Roboto Light"/>
              </a:rPr>
              <a:t>There was a huge sales drop in February 2019</a:t>
            </a:r>
            <a:endParaRPr sz="1200">
              <a:solidFill>
                <a:schemeClr val="dk1"/>
              </a:solidFill>
              <a:latin typeface="Roboto Light"/>
              <a:ea typeface="Roboto Light"/>
              <a:cs typeface="Roboto Light"/>
              <a:sym typeface="Roboto Light"/>
            </a:endParaRPr>
          </a:p>
        </p:txBody>
      </p:sp>
      <p:sp>
        <p:nvSpPr>
          <p:cNvPr id="91" name="Google Shape;91;p3"/>
          <p:cNvSpPr txBox="1"/>
          <p:nvPr/>
        </p:nvSpPr>
        <p:spPr>
          <a:xfrm>
            <a:off x="4084610" y="4158466"/>
            <a:ext cx="7581000" cy="1718700"/>
          </a:xfrm>
          <a:prstGeom prst="rect">
            <a:avLst/>
          </a:prstGeom>
          <a:noFill/>
          <a:ln>
            <a:noFill/>
          </a:ln>
        </p:spPr>
        <p:txBody>
          <a:bodyPr anchorCtr="0" anchor="t" bIns="0" lIns="0" spcFirstLastPara="1" rIns="0" wrap="square" tIns="0">
            <a:noAutofit/>
          </a:bodyPr>
          <a:lstStyle/>
          <a:p>
            <a:pPr indent="-304800" lvl="0" marL="457200" marR="0" rtl="0" algn="l">
              <a:spcBef>
                <a:spcPts val="0"/>
              </a:spcBef>
              <a:spcAft>
                <a:spcPts val="0"/>
              </a:spcAft>
              <a:buClr>
                <a:schemeClr val="dk1"/>
              </a:buClr>
              <a:buSzPts val="1200"/>
              <a:buFont typeface="Roboto Light"/>
              <a:buChar char="●"/>
            </a:pPr>
            <a:r>
              <a:rPr lang="en-AU" sz="1200">
                <a:solidFill>
                  <a:schemeClr val="dk1"/>
                </a:solidFill>
                <a:latin typeface="Roboto Light"/>
                <a:ea typeface="Roboto Light"/>
                <a:cs typeface="Roboto Light"/>
                <a:sym typeface="Roboto Light"/>
              </a:rPr>
              <a:t>Store 77 and 86 went through a significant </a:t>
            </a:r>
            <a:r>
              <a:rPr lang="en-AU" sz="1200">
                <a:solidFill>
                  <a:schemeClr val="dk1"/>
                </a:solidFill>
                <a:latin typeface="Roboto Light"/>
                <a:ea typeface="Roboto Light"/>
                <a:cs typeface="Roboto Light"/>
                <a:sym typeface="Roboto Light"/>
              </a:rPr>
              <a:t>increase</a:t>
            </a:r>
            <a:r>
              <a:rPr lang="en-AU" sz="1200">
                <a:solidFill>
                  <a:schemeClr val="dk1"/>
                </a:solidFill>
                <a:latin typeface="Roboto Light"/>
                <a:ea typeface="Roboto Light"/>
                <a:cs typeface="Roboto Light"/>
                <a:sym typeface="Roboto Light"/>
              </a:rPr>
              <a:t> in Total Sales and the number of customers during the trial period as compared to their corresponding control stores.</a:t>
            </a:r>
            <a:endParaRPr sz="1200">
              <a:solidFill>
                <a:schemeClr val="dk1"/>
              </a:solidFill>
              <a:latin typeface="Roboto Light"/>
              <a:ea typeface="Roboto Light"/>
              <a:cs typeface="Roboto Light"/>
              <a:sym typeface="Roboto Light"/>
            </a:endParaRPr>
          </a:p>
          <a:p>
            <a:pPr indent="-304800" lvl="0" marL="457200" marR="0" rtl="0" algn="l">
              <a:spcBef>
                <a:spcPts val="0"/>
              </a:spcBef>
              <a:spcAft>
                <a:spcPts val="0"/>
              </a:spcAft>
              <a:buClr>
                <a:schemeClr val="dk1"/>
              </a:buClr>
              <a:buSzPts val="1200"/>
              <a:buFont typeface="Roboto Light"/>
              <a:buChar char="●"/>
            </a:pPr>
            <a:r>
              <a:rPr lang="en-AU" sz="1200">
                <a:solidFill>
                  <a:schemeClr val="dk1"/>
                </a:solidFill>
                <a:latin typeface="Roboto Light"/>
                <a:ea typeface="Roboto Light"/>
                <a:cs typeface="Roboto Light"/>
                <a:sym typeface="Roboto Light"/>
              </a:rPr>
              <a:t>Store 88 experienced an increase too. But it was insufficient as compared to its control store.</a:t>
            </a:r>
            <a:endParaRPr sz="1200">
              <a:solidFill>
                <a:schemeClr val="dk1"/>
              </a:solidFill>
              <a:latin typeface="Roboto Light"/>
              <a:ea typeface="Roboto Light"/>
              <a:cs typeface="Roboto Light"/>
              <a:sym typeface="Roboto Light"/>
            </a:endParaRPr>
          </a:p>
          <a:p>
            <a:pPr indent="0" lvl="0" marL="0" marR="0" rtl="0" algn="l">
              <a:spcBef>
                <a:spcPts val="0"/>
              </a:spcBef>
              <a:spcAft>
                <a:spcPts val="0"/>
              </a:spcAft>
              <a:buNone/>
            </a:pPr>
            <a:r>
              <a:t/>
            </a:r>
            <a:endParaRPr sz="1200">
              <a:solidFill>
                <a:schemeClr val="dk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8300"/>
              <a:buFont typeface="Roboto Light"/>
              <a:buNone/>
            </a:pPr>
            <a:r>
              <a:rPr lang="en-AU"/>
              <a:t>01</a:t>
            </a:r>
            <a:endParaRPr/>
          </a:p>
        </p:txBody>
      </p:sp>
      <p:sp>
        <p:nvSpPr>
          <p:cNvPr id="97" name="Google Shape;97;p4"/>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Category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There was an increase in sales in December 2018 due to Christmas. The Sales dropped drastically after December 2018.</a:t>
            </a:r>
            <a:endParaRPr/>
          </a:p>
        </p:txBody>
      </p:sp>
      <p:pic>
        <p:nvPicPr>
          <p:cNvPr id="103" name="Google Shape;103;p5"/>
          <p:cNvPicPr preferRelativeResize="0"/>
          <p:nvPr/>
        </p:nvPicPr>
        <p:blipFill rotWithShape="1">
          <a:blip r:embed="rId3">
            <a:alphaModFix/>
          </a:blip>
          <a:srcRect b="0" l="0" r="0" t="0"/>
          <a:stretch/>
        </p:blipFill>
        <p:spPr>
          <a:xfrm>
            <a:off x="12316275" y="0"/>
            <a:ext cx="1993565" cy="1639966"/>
          </a:xfrm>
          <a:prstGeom prst="rect">
            <a:avLst/>
          </a:prstGeom>
          <a:noFill/>
          <a:ln>
            <a:noFill/>
          </a:ln>
        </p:spPr>
      </p:pic>
      <p:pic>
        <p:nvPicPr>
          <p:cNvPr id="104" name="Google Shape;104;p5"/>
          <p:cNvPicPr preferRelativeResize="0"/>
          <p:nvPr/>
        </p:nvPicPr>
        <p:blipFill>
          <a:blip r:embed="rId4">
            <a:alphaModFix/>
          </a:blip>
          <a:stretch>
            <a:fillRect/>
          </a:stretch>
        </p:blipFill>
        <p:spPr>
          <a:xfrm>
            <a:off x="885350" y="2080950"/>
            <a:ext cx="11072225" cy="40844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sz="1900"/>
              <a:t>Young families and older families have the highest average products bought per unique customers.</a:t>
            </a:r>
            <a:endParaRPr sz="1900"/>
          </a:p>
        </p:txBody>
      </p:sp>
      <p:pic>
        <p:nvPicPr>
          <p:cNvPr id="110" name="Google Shape;110;p6"/>
          <p:cNvPicPr preferRelativeResize="0"/>
          <p:nvPr/>
        </p:nvPicPr>
        <p:blipFill rotWithShape="1">
          <a:blip r:embed="rId3">
            <a:alphaModFix/>
          </a:blip>
          <a:srcRect b="0" l="0" r="0" t="0"/>
          <a:stretch/>
        </p:blipFill>
        <p:spPr>
          <a:xfrm>
            <a:off x="12327032" y="0"/>
            <a:ext cx="1993565" cy="1457070"/>
          </a:xfrm>
          <a:prstGeom prst="rect">
            <a:avLst/>
          </a:prstGeom>
          <a:noFill/>
          <a:ln>
            <a:noFill/>
          </a:ln>
        </p:spPr>
      </p:pic>
      <p:pic>
        <p:nvPicPr>
          <p:cNvPr id="111" name="Google Shape;111;p6"/>
          <p:cNvPicPr preferRelativeResize="0"/>
          <p:nvPr/>
        </p:nvPicPr>
        <p:blipFill>
          <a:blip r:embed="rId4">
            <a:alphaModFix/>
          </a:blip>
          <a:stretch>
            <a:fillRect/>
          </a:stretch>
        </p:blipFill>
        <p:spPr>
          <a:xfrm>
            <a:off x="798975" y="2303200"/>
            <a:ext cx="11393024" cy="3310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349250" lvl="0" marL="457200" rtl="0" algn="l">
              <a:spcBef>
                <a:spcPts val="0"/>
              </a:spcBef>
              <a:spcAft>
                <a:spcPts val="0"/>
              </a:spcAft>
              <a:buClr>
                <a:schemeClr val="dk1"/>
              </a:buClr>
              <a:buSzPts val="1900"/>
              <a:buChar char="●"/>
            </a:pPr>
            <a:r>
              <a:rPr lang="en-AU" sz="1900">
                <a:solidFill>
                  <a:schemeClr val="dk1"/>
                </a:solidFill>
              </a:rPr>
              <a:t>Total Sales by Loyalty Card and Customer Life stages : Older Families, Retirees, Older Single/Couples and Mid age Singles/Couples make up most of the sales.</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AU" sz="1900">
                <a:solidFill>
                  <a:schemeClr val="dk1"/>
                </a:solidFill>
              </a:rPr>
              <a:t>The young lifestage does not seem to be pulling significant sales as compared to the other life stages.</a:t>
            </a:r>
            <a:endParaRPr sz="1900">
              <a:solidFill>
                <a:schemeClr val="dk1"/>
              </a:solidFill>
            </a:endParaRPr>
          </a:p>
          <a:p>
            <a:pPr indent="0" lvl="0" marL="0" rtl="0" algn="l">
              <a:lnSpc>
                <a:spcPct val="100000"/>
              </a:lnSpc>
              <a:spcBef>
                <a:spcPts val="0"/>
              </a:spcBef>
              <a:spcAft>
                <a:spcPts val="0"/>
              </a:spcAft>
              <a:buClr>
                <a:srgbClr val="000005"/>
              </a:buClr>
              <a:buSzPts val="2400"/>
              <a:buNone/>
            </a:pPr>
            <a:r>
              <a:t/>
            </a:r>
            <a:endParaRPr/>
          </a:p>
        </p:txBody>
      </p:sp>
      <p:grpSp>
        <p:nvGrpSpPr>
          <p:cNvPr id="117" name="Google Shape;117;p7"/>
          <p:cNvGrpSpPr/>
          <p:nvPr/>
        </p:nvGrpSpPr>
        <p:grpSpPr>
          <a:xfrm>
            <a:off x="12294760" y="-281940"/>
            <a:ext cx="1536700" cy="601980"/>
            <a:chOff x="12294760" y="-281940"/>
            <a:chExt cx="1536700" cy="601980"/>
          </a:xfrm>
        </p:grpSpPr>
        <p:grpSp>
          <p:nvGrpSpPr>
            <p:cNvPr id="118" name="Google Shape;118;p7"/>
            <p:cNvGrpSpPr/>
            <p:nvPr/>
          </p:nvGrpSpPr>
          <p:grpSpPr>
            <a:xfrm>
              <a:off x="12294760" y="0"/>
              <a:ext cx="356123" cy="320040"/>
              <a:chOff x="2932" y="1344"/>
              <a:chExt cx="1816" cy="1632"/>
            </a:xfrm>
          </p:grpSpPr>
          <p:sp>
            <p:nvSpPr>
              <p:cNvPr id="119" name="Google Shape;119;p7"/>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sp>
            <p:nvSpPr>
              <p:cNvPr id="120" name="Google Shape;120;p7"/>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grpSp>
        <p:sp>
          <p:nvSpPr>
            <p:cNvPr id="121" name="Google Shape;121;p7"/>
            <p:cNvSpPr txBox="1"/>
            <p:nvPr/>
          </p:nvSpPr>
          <p:spPr>
            <a:xfrm>
              <a:off x="12294760" y="-281940"/>
              <a:ext cx="1536700" cy="31807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200">
                  <a:solidFill>
                    <a:srgbClr val="EF6347"/>
                  </a:solidFill>
                  <a:latin typeface="Roboto Light"/>
                  <a:ea typeface="Roboto Light"/>
                  <a:cs typeface="Roboto Light"/>
                  <a:sym typeface="Roboto Light"/>
                </a:rPr>
                <a:t>Editable (delete this)</a:t>
              </a:r>
              <a:endParaRPr/>
            </a:p>
          </p:txBody>
        </p:sp>
      </p:grpSp>
      <p:pic>
        <p:nvPicPr>
          <p:cNvPr id="122" name="Google Shape;122;p7"/>
          <p:cNvPicPr preferRelativeResize="0"/>
          <p:nvPr/>
        </p:nvPicPr>
        <p:blipFill rotWithShape="1">
          <a:blip r:embed="rId3">
            <a:alphaModFix/>
          </a:blip>
          <a:srcRect b="0" l="0" r="0" t="0"/>
          <a:stretch/>
        </p:blipFill>
        <p:spPr>
          <a:xfrm>
            <a:off x="12294760" y="0"/>
            <a:ext cx="1993565" cy="1639966"/>
          </a:xfrm>
          <a:prstGeom prst="rect">
            <a:avLst/>
          </a:prstGeom>
          <a:noFill/>
          <a:ln>
            <a:noFill/>
          </a:ln>
        </p:spPr>
      </p:pic>
      <p:pic>
        <p:nvPicPr>
          <p:cNvPr id="123" name="Google Shape;123;p7"/>
          <p:cNvPicPr preferRelativeResize="0"/>
          <p:nvPr/>
        </p:nvPicPr>
        <p:blipFill>
          <a:blip r:embed="rId4">
            <a:alphaModFix/>
          </a:blip>
          <a:stretch>
            <a:fillRect/>
          </a:stretch>
        </p:blipFill>
        <p:spPr>
          <a:xfrm>
            <a:off x="750900" y="2490296"/>
            <a:ext cx="11410950" cy="3629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8300"/>
              <a:buFont typeface="Roboto Light"/>
              <a:buNone/>
            </a:pPr>
            <a:r>
              <a:rPr lang="en-AU"/>
              <a:t>02</a:t>
            </a:r>
            <a:endParaRPr/>
          </a:p>
        </p:txBody>
      </p:sp>
      <p:sp>
        <p:nvSpPr>
          <p:cNvPr id="129" name="Google Shape;129;p8"/>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Trial store performance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355600" lvl="0" marL="457200" rtl="0" algn="l">
              <a:spcBef>
                <a:spcPts val="0"/>
              </a:spcBef>
              <a:spcAft>
                <a:spcPts val="0"/>
              </a:spcAft>
              <a:buClr>
                <a:schemeClr val="dk1"/>
              </a:buClr>
              <a:buSzPts val="2000"/>
              <a:buChar char="●"/>
            </a:pPr>
            <a:r>
              <a:rPr lang="en-AU" sz="2000">
                <a:solidFill>
                  <a:schemeClr val="dk1"/>
                </a:solidFill>
              </a:rPr>
              <a:t>Trial stores 77 and March 2019 of 86 had significant increase in their sales than their control stores. </a:t>
            </a:r>
            <a:endParaRPr sz="2000">
              <a:solidFill>
                <a:schemeClr val="dk1"/>
              </a:solidFill>
            </a:endParaRPr>
          </a:p>
          <a:p>
            <a:pPr indent="-355600" lvl="0" marL="457200" rtl="0" algn="l">
              <a:spcBef>
                <a:spcPts val="0"/>
              </a:spcBef>
              <a:spcAft>
                <a:spcPts val="0"/>
              </a:spcAft>
              <a:buClr>
                <a:schemeClr val="dk1"/>
              </a:buClr>
              <a:buSzPts val="2000"/>
              <a:buChar char="●"/>
            </a:pPr>
            <a:r>
              <a:rPr lang="en-AU" sz="2000">
                <a:solidFill>
                  <a:schemeClr val="dk1"/>
                </a:solidFill>
              </a:rPr>
              <a:t>Trial store 88 also had a significant increase but it was not significant .</a:t>
            </a:r>
            <a:endParaRPr/>
          </a:p>
        </p:txBody>
      </p:sp>
      <p:pic>
        <p:nvPicPr>
          <p:cNvPr id="135" name="Google Shape;135;p9"/>
          <p:cNvPicPr preferRelativeResize="0"/>
          <p:nvPr/>
        </p:nvPicPr>
        <p:blipFill rotWithShape="1">
          <a:blip r:embed="rId3">
            <a:alphaModFix/>
          </a:blip>
          <a:srcRect b="0" l="0" r="0" t="0"/>
          <a:stretch/>
        </p:blipFill>
        <p:spPr>
          <a:xfrm>
            <a:off x="12305402" y="0"/>
            <a:ext cx="1993565" cy="1822862"/>
          </a:xfrm>
          <a:prstGeom prst="rect">
            <a:avLst/>
          </a:prstGeom>
          <a:noFill/>
          <a:ln>
            <a:noFill/>
          </a:ln>
        </p:spPr>
      </p:pic>
      <p:pic>
        <p:nvPicPr>
          <p:cNvPr id="136" name="Google Shape;136;p9"/>
          <p:cNvPicPr preferRelativeResize="0"/>
          <p:nvPr/>
        </p:nvPicPr>
        <p:blipFill>
          <a:blip r:embed="rId4">
            <a:alphaModFix/>
          </a:blip>
          <a:stretch>
            <a:fillRect/>
          </a:stretch>
        </p:blipFill>
        <p:spPr>
          <a:xfrm>
            <a:off x="798350" y="2028075"/>
            <a:ext cx="11393649" cy="3917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2018-02-07T23:23:24Z</dcterms:created>
  <dc:creator>Eva Lewis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