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29545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29545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29545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-42926"/>
            <a:ext cx="294957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29545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981" y="1773682"/>
            <a:ext cx="8778036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36254" y="4721986"/>
            <a:ext cx="34162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428" y="0"/>
              <a:ext cx="4576572" cy="5143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5300980" cy="5143500"/>
            </a:xfrm>
            <a:custGeom>
              <a:avLst/>
              <a:gdLst/>
              <a:ahLst/>
              <a:cxnLst/>
              <a:rect l="l" t="t" r="r" b="b"/>
              <a:pathLst>
                <a:path w="5300980" h="5143500">
                  <a:moveTo>
                    <a:pt x="530047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5300472" y="5143500"/>
                  </a:lnTo>
                  <a:lnTo>
                    <a:pt x="5300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989445" cy="24853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5" b="0" i="0">
                <a:solidFill>
                  <a:srgbClr val="000000"/>
                </a:solidFill>
                <a:latin typeface="Impact"/>
                <a:cs typeface="Impact"/>
              </a:rPr>
              <a:t>Heart</a:t>
            </a:r>
            <a:r>
              <a:rPr dirty="0" sz="5400" spc="-30" b="0" i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5400" b="0" i="0">
                <a:solidFill>
                  <a:srgbClr val="000000"/>
                </a:solidFill>
                <a:latin typeface="Impact"/>
                <a:cs typeface="Impact"/>
              </a:rPr>
              <a:t>Disease</a:t>
            </a:r>
            <a:r>
              <a:rPr dirty="0" sz="5400" spc="-30" b="0" i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5400" spc="-5" b="0" i="0">
                <a:solidFill>
                  <a:srgbClr val="000000"/>
                </a:solidFill>
                <a:latin typeface="Impact"/>
                <a:cs typeface="Impact"/>
              </a:rPr>
              <a:t>Prediction </a:t>
            </a:r>
            <a:r>
              <a:rPr dirty="0" sz="5400" spc="-935" b="0" i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5400" b="0" i="0">
                <a:solidFill>
                  <a:srgbClr val="000000"/>
                </a:solidFill>
                <a:latin typeface="Impact"/>
                <a:cs typeface="Impact"/>
              </a:rPr>
              <a:t>Using</a:t>
            </a:r>
            <a:r>
              <a:rPr dirty="0" sz="5400" spc="-45" b="0" i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5400" b="0" i="0">
                <a:solidFill>
                  <a:srgbClr val="000000"/>
                </a:solidFill>
                <a:latin typeface="Impact"/>
                <a:cs typeface="Impact"/>
              </a:rPr>
              <a:t>Machine</a:t>
            </a:r>
            <a:r>
              <a:rPr dirty="0" sz="5400" spc="-30" b="0" i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5400" spc="-5" b="0" i="0">
                <a:solidFill>
                  <a:srgbClr val="000000"/>
                </a:solidFill>
                <a:latin typeface="Impact"/>
                <a:cs typeface="Impact"/>
              </a:rPr>
              <a:t>Learning</a:t>
            </a:r>
            <a:endParaRPr sz="5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pc="-145" b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pc="-135" b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pc="-415" b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dirty="0" spc="-415" b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dirty="0" spc="-465" b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dirty="0" spc="-555" b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pc="-204" b="0">
                <a:solidFill>
                  <a:srgbClr val="C00000"/>
                </a:solidFill>
                <a:latin typeface="Trebuchet MS"/>
                <a:cs typeface="Trebuchet MS"/>
              </a:rPr>
              <a:t>V</a:t>
            </a:r>
            <a:r>
              <a:rPr dirty="0" spc="-180" b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pc="-409" b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pc="-400" b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dirty="0" spc="-395" b="0">
                <a:solidFill>
                  <a:srgbClr val="C00000"/>
                </a:solidFill>
                <a:latin typeface="Trebuchet MS"/>
                <a:cs typeface="Trebuchet MS"/>
              </a:rPr>
              <a:t>ex</a:t>
            </a:r>
            <a:r>
              <a:rPr dirty="0" spc="-555" b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pc="-815" b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dirty="0" spc="-505" b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pc="170" b="0" i="0">
                <a:solidFill>
                  <a:srgbClr val="001F5F"/>
                </a:solidFill>
                <a:latin typeface="Tahoma"/>
                <a:cs typeface="Tahoma"/>
              </a:rPr>
              <a:t>F</a:t>
            </a:r>
            <a:r>
              <a:rPr dirty="0" spc="-60" b="0" i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dirty="0" spc="-10" b="0" i="0">
                <a:solidFill>
                  <a:srgbClr val="001F5F"/>
                </a:solidFill>
                <a:latin typeface="Tahoma"/>
                <a:cs typeface="Tahoma"/>
              </a:rPr>
              <a:t>b</a:t>
            </a:r>
            <a:r>
              <a:rPr dirty="0" spc="-300" b="0" i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pc="-40" b="0" i="0">
                <a:solidFill>
                  <a:srgbClr val="001F5F"/>
                </a:solidFill>
                <a:latin typeface="Tahoma"/>
                <a:cs typeface="Tahoma"/>
              </a:rPr>
              <a:t>b</a:t>
            </a:r>
            <a:r>
              <a:rPr dirty="0" spc="-235" b="0" i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dirty="0" spc="5" b="0" i="0">
                <a:solidFill>
                  <a:srgbClr val="001F5F"/>
                </a:solidFill>
                <a:latin typeface="Tahoma"/>
                <a:cs typeface="Tahoma"/>
              </a:rPr>
              <a:t>t</a:t>
            </a:r>
            <a:r>
              <a:rPr dirty="0" b="0" i="0">
                <a:solidFill>
                  <a:srgbClr val="001F5F"/>
                </a:solidFill>
                <a:latin typeface="Tahoma"/>
                <a:cs typeface="Tahoma"/>
              </a:rPr>
              <a:t>c</a:t>
            </a:r>
            <a:r>
              <a:rPr dirty="0" spc="-40" b="0" i="0">
                <a:solidFill>
                  <a:srgbClr val="001F5F"/>
                </a:solidFill>
                <a:latin typeface="Tahoma"/>
                <a:cs typeface="Tahoma"/>
              </a:rPr>
              <a:t>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2419299"/>
            <a:ext cx="38347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25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dirty="0" sz="3200" spc="2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dirty="0" sz="3200" spc="-160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dirty="0" sz="3200" spc="-16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3200" spc="-4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3200" spc="-6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3200" spc="-365">
                <a:solidFill>
                  <a:srgbClr val="C00000"/>
                </a:solidFill>
                <a:latin typeface="Tahoma"/>
                <a:cs typeface="Tahoma"/>
              </a:rPr>
              <a:t>:</a:t>
            </a:r>
            <a:r>
              <a:rPr dirty="0" sz="3200" spc="-20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3200" spc="225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dirty="0" sz="3200" spc="-15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3200" spc="5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dirty="0" sz="3200" spc="-13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3200" spc="-21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3200" spc="-95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3200" spc="2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dirty="0" sz="3200" spc="-1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3200" spc="-6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dirty="0" sz="3200" spc="-7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3200" spc="1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dirty="0" sz="3200" spc="-15">
                <a:solidFill>
                  <a:srgbClr val="C00000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07538"/>
            <a:ext cx="33750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1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dirty="0" sz="3200" spc="-15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3200" spc="-6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3200" spc="-16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3200" spc="-25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dirty="0" sz="3200" spc="-20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3200" spc="395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dirty="0" sz="3200" spc="-15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3200" spc="-50">
                <a:solidFill>
                  <a:srgbClr val="C00000"/>
                </a:solidFill>
                <a:latin typeface="Tahoma"/>
                <a:cs typeface="Tahoma"/>
              </a:rPr>
              <a:t>j</a:t>
            </a:r>
            <a:r>
              <a:rPr dirty="0" sz="3200" spc="-14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dirty="0" sz="3200" spc="-25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3200" spc="-204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3200" spc="55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dirty="0" sz="3200" spc="1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3200" spc="-3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dirty="0" sz="3200" spc="-210">
                <a:solidFill>
                  <a:srgbClr val="C00000"/>
                </a:solidFill>
                <a:latin typeface="Tahoma"/>
                <a:cs typeface="Tahoma"/>
              </a:rPr>
              <a:t>j</a:t>
            </a:r>
            <a:r>
              <a:rPr dirty="0" sz="3200" spc="-45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dirty="0" sz="3200" spc="-1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dirty="0" sz="3200" spc="-270">
                <a:solidFill>
                  <a:srgbClr val="C00000"/>
                </a:solidFill>
                <a:latin typeface="Tahoma"/>
                <a:cs typeface="Tahoma"/>
              </a:rPr>
              <a:t>,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2608" y="3884777"/>
            <a:ext cx="31851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dirty="0" sz="2400" spc="-170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-14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17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1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3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-8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2400" spc="-10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17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2400" spc="-2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3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50">
                <a:solidFill>
                  <a:srgbClr val="C00000"/>
                </a:solidFill>
                <a:latin typeface="Tahoma"/>
                <a:cs typeface="Tahoma"/>
              </a:rPr>
              <a:t>m  </a:t>
            </a:r>
            <a:r>
              <a:rPr dirty="0" sz="2400" spc="65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dirty="0" sz="2400" spc="5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-5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2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7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2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394913"/>
            <a:ext cx="2606040" cy="1612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>
                <a:latin typeface="Tahoma"/>
                <a:cs typeface="Tahoma"/>
              </a:rPr>
              <a:t>T</a:t>
            </a:r>
            <a:r>
              <a:rPr dirty="0" sz="3200" spc="-45">
                <a:latin typeface="Tahoma"/>
                <a:cs typeface="Tahoma"/>
              </a:rPr>
              <a:t>e</a:t>
            </a:r>
            <a:r>
              <a:rPr dirty="0" sz="3200" spc="-160">
                <a:latin typeface="Tahoma"/>
                <a:cs typeface="Tahoma"/>
              </a:rPr>
              <a:t>a</a:t>
            </a:r>
            <a:r>
              <a:rPr dirty="0" sz="3200" spc="-110">
                <a:latin typeface="Tahoma"/>
                <a:cs typeface="Tahoma"/>
              </a:rPr>
              <a:t>m</a:t>
            </a:r>
            <a:r>
              <a:rPr dirty="0" sz="3200" spc="-235">
                <a:latin typeface="Tahoma"/>
                <a:cs typeface="Tahoma"/>
              </a:rPr>
              <a:t> </a:t>
            </a:r>
            <a:r>
              <a:rPr dirty="0" sz="3200" spc="-150">
                <a:latin typeface="Tahoma"/>
                <a:cs typeface="Tahoma"/>
              </a:rPr>
              <a:t>m</a:t>
            </a:r>
            <a:r>
              <a:rPr dirty="0" sz="3200" spc="-45">
                <a:latin typeface="Tahoma"/>
                <a:cs typeface="Tahoma"/>
              </a:rPr>
              <a:t>e</a:t>
            </a:r>
            <a:r>
              <a:rPr dirty="0" sz="3200" spc="-160">
                <a:latin typeface="Tahoma"/>
                <a:cs typeface="Tahoma"/>
              </a:rPr>
              <a:t>m</a:t>
            </a:r>
            <a:r>
              <a:rPr dirty="0" sz="3200" spc="-45">
                <a:latin typeface="Tahoma"/>
                <a:cs typeface="Tahoma"/>
              </a:rPr>
              <a:t>b</a:t>
            </a:r>
            <a:r>
              <a:rPr dirty="0" sz="3200" spc="-60">
                <a:latin typeface="Tahoma"/>
                <a:cs typeface="Tahoma"/>
              </a:rPr>
              <a:t>e</a:t>
            </a:r>
            <a:r>
              <a:rPr dirty="0" sz="3200" spc="-4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12700" marR="229870">
              <a:lnSpc>
                <a:spcPct val="100000"/>
              </a:lnSpc>
              <a:spcBef>
                <a:spcPts val="10"/>
              </a:spcBef>
            </a:pPr>
            <a:r>
              <a:rPr dirty="0" sz="2400" spc="65">
                <a:solidFill>
                  <a:srgbClr val="C00000"/>
                </a:solidFill>
                <a:latin typeface="Tahoma"/>
                <a:cs typeface="Tahoma"/>
              </a:rPr>
              <a:t>1</a:t>
            </a:r>
            <a:r>
              <a:rPr dirty="0" sz="2400" spc="-170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20">
                <a:solidFill>
                  <a:srgbClr val="C00000"/>
                </a:solidFill>
                <a:latin typeface="Tahoma"/>
                <a:cs typeface="Tahoma"/>
              </a:rPr>
              <a:t>Y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8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2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6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110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dirty="0" sz="2400" spc="-2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dirty="0" sz="2400" spc="-13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15">
                <a:solidFill>
                  <a:srgbClr val="C00000"/>
                </a:solidFill>
                <a:latin typeface="Tahoma"/>
                <a:cs typeface="Tahoma"/>
              </a:rPr>
              <a:t>t  </a:t>
            </a:r>
            <a:r>
              <a:rPr dirty="0" sz="2400" spc="65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dirty="0" sz="2400" spc="-180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110">
                <a:solidFill>
                  <a:srgbClr val="C00000"/>
                </a:solidFill>
                <a:latin typeface="Tahoma"/>
                <a:cs typeface="Tahoma"/>
              </a:rPr>
              <a:t>V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2400" spc="-16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dirty="0" sz="2400" spc="-4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k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r  </a:t>
            </a:r>
            <a:r>
              <a:rPr dirty="0" sz="2400" spc="65">
                <a:solidFill>
                  <a:srgbClr val="C00000"/>
                </a:solidFill>
                <a:latin typeface="Tahoma"/>
                <a:cs typeface="Tahoma"/>
              </a:rPr>
              <a:t>5</a:t>
            </a:r>
            <a:r>
              <a:rPr dirty="0" sz="2400" spc="-180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295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dirty="0" sz="2400" spc="-125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240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dirty="0" sz="2400" spc="-3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3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dirty="0" sz="2400" spc="-18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dirty="0" sz="240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dirty="0" sz="2400" spc="-15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dirty="0" sz="2400" spc="-35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dirty="0" sz="2400" spc="-10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2994" y="4616297"/>
            <a:ext cx="1267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solidFill>
                  <a:srgbClr val="C00000"/>
                </a:solidFill>
                <a:latin typeface="Tahoma"/>
                <a:cs typeface="Tahoma"/>
              </a:rPr>
              <a:t>6</a:t>
            </a:r>
            <a:r>
              <a:rPr dirty="0" sz="2400" spc="-180">
                <a:solidFill>
                  <a:srgbClr val="C00000"/>
                </a:solidFill>
                <a:latin typeface="Tahoma"/>
                <a:cs typeface="Tahoma"/>
              </a:rPr>
              <a:t>.</a:t>
            </a:r>
            <a:r>
              <a:rPr dirty="0" sz="2400" spc="10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3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dirty="0" sz="2400" spc="-25">
                <a:solidFill>
                  <a:srgbClr val="C00000"/>
                </a:solidFill>
                <a:latin typeface="Tahoma"/>
                <a:cs typeface="Tahoma"/>
              </a:rPr>
              <a:t>y</a:t>
            </a:r>
            <a:r>
              <a:rPr dirty="0" sz="2400" spc="-10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dirty="0" sz="2400" spc="-55">
                <a:solidFill>
                  <a:srgbClr val="C00000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242" y="4719015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1245" y="3060826"/>
            <a:ext cx="2720340" cy="2838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b="1">
                <a:latin typeface="Arial"/>
                <a:cs typeface="Arial"/>
              </a:rPr>
              <a:t>Mentor: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Akash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Maurya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4271"/>
            <a:ext cx="5149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 b="0" i="0">
                <a:solidFill>
                  <a:srgbClr val="434343"/>
                </a:solidFill>
                <a:latin typeface="Tahoma"/>
                <a:cs typeface="Tahoma"/>
              </a:rPr>
              <a:t>Logistic</a:t>
            </a:r>
            <a:r>
              <a:rPr dirty="0" spc="-5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15" b="0" i="0">
                <a:solidFill>
                  <a:srgbClr val="434343"/>
                </a:solidFill>
                <a:latin typeface="Tahoma"/>
                <a:cs typeface="Tahoma"/>
              </a:rPr>
              <a:t>Regr</a:t>
            </a:r>
            <a:r>
              <a:rPr dirty="0" spc="20" b="0" i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pc="-60" b="0" i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pc="-55" b="0" i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pc="60" b="0" i="0">
                <a:solidFill>
                  <a:srgbClr val="434343"/>
                </a:solidFill>
                <a:latin typeface="Tahoma"/>
                <a:cs typeface="Tahoma"/>
              </a:rPr>
              <a:t>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216" y="987552"/>
            <a:ext cx="3857244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4584" y="1098803"/>
            <a:ext cx="3352800" cy="2447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79625" y="2351354"/>
            <a:ext cx="2872740" cy="190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accuracy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score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85.25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%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tabLst>
                <a:tab pos="1701800" algn="l"/>
              </a:tabLst>
            </a:pPr>
            <a:r>
              <a:rPr dirty="0" sz="2400" spc="-5">
                <a:latin typeface="Arial MT"/>
                <a:cs typeface="Arial MT"/>
              </a:rPr>
              <a:t>Precision:	</a:t>
            </a:r>
            <a:r>
              <a:rPr dirty="0" sz="2400">
                <a:latin typeface="Arial MT"/>
                <a:cs typeface="Arial MT"/>
              </a:rPr>
              <a:t>0.85</a:t>
            </a:r>
            <a:endParaRPr sz="24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434"/>
              </a:spcBef>
              <a:tabLst>
                <a:tab pos="1600835" algn="l"/>
              </a:tabLst>
            </a:pPr>
            <a:r>
              <a:rPr dirty="0" sz="2400" spc="-5">
                <a:latin typeface="Arial MT"/>
                <a:cs typeface="Arial MT"/>
              </a:rPr>
              <a:t>Recall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is:	</a:t>
            </a:r>
            <a:r>
              <a:rPr dirty="0" sz="2400" spc="-5">
                <a:latin typeface="Arial MT"/>
                <a:cs typeface="Arial MT"/>
              </a:rPr>
              <a:t>0.88</a:t>
            </a:r>
            <a:endParaRPr sz="24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290"/>
              </a:spcBef>
            </a:pPr>
            <a:r>
              <a:rPr dirty="0" sz="2400" spc="-45" b="1">
                <a:latin typeface="Tahoma"/>
                <a:cs typeface="Tahoma"/>
              </a:rPr>
              <a:t>F</a:t>
            </a:r>
            <a:r>
              <a:rPr dirty="0" sz="2400" spc="-140" b="1">
                <a:latin typeface="Tahoma"/>
                <a:cs typeface="Tahoma"/>
              </a:rPr>
              <a:t>-</a:t>
            </a:r>
            <a:r>
              <a:rPr dirty="0" sz="2400" spc="-145" b="1">
                <a:latin typeface="Tahoma"/>
                <a:cs typeface="Tahoma"/>
              </a:rPr>
              <a:t>Score</a:t>
            </a:r>
            <a:r>
              <a:rPr dirty="0" sz="2400" spc="-275">
                <a:latin typeface="Tahoma"/>
                <a:cs typeface="Tahoma"/>
              </a:rPr>
              <a:t>: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Arial MT"/>
                <a:cs typeface="Arial MT"/>
              </a:rPr>
              <a:t>0.86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0517"/>
            <a:ext cx="410717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 b="0" i="0">
                <a:solidFill>
                  <a:srgbClr val="434343"/>
                </a:solidFill>
                <a:latin typeface="Tahoma"/>
                <a:cs typeface="Tahoma"/>
              </a:rPr>
              <a:t>Ran</a:t>
            </a:r>
            <a:r>
              <a:rPr dirty="0" spc="20" b="0" i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dirty="0" spc="-15" b="0" i="0">
                <a:solidFill>
                  <a:srgbClr val="434343"/>
                </a:solidFill>
                <a:latin typeface="Tahoma"/>
                <a:cs typeface="Tahoma"/>
              </a:rPr>
              <a:t>om</a:t>
            </a:r>
            <a:r>
              <a:rPr dirty="0" spc="-5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95" b="0" i="0">
                <a:solidFill>
                  <a:srgbClr val="434343"/>
                </a:solidFill>
                <a:latin typeface="Tahoma"/>
                <a:cs typeface="Tahoma"/>
              </a:rPr>
              <a:t>Forest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821436"/>
            <a:ext cx="4312920" cy="23408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328" y="1075944"/>
            <a:ext cx="3352800" cy="2447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694" y="3432711"/>
            <a:ext cx="1776095" cy="106235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268095" algn="l"/>
              </a:tabLst>
            </a:pPr>
            <a:r>
              <a:rPr dirty="0" sz="2000">
                <a:latin typeface="Arial MT"/>
                <a:cs typeface="Arial MT"/>
              </a:rPr>
              <a:t>Pre</a:t>
            </a:r>
            <a:r>
              <a:rPr dirty="0" sz="2000" spc="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isio</a:t>
            </a:r>
            <a:r>
              <a:rPr dirty="0" sz="2000" spc="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0">
                <a:latin typeface="Arial MT"/>
                <a:cs typeface="Arial MT"/>
              </a:rPr>
              <a:t>.</a:t>
            </a:r>
            <a:r>
              <a:rPr dirty="0" sz="2000">
                <a:latin typeface="Arial MT"/>
                <a:cs typeface="Arial MT"/>
              </a:rPr>
              <a:t>86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184910" algn="l"/>
              </a:tabLst>
            </a:pPr>
            <a:r>
              <a:rPr dirty="0" sz="2000">
                <a:latin typeface="Arial MT"/>
                <a:cs typeface="Arial MT"/>
              </a:rPr>
              <a:t>Recall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is:	</a:t>
            </a:r>
            <a:r>
              <a:rPr dirty="0" sz="2000" spc="-5">
                <a:latin typeface="Arial MT"/>
                <a:cs typeface="Arial MT"/>
              </a:rPr>
              <a:t>0.91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2000" spc="-25" b="1">
                <a:latin typeface="Tahoma"/>
                <a:cs typeface="Tahoma"/>
              </a:rPr>
              <a:t>F</a:t>
            </a:r>
            <a:r>
              <a:rPr dirty="0" sz="2000" spc="-120" b="1">
                <a:latin typeface="Tahoma"/>
                <a:cs typeface="Tahoma"/>
              </a:rPr>
              <a:t>-</a:t>
            </a:r>
            <a:r>
              <a:rPr dirty="0" sz="2000" spc="-140" b="1">
                <a:latin typeface="Tahoma"/>
                <a:cs typeface="Tahoma"/>
              </a:rPr>
              <a:t>S</a:t>
            </a:r>
            <a:r>
              <a:rPr dirty="0" sz="2000" spc="-114" b="1">
                <a:latin typeface="Tahoma"/>
                <a:cs typeface="Tahoma"/>
              </a:rPr>
              <a:t>c</a:t>
            </a:r>
            <a:r>
              <a:rPr dirty="0" sz="2000" spc="-105" b="1">
                <a:latin typeface="Tahoma"/>
                <a:cs typeface="Tahoma"/>
              </a:rPr>
              <a:t>or</a:t>
            </a:r>
            <a:r>
              <a:rPr dirty="0" sz="2000" spc="-130" b="1">
                <a:latin typeface="Tahoma"/>
                <a:cs typeface="Tahoma"/>
              </a:rPr>
              <a:t>e</a:t>
            </a:r>
            <a:r>
              <a:rPr dirty="0" sz="2000" spc="-229">
                <a:latin typeface="Tahoma"/>
                <a:cs typeface="Tahoma"/>
              </a:rPr>
              <a:t>: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Arial MT"/>
                <a:cs typeface="Arial MT"/>
              </a:rPr>
              <a:t>0.88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52" y="68021"/>
            <a:ext cx="33020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 b="0" i="0">
                <a:solidFill>
                  <a:srgbClr val="434343"/>
                </a:solidFill>
                <a:latin typeface="Tahoma"/>
                <a:cs typeface="Tahoma"/>
              </a:rPr>
              <a:t>Naive</a:t>
            </a:r>
            <a:r>
              <a:rPr dirty="0" spc="-5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35" b="0" i="0">
                <a:solidFill>
                  <a:srgbClr val="434343"/>
                </a:solidFill>
                <a:latin typeface="Tahoma"/>
                <a:cs typeface="Tahoma"/>
              </a:rPr>
              <a:t>Bayes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8931" y="835152"/>
            <a:ext cx="7249795" cy="3296920"/>
            <a:chOff x="598931" y="835152"/>
            <a:chExt cx="7249795" cy="3296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931" y="835152"/>
              <a:ext cx="4838700" cy="1075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799" y="1682496"/>
              <a:ext cx="3352800" cy="24490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2536" y="2221287"/>
            <a:ext cx="1776730" cy="10629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268730" algn="l"/>
              </a:tabLst>
            </a:pP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re</a:t>
            </a:r>
            <a:r>
              <a:rPr dirty="0" sz="2000" spc="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ision: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.</a:t>
            </a:r>
            <a:r>
              <a:rPr dirty="0" sz="2000">
                <a:latin typeface="Arial MT"/>
                <a:cs typeface="Arial MT"/>
              </a:rPr>
              <a:t>83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183640" algn="l"/>
              </a:tabLst>
            </a:pPr>
            <a:r>
              <a:rPr dirty="0" sz="2000">
                <a:latin typeface="Arial MT"/>
                <a:cs typeface="Arial MT"/>
              </a:rPr>
              <a:t>Recall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is:	0.91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25" b="1">
                <a:latin typeface="Tahoma"/>
                <a:cs typeface="Tahoma"/>
              </a:rPr>
              <a:t>F</a:t>
            </a:r>
            <a:r>
              <a:rPr dirty="0" sz="2000" spc="-120" b="1">
                <a:latin typeface="Tahoma"/>
                <a:cs typeface="Tahoma"/>
              </a:rPr>
              <a:t>-</a:t>
            </a:r>
            <a:r>
              <a:rPr dirty="0" sz="2000" spc="-140" b="1">
                <a:latin typeface="Tahoma"/>
                <a:cs typeface="Tahoma"/>
              </a:rPr>
              <a:t>S</a:t>
            </a:r>
            <a:r>
              <a:rPr dirty="0" sz="2000" spc="-114" b="1">
                <a:latin typeface="Tahoma"/>
                <a:cs typeface="Tahoma"/>
              </a:rPr>
              <a:t>c</a:t>
            </a:r>
            <a:r>
              <a:rPr dirty="0" sz="2000" spc="-105" b="1">
                <a:latin typeface="Tahoma"/>
                <a:cs typeface="Tahoma"/>
              </a:rPr>
              <a:t>or</a:t>
            </a:r>
            <a:r>
              <a:rPr dirty="0" sz="2000" spc="-130" b="1">
                <a:latin typeface="Tahoma"/>
                <a:cs typeface="Tahoma"/>
              </a:rPr>
              <a:t>e</a:t>
            </a:r>
            <a:r>
              <a:rPr dirty="0" sz="2000" spc="-229">
                <a:latin typeface="Tahoma"/>
                <a:cs typeface="Tahoma"/>
              </a:rPr>
              <a:t>: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Arial MT"/>
                <a:cs typeface="Arial MT"/>
              </a:rPr>
              <a:t>0.87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0678"/>
            <a:ext cx="54292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40" b="0" i="0">
                <a:solidFill>
                  <a:srgbClr val="434343"/>
                </a:solidFill>
                <a:latin typeface="Tahoma"/>
                <a:cs typeface="Tahoma"/>
              </a:rPr>
              <a:t>K</a:t>
            </a:r>
            <a:r>
              <a:rPr dirty="0" spc="-80" b="0" i="0">
                <a:solidFill>
                  <a:srgbClr val="434343"/>
                </a:solidFill>
                <a:latin typeface="Tahoma"/>
                <a:cs typeface="Tahoma"/>
              </a:rPr>
              <a:t>-</a:t>
            </a:r>
            <a:r>
              <a:rPr dirty="0" spc="90" b="0" i="0">
                <a:solidFill>
                  <a:srgbClr val="434343"/>
                </a:solidFill>
                <a:latin typeface="Tahoma"/>
                <a:cs typeface="Tahoma"/>
              </a:rPr>
              <a:t>Nearest</a:t>
            </a:r>
            <a:r>
              <a:rPr dirty="0" spc="-570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75" b="0" i="0">
                <a:solidFill>
                  <a:srgbClr val="434343"/>
                </a:solidFill>
                <a:latin typeface="Tahoma"/>
                <a:cs typeface="Tahoma"/>
              </a:rPr>
              <a:t>Neighbor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010411"/>
            <a:ext cx="5600700" cy="8656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333244"/>
            <a:ext cx="6534911" cy="1143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" y="117346"/>
            <a:ext cx="3238500" cy="49499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9496" y="304800"/>
            <a:ext cx="3456432" cy="2447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38217" y="3238804"/>
            <a:ext cx="1776095" cy="10775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268095" algn="l"/>
              </a:tabLst>
            </a:pPr>
            <a:r>
              <a:rPr dirty="0" sz="2000">
                <a:latin typeface="Arial MT"/>
                <a:cs typeface="Arial MT"/>
              </a:rPr>
              <a:t>Pre</a:t>
            </a:r>
            <a:r>
              <a:rPr dirty="0" sz="2000" spc="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isio</a:t>
            </a:r>
            <a:r>
              <a:rPr dirty="0" sz="2000" spc="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0">
                <a:latin typeface="Arial MT"/>
                <a:cs typeface="Arial MT"/>
              </a:rPr>
              <a:t>.</a:t>
            </a:r>
            <a:r>
              <a:rPr dirty="0" sz="2000">
                <a:latin typeface="Arial MT"/>
                <a:cs typeface="Arial MT"/>
              </a:rPr>
              <a:t>74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1183640" algn="l"/>
              </a:tabLst>
            </a:pPr>
            <a:r>
              <a:rPr dirty="0" sz="2000">
                <a:latin typeface="Arial MT"/>
                <a:cs typeface="Arial MT"/>
              </a:rPr>
              <a:t>Recall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is:	0.67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>
                <a:latin typeface="Arial MT"/>
                <a:cs typeface="Arial MT"/>
              </a:rPr>
              <a:t>F-Score: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0.70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0517"/>
            <a:ext cx="37064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 b="0" i="0">
                <a:solidFill>
                  <a:srgbClr val="434343"/>
                </a:solidFill>
                <a:latin typeface="Tahoma"/>
                <a:cs typeface="Tahoma"/>
              </a:rPr>
              <a:t>Deci</a:t>
            </a:r>
            <a:r>
              <a:rPr dirty="0" spc="90" b="0" i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dirty="0" spc="60" b="0" i="0">
                <a:solidFill>
                  <a:srgbClr val="434343"/>
                </a:solidFill>
                <a:latin typeface="Tahoma"/>
                <a:cs typeface="Tahoma"/>
              </a:rPr>
              <a:t>ion</a:t>
            </a:r>
            <a:r>
              <a:rPr dirty="0" spc="-5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50" b="0" i="0">
                <a:solidFill>
                  <a:srgbClr val="434343"/>
                </a:solidFill>
                <a:latin typeface="Tahoma"/>
                <a:cs typeface="Tahoma"/>
              </a:rPr>
              <a:t>Tree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263" y="923544"/>
            <a:ext cx="5963412" cy="1409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263" y="2561844"/>
            <a:ext cx="5943600" cy="12664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80415"/>
            <a:ext cx="8839200" cy="4299585"/>
            <a:chOff x="152400" y="280415"/>
            <a:chExt cx="8839200" cy="4299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80415"/>
              <a:ext cx="8839200" cy="42992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76" y="1523999"/>
              <a:ext cx="3276600" cy="2095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"/>
            <a:ext cx="3352800" cy="2447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89505" y="3069437"/>
            <a:ext cx="1776095" cy="10617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268095" algn="l"/>
              </a:tabLst>
            </a:pPr>
            <a:r>
              <a:rPr dirty="0" sz="2000">
                <a:latin typeface="Arial MT"/>
                <a:cs typeface="Arial MT"/>
              </a:rPr>
              <a:t>Pre</a:t>
            </a:r>
            <a:r>
              <a:rPr dirty="0" sz="2000" spc="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isio</a:t>
            </a:r>
            <a:r>
              <a:rPr dirty="0" sz="2000" spc="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0">
                <a:latin typeface="Arial MT"/>
                <a:cs typeface="Arial MT"/>
              </a:rPr>
              <a:t>.</a:t>
            </a:r>
            <a:r>
              <a:rPr dirty="0" sz="2000">
                <a:latin typeface="Arial MT"/>
                <a:cs typeface="Arial MT"/>
              </a:rPr>
              <a:t>87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1183640" algn="l"/>
              </a:tabLst>
            </a:pPr>
            <a:r>
              <a:rPr dirty="0" sz="2000">
                <a:latin typeface="Arial MT"/>
                <a:cs typeface="Arial MT"/>
              </a:rPr>
              <a:t>Recall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is:	0.79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25" b="1">
                <a:latin typeface="Tahoma"/>
                <a:cs typeface="Tahoma"/>
              </a:rPr>
              <a:t>F</a:t>
            </a:r>
            <a:r>
              <a:rPr dirty="0" sz="2000" spc="-120" b="1">
                <a:latin typeface="Tahoma"/>
                <a:cs typeface="Tahoma"/>
              </a:rPr>
              <a:t>-</a:t>
            </a:r>
            <a:r>
              <a:rPr dirty="0" sz="2000" spc="-140" b="1">
                <a:latin typeface="Tahoma"/>
                <a:cs typeface="Tahoma"/>
              </a:rPr>
              <a:t>S</a:t>
            </a:r>
            <a:r>
              <a:rPr dirty="0" sz="2000" spc="-114" b="1">
                <a:latin typeface="Tahoma"/>
                <a:cs typeface="Tahoma"/>
              </a:rPr>
              <a:t>c</a:t>
            </a:r>
            <a:r>
              <a:rPr dirty="0" sz="2000" spc="-105" b="1">
                <a:latin typeface="Tahoma"/>
                <a:cs typeface="Tahoma"/>
              </a:rPr>
              <a:t>or</a:t>
            </a:r>
            <a:r>
              <a:rPr dirty="0" sz="2000" spc="-130" b="1">
                <a:latin typeface="Tahoma"/>
                <a:cs typeface="Tahoma"/>
              </a:rPr>
              <a:t>e</a:t>
            </a:r>
            <a:r>
              <a:rPr dirty="0" sz="2000" spc="-229">
                <a:latin typeface="Tahoma"/>
                <a:cs typeface="Tahoma"/>
              </a:rPr>
              <a:t>: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Arial MT"/>
                <a:cs typeface="Arial MT"/>
              </a:rPr>
              <a:t>0.83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52" y="603503"/>
            <a:ext cx="8293608" cy="45399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00601" y="2083816"/>
            <a:ext cx="259715" cy="1663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55"/>
              </a:lnSpc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68%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16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956427" y="2083816"/>
            <a:ext cx="369570" cy="166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55"/>
              </a:lnSpc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81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9</a:t>
            </a:r>
            <a:r>
              <a:rPr dirty="0" sz="1050" spc="5">
                <a:solidFill>
                  <a:srgbClr val="202020"/>
                </a:solidFill>
                <a:latin typeface="Roboto"/>
                <a:cs typeface="Roboto"/>
              </a:rPr>
              <a:t>%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71" y="2185542"/>
            <a:ext cx="753745" cy="28384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40"/>
              </a:lnSpc>
            </a:pPr>
            <a:r>
              <a:rPr dirty="0" sz="1800" spc="-5">
                <a:solidFill>
                  <a:srgbClr val="202020"/>
                </a:solidFill>
                <a:latin typeface="Roboto"/>
                <a:cs typeface="Roboto"/>
              </a:rPr>
              <a:t>8</a:t>
            </a:r>
            <a:r>
              <a:rPr dirty="0" sz="1800" spc="-15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dirty="0" sz="1800" spc="-5">
                <a:solidFill>
                  <a:srgbClr val="202020"/>
                </a:solidFill>
                <a:latin typeface="Roboto"/>
                <a:cs typeface="Roboto"/>
              </a:rPr>
              <a:t>.24</a:t>
            </a:r>
            <a:r>
              <a:rPr dirty="0" sz="180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3486" y="2083816"/>
            <a:ext cx="444500" cy="1663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55"/>
              </a:lnSpc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85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24</a:t>
            </a:r>
            <a:r>
              <a:rPr dirty="0" sz="1050" spc="5">
                <a:solidFill>
                  <a:srgbClr val="202020"/>
                </a:solidFill>
                <a:latin typeface="Roboto"/>
                <a:cs typeface="Roboto"/>
              </a:rPr>
              <a:t>%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1456" y="2083816"/>
            <a:ext cx="444500" cy="1663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55"/>
              </a:lnSpc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88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52</a:t>
            </a:r>
            <a:r>
              <a:rPr dirty="0" sz="1050" spc="5">
                <a:solidFill>
                  <a:srgbClr val="202020"/>
                </a:solidFill>
                <a:latin typeface="Roboto"/>
                <a:cs typeface="Roboto"/>
              </a:rPr>
              <a:t>%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14497" y="59182"/>
            <a:ext cx="2006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 b="0" i="0">
                <a:solidFill>
                  <a:srgbClr val="000000"/>
                </a:solidFill>
                <a:latin typeface="Cambria"/>
                <a:cs typeface="Cambria"/>
              </a:rPr>
              <a:t>Results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2079"/>
            <a:ext cx="5794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 b="0" i="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dirty="0" sz="2400" spc="55" b="0" i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dirty="0" sz="2400" spc="-10" b="0" i="0">
                <a:solidFill>
                  <a:srgbClr val="434343"/>
                </a:solidFill>
                <a:latin typeface="Tahoma"/>
                <a:cs typeface="Tahoma"/>
              </a:rPr>
              <a:t>siness</a:t>
            </a:r>
            <a:r>
              <a:rPr dirty="0" sz="2400" spc="-290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400" spc="-15" b="0" i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dirty="0" sz="2400" spc="65" b="0" i="0">
                <a:solidFill>
                  <a:srgbClr val="434343"/>
                </a:solidFill>
                <a:latin typeface="Tahoma"/>
                <a:cs typeface="Tahoma"/>
              </a:rPr>
              <a:t>rofit</a:t>
            </a:r>
            <a:r>
              <a:rPr dirty="0" sz="2400" spc="-2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400" spc="25" b="0" i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dirty="0" sz="2400" spc="35" b="0" i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dirty="0" sz="2400" spc="100" b="0" i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dirty="0" sz="2400" spc="-280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400" spc="25" b="0" i="0">
                <a:solidFill>
                  <a:srgbClr val="434343"/>
                </a:solidFill>
                <a:latin typeface="Tahoma"/>
                <a:cs typeface="Tahoma"/>
              </a:rPr>
              <a:t>heart</a:t>
            </a:r>
            <a:r>
              <a:rPr dirty="0" sz="2400" spc="-290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400" spc="-5" b="0" i="0">
                <a:solidFill>
                  <a:srgbClr val="434343"/>
                </a:solidFill>
                <a:latin typeface="Tahoma"/>
                <a:cs typeface="Tahoma"/>
              </a:rPr>
              <a:t>disease</a:t>
            </a:r>
            <a:r>
              <a:rPr dirty="0" sz="2400" spc="-30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400" spc="10" b="0" i="0">
                <a:solidFill>
                  <a:srgbClr val="434343"/>
                </a:solidFill>
                <a:latin typeface="Tahoma"/>
                <a:cs typeface="Tahoma"/>
              </a:rPr>
              <a:t>prediction: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64539"/>
            <a:ext cx="5867400" cy="2555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business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profit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heart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disease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prediction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machine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dirty="0" sz="1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4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be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significant,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here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dirty="0" sz="14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potential</a:t>
            </a:r>
            <a:r>
              <a:rPr dirty="0" sz="14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benefits</a:t>
            </a:r>
            <a:r>
              <a:rPr dirty="0" sz="14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 businesses</a:t>
            </a:r>
            <a:r>
              <a:rPr dirty="0" sz="14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healthcare </a:t>
            </a:r>
            <a:r>
              <a:rPr dirty="0" sz="1400" spc="-3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33333"/>
                </a:solidFill>
                <a:latin typeface="Calibri"/>
                <a:cs typeface="Calibri"/>
              </a:rPr>
              <a:t>industry: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12700" marR="9525">
              <a:lnSpc>
                <a:spcPct val="100000"/>
              </a:lnSpc>
            </a:pP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1.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Improved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 Outcomes: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Early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detection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 treatment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heart </a:t>
            </a:r>
            <a:r>
              <a:rPr dirty="0" sz="1600" spc="-3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disease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significantly</a:t>
            </a:r>
            <a:r>
              <a:rPr dirty="0" sz="16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improve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outcomes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reduce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risk </a:t>
            </a:r>
            <a:r>
              <a:rPr dirty="0" sz="1600" spc="-3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complications.</a:t>
            </a:r>
            <a:r>
              <a:rPr dirty="0" sz="16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using</a:t>
            </a:r>
            <a:r>
              <a:rPr dirty="0" sz="16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machine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learning models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heart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disease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 prediction,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healthcare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providers</a:t>
            </a:r>
            <a:r>
              <a:rPr dirty="0" sz="16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identify</a:t>
            </a:r>
            <a:r>
              <a:rPr dirty="0" sz="16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high-risk</a:t>
            </a:r>
            <a:r>
              <a:rPr dirty="0" sz="16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patients earlier 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6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intervene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promptly,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leading</a:t>
            </a:r>
            <a:r>
              <a:rPr dirty="0" sz="16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better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outcomes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increased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satisfaction.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668674"/>
            <a:ext cx="602615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dirty="0" sz="16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Cost</a:t>
            </a:r>
            <a:r>
              <a:rPr dirty="0" sz="16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Savings: Machine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learning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models</a:t>
            </a:r>
            <a:r>
              <a:rPr dirty="0" sz="16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help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healthcare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providers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allocate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resources</a:t>
            </a:r>
            <a:r>
              <a:rPr dirty="0" sz="16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efficiently</a:t>
            </a:r>
            <a:r>
              <a:rPr dirty="0" sz="16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effectively.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identifying</a:t>
            </a:r>
            <a:r>
              <a:rPr dirty="0" sz="1600" spc="-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high-risk 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patients early,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healthcare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providers</a:t>
            </a:r>
            <a:r>
              <a:rPr dirty="0" sz="1600" spc="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optimize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care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delivery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reduce</a:t>
            </a:r>
            <a:r>
              <a:rPr dirty="0" sz="16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need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costly</a:t>
            </a:r>
            <a:r>
              <a:rPr dirty="0" sz="16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hospitalizations</a:t>
            </a:r>
            <a:r>
              <a:rPr dirty="0" sz="16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procedures.</a:t>
            </a:r>
            <a:r>
              <a:rPr dirty="0" sz="1600" spc="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can lead </a:t>
            </a:r>
            <a:r>
              <a:rPr dirty="0" sz="1600" spc="-34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dirty="0" sz="16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significant</a:t>
            </a:r>
            <a:r>
              <a:rPr dirty="0" sz="16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cost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savings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6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both patients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33333"/>
                </a:solidFill>
                <a:latin typeface="Calibri"/>
                <a:cs typeface="Calibri"/>
              </a:rPr>
              <a:t>healthcare</a:t>
            </a:r>
            <a:r>
              <a:rPr dirty="0" sz="16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Calibri"/>
                <a:cs typeface="Calibri"/>
              </a:rPr>
              <a:t>providers.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1654" y="4719015"/>
            <a:ext cx="290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66" y="7746"/>
            <a:ext cx="47745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420" i="0">
                <a:solidFill>
                  <a:srgbClr val="000000"/>
                </a:solidFill>
                <a:latin typeface="Cambria"/>
                <a:cs typeface="Cambria"/>
              </a:rPr>
              <a:t>INTRODUCTION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82981" y="1773682"/>
            <a:ext cx="6615430" cy="276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What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Heart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Disease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9800"/>
              </a:lnSpc>
              <a:spcBef>
                <a:spcPts val="1695"/>
              </a:spcBef>
            </a:pPr>
            <a:r>
              <a:rPr dirty="0" sz="1800">
                <a:latin typeface="Arial MT"/>
                <a:cs typeface="Arial MT"/>
              </a:rPr>
              <a:t>: </a:t>
            </a:r>
            <a:r>
              <a:rPr dirty="0" sz="1600" spc="5" b="1">
                <a:latin typeface="Tahoma"/>
                <a:cs typeface="Tahoma"/>
              </a:rPr>
              <a:t>A </a:t>
            </a:r>
            <a:r>
              <a:rPr dirty="0" sz="1600" spc="-5" b="1">
                <a:latin typeface="Tahoma"/>
                <a:cs typeface="Tahoma"/>
              </a:rPr>
              <a:t>type </a:t>
            </a:r>
            <a:r>
              <a:rPr dirty="0" sz="1600" b="1">
                <a:latin typeface="Tahoma"/>
                <a:cs typeface="Tahoma"/>
              </a:rPr>
              <a:t>of </a:t>
            </a:r>
            <a:r>
              <a:rPr dirty="0" sz="1600" spc="-10" b="1">
                <a:latin typeface="Tahoma"/>
                <a:cs typeface="Tahoma"/>
              </a:rPr>
              <a:t>disease </a:t>
            </a:r>
            <a:r>
              <a:rPr dirty="0" sz="1600" spc="15" b="1">
                <a:latin typeface="Tahoma"/>
                <a:cs typeface="Tahoma"/>
              </a:rPr>
              <a:t>that </a:t>
            </a:r>
            <a:r>
              <a:rPr dirty="0" sz="1600" spc="-5" b="1">
                <a:latin typeface="Tahoma"/>
                <a:cs typeface="Tahoma"/>
              </a:rPr>
              <a:t>affects </a:t>
            </a:r>
            <a:r>
              <a:rPr dirty="0" sz="1600" spc="10" b="1">
                <a:latin typeface="Tahoma"/>
                <a:cs typeface="Tahoma"/>
              </a:rPr>
              <a:t>the heart or </a:t>
            </a:r>
            <a:r>
              <a:rPr dirty="0" sz="1600" b="1">
                <a:latin typeface="Tahoma"/>
                <a:cs typeface="Tahoma"/>
              </a:rPr>
              <a:t>blood </a:t>
            </a:r>
            <a:r>
              <a:rPr dirty="0" sz="1600" spc="-20" b="1">
                <a:latin typeface="Tahoma"/>
                <a:cs typeface="Tahoma"/>
              </a:rPr>
              <a:t>vessels. The </a:t>
            </a:r>
            <a:r>
              <a:rPr dirty="0" sz="1600" spc="-1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risk of </a:t>
            </a:r>
            <a:r>
              <a:rPr dirty="0" sz="1600" spc="5" b="1">
                <a:latin typeface="Tahoma"/>
                <a:cs typeface="Tahoma"/>
              </a:rPr>
              <a:t>certain </a:t>
            </a:r>
            <a:r>
              <a:rPr dirty="0" sz="1600" spc="10" b="1">
                <a:latin typeface="Tahoma"/>
                <a:cs typeface="Tahoma"/>
              </a:rPr>
              <a:t>heart </a:t>
            </a:r>
            <a:r>
              <a:rPr dirty="0" sz="1600" spc="-15" b="1">
                <a:latin typeface="Tahoma"/>
                <a:cs typeface="Tahoma"/>
              </a:rPr>
              <a:t>diseases </a:t>
            </a:r>
            <a:r>
              <a:rPr dirty="0" sz="1600" spc="10" b="1">
                <a:latin typeface="Tahoma"/>
                <a:cs typeface="Tahoma"/>
              </a:rPr>
              <a:t>may </a:t>
            </a:r>
            <a:r>
              <a:rPr dirty="0" sz="1600" spc="-5" b="1">
                <a:latin typeface="Tahoma"/>
                <a:cs typeface="Tahoma"/>
              </a:rPr>
              <a:t>be increased </a:t>
            </a:r>
            <a:r>
              <a:rPr dirty="0" sz="1600" spc="-10" b="1">
                <a:latin typeface="Tahoma"/>
                <a:cs typeface="Tahoma"/>
              </a:rPr>
              <a:t>by </a:t>
            </a:r>
            <a:r>
              <a:rPr dirty="0" sz="1600" spc="-15" b="1">
                <a:latin typeface="Tahoma"/>
                <a:cs typeface="Tahoma"/>
              </a:rPr>
              <a:t>smoking, </a:t>
            </a:r>
            <a:r>
              <a:rPr dirty="0" sz="1600" spc="-20" b="1">
                <a:latin typeface="Tahoma"/>
                <a:cs typeface="Tahoma"/>
              </a:rPr>
              <a:t>high </a:t>
            </a:r>
            <a:r>
              <a:rPr dirty="0" sz="1600" spc="-45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blood</a:t>
            </a:r>
            <a:r>
              <a:rPr dirty="0" sz="1600" spc="-5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pressure,</a:t>
            </a:r>
            <a:r>
              <a:rPr dirty="0" sz="1600" spc="-10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high</a:t>
            </a:r>
            <a:r>
              <a:rPr dirty="0" sz="1600" spc="-5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cholesterol,</a:t>
            </a:r>
            <a:r>
              <a:rPr dirty="0" sz="1600" spc="-30" b="1">
                <a:latin typeface="Tahoma"/>
                <a:cs typeface="Tahoma"/>
              </a:rPr>
              <a:t> </a:t>
            </a:r>
            <a:r>
              <a:rPr dirty="0" sz="1600" spc="5" b="1">
                <a:latin typeface="Tahoma"/>
                <a:cs typeface="Tahoma"/>
              </a:rPr>
              <a:t>unhealthy</a:t>
            </a:r>
            <a:r>
              <a:rPr dirty="0" sz="1600" spc="-2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diet,</a:t>
            </a:r>
            <a:r>
              <a:rPr dirty="0" sz="1600" spc="-40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lack</a:t>
            </a:r>
            <a:r>
              <a:rPr dirty="0" sz="1600" spc="-5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of</a:t>
            </a:r>
            <a:r>
              <a:rPr dirty="0" sz="1600" spc="-45" b="1">
                <a:latin typeface="Tahoma"/>
                <a:cs typeface="Tahoma"/>
              </a:rPr>
              <a:t> </a:t>
            </a:r>
            <a:r>
              <a:rPr dirty="0" sz="1600" spc="-15" b="1">
                <a:latin typeface="Tahoma"/>
                <a:cs typeface="Tahoma"/>
              </a:rPr>
              <a:t>exercise, </a:t>
            </a:r>
            <a:r>
              <a:rPr dirty="0" sz="1600" spc="-455" b="1">
                <a:latin typeface="Tahoma"/>
                <a:cs typeface="Tahoma"/>
              </a:rPr>
              <a:t> </a:t>
            </a:r>
            <a:r>
              <a:rPr dirty="0" sz="1600" spc="5" b="1">
                <a:latin typeface="Tahoma"/>
                <a:cs typeface="Tahoma"/>
              </a:rPr>
              <a:t>and </a:t>
            </a:r>
            <a:r>
              <a:rPr dirty="0" sz="1600" spc="-15" b="1">
                <a:latin typeface="Tahoma"/>
                <a:cs typeface="Tahoma"/>
              </a:rPr>
              <a:t>obesity. </a:t>
            </a:r>
            <a:r>
              <a:rPr dirty="0" sz="1600" spc="-20" b="1">
                <a:latin typeface="Tahoma"/>
                <a:cs typeface="Tahoma"/>
              </a:rPr>
              <a:t>The </a:t>
            </a:r>
            <a:r>
              <a:rPr dirty="0" sz="1600" spc="10" b="1">
                <a:latin typeface="Tahoma"/>
                <a:cs typeface="Tahoma"/>
              </a:rPr>
              <a:t>most common heart </a:t>
            </a:r>
            <a:r>
              <a:rPr dirty="0" sz="1600" spc="-10" b="1">
                <a:latin typeface="Tahoma"/>
                <a:cs typeface="Tahoma"/>
              </a:rPr>
              <a:t>disease </a:t>
            </a:r>
            <a:r>
              <a:rPr dirty="0" sz="1600" spc="-15" b="1">
                <a:latin typeface="Tahoma"/>
                <a:cs typeface="Tahoma"/>
              </a:rPr>
              <a:t>is </a:t>
            </a:r>
            <a:r>
              <a:rPr dirty="0" sz="1600" b="1">
                <a:latin typeface="Tahoma"/>
                <a:cs typeface="Tahoma"/>
              </a:rPr>
              <a:t>coronary </a:t>
            </a:r>
            <a:r>
              <a:rPr dirty="0" sz="1600" spc="5" b="1">
                <a:latin typeface="Tahoma"/>
                <a:cs typeface="Tahoma"/>
              </a:rPr>
              <a:t>artery </a:t>
            </a:r>
            <a:r>
              <a:rPr dirty="0" sz="1600" spc="1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disease </a:t>
            </a:r>
            <a:r>
              <a:rPr dirty="0" sz="1600" spc="-30" b="1">
                <a:latin typeface="Tahoma"/>
                <a:cs typeface="Tahoma"/>
              </a:rPr>
              <a:t>(narrow </a:t>
            </a:r>
            <a:r>
              <a:rPr dirty="0" sz="1600" spc="10" b="1">
                <a:latin typeface="Tahoma"/>
                <a:cs typeface="Tahoma"/>
              </a:rPr>
              <a:t>or </a:t>
            </a:r>
            <a:r>
              <a:rPr dirty="0" sz="1600" spc="-5" b="1">
                <a:latin typeface="Tahoma"/>
                <a:cs typeface="Tahoma"/>
              </a:rPr>
              <a:t>blocked </a:t>
            </a:r>
            <a:r>
              <a:rPr dirty="0" sz="1600" b="1">
                <a:latin typeface="Tahoma"/>
                <a:cs typeface="Tahoma"/>
              </a:rPr>
              <a:t>coronary </a:t>
            </a:r>
            <a:r>
              <a:rPr dirty="0" sz="1600" spc="-20" b="1">
                <a:latin typeface="Tahoma"/>
                <a:cs typeface="Tahoma"/>
              </a:rPr>
              <a:t>arteries), </a:t>
            </a:r>
            <a:r>
              <a:rPr dirty="0" sz="1600" spc="-10" b="1">
                <a:latin typeface="Tahoma"/>
                <a:cs typeface="Tahoma"/>
              </a:rPr>
              <a:t>which </a:t>
            </a:r>
            <a:r>
              <a:rPr dirty="0" sz="1600" spc="-5" b="1">
                <a:latin typeface="Tahoma"/>
                <a:cs typeface="Tahoma"/>
              </a:rPr>
              <a:t>can </a:t>
            </a:r>
            <a:r>
              <a:rPr dirty="0" sz="1600" b="1">
                <a:latin typeface="Tahoma"/>
                <a:cs typeface="Tahoma"/>
              </a:rPr>
              <a:t>lead </a:t>
            </a:r>
            <a:r>
              <a:rPr dirty="0" sz="1600" spc="15" b="1">
                <a:latin typeface="Tahoma"/>
                <a:cs typeface="Tahoma"/>
              </a:rPr>
              <a:t>to </a:t>
            </a:r>
            <a:r>
              <a:rPr dirty="0" sz="1600" spc="2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chest</a:t>
            </a:r>
            <a:r>
              <a:rPr dirty="0" sz="1600" spc="-2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pain,</a:t>
            </a:r>
            <a:r>
              <a:rPr dirty="0" sz="1600" spc="-65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heart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attacks,</a:t>
            </a:r>
            <a:r>
              <a:rPr dirty="0" sz="1600" spc="-25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or</a:t>
            </a:r>
            <a:r>
              <a:rPr dirty="0" sz="1600" spc="-6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stroke.</a:t>
            </a:r>
            <a:r>
              <a:rPr dirty="0" sz="1600" spc="-25" b="1">
                <a:latin typeface="Tahoma"/>
                <a:cs typeface="Tahoma"/>
              </a:rPr>
              <a:t> </a:t>
            </a:r>
            <a:r>
              <a:rPr dirty="0" sz="1600" spc="20" b="1">
                <a:latin typeface="Tahoma"/>
                <a:cs typeface="Tahoma"/>
              </a:rPr>
              <a:t>Other</a:t>
            </a:r>
            <a:r>
              <a:rPr dirty="0" sz="1600" spc="-45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heart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-15" b="1">
                <a:latin typeface="Tahoma"/>
                <a:cs typeface="Tahoma"/>
              </a:rPr>
              <a:t>diseases</a:t>
            </a:r>
            <a:r>
              <a:rPr dirty="0" sz="1600" spc="-2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include </a:t>
            </a:r>
            <a:r>
              <a:rPr dirty="0" sz="1600" spc="-455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congestive </a:t>
            </a:r>
            <a:r>
              <a:rPr dirty="0" sz="1600" spc="10" b="1">
                <a:latin typeface="Tahoma"/>
                <a:cs typeface="Tahoma"/>
              </a:rPr>
              <a:t>heart </a:t>
            </a:r>
            <a:r>
              <a:rPr dirty="0" sz="1600" b="1">
                <a:latin typeface="Tahoma"/>
                <a:cs typeface="Tahoma"/>
              </a:rPr>
              <a:t>failure, </a:t>
            </a:r>
            <a:r>
              <a:rPr dirty="0" sz="1600" spc="10" b="1">
                <a:latin typeface="Tahoma"/>
                <a:cs typeface="Tahoma"/>
              </a:rPr>
              <a:t>heart </a:t>
            </a:r>
            <a:r>
              <a:rPr dirty="0" sz="1600" spc="20" b="1">
                <a:latin typeface="Tahoma"/>
                <a:cs typeface="Tahoma"/>
              </a:rPr>
              <a:t>rhythm </a:t>
            </a:r>
            <a:r>
              <a:rPr dirty="0" sz="1600" spc="-5" b="1">
                <a:latin typeface="Tahoma"/>
                <a:cs typeface="Tahoma"/>
              </a:rPr>
              <a:t>problems, </a:t>
            </a:r>
            <a:r>
              <a:rPr dirty="0" sz="1600" spc="-10" b="1">
                <a:latin typeface="Tahoma"/>
                <a:cs typeface="Tahoma"/>
              </a:rPr>
              <a:t>congenital </a:t>
            </a:r>
            <a:r>
              <a:rPr dirty="0" sz="1600" spc="-5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heart</a:t>
            </a:r>
            <a:r>
              <a:rPr dirty="0" sz="1600" spc="-4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disease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-20" b="1">
                <a:latin typeface="Tahoma"/>
                <a:cs typeface="Tahoma"/>
              </a:rPr>
              <a:t>(heart</a:t>
            </a:r>
            <a:r>
              <a:rPr dirty="0" sz="1600" spc="-4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disease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15" b="1">
                <a:latin typeface="Tahoma"/>
                <a:cs typeface="Tahoma"/>
              </a:rPr>
              <a:t>at</a:t>
            </a:r>
            <a:r>
              <a:rPr dirty="0" sz="1600" spc="-55" b="1">
                <a:latin typeface="Tahoma"/>
                <a:cs typeface="Tahoma"/>
              </a:rPr>
              <a:t> </a:t>
            </a:r>
            <a:r>
              <a:rPr dirty="0" sz="1600" spc="-25" b="1">
                <a:latin typeface="Tahoma"/>
                <a:cs typeface="Tahoma"/>
              </a:rPr>
              <a:t>birth),</a:t>
            </a:r>
            <a:r>
              <a:rPr dirty="0" sz="1600" spc="-50" b="1">
                <a:latin typeface="Tahoma"/>
                <a:cs typeface="Tahoma"/>
              </a:rPr>
              <a:t> </a:t>
            </a:r>
            <a:r>
              <a:rPr dirty="0" sz="1600" spc="5" b="1">
                <a:latin typeface="Tahoma"/>
                <a:cs typeface="Tahoma"/>
              </a:rPr>
              <a:t>and</a:t>
            </a:r>
            <a:r>
              <a:rPr dirty="0" sz="1600" spc="-4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endocarditis</a:t>
            </a:r>
            <a:r>
              <a:rPr dirty="0" sz="1600" spc="-30" b="1">
                <a:latin typeface="Tahoma"/>
                <a:cs typeface="Tahoma"/>
              </a:rPr>
              <a:t> </a:t>
            </a:r>
            <a:r>
              <a:rPr dirty="0" sz="1600" spc="-15" b="1">
                <a:latin typeface="Tahoma"/>
                <a:cs typeface="Tahoma"/>
              </a:rPr>
              <a:t>(inflamed </a:t>
            </a:r>
            <a:r>
              <a:rPr dirty="0" sz="1600" spc="-455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inner</a:t>
            </a:r>
            <a:r>
              <a:rPr dirty="0" sz="1600" spc="-40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layer</a:t>
            </a:r>
            <a:r>
              <a:rPr dirty="0" sz="1600" spc="-65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of</a:t>
            </a:r>
            <a:r>
              <a:rPr dirty="0" sz="1600" spc="-50" b="1">
                <a:latin typeface="Tahoma"/>
                <a:cs typeface="Tahoma"/>
              </a:rPr>
              <a:t> </a:t>
            </a:r>
            <a:r>
              <a:rPr dirty="0" sz="1600" spc="10" b="1">
                <a:latin typeface="Tahoma"/>
                <a:cs typeface="Tahoma"/>
              </a:rPr>
              <a:t>the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-30" b="1">
                <a:latin typeface="Tahoma"/>
                <a:cs typeface="Tahoma"/>
              </a:rPr>
              <a:t>heart).</a:t>
            </a:r>
            <a:r>
              <a:rPr dirty="0" sz="1600" spc="-3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Also</a:t>
            </a:r>
            <a:r>
              <a:rPr dirty="0" sz="1600" spc="-6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called</a:t>
            </a:r>
            <a:r>
              <a:rPr dirty="0" sz="1600" spc="-4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cardiovascular</a:t>
            </a:r>
            <a:r>
              <a:rPr dirty="0" sz="1600" spc="-25" b="1">
                <a:latin typeface="Tahoma"/>
                <a:cs typeface="Tahoma"/>
              </a:rPr>
              <a:t> </a:t>
            </a:r>
            <a:r>
              <a:rPr dirty="0" sz="1600" spc="-15" b="1">
                <a:latin typeface="Tahoma"/>
                <a:cs typeface="Tahoma"/>
              </a:rPr>
              <a:t>disease.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673354"/>
            <a:ext cx="6023610" cy="3870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conclusion,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heart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disease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prediction 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using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machine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learning</a:t>
            </a:r>
            <a:r>
              <a:rPr dirty="0" sz="2800" spc="2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has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potential </a:t>
            </a:r>
            <a:r>
              <a:rPr dirty="0" sz="2800" spc="-6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revolutionize</a:t>
            </a:r>
            <a:r>
              <a:rPr dirty="0" sz="2800" spc="5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field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healthcare.</a:t>
            </a:r>
            <a:endParaRPr sz="2800">
              <a:latin typeface="Calibri"/>
              <a:cs typeface="Calibri"/>
            </a:endParaRPr>
          </a:p>
          <a:p>
            <a:pPr marL="12700" marR="53975">
              <a:lnSpc>
                <a:spcPct val="100000"/>
              </a:lnSpc>
            </a:pP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By</a:t>
            </a:r>
            <a:r>
              <a:rPr dirty="0" sz="2800" spc="1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analyzing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large</a:t>
            </a:r>
            <a:r>
              <a:rPr dirty="0" sz="2800" spc="2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amounts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patient 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data,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machine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learning</a:t>
            </a:r>
            <a:r>
              <a:rPr dirty="0" sz="2800" spc="3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models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can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 accurately</a:t>
            </a:r>
            <a:r>
              <a:rPr dirty="0" sz="2800" spc="2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predict</a:t>
            </a:r>
            <a:r>
              <a:rPr dirty="0" sz="2800" spc="2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the</a:t>
            </a:r>
            <a:r>
              <a:rPr dirty="0" sz="2800" spc="1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likelihood</a:t>
            </a:r>
            <a:r>
              <a:rPr dirty="0" sz="2800" spc="2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of 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developing</a:t>
            </a:r>
            <a:r>
              <a:rPr dirty="0" sz="2800" spc="2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heart</a:t>
            </a:r>
            <a:r>
              <a:rPr dirty="0" sz="2800" spc="2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disease</a:t>
            </a:r>
            <a:r>
              <a:rPr dirty="0" sz="2800" spc="1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and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identify 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high-risk</a:t>
            </a:r>
            <a:r>
              <a:rPr dirty="0" sz="2800" spc="4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patients</a:t>
            </a:r>
            <a:r>
              <a:rPr dirty="0" sz="2800" spc="3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who</a:t>
            </a:r>
            <a:r>
              <a:rPr dirty="0" sz="2800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may</a:t>
            </a:r>
            <a:r>
              <a:rPr dirty="0" sz="2800" spc="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benefit</a:t>
            </a:r>
            <a:r>
              <a:rPr dirty="0" sz="2800" spc="25" b="1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800" spc="-10" b="1">
                <a:solidFill>
                  <a:srgbClr val="D79F39"/>
                </a:solidFill>
                <a:latin typeface="Calibri"/>
                <a:cs typeface="Calibri"/>
              </a:rPr>
              <a:t>early </a:t>
            </a:r>
            <a:r>
              <a:rPr dirty="0" sz="2800" spc="-5" b="1">
                <a:solidFill>
                  <a:srgbClr val="D79F39"/>
                </a:solidFill>
                <a:latin typeface="Calibri"/>
                <a:cs typeface="Calibri"/>
              </a:rPr>
              <a:t>intervention.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654" y="4719015"/>
            <a:ext cx="290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27982" y="4719015"/>
            <a:ext cx="290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008" y="115822"/>
            <a:ext cx="5867399" cy="4940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2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659879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0667" y="634060"/>
            <a:ext cx="3272154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215" b="1">
                <a:latin typeface="Cambria"/>
                <a:cs typeface="Cambria"/>
              </a:rPr>
              <a:t>The </a:t>
            </a:r>
            <a:r>
              <a:rPr dirty="0" sz="6000" spc="220" b="1">
                <a:latin typeface="Cambria"/>
                <a:cs typeface="Cambria"/>
              </a:rPr>
              <a:t> </a:t>
            </a:r>
            <a:r>
              <a:rPr dirty="0" sz="6000" spc="170" b="1">
                <a:latin typeface="Cambria"/>
                <a:cs typeface="Cambria"/>
              </a:rPr>
              <a:t>Working  </a:t>
            </a:r>
            <a:r>
              <a:rPr dirty="0" sz="6000" spc="90" b="1">
                <a:latin typeface="Cambria"/>
                <a:cs typeface="Cambria"/>
              </a:rPr>
              <a:t>of</a:t>
            </a:r>
            <a:r>
              <a:rPr dirty="0" sz="6000" spc="160" b="1">
                <a:latin typeface="Cambria"/>
                <a:cs typeface="Cambria"/>
              </a:rPr>
              <a:t> </a:t>
            </a:r>
            <a:r>
              <a:rPr dirty="0" sz="6000" spc="95" b="1">
                <a:latin typeface="Cambria"/>
                <a:cs typeface="Cambria"/>
              </a:rPr>
              <a:t>the </a:t>
            </a:r>
            <a:r>
              <a:rPr dirty="0" sz="6000" spc="100" b="1">
                <a:latin typeface="Cambria"/>
                <a:cs typeface="Cambria"/>
              </a:rPr>
              <a:t> </a:t>
            </a:r>
            <a:r>
              <a:rPr dirty="0" sz="6000" spc="180" b="1">
                <a:latin typeface="Cambria"/>
                <a:cs typeface="Cambria"/>
              </a:rPr>
              <a:t>Project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397" y="160985"/>
            <a:ext cx="23075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 i="0">
                <a:solidFill>
                  <a:srgbClr val="000000"/>
                </a:solidFill>
                <a:latin typeface="Cambria"/>
                <a:cs typeface="Cambria"/>
              </a:rPr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1071372"/>
            <a:ext cx="7793735" cy="26197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932" y="1266444"/>
            <a:ext cx="3828288" cy="2610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93291" y="4180738"/>
            <a:ext cx="106045" cy="349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089592" y="4180738"/>
            <a:ext cx="266065" cy="349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Courier New"/>
                <a:cs typeface="Courier New"/>
              </a:rPr>
              <a:t>1</a:t>
            </a:r>
            <a:r>
              <a:rPr dirty="0" sz="1050" spc="-10">
                <a:solidFill>
                  <a:srgbClr val="202020"/>
                </a:solidFill>
                <a:latin typeface="Courier New"/>
                <a:cs typeface="Courier New"/>
              </a:rPr>
              <a:t>6</a:t>
            </a: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5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50" spc="-5">
                <a:solidFill>
                  <a:srgbClr val="202020"/>
                </a:solidFill>
                <a:latin typeface="Courier New"/>
                <a:cs typeface="Courier New"/>
              </a:rPr>
              <a:t>1</a:t>
            </a:r>
            <a:r>
              <a:rPr dirty="0" sz="1050" spc="-10">
                <a:solidFill>
                  <a:srgbClr val="202020"/>
                </a:solidFill>
                <a:latin typeface="Courier New"/>
                <a:cs typeface="Courier New"/>
              </a:rPr>
              <a:t>3</a:t>
            </a: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8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155" y="844041"/>
            <a:ext cx="38163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 b="0" i="0">
                <a:solidFill>
                  <a:srgbClr val="434343"/>
                </a:solidFill>
                <a:latin typeface="Tahoma"/>
                <a:cs typeface="Tahoma"/>
              </a:rPr>
              <a:t>3</a:t>
            </a:r>
            <a:r>
              <a:rPr dirty="0" spc="-580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25" b="0" i="0">
                <a:solidFill>
                  <a:srgbClr val="434343"/>
                </a:solidFill>
                <a:latin typeface="Tahoma"/>
                <a:cs typeface="Tahoma"/>
              </a:rPr>
              <a:t>step</a:t>
            </a:r>
            <a:r>
              <a:rPr dirty="0" spc="-575" b="0" i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pc="20" b="0" i="0">
                <a:solidFill>
                  <a:srgbClr val="434343"/>
                </a:solidFill>
                <a:latin typeface="Tahoma"/>
                <a:cs typeface="Tahoma"/>
              </a:rPr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037844" y="2232660"/>
            <a:ext cx="1816735" cy="1496695"/>
          </a:xfrm>
          <a:custGeom>
            <a:avLst/>
            <a:gdLst/>
            <a:ahLst/>
            <a:cxnLst/>
            <a:rect l="l" t="t" r="r" b="b"/>
            <a:pathLst>
              <a:path w="1816735" h="1496695">
                <a:moveTo>
                  <a:pt x="1365758" y="0"/>
                </a:moveTo>
                <a:lnTo>
                  <a:pt x="0" y="0"/>
                </a:lnTo>
                <a:lnTo>
                  <a:pt x="0" y="1496567"/>
                </a:lnTo>
                <a:lnTo>
                  <a:pt x="1365758" y="1496567"/>
                </a:lnTo>
                <a:lnTo>
                  <a:pt x="1816608" y="748283"/>
                </a:lnTo>
                <a:lnTo>
                  <a:pt x="136575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9184" y="2859405"/>
            <a:ext cx="1267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lit</a:t>
            </a:r>
            <a:r>
              <a:rPr dirty="0" sz="1400" spc="-8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dirty="0" sz="1400" spc="-6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666666"/>
                </a:solidFill>
                <a:latin typeface="Tahoma"/>
                <a:cs typeface="Tahoma"/>
              </a:rPr>
              <a:t>tas</a:t>
            </a:r>
            <a:r>
              <a:rPr dirty="0" sz="1400">
                <a:solidFill>
                  <a:srgbClr val="666666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3660" y="2232660"/>
            <a:ext cx="1851660" cy="1496695"/>
          </a:xfrm>
          <a:custGeom>
            <a:avLst/>
            <a:gdLst/>
            <a:ahLst/>
            <a:cxnLst/>
            <a:rect l="l" t="t" r="r" b="b"/>
            <a:pathLst>
              <a:path w="1851660" h="1496695">
                <a:moveTo>
                  <a:pt x="1404874" y="0"/>
                </a:moveTo>
                <a:lnTo>
                  <a:pt x="0" y="0"/>
                </a:lnTo>
                <a:lnTo>
                  <a:pt x="446785" y="748283"/>
                </a:lnTo>
                <a:lnTo>
                  <a:pt x="0" y="1496567"/>
                </a:lnTo>
                <a:lnTo>
                  <a:pt x="1404874" y="1496567"/>
                </a:lnTo>
                <a:lnTo>
                  <a:pt x="1851660" y="748283"/>
                </a:lnTo>
                <a:lnTo>
                  <a:pt x="140487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82239" y="2752725"/>
            <a:ext cx="7143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666666"/>
                </a:solidFill>
                <a:latin typeface="Tahoma"/>
                <a:cs typeface="Tahoma"/>
              </a:rPr>
              <a:t>Train</a:t>
            </a:r>
            <a:r>
              <a:rPr dirty="0" sz="1400" spc="-7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e  </a:t>
            </a:r>
            <a:r>
              <a:rPr dirty="0" sz="1400" spc="-20">
                <a:solidFill>
                  <a:srgbClr val="666666"/>
                </a:solidFill>
                <a:latin typeface="Tahoma"/>
                <a:cs typeface="Tahoma"/>
              </a:rPr>
              <a:t>dataset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3003" y="2232660"/>
            <a:ext cx="1853564" cy="1496695"/>
          </a:xfrm>
          <a:custGeom>
            <a:avLst/>
            <a:gdLst/>
            <a:ahLst/>
            <a:cxnLst/>
            <a:rect l="l" t="t" r="r" b="b"/>
            <a:pathLst>
              <a:path w="1853564" h="1496695">
                <a:moveTo>
                  <a:pt x="1406398" y="0"/>
                </a:moveTo>
                <a:lnTo>
                  <a:pt x="0" y="0"/>
                </a:lnTo>
                <a:lnTo>
                  <a:pt x="446786" y="748283"/>
                </a:lnTo>
                <a:lnTo>
                  <a:pt x="0" y="1496567"/>
                </a:lnTo>
                <a:lnTo>
                  <a:pt x="1406398" y="1496567"/>
                </a:lnTo>
                <a:lnTo>
                  <a:pt x="1853184" y="748283"/>
                </a:lnTo>
                <a:lnTo>
                  <a:pt x="14063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76596" y="2752725"/>
            <a:ext cx="7480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dirty="0" sz="1400" spc="55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666666"/>
                </a:solidFill>
                <a:latin typeface="Tahoma"/>
                <a:cs typeface="Tahoma"/>
              </a:rPr>
              <a:t>mp</a:t>
            </a:r>
            <a:r>
              <a:rPr dirty="0" sz="1400" spc="-2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e  </a:t>
            </a:r>
            <a:r>
              <a:rPr dirty="0" sz="140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666666"/>
                </a:solidFill>
                <a:latin typeface="Tahoma"/>
                <a:cs typeface="Tahoma"/>
              </a:rPr>
              <a:t>Al</a:t>
            </a:r>
            <a:r>
              <a:rPr dirty="0" sz="1400" spc="-25">
                <a:solidFill>
                  <a:srgbClr val="666666"/>
                </a:solidFill>
                <a:latin typeface="Tahoma"/>
                <a:cs typeface="Tahoma"/>
              </a:rPr>
              <a:t>gos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1327403"/>
            <a:ext cx="4175760" cy="1655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6300" y="2022348"/>
            <a:ext cx="4078224" cy="8503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3795" y="3208020"/>
            <a:ext cx="8429625" cy="1784985"/>
            <a:chOff x="653795" y="3208020"/>
            <a:chExt cx="8429625" cy="17849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419" y="3528060"/>
              <a:ext cx="4960620" cy="12557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795" y="3208020"/>
              <a:ext cx="3468624" cy="17846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6604" y="0"/>
            <a:ext cx="3215640" cy="173126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5286756" cy="4229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918" y="249681"/>
            <a:ext cx="191135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50" b="0" i="0">
                <a:solidFill>
                  <a:srgbClr val="000000"/>
                </a:solidFill>
                <a:latin typeface="Cambria"/>
                <a:cs typeface="Cambria"/>
              </a:rPr>
              <a:t>Correl</a:t>
            </a:r>
            <a:r>
              <a:rPr dirty="0" sz="2800" spc="170" b="0" i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dirty="0" sz="2800" spc="15" b="0" i="0">
                <a:solidFill>
                  <a:srgbClr val="000000"/>
                </a:solidFill>
                <a:latin typeface="Cambria"/>
                <a:cs typeface="Cambria"/>
              </a:rPr>
              <a:t>tion  </a:t>
            </a:r>
            <a:r>
              <a:rPr dirty="0" sz="2800" spc="15" b="0" i="0">
                <a:solidFill>
                  <a:srgbClr val="000000"/>
                </a:solidFill>
                <a:latin typeface="Cambria"/>
                <a:cs typeface="Cambria"/>
              </a:rPr>
              <a:t>Plot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6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 Tambat</dc:creator>
  <dc:title>Heart Disease Prediction Using Machine Learning</dc:title>
  <dcterms:created xsi:type="dcterms:W3CDTF">2023-05-10T01:59:32Z</dcterms:created>
  <dcterms:modified xsi:type="dcterms:W3CDTF">2023-05-10T01:59:32Z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2023-05-10T00:00:00Z</vt:filetime>
  </property>
</Properties>
</file>