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6F2F9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1">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6F2F9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6F2F9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88340" y="171450"/>
            <a:ext cx="10815319" cy="574040"/>
          </a:xfrm>
          <a:prstGeom prst="rect">
            <a:avLst/>
          </a:prstGeom>
        </p:spPr>
        <p:txBody>
          <a:bodyPr wrap="square" lIns="0" tIns="0" rIns="0" bIns="0">
            <a:spAutoFit/>
          </a:bodyPr>
          <a:lstStyle>
            <a:lvl1pPr>
              <a:defRPr sz="3600" b="1" i="0">
                <a:solidFill>
                  <a:srgbClr val="6F2F9F"/>
                </a:solidFill>
                <a:latin typeface="Arial"/>
                <a:cs typeface="Arial"/>
              </a:defRPr>
            </a:lvl1pPr>
          </a:lstStyle>
          <a:p>
            <a:endParaRPr/>
          </a:p>
        </p:txBody>
      </p:sp>
      <p:sp>
        <p:nvSpPr>
          <p:cNvPr id="3" name="Holder 3"/>
          <p:cNvSpPr>
            <a:spLocks noGrp="1"/>
          </p:cNvSpPr>
          <p:nvPr>
            <p:ph type="body" idx="1"/>
          </p:nvPr>
        </p:nvSpPr>
        <p:spPr>
          <a:xfrm>
            <a:off x="1602104" y="2527935"/>
            <a:ext cx="8987790" cy="2062479"/>
          </a:xfrm>
          <a:prstGeom prst="rect">
            <a:avLst/>
          </a:prstGeom>
        </p:spPr>
        <p:txBody>
          <a:bodyPr wrap="square" lIns="0" tIns="0" rIns="0" bIns="0">
            <a:spAutoFit/>
          </a:bodyPr>
          <a:lstStyle>
            <a:lvl1pPr>
              <a:defRPr sz="2800" b="1" i="1">
                <a:solidFill>
                  <a:srgbClr val="FF000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10/31/2020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884284" y="821055"/>
            <a:ext cx="1704975" cy="1304925"/>
          </a:xfrm>
          <a:prstGeom prst="rect">
            <a:avLst/>
          </a:prstGeom>
        </p:spPr>
        <p:txBody>
          <a:bodyPr vert="horz" wrap="square" lIns="0" tIns="12065" rIns="0" bIns="0" rtlCol="0">
            <a:spAutoFit/>
          </a:bodyPr>
          <a:lstStyle/>
          <a:p>
            <a:pPr marL="12700" marR="5080" indent="415925" algn="r">
              <a:lnSpc>
                <a:spcPct val="100000"/>
              </a:lnSpc>
              <a:spcBef>
                <a:spcPts val="95"/>
              </a:spcBef>
            </a:pPr>
            <a:r>
              <a:rPr sz="2800" i="1" spc="-5" dirty="0">
                <a:solidFill>
                  <a:srgbClr val="FF0000"/>
                </a:solidFill>
                <a:latin typeface="Arial"/>
                <a:cs typeface="Arial"/>
              </a:rPr>
              <a:t>IN</a:t>
            </a:r>
            <a:r>
              <a:rPr sz="2800" i="1" spc="-160" dirty="0">
                <a:solidFill>
                  <a:srgbClr val="FF0000"/>
                </a:solidFill>
                <a:latin typeface="Arial"/>
                <a:cs typeface="Arial"/>
              </a:rPr>
              <a:t>T</a:t>
            </a:r>
            <a:r>
              <a:rPr sz="2800" i="1" spc="-10" dirty="0">
                <a:solidFill>
                  <a:srgbClr val="FF0000"/>
                </a:solidFill>
                <a:latin typeface="Arial"/>
                <a:cs typeface="Arial"/>
              </a:rPr>
              <a:t>-</a:t>
            </a:r>
            <a:r>
              <a:rPr sz="2800" i="1" spc="-5" dirty="0">
                <a:solidFill>
                  <a:srgbClr val="FF0000"/>
                </a:solidFill>
                <a:latin typeface="Arial"/>
                <a:cs typeface="Arial"/>
              </a:rPr>
              <a:t>213  </a:t>
            </a:r>
            <a:r>
              <a:rPr sz="2800" i="1" dirty="0">
                <a:solidFill>
                  <a:srgbClr val="FF0000"/>
                </a:solidFill>
                <a:latin typeface="Arial"/>
                <a:cs typeface="Arial"/>
              </a:rPr>
              <a:t>PY</a:t>
            </a:r>
            <a:r>
              <a:rPr sz="2800" i="1" spc="-5" dirty="0">
                <a:solidFill>
                  <a:srgbClr val="FF0000"/>
                </a:solidFill>
                <a:latin typeface="Arial"/>
                <a:cs typeface="Arial"/>
              </a:rPr>
              <a:t>TH</a:t>
            </a:r>
            <a:r>
              <a:rPr sz="2800" i="1" dirty="0">
                <a:solidFill>
                  <a:srgbClr val="FF0000"/>
                </a:solidFill>
                <a:latin typeface="Arial"/>
                <a:cs typeface="Arial"/>
              </a:rPr>
              <a:t>O</a:t>
            </a:r>
            <a:r>
              <a:rPr sz="2800" i="1" spc="-5" dirty="0">
                <a:solidFill>
                  <a:srgbClr val="FF0000"/>
                </a:solidFill>
                <a:latin typeface="Arial"/>
                <a:cs typeface="Arial"/>
              </a:rPr>
              <a:t>N  </a:t>
            </a:r>
            <a:r>
              <a:rPr sz="2800" i="1" dirty="0">
                <a:solidFill>
                  <a:srgbClr val="FF0000"/>
                </a:solidFill>
                <a:latin typeface="Arial"/>
                <a:cs typeface="Arial"/>
              </a:rPr>
              <a:t>P</a:t>
            </a:r>
            <a:r>
              <a:rPr sz="2800" i="1" spc="-5" dirty="0">
                <a:solidFill>
                  <a:srgbClr val="FF0000"/>
                </a:solidFill>
                <a:latin typeface="Arial"/>
                <a:cs typeface="Arial"/>
              </a:rPr>
              <a:t>R</a:t>
            </a:r>
            <a:r>
              <a:rPr sz="2800" i="1" dirty="0">
                <a:solidFill>
                  <a:srgbClr val="FF0000"/>
                </a:solidFill>
                <a:latin typeface="Arial"/>
                <a:cs typeface="Arial"/>
              </a:rPr>
              <a:t>O</a:t>
            </a:r>
            <a:r>
              <a:rPr sz="2800" i="1" spc="-5" dirty="0">
                <a:solidFill>
                  <a:srgbClr val="FF0000"/>
                </a:solidFill>
                <a:latin typeface="Arial"/>
                <a:cs typeface="Arial"/>
              </a:rPr>
              <a:t>J</a:t>
            </a:r>
            <a:r>
              <a:rPr sz="2800" i="1" dirty="0">
                <a:solidFill>
                  <a:srgbClr val="FF0000"/>
                </a:solidFill>
                <a:latin typeface="Arial"/>
                <a:cs typeface="Arial"/>
              </a:rPr>
              <a:t>E</a:t>
            </a:r>
            <a:r>
              <a:rPr sz="2800" i="1" spc="-5" dirty="0">
                <a:solidFill>
                  <a:srgbClr val="FF0000"/>
                </a:solidFill>
                <a:latin typeface="Arial"/>
                <a:cs typeface="Arial"/>
              </a:rPr>
              <a:t>CT</a:t>
            </a:r>
            <a:endParaRPr sz="2800">
              <a:latin typeface="Arial"/>
              <a:cs typeface="Arial"/>
            </a:endParaRPr>
          </a:p>
        </p:txBody>
      </p:sp>
      <p:sp>
        <p:nvSpPr>
          <p:cNvPr id="4" name="object 4"/>
          <p:cNvSpPr txBox="1">
            <a:spLocks noGrp="1"/>
          </p:cNvSpPr>
          <p:nvPr>
            <p:ph type="body" idx="1"/>
          </p:nvPr>
        </p:nvSpPr>
        <p:spPr>
          <a:prstGeom prst="rect">
            <a:avLst/>
          </a:prstGeom>
        </p:spPr>
        <p:txBody>
          <a:bodyPr vert="horz" wrap="square" lIns="0" tIns="12065" rIns="0" bIns="0" rtlCol="0">
            <a:spAutoFit/>
          </a:bodyPr>
          <a:lstStyle/>
          <a:p>
            <a:pPr marL="3608070" marR="5080" algn="r">
              <a:lnSpc>
                <a:spcPct val="100000"/>
              </a:lnSpc>
              <a:spcBef>
                <a:spcPts val="95"/>
              </a:spcBef>
            </a:pPr>
            <a:r>
              <a:rPr spc="-15" dirty="0"/>
              <a:t>TOPIC- </a:t>
            </a:r>
            <a:r>
              <a:rPr spc="-5" dirty="0"/>
              <a:t>Classic Snake</a:t>
            </a:r>
            <a:r>
              <a:rPr spc="-10" dirty="0"/>
              <a:t> </a:t>
            </a:r>
            <a:r>
              <a:rPr spc="-5" dirty="0"/>
              <a:t>Game</a:t>
            </a:r>
          </a:p>
          <a:p>
            <a:pPr marL="3608070">
              <a:lnSpc>
                <a:spcPct val="100000"/>
              </a:lnSpc>
              <a:spcBef>
                <a:spcPts val="25"/>
              </a:spcBef>
            </a:pPr>
            <a:endParaRPr sz="2900">
              <a:latin typeface="Times New Roman"/>
              <a:cs typeface="Times New Roman"/>
            </a:endParaRPr>
          </a:p>
          <a:p>
            <a:pPr marL="3620770">
              <a:lnSpc>
                <a:spcPct val="100000"/>
              </a:lnSpc>
            </a:pPr>
            <a:r>
              <a:rPr spc="-5" dirty="0"/>
              <a:t>Submitted to- </a:t>
            </a:r>
            <a:r>
              <a:rPr spc="-55" dirty="0"/>
              <a:t>Mr. </a:t>
            </a:r>
            <a:r>
              <a:rPr spc="-5" dirty="0"/>
              <a:t>Sagar</a:t>
            </a:r>
            <a:r>
              <a:rPr spc="20" dirty="0"/>
              <a:t> </a:t>
            </a:r>
            <a:r>
              <a:rPr spc="-5" dirty="0"/>
              <a:t>Pandey</a:t>
            </a:r>
          </a:p>
          <a:p>
            <a:pPr marL="3608070" marR="5080" algn="r">
              <a:lnSpc>
                <a:spcPct val="100000"/>
              </a:lnSpc>
              <a:spcBef>
                <a:spcPts val="2120"/>
              </a:spcBef>
            </a:pPr>
            <a:r>
              <a:rPr sz="3200" b="0" i="0" spc="-5" dirty="0">
                <a:solidFill>
                  <a:srgbClr val="000000"/>
                </a:solidFill>
                <a:latin typeface="Arial"/>
                <a:cs typeface="Arial"/>
              </a:rPr>
              <a:t>SUBMITTEDE</a:t>
            </a:r>
            <a:r>
              <a:rPr sz="3200" b="0" i="0" spc="-55" dirty="0">
                <a:solidFill>
                  <a:srgbClr val="000000"/>
                </a:solidFill>
                <a:latin typeface="Arial"/>
                <a:cs typeface="Arial"/>
              </a:rPr>
              <a:t> </a:t>
            </a:r>
            <a:r>
              <a:rPr sz="3200" b="0" i="0" spc="-65" dirty="0">
                <a:solidFill>
                  <a:srgbClr val="000000"/>
                </a:solidFill>
                <a:latin typeface="Arial"/>
                <a:cs typeface="Arial"/>
              </a:rPr>
              <a:t>BY:</a:t>
            </a:r>
            <a:endParaRPr sz="32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2978142402"/>
              </p:ext>
            </p:extLst>
          </p:nvPr>
        </p:nvGraphicFramePr>
        <p:xfrm>
          <a:off x="1517650" y="4653155"/>
          <a:ext cx="8837294" cy="2112770"/>
        </p:xfrm>
        <a:graphic>
          <a:graphicData uri="http://schemas.openxmlformats.org/drawingml/2006/table">
            <a:tbl>
              <a:tblPr firstRow="1" bandRow="1">
                <a:tableStyleId>{2D5ABB26-0587-4C30-8999-92F81FD0307C}</a:tableStyleId>
              </a:tblPr>
              <a:tblGrid>
                <a:gridCol w="2945765"/>
                <a:gridCol w="2945765"/>
                <a:gridCol w="2945764"/>
              </a:tblGrid>
              <a:tr h="704257">
                <a:tc>
                  <a:txBody>
                    <a:bodyPr/>
                    <a:lstStyle/>
                    <a:p>
                      <a:pPr marL="91440">
                        <a:lnSpc>
                          <a:spcPct val="100000"/>
                        </a:lnSpc>
                        <a:spcBef>
                          <a:spcPts val="270"/>
                        </a:spcBef>
                      </a:pPr>
                      <a:r>
                        <a:rPr sz="1800" b="1" dirty="0">
                          <a:solidFill>
                            <a:srgbClr val="FFFFFF"/>
                          </a:solidFill>
                          <a:latin typeface="Arial"/>
                          <a:cs typeface="Arial"/>
                        </a:rPr>
                        <a:t>NAME</a:t>
                      </a:r>
                      <a:endParaRPr sz="1800" dirty="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F5F5F"/>
                    </a:solidFill>
                  </a:tcPr>
                </a:tc>
                <a:tc>
                  <a:txBody>
                    <a:bodyPr/>
                    <a:lstStyle/>
                    <a:p>
                      <a:pPr marL="90805" marR="1136650">
                        <a:lnSpc>
                          <a:spcPct val="100000"/>
                        </a:lnSpc>
                        <a:spcBef>
                          <a:spcPts val="270"/>
                        </a:spcBef>
                      </a:pPr>
                      <a:r>
                        <a:rPr sz="1800" b="1" dirty="0">
                          <a:solidFill>
                            <a:srgbClr val="FFFFFF"/>
                          </a:solidFill>
                          <a:latin typeface="Arial"/>
                          <a:cs typeface="Arial"/>
                        </a:rPr>
                        <a:t>R</a:t>
                      </a:r>
                      <a:r>
                        <a:rPr sz="1800" b="1" spc="-5" dirty="0">
                          <a:solidFill>
                            <a:srgbClr val="FFFFFF"/>
                          </a:solidFill>
                          <a:latin typeface="Arial"/>
                          <a:cs typeface="Arial"/>
                        </a:rPr>
                        <a:t>EGIS</a:t>
                      </a:r>
                      <a:r>
                        <a:rPr sz="1800" b="1" dirty="0">
                          <a:solidFill>
                            <a:srgbClr val="FFFFFF"/>
                          </a:solidFill>
                          <a:latin typeface="Arial"/>
                          <a:cs typeface="Arial"/>
                        </a:rPr>
                        <a:t>TR</a:t>
                      </a:r>
                      <a:r>
                        <a:rPr sz="1800" b="1" spc="-135" dirty="0">
                          <a:solidFill>
                            <a:srgbClr val="FFFFFF"/>
                          </a:solidFill>
                          <a:latin typeface="Arial"/>
                          <a:cs typeface="Arial"/>
                        </a:rPr>
                        <a:t>A</a:t>
                      </a:r>
                      <a:r>
                        <a:rPr sz="1800" b="1" dirty="0">
                          <a:solidFill>
                            <a:srgbClr val="FFFFFF"/>
                          </a:solidFill>
                          <a:latin typeface="Arial"/>
                          <a:cs typeface="Arial"/>
                        </a:rPr>
                        <a:t>T</a:t>
                      </a:r>
                      <a:r>
                        <a:rPr sz="1800" b="1" spc="-5" dirty="0">
                          <a:solidFill>
                            <a:srgbClr val="FFFFFF"/>
                          </a:solidFill>
                          <a:latin typeface="Arial"/>
                          <a:cs typeface="Arial"/>
                        </a:rPr>
                        <a:t>IO</a:t>
                      </a:r>
                      <a:r>
                        <a:rPr sz="1800" b="1" dirty="0">
                          <a:solidFill>
                            <a:srgbClr val="FFFFFF"/>
                          </a:solidFill>
                          <a:latin typeface="Arial"/>
                          <a:cs typeface="Arial"/>
                        </a:rPr>
                        <a:t>N  </a:t>
                      </a:r>
                      <a:r>
                        <a:rPr sz="1800" b="1" spc="-5" dirty="0">
                          <a:solidFill>
                            <a:srgbClr val="FFFFFF"/>
                          </a:solidFill>
                          <a:latin typeface="Arial"/>
                          <a:cs typeface="Arial"/>
                        </a:rPr>
                        <a:t>NUMBER</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F5F5F"/>
                    </a:solidFill>
                  </a:tcPr>
                </a:tc>
                <a:tc>
                  <a:txBody>
                    <a:bodyPr/>
                    <a:lstStyle/>
                    <a:p>
                      <a:pPr marL="91440">
                        <a:lnSpc>
                          <a:spcPct val="100000"/>
                        </a:lnSpc>
                        <a:spcBef>
                          <a:spcPts val="270"/>
                        </a:spcBef>
                      </a:pPr>
                      <a:r>
                        <a:rPr sz="1800" b="1" spc="-5" dirty="0">
                          <a:solidFill>
                            <a:srgbClr val="FFFFFF"/>
                          </a:solidFill>
                          <a:latin typeface="Arial"/>
                          <a:cs typeface="Arial"/>
                        </a:rPr>
                        <a:t>ROLL</a:t>
                      </a:r>
                      <a:r>
                        <a:rPr sz="1800" b="1" spc="-40" dirty="0">
                          <a:solidFill>
                            <a:srgbClr val="FFFFFF"/>
                          </a:solidFill>
                          <a:latin typeface="Arial"/>
                          <a:cs typeface="Arial"/>
                        </a:rPr>
                        <a:t> </a:t>
                      </a:r>
                      <a:r>
                        <a:rPr sz="1800" b="1" dirty="0">
                          <a:solidFill>
                            <a:srgbClr val="FFFFFF"/>
                          </a:solidFill>
                          <a:latin typeface="Arial"/>
                          <a:cs typeface="Arial"/>
                        </a:rPr>
                        <a:t>NO</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F5F5F"/>
                    </a:solidFill>
                  </a:tcPr>
                </a:tc>
              </a:tr>
              <a:tr h="704256">
                <a:tc>
                  <a:txBody>
                    <a:bodyPr/>
                    <a:lstStyle/>
                    <a:p>
                      <a:pPr marL="91440">
                        <a:lnSpc>
                          <a:spcPct val="100000"/>
                        </a:lnSpc>
                        <a:spcBef>
                          <a:spcPts val="270"/>
                        </a:spcBef>
                      </a:pPr>
                      <a:r>
                        <a:rPr sz="1800" spc="-40" dirty="0">
                          <a:latin typeface="Arial"/>
                          <a:cs typeface="Arial"/>
                        </a:rPr>
                        <a:t>YASH</a:t>
                      </a:r>
                      <a:r>
                        <a:rPr sz="1800" spc="-5" dirty="0">
                          <a:latin typeface="Arial"/>
                          <a:cs typeface="Arial"/>
                        </a:rPr>
                        <a:t> </a:t>
                      </a:r>
                      <a:r>
                        <a:rPr sz="1800" spc="-25" dirty="0">
                          <a:latin typeface="Arial"/>
                          <a:cs typeface="Arial"/>
                        </a:rPr>
                        <a:t>VARDHAN</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tc>
                  <a:txBody>
                    <a:bodyPr/>
                    <a:lstStyle/>
                    <a:p>
                      <a:pPr marL="217804">
                        <a:lnSpc>
                          <a:spcPct val="100000"/>
                        </a:lnSpc>
                        <a:spcBef>
                          <a:spcPts val="270"/>
                        </a:spcBef>
                      </a:pPr>
                      <a:r>
                        <a:rPr lang="en-US" sz="1800" dirty="0" smtClean="0">
                          <a:latin typeface="Arial"/>
                          <a:cs typeface="Arial"/>
                        </a:rPr>
                        <a:t>11908366</a:t>
                      </a:r>
                      <a:endParaRPr sz="1800" dirty="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tc>
                  <a:txBody>
                    <a:bodyPr/>
                    <a:lstStyle/>
                    <a:p>
                      <a:pPr marL="91440">
                        <a:lnSpc>
                          <a:spcPct val="100000"/>
                        </a:lnSpc>
                        <a:spcBef>
                          <a:spcPts val="270"/>
                        </a:spcBef>
                      </a:pPr>
                      <a:r>
                        <a:rPr sz="1800" spc="-5" dirty="0">
                          <a:latin typeface="Arial"/>
                          <a:cs typeface="Arial"/>
                        </a:rPr>
                        <a:t>61</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2D2"/>
                    </a:solidFill>
                  </a:tcPr>
                </a:tc>
              </a:tr>
              <a:tr h="704257">
                <a:tc>
                  <a:txBody>
                    <a:bodyPr/>
                    <a:lstStyle/>
                    <a:p>
                      <a:pPr marL="91440">
                        <a:lnSpc>
                          <a:spcPct val="100000"/>
                        </a:lnSpc>
                        <a:spcBef>
                          <a:spcPts val="270"/>
                        </a:spcBef>
                      </a:pPr>
                      <a:r>
                        <a:rPr sz="1800" spc="-20" dirty="0">
                          <a:latin typeface="Arial"/>
                          <a:cs typeface="Arial"/>
                        </a:rPr>
                        <a:t>K.RAMJEEVAN</a:t>
                      </a:r>
                      <a:endParaRPr sz="180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AEA"/>
                    </a:solidFill>
                  </a:tcPr>
                </a:tc>
                <a:tc>
                  <a:txBody>
                    <a:bodyPr/>
                    <a:lstStyle/>
                    <a:p>
                      <a:pPr marL="90805">
                        <a:lnSpc>
                          <a:spcPct val="100000"/>
                        </a:lnSpc>
                        <a:spcBef>
                          <a:spcPts val="270"/>
                        </a:spcBef>
                      </a:pPr>
                      <a:r>
                        <a:rPr sz="1800" spc="-25" dirty="0">
                          <a:latin typeface="Arial"/>
                          <a:cs typeface="Arial"/>
                        </a:rPr>
                        <a:t>11908530</a:t>
                      </a:r>
                      <a:endParaRPr sz="1800" dirty="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AEA"/>
                    </a:solidFill>
                  </a:tcPr>
                </a:tc>
                <a:tc>
                  <a:txBody>
                    <a:bodyPr/>
                    <a:lstStyle/>
                    <a:p>
                      <a:pPr marL="91440">
                        <a:lnSpc>
                          <a:spcPct val="100000"/>
                        </a:lnSpc>
                        <a:spcBef>
                          <a:spcPts val="270"/>
                        </a:spcBef>
                      </a:pPr>
                      <a:r>
                        <a:rPr sz="1800" spc="-5" dirty="0">
                          <a:latin typeface="Arial"/>
                          <a:cs typeface="Arial"/>
                        </a:rPr>
                        <a:t>69</a:t>
                      </a:r>
                      <a:endParaRPr sz="1800" dirty="0">
                        <a:latin typeface="Arial"/>
                        <a:cs typeface="Arial"/>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AEA"/>
                    </a:solidFill>
                  </a:tcPr>
                </a:tc>
              </a:tr>
            </a:tbl>
          </a:graphicData>
        </a:graphic>
      </p:graphicFrame>
      <p:sp>
        <p:nvSpPr>
          <p:cNvPr id="6" name="object 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1184275"/>
            <a:ext cx="4509135" cy="57404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5600" algn="l"/>
              </a:tabLst>
            </a:pPr>
            <a:r>
              <a:rPr sz="3600" b="1" u="heavy" spc="-5" dirty="0">
                <a:solidFill>
                  <a:srgbClr val="FF0000"/>
                </a:solidFill>
                <a:uFill>
                  <a:solidFill>
                    <a:srgbClr val="FF0000"/>
                  </a:solidFill>
                </a:uFill>
                <a:latin typeface="Arial"/>
                <a:cs typeface="Arial"/>
              </a:rPr>
              <a:t>Creating </a:t>
            </a:r>
            <a:r>
              <a:rPr sz="3600" b="1" u="heavy" dirty="0">
                <a:solidFill>
                  <a:srgbClr val="FF0000"/>
                </a:solidFill>
                <a:uFill>
                  <a:solidFill>
                    <a:srgbClr val="FF0000"/>
                  </a:solidFill>
                </a:uFill>
                <a:latin typeface="Arial"/>
                <a:cs typeface="Arial"/>
              </a:rPr>
              <a:t>the</a:t>
            </a:r>
            <a:r>
              <a:rPr sz="3600" b="1" u="heavy" spc="-70" dirty="0">
                <a:solidFill>
                  <a:srgbClr val="FF0000"/>
                </a:solidFill>
                <a:uFill>
                  <a:solidFill>
                    <a:srgbClr val="FF0000"/>
                  </a:solidFill>
                </a:uFill>
                <a:latin typeface="Arial"/>
                <a:cs typeface="Arial"/>
              </a:rPr>
              <a:t> </a:t>
            </a:r>
            <a:r>
              <a:rPr sz="3600" b="1" u="heavy" spc="-5" dirty="0">
                <a:solidFill>
                  <a:srgbClr val="FF0000"/>
                </a:solidFill>
                <a:uFill>
                  <a:solidFill>
                    <a:srgbClr val="FF0000"/>
                  </a:solidFill>
                </a:uFill>
                <a:latin typeface="Arial"/>
                <a:cs typeface="Arial"/>
              </a:rPr>
              <a:t>Snake</a:t>
            </a:r>
            <a:endParaRPr sz="3600">
              <a:latin typeface="Arial"/>
              <a:cs typeface="Arial"/>
            </a:endParaRPr>
          </a:p>
        </p:txBody>
      </p:sp>
      <p:sp>
        <p:nvSpPr>
          <p:cNvPr id="3" name="object 3"/>
          <p:cNvSpPr txBox="1"/>
          <p:nvPr/>
        </p:nvSpPr>
        <p:spPr>
          <a:xfrm>
            <a:off x="688340" y="2555239"/>
            <a:ext cx="10685780" cy="3011805"/>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Lst>
            </a:pPr>
            <a:r>
              <a:rPr sz="2800" i="1" spc="-135" dirty="0">
                <a:solidFill>
                  <a:srgbClr val="006FC0"/>
                </a:solidFill>
                <a:latin typeface="Arial"/>
                <a:cs typeface="Arial"/>
              </a:rPr>
              <a:t>To </a:t>
            </a:r>
            <a:r>
              <a:rPr sz="2800" i="1" spc="-5" dirty="0">
                <a:solidFill>
                  <a:srgbClr val="006FC0"/>
                </a:solidFill>
                <a:latin typeface="Arial"/>
                <a:cs typeface="Arial"/>
              </a:rPr>
              <a:t>create the snake, we will first initialize a few colour variables in  order to colour the snake, food, screen, etc. The colour scheme  used in Pygame is RGB i.e “Red Green Blue”. In case you set all  these to </a:t>
            </a:r>
            <a:r>
              <a:rPr sz="2800" i="1" spc="-20" dirty="0">
                <a:solidFill>
                  <a:srgbClr val="006FC0"/>
                </a:solidFill>
                <a:latin typeface="Arial"/>
                <a:cs typeface="Arial"/>
              </a:rPr>
              <a:t>0’s, </a:t>
            </a:r>
            <a:r>
              <a:rPr sz="2800" i="1" spc="-5" dirty="0">
                <a:solidFill>
                  <a:srgbClr val="006FC0"/>
                </a:solidFill>
                <a:latin typeface="Arial"/>
                <a:cs typeface="Arial"/>
              </a:rPr>
              <a:t>the colour will be black and all </a:t>
            </a:r>
            <a:r>
              <a:rPr sz="2800" i="1" spc="-15" dirty="0">
                <a:solidFill>
                  <a:srgbClr val="006FC0"/>
                </a:solidFill>
                <a:latin typeface="Arial"/>
                <a:cs typeface="Arial"/>
              </a:rPr>
              <a:t>255’s </a:t>
            </a:r>
            <a:r>
              <a:rPr sz="2800" i="1" spc="-5" dirty="0">
                <a:solidFill>
                  <a:srgbClr val="006FC0"/>
                </a:solidFill>
                <a:latin typeface="Arial"/>
                <a:cs typeface="Arial"/>
              </a:rPr>
              <a:t>will be white. So  our snake will actually be a rectangle. </a:t>
            </a:r>
            <a:r>
              <a:rPr sz="2800" i="1" spc="-135" dirty="0">
                <a:solidFill>
                  <a:srgbClr val="006FC0"/>
                </a:solidFill>
                <a:latin typeface="Arial"/>
                <a:cs typeface="Arial"/>
              </a:rPr>
              <a:t>To </a:t>
            </a:r>
            <a:r>
              <a:rPr sz="2800" i="1" spc="-5" dirty="0">
                <a:solidFill>
                  <a:srgbClr val="006FC0"/>
                </a:solidFill>
                <a:latin typeface="Arial"/>
                <a:cs typeface="Arial"/>
              </a:rPr>
              <a:t>draw rectangles in  Pygame, you can make use of a function called </a:t>
            </a:r>
            <a:r>
              <a:rPr sz="2800" i="1" spc="-20" dirty="0">
                <a:solidFill>
                  <a:srgbClr val="006FC0"/>
                </a:solidFill>
                <a:latin typeface="Arial"/>
                <a:cs typeface="Arial"/>
              </a:rPr>
              <a:t>draw.rect() </a:t>
            </a:r>
            <a:r>
              <a:rPr sz="2800" i="1" spc="-5" dirty="0">
                <a:solidFill>
                  <a:srgbClr val="006FC0"/>
                </a:solidFill>
                <a:latin typeface="Arial"/>
                <a:cs typeface="Arial"/>
              </a:rPr>
              <a:t>which  will help you draw the rectangle with the desired colour and</a:t>
            </a:r>
            <a:r>
              <a:rPr sz="2800" i="1" spc="40" dirty="0">
                <a:solidFill>
                  <a:srgbClr val="006FC0"/>
                </a:solidFill>
                <a:latin typeface="Arial"/>
                <a:cs typeface="Arial"/>
              </a:rPr>
              <a:t> </a:t>
            </a:r>
            <a:r>
              <a:rPr sz="2800" i="1" spc="-5" dirty="0">
                <a:solidFill>
                  <a:srgbClr val="006FC0"/>
                </a:solidFill>
                <a:latin typeface="Arial"/>
                <a:cs typeface="Arial"/>
              </a:rPr>
              <a:t>size.</a:t>
            </a:r>
            <a:endParaRPr sz="28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1184275"/>
            <a:ext cx="10678795" cy="490410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5600" algn="l"/>
              </a:tabLst>
            </a:pPr>
            <a:r>
              <a:rPr sz="3600" b="1" u="heavy" spc="-5" dirty="0">
                <a:solidFill>
                  <a:srgbClr val="6F2F9F"/>
                </a:solidFill>
                <a:uFill>
                  <a:solidFill>
                    <a:srgbClr val="6F2F9F"/>
                  </a:solidFill>
                </a:uFill>
                <a:latin typeface="Arial"/>
                <a:cs typeface="Arial"/>
              </a:rPr>
              <a:t>Moving </a:t>
            </a:r>
            <a:r>
              <a:rPr sz="3600" b="1" u="heavy" dirty="0">
                <a:solidFill>
                  <a:srgbClr val="6F2F9F"/>
                </a:solidFill>
                <a:uFill>
                  <a:solidFill>
                    <a:srgbClr val="6F2F9F"/>
                  </a:solidFill>
                </a:uFill>
                <a:latin typeface="Arial"/>
                <a:cs typeface="Arial"/>
              </a:rPr>
              <a:t>the</a:t>
            </a:r>
            <a:r>
              <a:rPr sz="3600" b="1" u="heavy" spc="-5" dirty="0">
                <a:solidFill>
                  <a:srgbClr val="6F2F9F"/>
                </a:solidFill>
                <a:uFill>
                  <a:solidFill>
                    <a:srgbClr val="6F2F9F"/>
                  </a:solidFill>
                </a:uFill>
                <a:latin typeface="Arial"/>
                <a:cs typeface="Arial"/>
              </a:rPr>
              <a:t> Snake</a:t>
            </a:r>
            <a:endParaRPr sz="3600">
              <a:latin typeface="Arial"/>
              <a:cs typeface="Arial"/>
            </a:endParaRPr>
          </a:p>
          <a:p>
            <a:pPr>
              <a:lnSpc>
                <a:spcPct val="100000"/>
              </a:lnSpc>
              <a:spcBef>
                <a:spcPts val="10"/>
              </a:spcBef>
            </a:pPr>
            <a:endParaRPr sz="5100">
              <a:latin typeface="Times New Roman"/>
              <a:cs typeface="Times New Roman"/>
            </a:endParaRPr>
          </a:p>
          <a:p>
            <a:pPr marL="355600" marR="473075" indent="-342900">
              <a:lnSpc>
                <a:spcPct val="100000"/>
              </a:lnSpc>
              <a:buFont typeface="Calibri"/>
              <a:buChar char="•"/>
              <a:tabLst>
                <a:tab pos="354965" algn="l"/>
                <a:tab pos="355600" algn="l"/>
              </a:tabLst>
            </a:pPr>
            <a:r>
              <a:rPr sz="2800" i="1" spc="-125" dirty="0">
                <a:solidFill>
                  <a:srgbClr val="00AFEF"/>
                </a:solidFill>
                <a:latin typeface="Calibri"/>
                <a:cs typeface="Calibri"/>
              </a:rPr>
              <a:t>To </a:t>
            </a:r>
            <a:r>
              <a:rPr sz="2800" i="1" spc="-10" dirty="0">
                <a:solidFill>
                  <a:srgbClr val="00AFEF"/>
                </a:solidFill>
                <a:latin typeface="Calibri"/>
                <a:cs typeface="Calibri"/>
              </a:rPr>
              <a:t>move </a:t>
            </a:r>
            <a:r>
              <a:rPr sz="2800" i="1" spc="-5" dirty="0">
                <a:solidFill>
                  <a:srgbClr val="00AFEF"/>
                </a:solidFill>
                <a:latin typeface="Calibri"/>
                <a:cs typeface="Calibri"/>
              </a:rPr>
              <a:t>the </a:t>
            </a:r>
            <a:r>
              <a:rPr sz="2800" i="1" spc="-20" dirty="0">
                <a:solidFill>
                  <a:srgbClr val="00AFEF"/>
                </a:solidFill>
                <a:latin typeface="Calibri"/>
                <a:cs typeface="Calibri"/>
              </a:rPr>
              <a:t>snake, </a:t>
            </a:r>
            <a:r>
              <a:rPr sz="2800" i="1" spc="-5" dirty="0">
                <a:solidFill>
                  <a:srgbClr val="00AFEF"/>
                </a:solidFill>
                <a:latin typeface="Calibri"/>
                <a:cs typeface="Calibri"/>
              </a:rPr>
              <a:t>you will need </a:t>
            </a:r>
            <a:r>
              <a:rPr sz="2800" i="1" spc="-20" dirty="0">
                <a:solidFill>
                  <a:srgbClr val="00AFEF"/>
                </a:solidFill>
                <a:latin typeface="Calibri"/>
                <a:cs typeface="Calibri"/>
              </a:rPr>
              <a:t>to </a:t>
            </a:r>
            <a:r>
              <a:rPr sz="2800" i="1" spc="-5" dirty="0">
                <a:solidFill>
                  <a:srgbClr val="00AFEF"/>
                </a:solidFill>
                <a:latin typeface="Calibri"/>
                <a:cs typeface="Calibri"/>
              </a:rPr>
              <a:t>use the </a:t>
            </a:r>
            <a:r>
              <a:rPr sz="2800" i="1" spc="-45" dirty="0">
                <a:solidFill>
                  <a:srgbClr val="00AFEF"/>
                </a:solidFill>
                <a:latin typeface="Calibri"/>
                <a:cs typeface="Calibri"/>
              </a:rPr>
              <a:t>key </a:t>
            </a:r>
            <a:r>
              <a:rPr sz="2800" i="1" spc="-15" dirty="0">
                <a:solidFill>
                  <a:srgbClr val="00AFEF"/>
                </a:solidFill>
                <a:latin typeface="Calibri"/>
                <a:cs typeface="Calibri"/>
              </a:rPr>
              <a:t>events </a:t>
            </a:r>
            <a:r>
              <a:rPr sz="2800" i="1" spc="-10" dirty="0">
                <a:solidFill>
                  <a:srgbClr val="00AFEF"/>
                </a:solidFill>
                <a:latin typeface="Calibri"/>
                <a:cs typeface="Calibri"/>
              </a:rPr>
              <a:t>present </a:t>
            </a:r>
            <a:r>
              <a:rPr sz="2800" i="1" spc="-5" dirty="0">
                <a:solidFill>
                  <a:srgbClr val="00AFEF"/>
                </a:solidFill>
                <a:latin typeface="Calibri"/>
                <a:cs typeface="Calibri"/>
              </a:rPr>
              <a:t>in the  </a:t>
            </a:r>
            <a:r>
              <a:rPr sz="2800" i="1" spc="-10" dirty="0">
                <a:solidFill>
                  <a:srgbClr val="00AFEF"/>
                </a:solidFill>
                <a:latin typeface="Calibri"/>
                <a:cs typeface="Calibri"/>
              </a:rPr>
              <a:t>KEYDOWN </a:t>
            </a:r>
            <a:r>
              <a:rPr sz="2800" i="1" spc="-5" dirty="0">
                <a:solidFill>
                  <a:srgbClr val="00AFEF"/>
                </a:solidFill>
                <a:latin typeface="Calibri"/>
                <a:cs typeface="Calibri"/>
              </a:rPr>
              <a:t>class of Pygame. The </a:t>
            </a:r>
            <a:r>
              <a:rPr sz="2800" i="1" spc="-15" dirty="0">
                <a:solidFill>
                  <a:srgbClr val="00AFEF"/>
                </a:solidFill>
                <a:latin typeface="Calibri"/>
                <a:cs typeface="Calibri"/>
              </a:rPr>
              <a:t>events </a:t>
            </a:r>
            <a:r>
              <a:rPr sz="2800" i="1" spc="-5" dirty="0">
                <a:solidFill>
                  <a:srgbClr val="00AFEF"/>
                </a:solidFill>
                <a:latin typeface="Calibri"/>
                <a:cs typeface="Calibri"/>
              </a:rPr>
              <a:t>that are used </a:t>
            </a:r>
            <a:r>
              <a:rPr sz="2800" i="1" spc="-10" dirty="0">
                <a:solidFill>
                  <a:srgbClr val="00AFEF"/>
                </a:solidFill>
                <a:latin typeface="Calibri"/>
                <a:cs typeface="Calibri"/>
              </a:rPr>
              <a:t>over </a:t>
            </a:r>
            <a:r>
              <a:rPr sz="2800" i="1" spc="-5" dirty="0">
                <a:solidFill>
                  <a:srgbClr val="00AFEF"/>
                </a:solidFill>
                <a:latin typeface="Calibri"/>
                <a:cs typeface="Calibri"/>
              </a:rPr>
              <a:t>here are,  </a:t>
            </a:r>
            <a:r>
              <a:rPr sz="2800" i="1" spc="-70" dirty="0">
                <a:solidFill>
                  <a:srgbClr val="00AFEF"/>
                </a:solidFill>
                <a:latin typeface="Calibri"/>
                <a:cs typeface="Calibri"/>
              </a:rPr>
              <a:t>K_UP, </a:t>
            </a:r>
            <a:r>
              <a:rPr sz="2800" i="1" spc="-10" dirty="0">
                <a:solidFill>
                  <a:srgbClr val="00AFEF"/>
                </a:solidFill>
                <a:latin typeface="Calibri"/>
                <a:cs typeface="Calibri"/>
              </a:rPr>
              <a:t>K_DOWN, </a:t>
            </a:r>
            <a:r>
              <a:rPr sz="2800" i="1" spc="-45" dirty="0">
                <a:solidFill>
                  <a:srgbClr val="00AFEF"/>
                </a:solidFill>
                <a:latin typeface="Calibri"/>
                <a:cs typeface="Calibri"/>
              </a:rPr>
              <a:t>K_LEFT, </a:t>
            </a:r>
            <a:r>
              <a:rPr sz="2800" i="1" spc="-5" dirty="0">
                <a:solidFill>
                  <a:srgbClr val="00AFEF"/>
                </a:solidFill>
                <a:latin typeface="Calibri"/>
                <a:cs typeface="Calibri"/>
              </a:rPr>
              <a:t>and K_RIGHT </a:t>
            </a:r>
            <a:r>
              <a:rPr sz="2800" i="1" spc="-20" dirty="0">
                <a:solidFill>
                  <a:srgbClr val="00AFEF"/>
                </a:solidFill>
                <a:latin typeface="Calibri"/>
                <a:cs typeface="Calibri"/>
              </a:rPr>
              <a:t>to </a:t>
            </a:r>
            <a:r>
              <a:rPr sz="2800" i="1" spc="-30" dirty="0">
                <a:solidFill>
                  <a:srgbClr val="00AFEF"/>
                </a:solidFill>
                <a:latin typeface="Calibri"/>
                <a:cs typeface="Calibri"/>
              </a:rPr>
              <a:t>make </a:t>
            </a:r>
            <a:r>
              <a:rPr sz="2800" i="1" spc="-5" dirty="0">
                <a:solidFill>
                  <a:srgbClr val="00AFEF"/>
                </a:solidFill>
                <a:latin typeface="Calibri"/>
                <a:cs typeface="Calibri"/>
              </a:rPr>
              <a:t>the </a:t>
            </a:r>
            <a:r>
              <a:rPr sz="2800" i="1" spc="-25" dirty="0">
                <a:solidFill>
                  <a:srgbClr val="00AFEF"/>
                </a:solidFill>
                <a:latin typeface="Calibri"/>
                <a:cs typeface="Calibri"/>
              </a:rPr>
              <a:t>snake </a:t>
            </a:r>
            <a:r>
              <a:rPr sz="2800" i="1" spc="-10" dirty="0">
                <a:solidFill>
                  <a:srgbClr val="00AFEF"/>
                </a:solidFill>
                <a:latin typeface="Calibri"/>
                <a:cs typeface="Calibri"/>
              </a:rPr>
              <a:t>move </a:t>
            </a:r>
            <a:r>
              <a:rPr sz="2800" i="1" spc="-5" dirty="0">
                <a:solidFill>
                  <a:srgbClr val="00AFEF"/>
                </a:solidFill>
                <a:latin typeface="Calibri"/>
                <a:cs typeface="Calibri"/>
              </a:rPr>
              <a:t>up,  </a:t>
            </a:r>
            <a:r>
              <a:rPr sz="2800" i="1" spc="-10" dirty="0">
                <a:solidFill>
                  <a:srgbClr val="00AFEF"/>
                </a:solidFill>
                <a:latin typeface="Calibri"/>
                <a:cs typeface="Calibri"/>
              </a:rPr>
              <a:t>down, </a:t>
            </a:r>
            <a:r>
              <a:rPr sz="2800" i="1" spc="-5" dirty="0">
                <a:solidFill>
                  <a:srgbClr val="00AFEF"/>
                </a:solidFill>
                <a:latin typeface="Calibri"/>
                <a:cs typeface="Calibri"/>
              </a:rPr>
              <a:t>left and </a:t>
            </a:r>
            <a:r>
              <a:rPr sz="2800" i="1" spc="-10" dirty="0">
                <a:solidFill>
                  <a:srgbClr val="00AFEF"/>
                </a:solidFill>
                <a:latin typeface="Calibri"/>
                <a:cs typeface="Calibri"/>
              </a:rPr>
              <a:t>right </a:t>
            </a:r>
            <a:r>
              <a:rPr sz="2800" i="1" spc="-15" dirty="0">
                <a:solidFill>
                  <a:srgbClr val="00AFEF"/>
                </a:solidFill>
                <a:latin typeface="Calibri"/>
                <a:cs typeface="Calibri"/>
              </a:rPr>
              <a:t>respectively. Also, </a:t>
            </a:r>
            <a:r>
              <a:rPr sz="2800" i="1" spc="-5" dirty="0">
                <a:solidFill>
                  <a:srgbClr val="00AFEF"/>
                </a:solidFill>
                <a:latin typeface="Calibri"/>
                <a:cs typeface="Calibri"/>
              </a:rPr>
              <a:t>the display screen is black  coloured.</a:t>
            </a:r>
            <a:endParaRPr sz="2800">
              <a:latin typeface="Calibri"/>
              <a:cs typeface="Calibri"/>
            </a:endParaRPr>
          </a:p>
          <a:p>
            <a:pPr>
              <a:lnSpc>
                <a:spcPct val="100000"/>
              </a:lnSpc>
              <a:spcBef>
                <a:spcPts val="40"/>
              </a:spcBef>
              <a:buClr>
                <a:srgbClr val="00AFEF"/>
              </a:buClr>
              <a:buFont typeface="Calibri"/>
              <a:buChar char="•"/>
            </a:pPr>
            <a:endParaRPr sz="4050">
              <a:latin typeface="Times New Roman"/>
              <a:cs typeface="Times New Roman"/>
            </a:endParaRPr>
          </a:p>
          <a:p>
            <a:pPr marL="355600" marR="5080" indent="-342900">
              <a:lnSpc>
                <a:spcPct val="100000"/>
              </a:lnSpc>
              <a:buFont typeface="Calibri"/>
              <a:buChar char="•"/>
              <a:tabLst>
                <a:tab pos="354965" algn="l"/>
                <a:tab pos="355600" algn="l"/>
              </a:tabLst>
            </a:pPr>
            <a:r>
              <a:rPr sz="2800" i="1" spc="-5" dirty="0">
                <a:solidFill>
                  <a:srgbClr val="00AFEF"/>
                </a:solidFill>
                <a:latin typeface="Calibri"/>
                <a:cs typeface="Calibri"/>
              </a:rPr>
              <a:t>I have </a:t>
            </a:r>
            <a:r>
              <a:rPr sz="2800" i="1" spc="-10" dirty="0">
                <a:solidFill>
                  <a:srgbClr val="00AFEF"/>
                </a:solidFill>
                <a:latin typeface="Calibri"/>
                <a:cs typeface="Calibri"/>
              </a:rPr>
              <a:t>created new </a:t>
            </a:r>
            <a:r>
              <a:rPr sz="2800" i="1" spc="-5" dirty="0">
                <a:solidFill>
                  <a:srgbClr val="00AFEF"/>
                </a:solidFill>
                <a:latin typeface="Calibri"/>
                <a:cs typeface="Calibri"/>
              </a:rPr>
              <a:t>variables x1_change and y1_change in order </a:t>
            </a:r>
            <a:r>
              <a:rPr sz="2800" i="1" spc="-20" dirty="0">
                <a:solidFill>
                  <a:srgbClr val="00AFEF"/>
                </a:solidFill>
                <a:latin typeface="Calibri"/>
                <a:cs typeface="Calibri"/>
              </a:rPr>
              <a:t>to </a:t>
            </a:r>
            <a:r>
              <a:rPr sz="2800" i="1" spc="-5" dirty="0">
                <a:solidFill>
                  <a:srgbClr val="00AFEF"/>
                </a:solidFill>
                <a:latin typeface="Calibri"/>
                <a:cs typeface="Calibri"/>
              </a:rPr>
              <a:t>hold  the updating values of the x and y </a:t>
            </a:r>
            <a:r>
              <a:rPr sz="2800" i="1" spc="-10" dirty="0">
                <a:solidFill>
                  <a:srgbClr val="00AFEF"/>
                </a:solidFill>
                <a:latin typeface="Calibri"/>
                <a:cs typeface="Calibri"/>
              </a:rPr>
              <a:t>coordinates</a:t>
            </a:r>
            <a:r>
              <a:rPr sz="2800" i="1" spc="50" dirty="0">
                <a:solidFill>
                  <a:srgbClr val="00AFEF"/>
                </a:solidFill>
                <a:latin typeface="Calibri"/>
                <a:cs typeface="Calibri"/>
              </a:rPr>
              <a:t> </a:t>
            </a:r>
            <a:r>
              <a:rPr sz="2800" i="1" spc="-15" dirty="0">
                <a:solidFill>
                  <a:srgbClr val="00AFEF"/>
                </a:solidFill>
                <a:latin typeface="Calibri"/>
                <a:cs typeface="Calibri"/>
              </a:rPr>
              <a:t>respectively.</a:t>
            </a:r>
            <a:endParaRPr sz="2800">
              <a:latin typeface="Calibri"/>
              <a:cs typeface="Calibri"/>
            </a:endParaRPr>
          </a:p>
        </p:txBody>
      </p:sp>
      <p:sp>
        <p:nvSpPr>
          <p:cNvPr id="3" name="object 3"/>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456564"/>
            <a:ext cx="3808095" cy="405765"/>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500" b="1" u="heavy" spc="-5" dirty="0">
                <a:solidFill>
                  <a:srgbClr val="FF0000"/>
                </a:solidFill>
                <a:uFill>
                  <a:solidFill>
                    <a:srgbClr val="FF0000"/>
                  </a:solidFill>
                </a:uFill>
                <a:latin typeface="Arial"/>
                <a:cs typeface="Arial"/>
              </a:rPr>
              <a:t>Game over</a:t>
            </a:r>
            <a:r>
              <a:rPr sz="2500" b="1" u="heavy" spc="-45" dirty="0">
                <a:solidFill>
                  <a:srgbClr val="FF0000"/>
                </a:solidFill>
                <a:uFill>
                  <a:solidFill>
                    <a:srgbClr val="FF0000"/>
                  </a:solidFill>
                </a:uFill>
                <a:latin typeface="Arial"/>
                <a:cs typeface="Arial"/>
              </a:rPr>
              <a:t> </a:t>
            </a:r>
            <a:r>
              <a:rPr sz="2500" b="1" u="heavy" spc="-5" dirty="0">
                <a:solidFill>
                  <a:srgbClr val="FF0000"/>
                </a:solidFill>
                <a:uFill>
                  <a:solidFill>
                    <a:srgbClr val="FF0000"/>
                  </a:solidFill>
                </a:uFill>
                <a:latin typeface="Arial"/>
                <a:cs typeface="Arial"/>
              </a:rPr>
              <a:t>conditions:</a:t>
            </a:r>
            <a:endParaRPr sz="2500">
              <a:latin typeface="Arial"/>
              <a:cs typeface="Arial"/>
            </a:endParaRPr>
          </a:p>
        </p:txBody>
      </p:sp>
      <p:sp>
        <p:nvSpPr>
          <p:cNvPr id="3" name="object 3"/>
          <p:cNvSpPr txBox="1"/>
          <p:nvPr/>
        </p:nvSpPr>
        <p:spPr>
          <a:xfrm>
            <a:off x="688340" y="1308100"/>
            <a:ext cx="10778490" cy="3968115"/>
          </a:xfrm>
          <a:prstGeom prst="rect">
            <a:avLst/>
          </a:prstGeom>
        </p:spPr>
        <p:txBody>
          <a:bodyPr vert="horz" wrap="square" lIns="0" tIns="12065" rIns="0" bIns="0" rtlCol="0">
            <a:spAutoFit/>
          </a:bodyPr>
          <a:lstStyle/>
          <a:p>
            <a:pPr marL="355600" marR="62230" indent="-342900">
              <a:lnSpc>
                <a:spcPct val="100000"/>
              </a:lnSpc>
              <a:spcBef>
                <a:spcPts val="95"/>
              </a:spcBef>
              <a:buFont typeface="Arial"/>
              <a:buChar char="•"/>
              <a:tabLst>
                <a:tab pos="354965" algn="l"/>
                <a:tab pos="355600" algn="l"/>
              </a:tabLst>
            </a:pPr>
            <a:r>
              <a:rPr sz="2200" i="1" spc="-5" dirty="0">
                <a:solidFill>
                  <a:srgbClr val="00AFEF"/>
                </a:solidFill>
                <a:latin typeface="Arial"/>
                <a:cs typeface="Arial"/>
              </a:rPr>
              <a:t>In this snake game, if the player hits the boundaries of the screen, then he loses. </a:t>
            </a:r>
            <a:r>
              <a:rPr sz="2200" i="1" spc="-110" dirty="0">
                <a:solidFill>
                  <a:srgbClr val="00AFEF"/>
                </a:solidFill>
                <a:latin typeface="Arial"/>
                <a:cs typeface="Arial"/>
              </a:rPr>
              <a:t>To  </a:t>
            </a:r>
            <a:r>
              <a:rPr sz="2200" i="1" spc="-5" dirty="0">
                <a:solidFill>
                  <a:srgbClr val="00AFEF"/>
                </a:solidFill>
                <a:latin typeface="Arial"/>
                <a:cs typeface="Arial"/>
              </a:rPr>
              <a:t>specify that, we have made use of an </a:t>
            </a:r>
            <a:r>
              <a:rPr sz="2200" i="1" spc="15" dirty="0">
                <a:solidFill>
                  <a:srgbClr val="00AFEF"/>
                </a:solidFill>
                <a:latin typeface="Arial"/>
                <a:cs typeface="Arial"/>
              </a:rPr>
              <a:t>‘if’ </a:t>
            </a:r>
            <a:r>
              <a:rPr sz="2200" i="1" spc="-5" dirty="0">
                <a:solidFill>
                  <a:srgbClr val="00AFEF"/>
                </a:solidFill>
                <a:latin typeface="Arial"/>
                <a:cs typeface="Arial"/>
              </a:rPr>
              <a:t>statement that defines the limits for the x  and y coordinates of the snake to be less than or equal to that of the screen. Also,  make a note over here that we have used variables instead so that it becomes easy  in case you want to make any changes to the game later</a:t>
            </a:r>
            <a:r>
              <a:rPr sz="2200" i="1" spc="55" dirty="0">
                <a:solidFill>
                  <a:srgbClr val="00AFEF"/>
                </a:solidFill>
                <a:latin typeface="Arial"/>
                <a:cs typeface="Arial"/>
              </a:rPr>
              <a:t> </a:t>
            </a:r>
            <a:r>
              <a:rPr sz="2200" i="1" spc="-5" dirty="0">
                <a:solidFill>
                  <a:srgbClr val="00AFEF"/>
                </a:solidFill>
                <a:latin typeface="Arial"/>
                <a:cs typeface="Arial"/>
              </a:rPr>
              <a:t>on.</a:t>
            </a:r>
            <a:endParaRPr sz="2200">
              <a:latin typeface="Arial"/>
              <a:cs typeface="Arial"/>
            </a:endParaRPr>
          </a:p>
          <a:p>
            <a:pPr>
              <a:lnSpc>
                <a:spcPct val="100000"/>
              </a:lnSpc>
              <a:spcBef>
                <a:spcPts val="10"/>
              </a:spcBef>
              <a:buChar char="•"/>
            </a:pPr>
            <a:endParaRPr sz="3250">
              <a:latin typeface="Times New Roman"/>
              <a:cs typeface="Times New Roman"/>
            </a:endParaRPr>
          </a:p>
          <a:p>
            <a:pPr marL="355600" indent="-342900">
              <a:lnSpc>
                <a:spcPct val="100000"/>
              </a:lnSpc>
              <a:buFont typeface="Arial"/>
              <a:buChar char="•"/>
              <a:tabLst>
                <a:tab pos="354965" algn="l"/>
                <a:tab pos="355600" algn="l"/>
              </a:tabLst>
            </a:pPr>
            <a:r>
              <a:rPr sz="2500" b="1" u="heavy" spc="-5" dirty="0">
                <a:solidFill>
                  <a:srgbClr val="6F2F9F"/>
                </a:solidFill>
                <a:uFill>
                  <a:solidFill>
                    <a:srgbClr val="6F2F9F"/>
                  </a:solidFill>
                </a:uFill>
                <a:latin typeface="Arial"/>
                <a:cs typeface="Arial"/>
              </a:rPr>
              <a:t>The food</a:t>
            </a:r>
            <a:r>
              <a:rPr sz="2500" b="1" u="heavy" dirty="0">
                <a:solidFill>
                  <a:srgbClr val="6F2F9F"/>
                </a:solidFill>
                <a:uFill>
                  <a:solidFill>
                    <a:srgbClr val="6F2F9F"/>
                  </a:solidFill>
                </a:uFill>
                <a:latin typeface="Arial"/>
                <a:cs typeface="Arial"/>
              </a:rPr>
              <a:t> </a:t>
            </a:r>
            <a:r>
              <a:rPr sz="2500" b="1" u="heavy" spc="-5" dirty="0">
                <a:solidFill>
                  <a:srgbClr val="6F2F9F"/>
                </a:solidFill>
                <a:uFill>
                  <a:solidFill>
                    <a:srgbClr val="6F2F9F"/>
                  </a:solidFill>
                </a:uFill>
                <a:latin typeface="Arial"/>
                <a:cs typeface="Arial"/>
              </a:rPr>
              <a:t>item:</a:t>
            </a:r>
            <a:endParaRPr sz="2500">
              <a:latin typeface="Arial"/>
              <a:cs typeface="Arial"/>
            </a:endParaRPr>
          </a:p>
          <a:p>
            <a:pPr marL="355600" marR="5080" indent="-342900">
              <a:lnSpc>
                <a:spcPct val="100000"/>
              </a:lnSpc>
              <a:spcBef>
                <a:spcPts val="540"/>
              </a:spcBef>
              <a:buFont typeface="Arial"/>
              <a:buChar char="•"/>
              <a:tabLst>
                <a:tab pos="354965" algn="l"/>
                <a:tab pos="355600" algn="l"/>
              </a:tabLst>
            </a:pPr>
            <a:r>
              <a:rPr sz="2200" i="1" spc="-5" dirty="0">
                <a:solidFill>
                  <a:srgbClr val="001F5F"/>
                </a:solidFill>
                <a:latin typeface="Arial"/>
                <a:cs typeface="Arial"/>
              </a:rPr>
              <a:t>Here, I will be adding some food for the snake and when the snake crosses over  that food the size of the snake increases by one unit or one rectangle Also, </a:t>
            </a:r>
            <a:r>
              <a:rPr sz="2200" i="1" spc="-25" dirty="0">
                <a:solidFill>
                  <a:srgbClr val="001F5F"/>
                </a:solidFill>
                <a:latin typeface="Arial"/>
                <a:cs typeface="Arial"/>
              </a:rPr>
              <a:t>We </a:t>
            </a:r>
            <a:r>
              <a:rPr sz="2200" i="1" spc="-5" dirty="0">
                <a:solidFill>
                  <a:srgbClr val="001F5F"/>
                </a:solidFill>
                <a:latin typeface="Arial"/>
                <a:cs typeface="Arial"/>
              </a:rPr>
              <a:t>have  made a small change wherein we will include the options to quit the game or to play  again when the player</a:t>
            </a:r>
            <a:r>
              <a:rPr sz="2200" i="1" spc="10" dirty="0">
                <a:solidFill>
                  <a:srgbClr val="001F5F"/>
                </a:solidFill>
                <a:latin typeface="Arial"/>
                <a:cs typeface="Arial"/>
              </a:rPr>
              <a:t> </a:t>
            </a:r>
            <a:r>
              <a:rPr sz="2200" i="1" spc="-5" dirty="0">
                <a:solidFill>
                  <a:srgbClr val="001F5F"/>
                </a:solidFill>
                <a:latin typeface="Arial"/>
                <a:cs typeface="Arial"/>
              </a:rPr>
              <a:t>loses.</a:t>
            </a:r>
            <a:endParaRPr sz="22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645159"/>
            <a:ext cx="2555240" cy="405765"/>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500" b="1" u="heavy" spc="-5" dirty="0">
                <a:solidFill>
                  <a:srgbClr val="FF0000"/>
                </a:solidFill>
                <a:uFill>
                  <a:solidFill>
                    <a:srgbClr val="FF0000"/>
                  </a:solidFill>
                </a:uFill>
                <a:latin typeface="Arial"/>
                <a:cs typeface="Arial"/>
              </a:rPr>
              <a:t>The food</a:t>
            </a:r>
            <a:r>
              <a:rPr sz="2500" b="1" u="heavy" spc="-60" dirty="0">
                <a:solidFill>
                  <a:srgbClr val="FF0000"/>
                </a:solidFill>
                <a:uFill>
                  <a:solidFill>
                    <a:srgbClr val="FF0000"/>
                  </a:solidFill>
                </a:uFill>
                <a:latin typeface="Arial"/>
                <a:cs typeface="Arial"/>
              </a:rPr>
              <a:t> </a:t>
            </a:r>
            <a:r>
              <a:rPr sz="2500" b="1" u="heavy" spc="-5" dirty="0">
                <a:solidFill>
                  <a:srgbClr val="FF0000"/>
                </a:solidFill>
                <a:uFill>
                  <a:solidFill>
                    <a:srgbClr val="FF0000"/>
                  </a:solidFill>
                </a:uFill>
                <a:latin typeface="Arial"/>
                <a:cs typeface="Arial"/>
              </a:rPr>
              <a:t>item:</a:t>
            </a:r>
            <a:endParaRPr sz="2500">
              <a:latin typeface="Arial"/>
              <a:cs typeface="Arial"/>
            </a:endParaRPr>
          </a:p>
        </p:txBody>
      </p:sp>
      <p:sp>
        <p:nvSpPr>
          <p:cNvPr id="3" name="object 3"/>
          <p:cNvSpPr txBox="1"/>
          <p:nvPr/>
        </p:nvSpPr>
        <p:spPr>
          <a:xfrm>
            <a:off x="688340" y="1496694"/>
            <a:ext cx="10778490" cy="4097917"/>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4965" algn="l"/>
                <a:tab pos="355600" algn="l"/>
              </a:tabLst>
            </a:pPr>
            <a:r>
              <a:rPr sz="2200" i="1" spc="-5" dirty="0">
                <a:solidFill>
                  <a:srgbClr val="00AFEF"/>
                </a:solidFill>
                <a:latin typeface="Arial"/>
                <a:cs typeface="Arial"/>
              </a:rPr>
              <a:t>Here, I will be adding some food for the snake and when the snake crosses over  that food the size of the snake increases by one unit or one rectangle Also, </a:t>
            </a:r>
            <a:r>
              <a:rPr sz="2200" i="1" spc="-25" dirty="0">
                <a:solidFill>
                  <a:srgbClr val="00AFEF"/>
                </a:solidFill>
                <a:latin typeface="Arial"/>
                <a:cs typeface="Arial"/>
              </a:rPr>
              <a:t>We </a:t>
            </a:r>
            <a:r>
              <a:rPr sz="2200" i="1" spc="-5" dirty="0">
                <a:solidFill>
                  <a:srgbClr val="00AFEF"/>
                </a:solidFill>
                <a:latin typeface="Arial"/>
                <a:cs typeface="Arial"/>
              </a:rPr>
              <a:t>have  made a small change wherein we will include the options to quit the game or to play  again when the player</a:t>
            </a:r>
            <a:r>
              <a:rPr sz="2200" i="1" spc="10" dirty="0">
                <a:solidFill>
                  <a:srgbClr val="00AFEF"/>
                </a:solidFill>
                <a:latin typeface="Arial"/>
                <a:cs typeface="Arial"/>
              </a:rPr>
              <a:t> </a:t>
            </a:r>
            <a:r>
              <a:rPr sz="2200" i="1" spc="-5" dirty="0">
                <a:solidFill>
                  <a:srgbClr val="00AFEF"/>
                </a:solidFill>
                <a:latin typeface="Arial"/>
                <a:cs typeface="Arial"/>
              </a:rPr>
              <a:t>loses.</a:t>
            </a:r>
            <a:endParaRPr sz="2200" dirty="0">
              <a:latin typeface="Arial"/>
              <a:cs typeface="Arial"/>
            </a:endParaRPr>
          </a:p>
          <a:p>
            <a:pPr>
              <a:lnSpc>
                <a:spcPct val="100000"/>
              </a:lnSpc>
              <a:spcBef>
                <a:spcPts val="10"/>
              </a:spcBef>
              <a:buChar char="•"/>
            </a:pPr>
            <a:endParaRPr sz="3250" dirty="0">
              <a:latin typeface="Times New Roman"/>
              <a:cs typeface="Times New Roman"/>
            </a:endParaRPr>
          </a:p>
          <a:p>
            <a:pPr marL="355600" indent="-342900">
              <a:lnSpc>
                <a:spcPct val="100000"/>
              </a:lnSpc>
              <a:buFont typeface="Arial"/>
              <a:buChar char="•"/>
              <a:tabLst>
                <a:tab pos="354965" algn="l"/>
                <a:tab pos="355600" algn="l"/>
              </a:tabLst>
            </a:pPr>
            <a:r>
              <a:rPr sz="2500" b="1" u="heavy" spc="-5" dirty="0">
                <a:solidFill>
                  <a:srgbClr val="00AF50"/>
                </a:solidFill>
                <a:uFill>
                  <a:solidFill>
                    <a:srgbClr val="00AF50"/>
                  </a:solidFill>
                </a:uFill>
                <a:latin typeface="Arial"/>
                <a:cs typeface="Arial"/>
              </a:rPr>
              <a:t>Increasing the length of</a:t>
            </a:r>
            <a:r>
              <a:rPr sz="2500" b="1" u="heavy" spc="10" dirty="0">
                <a:solidFill>
                  <a:srgbClr val="00AF50"/>
                </a:solidFill>
                <a:uFill>
                  <a:solidFill>
                    <a:srgbClr val="00AF50"/>
                  </a:solidFill>
                </a:uFill>
                <a:latin typeface="Arial"/>
                <a:cs typeface="Arial"/>
              </a:rPr>
              <a:t> </a:t>
            </a:r>
            <a:r>
              <a:rPr sz="2500" b="1" u="heavy" spc="-5" dirty="0">
                <a:solidFill>
                  <a:srgbClr val="00AF50"/>
                </a:solidFill>
                <a:uFill>
                  <a:solidFill>
                    <a:srgbClr val="00AF50"/>
                  </a:solidFill>
                </a:uFill>
                <a:latin typeface="Arial"/>
                <a:cs typeface="Arial"/>
              </a:rPr>
              <a:t>snake:</a:t>
            </a:r>
            <a:endParaRPr sz="2500" dirty="0">
              <a:latin typeface="Arial"/>
              <a:cs typeface="Arial"/>
            </a:endParaRPr>
          </a:p>
          <a:p>
            <a:pPr>
              <a:lnSpc>
                <a:spcPct val="100000"/>
              </a:lnSpc>
              <a:spcBef>
                <a:spcPts val="25"/>
              </a:spcBef>
              <a:buChar char="•"/>
            </a:pPr>
            <a:endParaRPr sz="3200" dirty="0">
              <a:latin typeface="Times New Roman"/>
              <a:cs typeface="Times New Roman"/>
            </a:endParaRPr>
          </a:p>
          <a:p>
            <a:pPr marL="355600" marR="189865" indent="-342900">
              <a:lnSpc>
                <a:spcPct val="100000"/>
              </a:lnSpc>
              <a:buFont typeface="Arial"/>
              <a:buChar char="•"/>
              <a:tabLst>
                <a:tab pos="354965" algn="l"/>
                <a:tab pos="355600" algn="l"/>
              </a:tabLst>
            </a:pPr>
            <a:r>
              <a:rPr lang="en-US" sz="2200" i="1" spc="-5" dirty="0" smtClean="0">
                <a:solidFill>
                  <a:srgbClr val="001F5F"/>
                </a:solidFill>
                <a:latin typeface="Arial"/>
                <a:cs typeface="Arial"/>
              </a:rPr>
              <a:t>I</a:t>
            </a:r>
            <a:r>
              <a:rPr sz="2200" i="1" spc="-5" dirty="0" smtClean="0">
                <a:solidFill>
                  <a:srgbClr val="001F5F"/>
                </a:solidFill>
                <a:latin typeface="Arial"/>
                <a:cs typeface="Arial"/>
              </a:rPr>
              <a:t>f  </a:t>
            </a:r>
            <a:r>
              <a:rPr sz="2200" i="1" spc="-5" dirty="0">
                <a:solidFill>
                  <a:srgbClr val="001F5F"/>
                </a:solidFill>
                <a:latin typeface="Arial"/>
                <a:cs typeface="Arial"/>
              </a:rPr>
              <a:t>the snake collides with his own </a:t>
            </a:r>
            <a:r>
              <a:rPr sz="2200" i="1" spc="-40" dirty="0">
                <a:solidFill>
                  <a:srgbClr val="001F5F"/>
                </a:solidFill>
                <a:latin typeface="Arial"/>
                <a:cs typeface="Arial"/>
              </a:rPr>
              <a:t>body, </a:t>
            </a:r>
            <a:r>
              <a:rPr sz="2200" i="1" spc="-5" dirty="0">
                <a:solidFill>
                  <a:srgbClr val="001F5F"/>
                </a:solidFill>
                <a:latin typeface="Arial"/>
                <a:cs typeface="Arial"/>
              </a:rPr>
              <a:t>the game is over and you you’ll see a  message as </a:t>
            </a:r>
            <a:r>
              <a:rPr sz="2200" i="1" spc="-35" dirty="0">
                <a:solidFill>
                  <a:srgbClr val="001F5F"/>
                </a:solidFill>
                <a:latin typeface="Arial"/>
                <a:cs typeface="Arial"/>
              </a:rPr>
              <a:t>“You </a:t>
            </a:r>
            <a:r>
              <a:rPr sz="2200" i="1" spc="-5" dirty="0">
                <a:solidFill>
                  <a:srgbClr val="001F5F"/>
                </a:solidFill>
                <a:latin typeface="Arial"/>
                <a:cs typeface="Arial"/>
              </a:rPr>
              <a:t>Lost! Press Q-Quit or P-Play Again“. The length of the snake is  basically contained in a list and the initial size that is specified in the following code  is one</a:t>
            </a:r>
            <a:r>
              <a:rPr sz="2200" i="1" dirty="0">
                <a:solidFill>
                  <a:srgbClr val="001F5F"/>
                </a:solidFill>
                <a:latin typeface="Arial"/>
                <a:cs typeface="Arial"/>
              </a:rPr>
              <a:t> </a:t>
            </a:r>
            <a:r>
              <a:rPr sz="2200" i="1" spc="-5" dirty="0">
                <a:solidFill>
                  <a:srgbClr val="001F5F"/>
                </a:solidFill>
                <a:latin typeface="Arial"/>
                <a:cs typeface="Arial"/>
              </a:rPr>
              <a:t>block.</a:t>
            </a:r>
            <a:endParaRPr sz="2200" dirty="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448945"/>
            <a:ext cx="2679700" cy="57404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5600" algn="l"/>
              </a:tabLst>
            </a:pPr>
            <a:r>
              <a:rPr sz="3600" b="1" u="heavy" dirty="0">
                <a:solidFill>
                  <a:srgbClr val="FF0000"/>
                </a:solidFill>
                <a:uFill>
                  <a:solidFill>
                    <a:srgbClr val="FF0000"/>
                  </a:solidFill>
                </a:uFill>
                <a:latin typeface="Arial"/>
                <a:cs typeface="Arial"/>
              </a:rPr>
              <a:t>The</a:t>
            </a:r>
            <a:r>
              <a:rPr sz="3600" b="1" u="heavy" spc="-90" dirty="0">
                <a:solidFill>
                  <a:srgbClr val="FF0000"/>
                </a:solidFill>
                <a:uFill>
                  <a:solidFill>
                    <a:srgbClr val="FF0000"/>
                  </a:solidFill>
                </a:uFill>
                <a:latin typeface="Arial"/>
                <a:cs typeface="Arial"/>
              </a:rPr>
              <a:t> </a:t>
            </a:r>
            <a:r>
              <a:rPr sz="3600" b="1" u="heavy" spc="-5" dirty="0">
                <a:solidFill>
                  <a:srgbClr val="FF0000"/>
                </a:solidFill>
                <a:uFill>
                  <a:solidFill>
                    <a:srgbClr val="FF0000"/>
                  </a:solidFill>
                </a:uFill>
                <a:latin typeface="Arial"/>
                <a:cs typeface="Arial"/>
              </a:rPr>
              <a:t>score:</a:t>
            </a:r>
            <a:endParaRPr sz="3600">
              <a:latin typeface="Arial"/>
              <a:cs typeface="Arial"/>
            </a:endParaRPr>
          </a:p>
        </p:txBody>
      </p:sp>
      <p:sp>
        <p:nvSpPr>
          <p:cNvPr id="3" name="object 3"/>
          <p:cNvSpPr txBox="1"/>
          <p:nvPr/>
        </p:nvSpPr>
        <p:spPr>
          <a:xfrm>
            <a:off x="688340" y="1673225"/>
            <a:ext cx="10681335" cy="4462145"/>
          </a:xfrm>
          <a:prstGeom prst="rect">
            <a:avLst/>
          </a:prstGeom>
        </p:spPr>
        <p:txBody>
          <a:bodyPr vert="horz" wrap="square" lIns="0" tIns="12065" rIns="0" bIns="0" rtlCol="0">
            <a:spAutoFit/>
          </a:bodyPr>
          <a:lstStyle/>
          <a:p>
            <a:pPr marL="355600" marR="104139" indent="-342900">
              <a:lnSpc>
                <a:spcPct val="100000"/>
              </a:lnSpc>
              <a:spcBef>
                <a:spcPts val="95"/>
              </a:spcBef>
              <a:buFont typeface="Arial"/>
              <a:buChar char="•"/>
              <a:tabLst>
                <a:tab pos="354965" algn="l"/>
                <a:tab pos="355600" algn="l"/>
              </a:tabLst>
            </a:pPr>
            <a:r>
              <a:rPr sz="2800" i="1" spc="-5" dirty="0">
                <a:solidFill>
                  <a:srgbClr val="00AFEF"/>
                </a:solidFill>
                <a:latin typeface="Arial"/>
                <a:cs typeface="Arial"/>
              </a:rPr>
              <a:t>Last but definitely not the least, you will need to display the score  of the </a:t>
            </a:r>
            <a:r>
              <a:rPr sz="2800" i="1" spc="-20" dirty="0">
                <a:solidFill>
                  <a:srgbClr val="00AFEF"/>
                </a:solidFill>
                <a:latin typeface="Arial"/>
                <a:cs typeface="Arial"/>
              </a:rPr>
              <a:t>player. </a:t>
            </a:r>
            <a:r>
              <a:rPr sz="2800" i="1" spc="-135" dirty="0">
                <a:solidFill>
                  <a:srgbClr val="00AFEF"/>
                </a:solidFill>
                <a:latin typeface="Arial"/>
                <a:cs typeface="Arial"/>
              </a:rPr>
              <a:t>To </a:t>
            </a:r>
            <a:r>
              <a:rPr sz="2800" i="1" spc="-5" dirty="0">
                <a:solidFill>
                  <a:srgbClr val="00AFEF"/>
                </a:solidFill>
                <a:latin typeface="Arial"/>
                <a:cs typeface="Arial"/>
              </a:rPr>
              <a:t>do this, </a:t>
            </a:r>
            <a:r>
              <a:rPr sz="2800" i="1" spc="-30" dirty="0">
                <a:solidFill>
                  <a:srgbClr val="00AFEF"/>
                </a:solidFill>
                <a:latin typeface="Arial"/>
                <a:cs typeface="Arial"/>
              </a:rPr>
              <a:t>We </a:t>
            </a:r>
            <a:r>
              <a:rPr sz="2800" i="1" spc="-5" dirty="0">
                <a:solidFill>
                  <a:srgbClr val="00AFEF"/>
                </a:solidFill>
                <a:latin typeface="Arial"/>
                <a:cs typeface="Arial"/>
              </a:rPr>
              <a:t>have created a new function as  </a:t>
            </a:r>
            <a:r>
              <a:rPr sz="2800" i="1" spc="-20" dirty="0">
                <a:solidFill>
                  <a:srgbClr val="00AFEF"/>
                </a:solidFill>
                <a:latin typeface="Arial"/>
                <a:cs typeface="Arial"/>
              </a:rPr>
              <a:t>“Your_score”. </a:t>
            </a:r>
            <a:r>
              <a:rPr sz="2800" i="1" spc="-5" dirty="0">
                <a:solidFill>
                  <a:srgbClr val="00AFEF"/>
                </a:solidFill>
                <a:latin typeface="Arial"/>
                <a:cs typeface="Arial"/>
              </a:rPr>
              <a:t>This function will display the length of the snake  subtracted by 1 because that is the initial size of the</a:t>
            </a:r>
            <a:r>
              <a:rPr sz="2800" i="1" spc="65" dirty="0">
                <a:solidFill>
                  <a:srgbClr val="00AFEF"/>
                </a:solidFill>
                <a:latin typeface="Arial"/>
                <a:cs typeface="Arial"/>
              </a:rPr>
              <a:t> </a:t>
            </a:r>
            <a:r>
              <a:rPr sz="2800" i="1" spc="-5" dirty="0">
                <a:solidFill>
                  <a:srgbClr val="00AFEF"/>
                </a:solidFill>
                <a:latin typeface="Arial"/>
                <a:cs typeface="Arial"/>
              </a:rPr>
              <a:t>snake.</a:t>
            </a:r>
            <a:endParaRPr sz="2800">
              <a:latin typeface="Arial"/>
              <a:cs typeface="Arial"/>
            </a:endParaRPr>
          </a:p>
          <a:p>
            <a:pPr>
              <a:lnSpc>
                <a:spcPct val="100000"/>
              </a:lnSpc>
              <a:spcBef>
                <a:spcPts val="40"/>
              </a:spcBef>
              <a:buClr>
                <a:srgbClr val="00AFEF"/>
              </a:buClr>
              <a:buFont typeface="Arial"/>
              <a:buChar char="•"/>
            </a:pPr>
            <a:endParaRPr sz="4050">
              <a:latin typeface="Times New Roman"/>
              <a:cs typeface="Times New Roman"/>
            </a:endParaRPr>
          </a:p>
          <a:p>
            <a:pPr marL="355600" marR="5080" indent="-342900">
              <a:lnSpc>
                <a:spcPct val="100000"/>
              </a:lnSpc>
              <a:buFont typeface="Arial"/>
              <a:buChar char="•"/>
              <a:tabLst>
                <a:tab pos="354965" algn="l"/>
                <a:tab pos="355600" algn="l"/>
              </a:tabLst>
            </a:pPr>
            <a:r>
              <a:rPr sz="2800" i="1" spc="-5" dirty="0">
                <a:solidFill>
                  <a:srgbClr val="00AFEF"/>
                </a:solidFill>
                <a:latin typeface="Arial"/>
                <a:cs typeface="Arial"/>
              </a:rPr>
              <a:t>So by combining all these methods and logics we are finally able  to produce an output window in which the player is able to play  the game and the game gets over when the snake either hits the  boundary or hits itself also the length of the snake increases if the  snake eats a food</a:t>
            </a:r>
            <a:r>
              <a:rPr sz="2800" i="1" spc="10" dirty="0">
                <a:solidFill>
                  <a:srgbClr val="00AFEF"/>
                </a:solidFill>
                <a:latin typeface="Arial"/>
                <a:cs typeface="Arial"/>
              </a:rPr>
              <a:t> </a:t>
            </a:r>
            <a:r>
              <a:rPr sz="2800" i="1" spc="-5" dirty="0">
                <a:solidFill>
                  <a:srgbClr val="00AFEF"/>
                </a:solidFill>
                <a:latin typeface="Arial"/>
                <a:cs typeface="Arial"/>
              </a:rPr>
              <a:t>item.</a:t>
            </a:r>
            <a:endParaRPr sz="28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51815"/>
            <a:ext cx="1972310" cy="574040"/>
          </a:xfrm>
          <a:prstGeom prst="rect">
            <a:avLst/>
          </a:prstGeom>
        </p:spPr>
        <p:txBody>
          <a:bodyPr vert="horz" wrap="square" lIns="0" tIns="12700" rIns="0" bIns="0" rtlCol="0">
            <a:spAutoFit/>
          </a:bodyPr>
          <a:lstStyle/>
          <a:p>
            <a:pPr marL="12700">
              <a:lnSpc>
                <a:spcPct val="100000"/>
              </a:lnSpc>
              <a:spcBef>
                <a:spcPts val="100"/>
              </a:spcBef>
            </a:pPr>
            <a:r>
              <a:rPr dirty="0">
                <a:solidFill>
                  <a:srgbClr val="00AF50"/>
                </a:solidFill>
              </a:rPr>
              <a:t>R</a:t>
            </a:r>
            <a:r>
              <a:rPr spc="-5" dirty="0">
                <a:solidFill>
                  <a:srgbClr val="00AF50"/>
                </a:solidFill>
              </a:rPr>
              <a:t>ES</a:t>
            </a:r>
            <a:r>
              <a:rPr dirty="0">
                <a:solidFill>
                  <a:srgbClr val="00AF50"/>
                </a:solidFill>
              </a:rPr>
              <a:t>U</a:t>
            </a:r>
            <a:r>
              <a:rPr spc="-270" dirty="0">
                <a:solidFill>
                  <a:srgbClr val="00AF50"/>
                </a:solidFill>
              </a:rPr>
              <a:t>L</a:t>
            </a:r>
            <a:r>
              <a:rPr dirty="0">
                <a:solidFill>
                  <a:srgbClr val="00AF50"/>
                </a:solidFill>
              </a:rPr>
              <a:t>T</a:t>
            </a:r>
            <a:r>
              <a:rPr dirty="0">
                <a:solidFill>
                  <a:srgbClr val="000000"/>
                </a:solidFill>
              </a:rPr>
              <a:t>:</a:t>
            </a:r>
          </a:p>
        </p:txBody>
      </p:sp>
      <p:sp>
        <p:nvSpPr>
          <p:cNvPr id="3" name="object 3"/>
          <p:cNvSpPr txBox="1"/>
          <p:nvPr/>
        </p:nvSpPr>
        <p:spPr>
          <a:xfrm>
            <a:off x="815975" y="1288923"/>
            <a:ext cx="10224135" cy="3267710"/>
          </a:xfrm>
          <a:prstGeom prst="rect">
            <a:avLst/>
          </a:prstGeom>
        </p:spPr>
        <p:txBody>
          <a:bodyPr vert="horz" wrap="square" lIns="0" tIns="97790" rIns="0" bIns="0" rtlCol="0">
            <a:spAutoFit/>
          </a:bodyPr>
          <a:lstStyle/>
          <a:p>
            <a:pPr marL="355600" indent="-342900">
              <a:lnSpc>
                <a:spcPct val="100000"/>
              </a:lnSpc>
              <a:spcBef>
                <a:spcPts val="770"/>
              </a:spcBef>
              <a:buFont typeface="Arial"/>
              <a:buChar char="•"/>
              <a:tabLst>
                <a:tab pos="354965" algn="l"/>
                <a:tab pos="355600" algn="l"/>
              </a:tabLst>
            </a:pPr>
            <a:r>
              <a:rPr sz="2800" i="1" spc="-5" dirty="0">
                <a:solidFill>
                  <a:srgbClr val="00AFEF"/>
                </a:solidFill>
                <a:latin typeface="Arial"/>
                <a:cs typeface="Arial"/>
              </a:rPr>
              <a:t>The result of the code must be pretty clear by</a:t>
            </a:r>
            <a:r>
              <a:rPr sz="2800" i="1" spc="55" dirty="0">
                <a:solidFill>
                  <a:srgbClr val="00AFEF"/>
                </a:solidFill>
                <a:latin typeface="Arial"/>
                <a:cs typeface="Arial"/>
              </a:rPr>
              <a:t> </a:t>
            </a:r>
            <a:r>
              <a:rPr sz="2800" i="1" spc="-45" dirty="0">
                <a:solidFill>
                  <a:srgbClr val="00AFEF"/>
                </a:solidFill>
                <a:latin typeface="Arial"/>
                <a:cs typeface="Arial"/>
              </a:rPr>
              <a:t>now.</a:t>
            </a:r>
            <a:endParaRPr sz="2800">
              <a:latin typeface="Arial"/>
              <a:cs typeface="Arial"/>
            </a:endParaRPr>
          </a:p>
          <a:p>
            <a:pPr marL="355600" marR="5080" indent="-342900">
              <a:lnSpc>
                <a:spcPct val="100000"/>
              </a:lnSpc>
              <a:spcBef>
                <a:spcPts val="670"/>
              </a:spcBef>
              <a:buFont typeface="Arial"/>
              <a:buChar char="•"/>
              <a:tabLst>
                <a:tab pos="354965" algn="l"/>
                <a:tab pos="355600" algn="l"/>
              </a:tabLst>
            </a:pPr>
            <a:r>
              <a:rPr sz="2800" i="1" spc="-5" dirty="0">
                <a:solidFill>
                  <a:srgbClr val="00AFEF"/>
                </a:solidFill>
                <a:latin typeface="Arial"/>
                <a:cs typeface="Arial"/>
              </a:rPr>
              <a:t>In this project,you can play the popular “Snake game '' just you  played it </a:t>
            </a:r>
            <a:r>
              <a:rPr sz="2800" i="1" spc="-15" dirty="0">
                <a:solidFill>
                  <a:srgbClr val="00AFEF"/>
                </a:solidFill>
                <a:latin typeface="Arial"/>
                <a:cs typeface="Arial"/>
              </a:rPr>
              <a:t>elsewhere.You </a:t>
            </a:r>
            <a:r>
              <a:rPr sz="2800" i="1" spc="-5" dirty="0">
                <a:solidFill>
                  <a:srgbClr val="00AFEF"/>
                </a:solidFill>
                <a:latin typeface="Arial"/>
                <a:cs typeface="Arial"/>
              </a:rPr>
              <a:t>have to use the up,down right or left  arrows to move the</a:t>
            </a:r>
            <a:r>
              <a:rPr sz="2800" i="1" spc="10" dirty="0">
                <a:solidFill>
                  <a:srgbClr val="00AFEF"/>
                </a:solidFill>
                <a:latin typeface="Arial"/>
                <a:cs typeface="Arial"/>
              </a:rPr>
              <a:t> </a:t>
            </a:r>
            <a:r>
              <a:rPr sz="2800" i="1" spc="-5" dirty="0">
                <a:solidFill>
                  <a:srgbClr val="00AFEF"/>
                </a:solidFill>
                <a:latin typeface="Arial"/>
                <a:cs typeface="Arial"/>
              </a:rPr>
              <a:t>snake.</a:t>
            </a:r>
            <a:endParaRPr sz="2800">
              <a:latin typeface="Arial"/>
              <a:cs typeface="Arial"/>
            </a:endParaRPr>
          </a:p>
          <a:p>
            <a:pPr marL="355600" marR="182245" indent="-342900">
              <a:lnSpc>
                <a:spcPct val="100000"/>
              </a:lnSpc>
              <a:spcBef>
                <a:spcPts val="670"/>
              </a:spcBef>
              <a:buFont typeface="Arial"/>
              <a:buChar char="•"/>
              <a:tabLst>
                <a:tab pos="354965" algn="l"/>
                <a:tab pos="355600" algn="l"/>
                <a:tab pos="4604385" algn="l"/>
                <a:tab pos="5473700" algn="l"/>
              </a:tabLst>
            </a:pPr>
            <a:r>
              <a:rPr sz="2800" i="1" spc="-5" dirty="0">
                <a:solidFill>
                  <a:srgbClr val="00AFEF"/>
                </a:solidFill>
                <a:latin typeface="Arial"/>
                <a:cs typeface="Arial"/>
              </a:rPr>
              <a:t>Foods are provided at the several co-ordinates of the screen  for the snake</a:t>
            </a:r>
            <a:r>
              <a:rPr sz="2800" i="1" spc="35" dirty="0">
                <a:solidFill>
                  <a:srgbClr val="00AFEF"/>
                </a:solidFill>
                <a:latin typeface="Arial"/>
                <a:cs typeface="Arial"/>
              </a:rPr>
              <a:t> </a:t>
            </a:r>
            <a:r>
              <a:rPr sz="2800" i="1" spc="-5" dirty="0">
                <a:solidFill>
                  <a:srgbClr val="00AFEF"/>
                </a:solidFill>
                <a:latin typeface="Arial"/>
                <a:cs typeface="Arial"/>
              </a:rPr>
              <a:t>to</a:t>
            </a:r>
            <a:r>
              <a:rPr sz="2800" i="1" spc="10" dirty="0">
                <a:solidFill>
                  <a:srgbClr val="00AFEF"/>
                </a:solidFill>
                <a:latin typeface="Arial"/>
                <a:cs typeface="Arial"/>
              </a:rPr>
              <a:t> </a:t>
            </a:r>
            <a:r>
              <a:rPr sz="2800" i="1" spc="-5" dirty="0">
                <a:solidFill>
                  <a:srgbClr val="00AFEF"/>
                </a:solidFill>
                <a:latin typeface="Arial"/>
                <a:cs typeface="Arial"/>
              </a:rPr>
              <a:t>eat.Every	time	the snake eats the food ,its  length will be increased by one element along with the score</a:t>
            </a:r>
            <a:r>
              <a:rPr sz="2800" i="1" spc="40" dirty="0">
                <a:solidFill>
                  <a:srgbClr val="00AFEF"/>
                </a:solidFill>
                <a:latin typeface="Arial"/>
                <a:cs typeface="Arial"/>
              </a:rPr>
              <a:t> </a:t>
            </a:r>
            <a:r>
              <a:rPr sz="2800" i="1" spc="-5" dirty="0">
                <a:solidFill>
                  <a:srgbClr val="00AFEF"/>
                </a:solidFill>
                <a:latin typeface="Arial"/>
                <a:cs typeface="Arial"/>
              </a:rPr>
              <a:t>.</a:t>
            </a:r>
            <a:endParaRPr sz="28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71450"/>
            <a:ext cx="3302000" cy="574040"/>
          </a:xfrm>
          <a:prstGeom prst="rect">
            <a:avLst/>
          </a:prstGeom>
        </p:spPr>
        <p:txBody>
          <a:bodyPr vert="horz" wrap="square" lIns="0" tIns="12700" rIns="0" bIns="0" rtlCol="0">
            <a:spAutoFit/>
          </a:bodyPr>
          <a:lstStyle/>
          <a:p>
            <a:pPr marL="12700">
              <a:lnSpc>
                <a:spcPct val="100000"/>
              </a:lnSpc>
              <a:spcBef>
                <a:spcPts val="100"/>
              </a:spcBef>
            </a:pPr>
            <a:r>
              <a:rPr spc="-5" dirty="0"/>
              <a:t>REFERENCES</a:t>
            </a:r>
            <a:r>
              <a:rPr spc="-5" dirty="0">
                <a:solidFill>
                  <a:srgbClr val="000000"/>
                </a:solidFill>
              </a:rPr>
              <a:t>:</a:t>
            </a:r>
          </a:p>
        </p:txBody>
      </p:sp>
      <p:sp>
        <p:nvSpPr>
          <p:cNvPr id="3" name="object 3"/>
          <p:cNvSpPr txBox="1"/>
          <p:nvPr/>
        </p:nvSpPr>
        <p:spPr>
          <a:xfrm>
            <a:off x="688340" y="1089787"/>
            <a:ext cx="4081145" cy="1779905"/>
          </a:xfrm>
          <a:prstGeom prst="rect">
            <a:avLst/>
          </a:prstGeom>
        </p:spPr>
        <p:txBody>
          <a:bodyPr vert="horz" wrap="square" lIns="0" tIns="109220" rIns="0" bIns="0" rtlCol="0">
            <a:spAutoFit/>
          </a:bodyPr>
          <a:lstStyle/>
          <a:p>
            <a:pPr marL="355600" indent="-342900">
              <a:lnSpc>
                <a:spcPct val="100000"/>
              </a:lnSpc>
              <a:spcBef>
                <a:spcPts val="860"/>
              </a:spcBef>
              <a:buFont typeface="Arial"/>
              <a:buChar char="•"/>
              <a:tabLst>
                <a:tab pos="354965" algn="l"/>
                <a:tab pos="355600" algn="l"/>
              </a:tabLst>
            </a:pPr>
            <a:r>
              <a:rPr sz="3200" i="1" spc="-5" dirty="0">
                <a:solidFill>
                  <a:srgbClr val="00AFEF"/>
                </a:solidFill>
                <a:latin typeface="Arial"/>
                <a:cs typeface="Arial"/>
              </a:rPr>
              <a:t>Class</a:t>
            </a:r>
            <a:r>
              <a:rPr sz="3200" i="1" spc="-10" dirty="0">
                <a:solidFill>
                  <a:srgbClr val="00AFEF"/>
                </a:solidFill>
                <a:latin typeface="Arial"/>
                <a:cs typeface="Arial"/>
              </a:rPr>
              <a:t> </a:t>
            </a:r>
            <a:r>
              <a:rPr sz="3200" i="1" spc="-5" dirty="0">
                <a:solidFill>
                  <a:srgbClr val="00AFEF"/>
                </a:solidFill>
                <a:latin typeface="Arial"/>
                <a:cs typeface="Arial"/>
              </a:rPr>
              <a:t>Notes</a:t>
            </a:r>
            <a:endParaRPr sz="3200">
              <a:latin typeface="Arial"/>
              <a:cs typeface="Arial"/>
            </a:endParaRPr>
          </a:p>
          <a:p>
            <a:pPr marL="355600" indent="-342900">
              <a:lnSpc>
                <a:spcPct val="100000"/>
              </a:lnSpc>
              <a:spcBef>
                <a:spcPts val="765"/>
              </a:spcBef>
              <a:buFont typeface="Arial"/>
              <a:buChar char="•"/>
              <a:tabLst>
                <a:tab pos="354965" algn="l"/>
                <a:tab pos="355600" algn="l"/>
              </a:tabLst>
            </a:pPr>
            <a:r>
              <a:rPr sz="3200" i="1" spc="-10" dirty="0">
                <a:solidFill>
                  <a:srgbClr val="00AFEF"/>
                </a:solidFill>
                <a:latin typeface="Arial"/>
                <a:cs typeface="Arial"/>
              </a:rPr>
              <a:t>Sourcecodester.com</a:t>
            </a:r>
            <a:endParaRPr sz="3200">
              <a:latin typeface="Arial"/>
              <a:cs typeface="Arial"/>
            </a:endParaRPr>
          </a:p>
          <a:p>
            <a:pPr marL="355600" indent="-342900">
              <a:lnSpc>
                <a:spcPct val="100000"/>
              </a:lnSpc>
              <a:spcBef>
                <a:spcPts val="765"/>
              </a:spcBef>
              <a:buFont typeface="Arial"/>
              <a:buChar char="•"/>
              <a:tabLst>
                <a:tab pos="354965" algn="l"/>
                <a:tab pos="355600" algn="l"/>
              </a:tabLst>
            </a:pPr>
            <a:r>
              <a:rPr sz="3200" i="1" spc="-15" dirty="0">
                <a:solidFill>
                  <a:srgbClr val="00AFEF"/>
                </a:solidFill>
                <a:latin typeface="Arial"/>
                <a:cs typeface="Arial"/>
              </a:rPr>
              <a:t>Stackoverflow.com</a:t>
            </a:r>
            <a:endParaRPr sz="32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71450"/>
            <a:ext cx="2235200" cy="574040"/>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C</a:t>
            </a:r>
            <a:r>
              <a:rPr spc="-5" dirty="0">
                <a:solidFill>
                  <a:srgbClr val="FF0000"/>
                </a:solidFill>
              </a:rPr>
              <a:t>O</a:t>
            </a:r>
            <a:r>
              <a:rPr dirty="0">
                <a:solidFill>
                  <a:srgbClr val="FF0000"/>
                </a:solidFill>
              </a:rPr>
              <a:t>NT</a:t>
            </a:r>
            <a:r>
              <a:rPr spc="-5" dirty="0">
                <a:solidFill>
                  <a:srgbClr val="FF0000"/>
                </a:solidFill>
              </a:rPr>
              <a:t>E</a:t>
            </a:r>
            <a:r>
              <a:rPr dirty="0">
                <a:solidFill>
                  <a:srgbClr val="FF0000"/>
                </a:solidFill>
              </a:rPr>
              <a:t>NT</a:t>
            </a:r>
          </a:p>
        </p:txBody>
      </p:sp>
      <p:sp>
        <p:nvSpPr>
          <p:cNvPr id="3" name="object 3"/>
          <p:cNvSpPr txBox="1"/>
          <p:nvPr/>
        </p:nvSpPr>
        <p:spPr>
          <a:xfrm>
            <a:off x="688340" y="1089787"/>
            <a:ext cx="3667125" cy="4172937"/>
          </a:xfrm>
          <a:prstGeom prst="rect">
            <a:avLst/>
          </a:prstGeom>
        </p:spPr>
        <p:txBody>
          <a:bodyPr vert="horz" wrap="square" lIns="0" tIns="109220" rIns="0" bIns="0" rtlCol="0">
            <a:spAutoFit/>
          </a:bodyPr>
          <a:lstStyle/>
          <a:p>
            <a:pPr marL="355600" indent="-342900">
              <a:lnSpc>
                <a:spcPct val="100000"/>
              </a:lnSpc>
              <a:spcBef>
                <a:spcPts val="860"/>
              </a:spcBef>
              <a:buFont typeface="Arial"/>
              <a:buChar char="•"/>
              <a:tabLst>
                <a:tab pos="354965" algn="l"/>
                <a:tab pos="355600" algn="l"/>
              </a:tabLst>
            </a:pPr>
            <a:r>
              <a:rPr sz="3200" i="1" spc="-10" dirty="0">
                <a:solidFill>
                  <a:srgbClr val="001F5F"/>
                </a:solidFill>
                <a:latin typeface="Arial"/>
                <a:cs typeface="Arial"/>
              </a:rPr>
              <a:t>Title</a:t>
            </a:r>
            <a:r>
              <a:rPr sz="3200" i="1" spc="-15" dirty="0">
                <a:solidFill>
                  <a:srgbClr val="001F5F"/>
                </a:solidFill>
                <a:latin typeface="Arial"/>
                <a:cs typeface="Arial"/>
              </a:rPr>
              <a:t> </a:t>
            </a:r>
            <a:r>
              <a:rPr sz="3200" i="1" spc="-5" dirty="0">
                <a:solidFill>
                  <a:srgbClr val="001F5F"/>
                </a:solidFill>
                <a:latin typeface="Arial"/>
                <a:cs typeface="Arial"/>
              </a:rPr>
              <a:t>page</a:t>
            </a:r>
            <a:endParaRPr sz="3200" dirty="0">
              <a:latin typeface="Arial"/>
              <a:cs typeface="Arial"/>
            </a:endParaRPr>
          </a:p>
          <a:p>
            <a:pPr marL="355600" indent="-342900">
              <a:lnSpc>
                <a:spcPct val="100000"/>
              </a:lnSpc>
              <a:spcBef>
                <a:spcPts val="765"/>
              </a:spcBef>
              <a:buFont typeface="Arial"/>
              <a:buChar char="•"/>
              <a:tabLst>
                <a:tab pos="354965" algn="l"/>
                <a:tab pos="355600" algn="l"/>
              </a:tabLst>
            </a:pPr>
            <a:r>
              <a:rPr sz="3200" i="1" spc="-5" dirty="0" smtClean="0">
                <a:solidFill>
                  <a:srgbClr val="001F5F"/>
                </a:solidFill>
                <a:latin typeface="Arial"/>
                <a:cs typeface="Arial"/>
              </a:rPr>
              <a:t>Acknowledgment</a:t>
            </a:r>
            <a:endParaRPr sz="3200" dirty="0">
              <a:latin typeface="Arial"/>
              <a:cs typeface="Arial"/>
            </a:endParaRPr>
          </a:p>
          <a:p>
            <a:pPr marL="355600" indent="-342900">
              <a:lnSpc>
                <a:spcPct val="100000"/>
              </a:lnSpc>
              <a:spcBef>
                <a:spcPts val="765"/>
              </a:spcBef>
              <a:buFont typeface="Arial"/>
              <a:buChar char="•"/>
              <a:tabLst>
                <a:tab pos="354965" algn="l"/>
                <a:tab pos="355600" algn="l"/>
              </a:tabLst>
            </a:pPr>
            <a:r>
              <a:rPr sz="3200" i="1" spc="-5" dirty="0">
                <a:solidFill>
                  <a:srgbClr val="001F5F"/>
                </a:solidFill>
                <a:latin typeface="Arial"/>
                <a:cs typeface="Arial"/>
              </a:rPr>
              <a:t>Summary</a:t>
            </a:r>
            <a:endParaRPr sz="3200" dirty="0">
              <a:latin typeface="Arial"/>
              <a:cs typeface="Arial"/>
            </a:endParaRPr>
          </a:p>
          <a:p>
            <a:pPr marL="355600" indent="-342900">
              <a:lnSpc>
                <a:spcPct val="100000"/>
              </a:lnSpc>
              <a:spcBef>
                <a:spcPts val="765"/>
              </a:spcBef>
              <a:buFont typeface="Arial"/>
              <a:buChar char="•"/>
              <a:tabLst>
                <a:tab pos="354965" algn="l"/>
                <a:tab pos="355600" algn="l"/>
              </a:tabLst>
            </a:pPr>
            <a:r>
              <a:rPr sz="3200" i="1" spc="-5" dirty="0" smtClean="0">
                <a:solidFill>
                  <a:srgbClr val="001F5F"/>
                </a:solidFill>
                <a:latin typeface="Arial"/>
                <a:cs typeface="Arial"/>
              </a:rPr>
              <a:t>Intro</a:t>
            </a:r>
            <a:r>
              <a:rPr lang="en-US" sz="3200" i="1" spc="-5" dirty="0" smtClean="0">
                <a:solidFill>
                  <a:srgbClr val="001F5F"/>
                </a:solidFill>
                <a:latin typeface="Arial"/>
                <a:cs typeface="Arial"/>
              </a:rPr>
              <a:t>duction</a:t>
            </a:r>
            <a:endParaRPr sz="3200" dirty="0">
              <a:latin typeface="Arial"/>
              <a:cs typeface="Arial"/>
            </a:endParaRPr>
          </a:p>
          <a:p>
            <a:pPr marL="355600" indent="-342900">
              <a:lnSpc>
                <a:spcPct val="100000"/>
              </a:lnSpc>
              <a:spcBef>
                <a:spcPts val="765"/>
              </a:spcBef>
              <a:buFont typeface="Arial"/>
              <a:buChar char="•"/>
              <a:tabLst>
                <a:tab pos="354965" algn="l"/>
                <a:tab pos="355600" algn="l"/>
              </a:tabLst>
            </a:pPr>
            <a:r>
              <a:rPr sz="3200" i="1" spc="-5" dirty="0">
                <a:solidFill>
                  <a:srgbClr val="001F5F"/>
                </a:solidFill>
                <a:latin typeface="Arial"/>
                <a:cs typeface="Arial"/>
              </a:rPr>
              <a:t>About the</a:t>
            </a:r>
            <a:r>
              <a:rPr sz="3200" i="1" spc="-20" dirty="0">
                <a:solidFill>
                  <a:srgbClr val="001F5F"/>
                </a:solidFill>
                <a:latin typeface="Arial"/>
                <a:cs typeface="Arial"/>
              </a:rPr>
              <a:t> </a:t>
            </a:r>
            <a:r>
              <a:rPr sz="3200" i="1" spc="-5" dirty="0">
                <a:solidFill>
                  <a:srgbClr val="001F5F"/>
                </a:solidFill>
                <a:latin typeface="Arial"/>
                <a:cs typeface="Arial"/>
              </a:rPr>
              <a:t>code</a:t>
            </a:r>
            <a:endParaRPr sz="3200" dirty="0">
              <a:latin typeface="Arial"/>
              <a:cs typeface="Arial"/>
            </a:endParaRPr>
          </a:p>
          <a:p>
            <a:pPr marL="355600" indent="-342900">
              <a:lnSpc>
                <a:spcPct val="100000"/>
              </a:lnSpc>
              <a:spcBef>
                <a:spcPts val="765"/>
              </a:spcBef>
              <a:buFont typeface="Arial"/>
              <a:buChar char="•"/>
              <a:tabLst>
                <a:tab pos="354965" algn="l"/>
                <a:tab pos="355600" algn="l"/>
              </a:tabLst>
            </a:pPr>
            <a:r>
              <a:rPr sz="3200" i="1" spc="-5" dirty="0">
                <a:solidFill>
                  <a:srgbClr val="001F5F"/>
                </a:solidFill>
                <a:latin typeface="Arial"/>
                <a:cs typeface="Arial"/>
              </a:rPr>
              <a:t>Result</a:t>
            </a:r>
            <a:endParaRPr sz="3200" dirty="0">
              <a:latin typeface="Arial"/>
              <a:cs typeface="Arial"/>
            </a:endParaRPr>
          </a:p>
          <a:p>
            <a:pPr marL="355600" indent="-342900">
              <a:lnSpc>
                <a:spcPct val="100000"/>
              </a:lnSpc>
              <a:spcBef>
                <a:spcPts val="765"/>
              </a:spcBef>
              <a:buFont typeface="Arial"/>
              <a:buChar char="•"/>
              <a:tabLst>
                <a:tab pos="354965" algn="l"/>
                <a:tab pos="355600" algn="l"/>
              </a:tabLst>
            </a:pPr>
            <a:r>
              <a:rPr sz="3200" i="1" spc="-5" dirty="0">
                <a:solidFill>
                  <a:srgbClr val="001F5F"/>
                </a:solidFill>
                <a:latin typeface="Arial"/>
                <a:cs typeface="Arial"/>
              </a:rPr>
              <a:t>Refrences</a:t>
            </a:r>
            <a:endParaRPr sz="3200" dirty="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29259"/>
            <a:ext cx="5003800" cy="574040"/>
          </a:xfrm>
          <a:prstGeom prst="rect">
            <a:avLst/>
          </a:prstGeom>
        </p:spPr>
        <p:txBody>
          <a:bodyPr vert="horz" wrap="square" lIns="0" tIns="12700" rIns="0" bIns="0" rtlCol="0">
            <a:spAutoFit/>
          </a:bodyPr>
          <a:lstStyle/>
          <a:p>
            <a:pPr marL="12700">
              <a:lnSpc>
                <a:spcPct val="100000"/>
              </a:lnSpc>
              <a:spcBef>
                <a:spcPts val="100"/>
              </a:spcBef>
            </a:pPr>
            <a:r>
              <a:rPr spc="-5" dirty="0"/>
              <a:t>ACKNOWLEDGEMENT</a:t>
            </a:r>
          </a:p>
        </p:txBody>
      </p:sp>
      <p:sp>
        <p:nvSpPr>
          <p:cNvPr id="3" name="object 3"/>
          <p:cNvSpPr txBox="1"/>
          <p:nvPr/>
        </p:nvSpPr>
        <p:spPr>
          <a:xfrm>
            <a:off x="1005839" y="1125855"/>
            <a:ext cx="10016490" cy="5682615"/>
          </a:xfrm>
          <a:prstGeom prst="rect">
            <a:avLst/>
          </a:prstGeom>
        </p:spPr>
        <p:txBody>
          <a:bodyPr vert="horz" wrap="square" lIns="0" tIns="13335" rIns="0" bIns="0" rtlCol="0">
            <a:spAutoFit/>
          </a:bodyPr>
          <a:lstStyle/>
          <a:p>
            <a:pPr marL="355600" marR="5080" indent="-342900">
              <a:lnSpc>
                <a:spcPct val="100000"/>
              </a:lnSpc>
              <a:spcBef>
                <a:spcPts val="105"/>
              </a:spcBef>
              <a:buFont typeface="Arial"/>
              <a:buChar char="•"/>
              <a:tabLst>
                <a:tab pos="354965" algn="l"/>
                <a:tab pos="355600" algn="l"/>
              </a:tabLst>
            </a:pPr>
            <a:r>
              <a:rPr sz="3200" i="1" dirty="0">
                <a:solidFill>
                  <a:srgbClr val="00AFEF"/>
                </a:solidFill>
                <a:latin typeface="Arial"/>
                <a:cs typeface="Arial"/>
              </a:rPr>
              <a:t>I </a:t>
            </a:r>
            <a:r>
              <a:rPr sz="3200" i="1" spc="-5" dirty="0">
                <a:solidFill>
                  <a:srgbClr val="00AFEF"/>
                </a:solidFill>
                <a:latin typeface="Arial"/>
                <a:cs typeface="Arial"/>
              </a:rPr>
              <a:t>would like to express </a:t>
            </a:r>
            <a:r>
              <a:rPr sz="3200" i="1" dirty="0">
                <a:solidFill>
                  <a:srgbClr val="00AFEF"/>
                </a:solidFill>
                <a:latin typeface="Arial"/>
                <a:cs typeface="Arial"/>
              </a:rPr>
              <a:t>my </a:t>
            </a:r>
            <a:r>
              <a:rPr sz="3200" i="1" spc="-5" dirty="0">
                <a:solidFill>
                  <a:srgbClr val="00AFEF"/>
                </a:solidFill>
                <a:latin typeface="Arial"/>
                <a:cs typeface="Arial"/>
              </a:rPr>
              <a:t>deep and sincere thanks to  </a:t>
            </a:r>
            <a:r>
              <a:rPr sz="3200" i="1" dirty="0">
                <a:solidFill>
                  <a:srgbClr val="00AFEF"/>
                </a:solidFill>
                <a:latin typeface="Arial"/>
                <a:cs typeface="Arial"/>
              </a:rPr>
              <a:t>my</a:t>
            </a:r>
            <a:r>
              <a:rPr sz="3200" i="1" spc="-10" dirty="0">
                <a:solidFill>
                  <a:srgbClr val="00AFEF"/>
                </a:solidFill>
                <a:latin typeface="Arial"/>
                <a:cs typeface="Arial"/>
              </a:rPr>
              <a:t> </a:t>
            </a:r>
            <a:r>
              <a:rPr sz="3200" i="1" spc="-5" dirty="0">
                <a:solidFill>
                  <a:srgbClr val="00AFEF"/>
                </a:solidFill>
                <a:latin typeface="Arial"/>
                <a:cs typeface="Arial"/>
              </a:rPr>
              <a:t>teacher</a:t>
            </a:r>
            <a:endParaRPr sz="3200">
              <a:latin typeface="Arial"/>
              <a:cs typeface="Arial"/>
            </a:endParaRPr>
          </a:p>
          <a:p>
            <a:pPr marL="12700" marR="236220" indent="226060">
              <a:lnSpc>
                <a:spcPct val="100000"/>
              </a:lnSpc>
              <a:spcBef>
                <a:spcPts val="765"/>
              </a:spcBef>
              <a:tabLst>
                <a:tab pos="4779645" algn="l"/>
                <a:tab pos="5841365" algn="l"/>
              </a:tabLst>
            </a:pPr>
            <a:r>
              <a:rPr sz="3200" i="1" spc="-20" dirty="0">
                <a:solidFill>
                  <a:srgbClr val="00AFEF"/>
                </a:solidFill>
                <a:latin typeface="Arial"/>
                <a:cs typeface="Arial"/>
              </a:rPr>
              <a:t>Mr.Sangar </a:t>
            </a:r>
            <a:r>
              <a:rPr sz="3200" i="1" spc="-5" dirty="0">
                <a:solidFill>
                  <a:srgbClr val="00AFEF"/>
                </a:solidFill>
                <a:latin typeface="Arial"/>
                <a:cs typeface="Arial"/>
              </a:rPr>
              <a:t>Pandey who gave </a:t>
            </a:r>
            <a:r>
              <a:rPr sz="3200" i="1" dirty="0">
                <a:solidFill>
                  <a:srgbClr val="00AFEF"/>
                </a:solidFill>
                <a:latin typeface="Arial"/>
                <a:cs typeface="Arial"/>
              </a:rPr>
              <a:t>us </a:t>
            </a:r>
            <a:r>
              <a:rPr sz="3200" i="1" spc="-5" dirty="0">
                <a:solidFill>
                  <a:srgbClr val="00AFEF"/>
                </a:solidFill>
                <a:latin typeface="Arial"/>
                <a:cs typeface="Arial"/>
              </a:rPr>
              <a:t>this golden  opportunity to</a:t>
            </a:r>
            <a:r>
              <a:rPr sz="3200" i="1" spc="20" dirty="0">
                <a:solidFill>
                  <a:srgbClr val="00AFEF"/>
                </a:solidFill>
                <a:latin typeface="Arial"/>
                <a:cs typeface="Arial"/>
              </a:rPr>
              <a:t> </a:t>
            </a:r>
            <a:r>
              <a:rPr sz="3200" i="1" spc="-5" dirty="0">
                <a:solidFill>
                  <a:srgbClr val="00AFEF"/>
                </a:solidFill>
                <a:latin typeface="Arial"/>
                <a:cs typeface="Arial"/>
              </a:rPr>
              <a:t>this</a:t>
            </a:r>
            <a:r>
              <a:rPr sz="3200" i="1" spc="10" dirty="0">
                <a:solidFill>
                  <a:srgbClr val="00AFEF"/>
                </a:solidFill>
                <a:latin typeface="Arial"/>
                <a:cs typeface="Arial"/>
              </a:rPr>
              <a:t> </a:t>
            </a:r>
            <a:r>
              <a:rPr sz="3200" i="1" spc="-5" dirty="0">
                <a:solidFill>
                  <a:srgbClr val="00AFEF"/>
                </a:solidFill>
                <a:latin typeface="Arial"/>
                <a:cs typeface="Arial"/>
              </a:rPr>
              <a:t>project	“The	Classic Snake Game”  which helped </a:t>
            </a:r>
            <a:r>
              <a:rPr sz="3200" i="1" dirty="0">
                <a:solidFill>
                  <a:srgbClr val="00AFEF"/>
                </a:solidFill>
                <a:latin typeface="Arial"/>
                <a:cs typeface="Arial"/>
              </a:rPr>
              <a:t>me </a:t>
            </a:r>
            <a:r>
              <a:rPr sz="3200" i="1" spc="-5" dirty="0">
                <a:solidFill>
                  <a:srgbClr val="00AFEF"/>
                </a:solidFill>
                <a:latin typeface="Arial"/>
                <a:cs typeface="Arial"/>
              </a:rPr>
              <a:t>to learn many new things and also  helped </a:t>
            </a:r>
            <a:r>
              <a:rPr sz="3200" i="1" dirty="0">
                <a:solidFill>
                  <a:srgbClr val="00AFEF"/>
                </a:solidFill>
                <a:latin typeface="Arial"/>
                <a:cs typeface="Arial"/>
              </a:rPr>
              <a:t>me </a:t>
            </a:r>
            <a:r>
              <a:rPr sz="3200" i="1" spc="-5" dirty="0">
                <a:solidFill>
                  <a:srgbClr val="00AFEF"/>
                </a:solidFill>
                <a:latin typeface="Arial"/>
                <a:cs typeface="Arial"/>
              </a:rPr>
              <a:t>in doing </a:t>
            </a:r>
            <a:r>
              <a:rPr sz="3200" i="1" dirty="0">
                <a:solidFill>
                  <a:srgbClr val="00AFEF"/>
                </a:solidFill>
                <a:latin typeface="Arial"/>
                <a:cs typeface="Arial"/>
              </a:rPr>
              <a:t>a </a:t>
            </a:r>
            <a:r>
              <a:rPr sz="3200" i="1" spc="-5" dirty="0">
                <a:solidFill>
                  <a:srgbClr val="00AFEF"/>
                </a:solidFill>
                <a:latin typeface="Arial"/>
                <a:cs typeface="Arial"/>
              </a:rPr>
              <a:t>lot of research about it </a:t>
            </a:r>
            <a:r>
              <a:rPr sz="3200" i="1" spc="-25" dirty="0">
                <a:solidFill>
                  <a:srgbClr val="00AFEF"/>
                </a:solidFill>
                <a:latin typeface="Arial"/>
                <a:cs typeface="Arial"/>
              </a:rPr>
              <a:t>.We </a:t>
            </a:r>
            <a:r>
              <a:rPr sz="3200" i="1" spc="-5" dirty="0">
                <a:solidFill>
                  <a:srgbClr val="00AFEF"/>
                </a:solidFill>
                <a:latin typeface="Arial"/>
                <a:cs typeface="Arial"/>
              </a:rPr>
              <a:t>are  really thankful to you</a:t>
            </a:r>
            <a:r>
              <a:rPr sz="3200" i="1" spc="-10" dirty="0">
                <a:solidFill>
                  <a:srgbClr val="00AFEF"/>
                </a:solidFill>
                <a:latin typeface="Arial"/>
                <a:cs typeface="Arial"/>
              </a:rPr>
              <a:t> </a:t>
            </a:r>
            <a:r>
              <a:rPr sz="3200" i="1" spc="-35" dirty="0">
                <a:solidFill>
                  <a:srgbClr val="00AFEF"/>
                </a:solidFill>
                <a:latin typeface="Arial"/>
                <a:cs typeface="Arial"/>
              </a:rPr>
              <a:t>sir.</a:t>
            </a:r>
            <a:endParaRPr sz="3200">
              <a:latin typeface="Arial"/>
              <a:cs typeface="Arial"/>
            </a:endParaRPr>
          </a:p>
          <a:p>
            <a:pPr>
              <a:lnSpc>
                <a:spcPct val="100000"/>
              </a:lnSpc>
              <a:spcBef>
                <a:spcPts val="20"/>
              </a:spcBef>
            </a:pPr>
            <a:endParaRPr sz="4650">
              <a:latin typeface="Times New Roman"/>
              <a:cs typeface="Times New Roman"/>
            </a:endParaRPr>
          </a:p>
          <a:p>
            <a:pPr marL="12700" marR="294005" indent="1680210" algn="just">
              <a:lnSpc>
                <a:spcPct val="100000"/>
              </a:lnSpc>
            </a:pPr>
            <a:r>
              <a:rPr sz="3200" i="1" spc="-5" dirty="0">
                <a:solidFill>
                  <a:srgbClr val="00AFEF"/>
                </a:solidFill>
                <a:latin typeface="Arial"/>
                <a:cs typeface="Arial"/>
              </a:rPr>
              <a:t>And also </a:t>
            </a:r>
            <a:r>
              <a:rPr sz="3200" i="1" dirty="0">
                <a:solidFill>
                  <a:srgbClr val="00AFEF"/>
                </a:solidFill>
                <a:latin typeface="Arial"/>
                <a:cs typeface="Arial"/>
              </a:rPr>
              <a:t>I am </a:t>
            </a:r>
            <a:r>
              <a:rPr sz="3200" i="1" spc="-5" dirty="0">
                <a:solidFill>
                  <a:srgbClr val="00AFEF"/>
                </a:solidFill>
                <a:latin typeface="Arial"/>
                <a:cs typeface="Arial"/>
              </a:rPr>
              <a:t>also very grateful and thankful  to </a:t>
            </a:r>
            <a:r>
              <a:rPr sz="3200" i="1" dirty="0">
                <a:solidFill>
                  <a:srgbClr val="00AFEF"/>
                </a:solidFill>
                <a:latin typeface="Arial"/>
                <a:cs typeface="Arial"/>
              </a:rPr>
              <a:t>my </a:t>
            </a:r>
            <a:r>
              <a:rPr sz="3200" i="1" spc="-5" dirty="0">
                <a:solidFill>
                  <a:srgbClr val="00AFEF"/>
                </a:solidFill>
                <a:latin typeface="Arial"/>
                <a:cs typeface="Arial"/>
              </a:rPr>
              <a:t>friends who helped </a:t>
            </a:r>
            <a:r>
              <a:rPr sz="3200" i="1" dirty="0">
                <a:solidFill>
                  <a:srgbClr val="00AFEF"/>
                </a:solidFill>
                <a:latin typeface="Arial"/>
                <a:cs typeface="Arial"/>
              </a:rPr>
              <a:t>me </a:t>
            </a:r>
            <a:r>
              <a:rPr sz="3200" i="1" spc="-5" dirty="0">
                <a:solidFill>
                  <a:srgbClr val="00AFEF"/>
                </a:solidFill>
                <a:latin typeface="Arial"/>
                <a:cs typeface="Arial"/>
              </a:rPr>
              <a:t>in doing this project and  finalizing it with in the prior time.</a:t>
            </a:r>
            <a:endParaRPr sz="32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59104"/>
            <a:ext cx="2371090" cy="574040"/>
          </a:xfrm>
          <a:prstGeom prst="rect">
            <a:avLst/>
          </a:prstGeom>
        </p:spPr>
        <p:txBody>
          <a:bodyPr vert="horz" wrap="square" lIns="0" tIns="12700" rIns="0" bIns="0" rtlCol="0">
            <a:spAutoFit/>
          </a:bodyPr>
          <a:lstStyle/>
          <a:p>
            <a:pPr marL="12700">
              <a:lnSpc>
                <a:spcPct val="100000"/>
              </a:lnSpc>
              <a:spcBef>
                <a:spcPts val="100"/>
              </a:spcBef>
            </a:pPr>
            <a:r>
              <a:rPr spc="-5" dirty="0"/>
              <a:t>S</a:t>
            </a:r>
            <a:r>
              <a:rPr dirty="0"/>
              <a:t>UMMA</a:t>
            </a:r>
            <a:r>
              <a:rPr spc="-135" dirty="0"/>
              <a:t>R</a:t>
            </a:r>
            <a:r>
              <a:rPr dirty="0"/>
              <a:t>Y</a:t>
            </a:r>
          </a:p>
        </p:txBody>
      </p:sp>
      <p:sp>
        <p:nvSpPr>
          <p:cNvPr id="3" name="object 3"/>
          <p:cNvSpPr txBox="1"/>
          <p:nvPr/>
        </p:nvSpPr>
        <p:spPr>
          <a:xfrm>
            <a:off x="916939" y="1498599"/>
            <a:ext cx="9984105" cy="4122420"/>
          </a:xfrm>
          <a:prstGeom prst="rect">
            <a:avLst/>
          </a:prstGeom>
        </p:spPr>
        <p:txBody>
          <a:bodyPr vert="horz" wrap="square" lIns="0" tIns="13335" rIns="0" bIns="0" rtlCol="0">
            <a:spAutoFit/>
          </a:bodyPr>
          <a:lstStyle/>
          <a:p>
            <a:pPr marL="355600" marR="200025" indent="-342900">
              <a:lnSpc>
                <a:spcPct val="100000"/>
              </a:lnSpc>
              <a:spcBef>
                <a:spcPts val="105"/>
              </a:spcBef>
              <a:buFont typeface="Arial"/>
              <a:buChar char="•"/>
              <a:tabLst>
                <a:tab pos="354965" algn="l"/>
                <a:tab pos="355600" algn="l"/>
              </a:tabLst>
            </a:pPr>
            <a:r>
              <a:rPr sz="3200" i="1" spc="-5" dirty="0">
                <a:solidFill>
                  <a:srgbClr val="00AFEF"/>
                </a:solidFill>
                <a:latin typeface="Arial"/>
                <a:cs typeface="Arial"/>
              </a:rPr>
              <a:t>In this project “The Classic Snake Game” </a:t>
            </a:r>
            <a:r>
              <a:rPr sz="3200" i="1" dirty="0">
                <a:solidFill>
                  <a:srgbClr val="00AFEF"/>
                </a:solidFill>
                <a:latin typeface="Arial"/>
                <a:cs typeface="Arial"/>
              </a:rPr>
              <a:t>we </a:t>
            </a:r>
            <a:r>
              <a:rPr sz="3200" i="1" spc="-5" dirty="0">
                <a:solidFill>
                  <a:srgbClr val="00AFEF"/>
                </a:solidFill>
                <a:latin typeface="Arial"/>
                <a:cs typeface="Arial"/>
              </a:rPr>
              <a:t>have  used some libraries like pygame, time and randomto  make the programme run smoothly and to provide </a:t>
            </a:r>
            <a:r>
              <a:rPr sz="3200" i="1" dirty="0">
                <a:solidFill>
                  <a:srgbClr val="00AFEF"/>
                </a:solidFill>
                <a:latin typeface="Arial"/>
                <a:cs typeface="Arial"/>
              </a:rPr>
              <a:t>a  </a:t>
            </a:r>
            <a:r>
              <a:rPr sz="3200" i="1" spc="-5" dirty="0">
                <a:solidFill>
                  <a:srgbClr val="00AFEF"/>
                </a:solidFill>
                <a:latin typeface="Arial"/>
                <a:cs typeface="Arial"/>
              </a:rPr>
              <a:t>smooth and flexible gaming experience.</a:t>
            </a:r>
            <a:endParaRPr sz="3200">
              <a:latin typeface="Arial"/>
              <a:cs typeface="Arial"/>
            </a:endParaRPr>
          </a:p>
          <a:p>
            <a:pPr>
              <a:lnSpc>
                <a:spcPct val="100000"/>
              </a:lnSpc>
              <a:spcBef>
                <a:spcPts val="20"/>
              </a:spcBef>
            </a:pPr>
            <a:endParaRPr sz="4650">
              <a:latin typeface="Times New Roman"/>
              <a:cs typeface="Times New Roman"/>
            </a:endParaRPr>
          </a:p>
          <a:p>
            <a:pPr marL="12700" marR="5080" indent="2486660" algn="just">
              <a:lnSpc>
                <a:spcPct val="100000"/>
              </a:lnSpc>
            </a:pPr>
            <a:r>
              <a:rPr sz="3200" i="1" spc="-30" dirty="0">
                <a:solidFill>
                  <a:srgbClr val="00AFEF"/>
                </a:solidFill>
                <a:latin typeface="Arial"/>
                <a:cs typeface="Arial"/>
              </a:rPr>
              <a:t>We </a:t>
            </a:r>
            <a:r>
              <a:rPr sz="3200" i="1" spc="-5" dirty="0">
                <a:solidFill>
                  <a:srgbClr val="00AFEF"/>
                </a:solidFill>
                <a:latin typeface="Arial"/>
                <a:cs typeface="Arial"/>
              </a:rPr>
              <a:t>have also added </a:t>
            </a:r>
            <a:r>
              <a:rPr sz="3200" i="1" dirty="0">
                <a:solidFill>
                  <a:srgbClr val="00AFEF"/>
                </a:solidFill>
                <a:latin typeface="Arial"/>
                <a:cs typeface="Arial"/>
              </a:rPr>
              <a:t>a </a:t>
            </a:r>
            <a:r>
              <a:rPr sz="3200" i="1" spc="-5" dirty="0">
                <a:solidFill>
                  <a:srgbClr val="00AFEF"/>
                </a:solidFill>
                <a:latin typeface="Arial"/>
                <a:cs typeface="Arial"/>
              </a:rPr>
              <a:t>lot of comments to  understand the programme </a:t>
            </a:r>
            <a:r>
              <a:rPr sz="3200" i="1" spc="-40" dirty="0">
                <a:solidFill>
                  <a:srgbClr val="00AFEF"/>
                </a:solidFill>
                <a:latin typeface="Arial"/>
                <a:cs typeface="Arial"/>
              </a:rPr>
              <a:t>easily.We </a:t>
            </a:r>
            <a:r>
              <a:rPr sz="3200" i="1" spc="-5" dirty="0">
                <a:solidFill>
                  <a:srgbClr val="00AFEF"/>
                </a:solidFill>
                <a:latin typeface="Arial"/>
                <a:cs typeface="Arial"/>
              </a:rPr>
              <a:t>have also tried to  keep the</a:t>
            </a:r>
            <a:r>
              <a:rPr sz="3200" i="1" spc="-10" dirty="0">
                <a:solidFill>
                  <a:srgbClr val="00AFEF"/>
                </a:solidFill>
                <a:latin typeface="Arial"/>
                <a:cs typeface="Arial"/>
              </a:rPr>
              <a:t> </a:t>
            </a:r>
            <a:r>
              <a:rPr sz="3200" i="1" spc="-5" dirty="0">
                <a:solidFill>
                  <a:srgbClr val="00AFEF"/>
                </a:solidFill>
                <a:latin typeface="Arial"/>
                <a:cs typeface="Arial"/>
              </a:rPr>
              <a:t>simple.</a:t>
            </a:r>
            <a:endParaRPr sz="32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71450"/>
            <a:ext cx="3530600"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1F5F"/>
                </a:solidFill>
              </a:rPr>
              <a:t>INTRODUCTION</a:t>
            </a:r>
          </a:p>
        </p:txBody>
      </p:sp>
      <p:sp>
        <p:nvSpPr>
          <p:cNvPr id="3" name="object 3"/>
          <p:cNvSpPr txBox="1"/>
          <p:nvPr/>
        </p:nvSpPr>
        <p:spPr>
          <a:xfrm>
            <a:off x="916939" y="1012825"/>
            <a:ext cx="10295890" cy="4194810"/>
          </a:xfrm>
          <a:prstGeom prst="rect">
            <a:avLst/>
          </a:prstGeom>
        </p:spPr>
        <p:txBody>
          <a:bodyPr vert="horz" wrap="square" lIns="0" tIns="12700" rIns="0" bIns="0" rtlCol="0">
            <a:spAutoFit/>
          </a:bodyPr>
          <a:lstStyle/>
          <a:p>
            <a:pPr marL="355600" marR="5080" indent="-342900">
              <a:lnSpc>
                <a:spcPct val="100000"/>
              </a:lnSpc>
              <a:spcBef>
                <a:spcPts val="100"/>
              </a:spcBef>
              <a:buFont typeface="Arial"/>
              <a:buChar char="•"/>
              <a:tabLst>
                <a:tab pos="354965" algn="l"/>
                <a:tab pos="355600" algn="l"/>
                <a:tab pos="1184275" algn="l"/>
                <a:tab pos="1252220" algn="l"/>
                <a:tab pos="8689340" algn="l"/>
              </a:tabLst>
            </a:pPr>
            <a:r>
              <a:rPr sz="2400" i="1" spc="-5" dirty="0">
                <a:solidFill>
                  <a:srgbClr val="00AFEF"/>
                </a:solidFill>
                <a:latin typeface="Arial"/>
                <a:cs typeface="Arial"/>
              </a:rPr>
              <a:t>The </a:t>
            </a:r>
            <a:r>
              <a:rPr sz="2400" i="1" dirty="0">
                <a:solidFill>
                  <a:srgbClr val="00AFEF"/>
                </a:solidFill>
                <a:latin typeface="Arial"/>
                <a:cs typeface="Arial"/>
              </a:rPr>
              <a:t>game called </a:t>
            </a:r>
            <a:r>
              <a:rPr sz="2400" i="1" spc="-5" dirty="0">
                <a:solidFill>
                  <a:srgbClr val="00AFEF"/>
                </a:solidFill>
                <a:latin typeface="Arial"/>
                <a:cs typeface="Arial"/>
              </a:rPr>
              <a:t>“Snake” typically </a:t>
            </a:r>
            <a:r>
              <a:rPr sz="2400" i="1" dirty="0">
                <a:solidFill>
                  <a:srgbClr val="00AFEF"/>
                </a:solidFill>
                <a:latin typeface="Arial"/>
                <a:cs typeface="Arial"/>
              </a:rPr>
              <a:t>involve </a:t>
            </a:r>
            <a:r>
              <a:rPr sz="2400" i="1" spc="-5" dirty="0">
                <a:solidFill>
                  <a:srgbClr val="00AFEF"/>
                </a:solidFill>
                <a:latin typeface="Arial"/>
                <a:cs typeface="Arial"/>
              </a:rPr>
              <a:t>the </a:t>
            </a:r>
            <a:r>
              <a:rPr sz="2400" i="1" dirty="0">
                <a:solidFill>
                  <a:srgbClr val="00AFEF"/>
                </a:solidFill>
                <a:latin typeface="Arial"/>
                <a:cs typeface="Arial"/>
              </a:rPr>
              <a:t>player </a:t>
            </a:r>
            <a:r>
              <a:rPr sz="2400" i="1" spc="-5" dirty="0">
                <a:solidFill>
                  <a:srgbClr val="00AFEF"/>
                </a:solidFill>
                <a:latin typeface="Arial"/>
                <a:cs typeface="Arial"/>
              </a:rPr>
              <a:t>controlling </a:t>
            </a:r>
            <a:r>
              <a:rPr sz="2400" i="1" dirty="0">
                <a:solidFill>
                  <a:srgbClr val="00AFEF"/>
                </a:solidFill>
                <a:latin typeface="Arial"/>
                <a:cs typeface="Arial"/>
              </a:rPr>
              <a:t>a line or  </a:t>
            </a:r>
            <a:r>
              <a:rPr sz="2400" i="1" spc="-5" dirty="0">
                <a:solidFill>
                  <a:srgbClr val="00AFEF"/>
                </a:solidFill>
                <a:latin typeface="Arial"/>
                <a:cs typeface="Arial"/>
              </a:rPr>
              <a:t>snake,there </a:t>
            </a:r>
            <a:r>
              <a:rPr sz="2400" i="1" dirty="0">
                <a:solidFill>
                  <a:srgbClr val="00AFEF"/>
                </a:solidFill>
                <a:latin typeface="Arial"/>
                <a:cs typeface="Arial"/>
              </a:rPr>
              <a:t>is no </a:t>
            </a:r>
            <a:r>
              <a:rPr sz="2400" i="1" spc="-5" dirty="0">
                <a:solidFill>
                  <a:srgbClr val="00AFEF"/>
                </a:solidFill>
                <a:latin typeface="Arial"/>
                <a:cs typeface="Arial"/>
              </a:rPr>
              <a:t>official </a:t>
            </a:r>
            <a:r>
              <a:rPr sz="2400" i="1" dirty="0">
                <a:solidFill>
                  <a:srgbClr val="00AFEF"/>
                </a:solidFill>
                <a:latin typeface="Arial"/>
                <a:cs typeface="Arial"/>
              </a:rPr>
              <a:t>version of </a:t>
            </a:r>
            <a:r>
              <a:rPr sz="2400" i="1" spc="-5" dirty="0">
                <a:solidFill>
                  <a:srgbClr val="00AFEF"/>
                </a:solidFill>
                <a:latin typeface="Arial"/>
                <a:cs typeface="Arial"/>
              </a:rPr>
              <a:t>the game,so </a:t>
            </a:r>
            <a:r>
              <a:rPr sz="2400" i="1" dirty="0">
                <a:solidFill>
                  <a:srgbClr val="00AFEF"/>
                </a:solidFill>
                <a:latin typeface="Arial"/>
                <a:cs typeface="Arial"/>
              </a:rPr>
              <a:t>gameplay </a:t>
            </a:r>
            <a:r>
              <a:rPr sz="2400" i="1" spc="-5" dirty="0">
                <a:solidFill>
                  <a:srgbClr val="00AFEF"/>
                </a:solidFill>
                <a:latin typeface="Arial"/>
                <a:cs typeface="Arial"/>
              </a:rPr>
              <a:t>varies.The  </a:t>
            </a:r>
            <a:r>
              <a:rPr sz="2400" i="1" dirty="0">
                <a:solidFill>
                  <a:srgbClr val="00AFEF"/>
                </a:solidFill>
                <a:latin typeface="Arial"/>
                <a:cs typeface="Arial"/>
              </a:rPr>
              <a:t>most	common version of </a:t>
            </a:r>
            <a:r>
              <a:rPr sz="2400" i="1" spc="-5" dirty="0">
                <a:solidFill>
                  <a:srgbClr val="00AFEF"/>
                </a:solidFill>
                <a:latin typeface="Arial"/>
                <a:cs typeface="Arial"/>
              </a:rPr>
              <a:t>the </a:t>
            </a:r>
            <a:r>
              <a:rPr sz="2400" i="1" dirty="0">
                <a:solidFill>
                  <a:srgbClr val="00AFEF"/>
                </a:solidFill>
                <a:latin typeface="Arial"/>
                <a:cs typeface="Arial"/>
              </a:rPr>
              <a:t>game involves </a:t>
            </a:r>
            <a:r>
              <a:rPr sz="2400" i="1" spc="-5" dirty="0">
                <a:solidFill>
                  <a:srgbClr val="00AFEF"/>
                </a:solidFill>
                <a:latin typeface="Arial"/>
                <a:cs typeface="Arial"/>
              </a:rPr>
              <a:t>the </a:t>
            </a:r>
            <a:r>
              <a:rPr sz="2400" i="1" dirty="0">
                <a:solidFill>
                  <a:srgbClr val="00AFEF"/>
                </a:solidFill>
                <a:latin typeface="Arial"/>
                <a:cs typeface="Arial"/>
              </a:rPr>
              <a:t>snake or line </a:t>
            </a:r>
            <a:r>
              <a:rPr sz="2400" i="1" spc="-5" dirty="0">
                <a:solidFill>
                  <a:srgbClr val="00AFEF"/>
                </a:solidFill>
                <a:latin typeface="Arial"/>
                <a:cs typeface="Arial"/>
              </a:rPr>
              <a:t>eating  items		</a:t>
            </a:r>
            <a:r>
              <a:rPr sz="2400" i="1" dirty="0">
                <a:solidFill>
                  <a:srgbClr val="00AFEF"/>
                </a:solidFill>
                <a:latin typeface="Arial"/>
                <a:cs typeface="Arial"/>
              </a:rPr>
              <a:t>which make it longer </a:t>
            </a:r>
            <a:r>
              <a:rPr sz="2400" i="1" spc="-5" dirty="0">
                <a:solidFill>
                  <a:srgbClr val="00AFEF"/>
                </a:solidFill>
                <a:latin typeface="Arial"/>
                <a:cs typeface="Arial"/>
              </a:rPr>
              <a:t>,with the objective </a:t>
            </a:r>
            <a:r>
              <a:rPr sz="2400" i="1" dirty="0">
                <a:solidFill>
                  <a:srgbClr val="00AFEF"/>
                </a:solidFill>
                <a:latin typeface="Arial"/>
                <a:cs typeface="Arial"/>
              </a:rPr>
              <a:t>being</a:t>
            </a:r>
            <a:r>
              <a:rPr sz="2400" i="1" spc="25" dirty="0">
                <a:solidFill>
                  <a:srgbClr val="00AFEF"/>
                </a:solidFill>
                <a:latin typeface="Arial"/>
                <a:cs typeface="Arial"/>
              </a:rPr>
              <a:t> </a:t>
            </a:r>
            <a:r>
              <a:rPr sz="2400" i="1" spc="-5" dirty="0">
                <a:solidFill>
                  <a:srgbClr val="00AFEF"/>
                </a:solidFill>
                <a:latin typeface="Arial"/>
                <a:cs typeface="Arial"/>
              </a:rPr>
              <a:t>to</a:t>
            </a:r>
            <a:r>
              <a:rPr sz="2400" i="1" dirty="0">
                <a:solidFill>
                  <a:srgbClr val="00AFEF"/>
                </a:solidFill>
                <a:latin typeface="Arial"/>
                <a:cs typeface="Arial"/>
              </a:rPr>
              <a:t> avoid	running</a:t>
            </a:r>
            <a:r>
              <a:rPr sz="2400" i="1" spc="-85" dirty="0">
                <a:solidFill>
                  <a:srgbClr val="00AFEF"/>
                </a:solidFill>
                <a:latin typeface="Arial"/>
                <a:cs typeface="Arial"/>
              </a:rPr>
              <a:t> </a:t>
            </a:r>
            <a:r>
              <a:rPr sz="2400" i="1" spc="-5" dirty="0">
                <a:solidFill>
                  <a:srgbClr val="00AFEF"/>
                </a:solidFill>
                <a:latin typeface="Arial"/>
                <a:cs typeface="Arial"/>
              </a:rPr>
              <a:t>into  </a:t>
            </a:r>
            <a:r>
              <a:rPr sz="2400" i="1" dirty="0">
                <a:solidFill>
                  <a:srgbClr val="00AFEF"/>
                </a:solidFill>
                <a:latin typeface="Arial"/>
                <a:cs typeface="Arial"/>
              </a:rPr>
              <a:t>a border or </a:t>
            </a:r>
            <a:r>
              <a:rPr sz="2400" i="1" spc="-5" dirty="0">
                <a:solidFill>
                  <a:srgbClr val="00AFEF"/>
                </a:solidFill>
                <a:latin typeface="Arial"/>
                <a:cs typeface="Arial"/>
              </a:rPr>
              <a:t>the </a:t>
            </a:r>
            <a:r>
              <a:rPr sz="2400" i="1" dirty="0">
                <a:solidFill>
                  <a:srgbClr val="00AFEF"/>
                </a:solidFill>
                <a:latin typeface="Arial"/>
                <a:cs typeface="Arial"/>
              </a:rPr>
              <a:t>snake </a:t>
            </a:r>
            <a:r>
              <a:rPr sz="2400" i="1" spc="-5" dirty="0">
                <a:solidFill>
                  <a:srgbClr val="00AFEF"/>
                </a:solidFill>
                <a:latin typeface="Arial"/>
                <a:cs typeface="Arial"/>
              </a:rPr>
              <a:t>itself for </a:t>
            </a:r>
            <a:r>
              <a:rPr sz="2400" i="1" dirty="0">
                <a:solidFill>
                  <a:srgbClr val="00AFEF"/>
                </a:solidFill>
                <a:latin typeface="Arial"/>
                <a:cs typeface="Arial"/>
              </a:rPr>
              <a:t>as long as</a:t>
            </a:r>
            <a:r>
              <a:rPr sz="2400" i="1" spc="-50" dirty="0">
                <a:solidFill>
                  <a:srgbClr val="00AFEF"/>
                </a:solidFill>
                <a:latin typeface="Arial"/>
                <a:cs typeface="Arial"/>
              </a:rPr>
              <a:t> </a:t>
            </a:r>
            <a:r>
              <a:rPr sz="2400" i="1" dirty="0">
                <a:solidFill>
                  <a:srgbClr val="00AFEF"/>
                </a:solidFill>
                <a:latin typeface="Arial"/>
                <a:cs typeface="Arial"/>
              </a:rPr>
              <a:t>possible.</a:t>
            </a:r>
            <a:endParaRPr sz="2400">
              <a:latin typeface="Arial"/>
              <a:cs typeface="Arial"/>
            </a:endParaRPr>
          </a:p>
          <a:p>
            <a:pPr marL="355600" marR="125095" indent="-342900">
              <a:lnSpc>
                <a:spcPct val="100000"/>
              </a:lnSpc>
              <a:spcBef>
                <a:spcPts val="575"/>
              </a:spcBef>
              <a:buFont typeface="Arial"/>
              <a:buChar char="•"/>
              <a:tabLst>
                <a:tab pos="354965" algn="l"/>
                <a:tab pos="355600" algn="l"/>
                <a:tab pos="777875" algn="l"/>
                <a:tab pos="2540000" algn="l"/>
                <a:tab pos="8452485" algn="l"/>
              </a:tabLst>
            </a:pPr>
            <a:r>
              <a:rPr sz="2400" i="1" spc="-5" dirty="0">
                <a:solidFill>
                  <a:srgbClr val="00AFEF"/>
                </a:solidFill>
                <a:latin typeface="Arial"/>
                <a:cs typeface="Arial"/>
              </a:rPr>
              <a:t>The </a:t>
            </a:r>
            <a:r>
              <a:rPr sz="2400" i="1" dirty="0">
                <a:solidFill>
                  <a:srgbClr val="00AFEF"/>
                </a:solidFill>
                <a:latin typeface="Arial"/>
                <a:cs typeface="Arial"/>
              </a:rPr>
              <a:t>player losses when </a:t>
            </a:r>
            <a:r>
              <a:rPr sz="2400" i="1" spc="-5" dirty="0">
                <a:solidFill>
                  <a:srgbClr val="00AFEF"/>
                </a:solidFill>
                <a:latin typeface="Arial"/>
                <a:cs typeface="Arial"/>
              </a:rPr>
              <a:t>the </a:t>
            </a:r>
            <a:r>
              <a:rPr sz="2400" i="1" dirty="0">
                <a:solidFill>
                  <a:srgbClr val="00AFEF"/>
                </a:solidFill>
                <a:latin typeface="Arial"/>
                <a:cs typeface="Arial"/>
              </a:rPr>
              <a:t>snake </a:t>
            </a:r>
            <a:r>
              <a:rPr sz="2400" i="1" spc="-5" dirty="0">
                <a:solidFill>
                  <a:srgbClr val="00AFEF"/>
                </a:solidFill>
                <a:latin typeface="Arial"/>
                <a:cs typeface="Arial"/>
              </a:rPr>
              <a:t>either </a:t>
            </a:r>
            <a:r>
              <a:rPr sz="2400" i="1" dirty="0">
                <a:solidFill>
                  <a:srgbClr val="00AFEF"/>
                </a:solidFill>
                <a:latin typeface="Arial"/>
                <a:cs typeface="Arial"/>
              </a:rPr>
              <a:t>runs </a:t>
            </a:r>
            <a:r>
              <a:rPr sz="2400" i="1" spc="-5" dirty="0">
                <a:solidFill>
                  <a:srgbClr val="00AFEF"/>
                </a:solidFill>
                <a:latin typeface="Arial"/>
                <a:cs typeface="Arial"/>
              </a:rPr>
              <a:t>into</a:t>
            </a:r>
            <a:r>
              <a:rPr sz="2400" i="1" spc="10" dirty="0">
                <a:solidFill>
                  <a:srgbClr val="00AFEF"/>
                </a:solidFill>
                <a:latin typeface="Arial"/>
                <a:cs typeface="Arial"/>
              </a:rPr>
              <a:t> </a:t>
            </a:r>
            <a:r>
              <a:rPr sz="2400" i="1" dirty="0">
                <a:solidFill>
                  <a:srgbClr val="00AFEF"/>
                </a:solidFill>
                <a:latin typeface="Arial"/>
                <a:cs typeface="Arial"/>
              </a:rPr>
              <a:t>a border	or </a:t>
            </a:r>
            <a:r>
              <a:rPr sz="2400" i="1" spc="-5" dirty="0">
                <a:solidFill>
                  <a:srgbClr val="00AFEF"/>
                </a:solidFill>
                <a:latin typeface="Arial"/>
                <a:cs typeface="Arial"/>
              </a:rPr>
              <a:t>its </a:t>
            </a:r>
            <a:r>
              <a:rPr sz="2400" i="1" dirty="0">
                <a:solidFill>
                  <a:srgbClr val="00AFEF"/>
                </a:solidFill>
                <a:latin typeface="Arial"/>
                <a:cs typeface="Arial"/>
              </a:rPr>
              <a:t>own  body</a:t>
            </a:r>
            <a:r>
              <a:rPr sz="2400" i="1" spc="5" dirty="0">
                <a:solidFill>
                  <a:srgbClr val="00AFEF"/>
                </a:solidFill>
                <a:latin typeface="Arial"/>
                <a:cs typeface="Arial"/>
              </a:rPr>
              <a:t> </a:t>
            </a:r>
            <a:r>
              <a:rPr sz="2400" i="1" spc="-5" dirty="0">
                <a:solidFill>
                  <a:srgbClr val="00AFEF"/>
                </a:solidFill>
                <a:latin typeface="Arial"/>
                <a:cs typeface="Arial"/>
              </a:rPr>
              <a:t>.Because	ofthis,the </a:t>
            </a:r>
            <a:r>
              <a:rPr sz="2400" i="1" dirty="0">
                <a:solidFill>
                  <a:srgbClr val="00AFEF"/>
                </a:solidFill>
                <a:latin typeface="Arial"/>
                <a:cs typeface="Arial"/>
              </a:rPr>
              <a:t>game becomes more </a:t>
            </a:r>
            <a:r>
              <a:rPr sz="2400" i="1" spc="-5" dirty="0">
                <a:solidFill>
                  <a:srgbClr val="00AFEF"/>
                </a:solidFill>
                <a:latin typeface="Arial"/>
                <a:cs typeface="Arial"/>
              </a:rPr>
              <a:t>difficult </a:t>
            </a:r>
            <a:r>
              <a:rPr sz="2400" i="1" dirty="0">
                <a:solidFill>
                  <a:srgbClr val="00AFEF"/>
                </a:solidFill>
                <a:latin typeface="Arial"/>
                <a:cs typeface="Arial"/>
              </a:rPr>
              <a:t>as it goes </a:t>
            </a:r>
            <a:r>
              <a:rPr sz="2400" i="1" spc="-5" dirty="0">
                <a:solidFill>
                  <a:srgbClr val="00AFEF"/>
                </a:solidFill>
                <a:latin typeface="Arial"/>
                <a:cs typeface="Arial"/>
              </a:rPr>
              <a:t>on,due  to	the growth </a:t>
            </a:r>
            <a:r>
              <a:rPr sz="2400" i="1" dirty="0">
                <a:solidFill>
                  <a:srgbClr val="00AFEF"/>
                </a:solidFill>
                <a:latin typeface="Arial"/>
                <a:cs typeface="Arial"/>
              </a:rPr>
              <a:t>of </a:t>
            </a:r>
            <a:r>
              <a:rPr sz="2400" i="1" spc="-5" dirty="0">
                <a:solidFill>
                  <a:srgbClr val="00AFEF"/>
                </a:solidFill>
                <a:latin typeface="Arial"/>
                <a:cs typeface="Arial"/>
              </a:rPr>
              <a:t>the</a:t>
            </a:r>
            <a:r>
              <a:rPr sz="2400" i="1" spc="-15" dirty="0">
                <a:solidFill>
                  <a:srgbClr val="00AFEF"/>
                </a:solidFill>
                <a:latin typeface="Arial"/>
                <a:cs typeface="Arial"/>
              </a:rPr>
              <a:t> </a:t>
            </a:r>
            <a:r>
              <a:rPr sz="2400" i="1" dirty="0">
                <a:solidFill>
                  <a:srgbClr val="00AFEF"/>
                </a:solidFill>
                <a:latin typeface="Arial"/>
                <a:cs typeface="Arial"/>
              </a:rPr>
              <a:t>snake.</a:t>
            </a:r>
            <a:endParaRPr sz="2400">
              <a:latin typeface="Arial"/>
              <a:cs typeface="Arial"/>
            </a:endParaRPr>
          </a:p>
          <a:p>
            <a:pPr marL="355600" marR="192405" indent="-342900">
              <a:lnSpc>
                <a:spcPct val="100000"/>
              </a:lnSpc>
              <a:spcBef>
                <a:spcPts val="575"/>
              </a:spcBef>
              <a:buFont typeface="Arial"/>
              <a:buChar char="•"/>
              <a:tabLst>
                <a:tab pos="354965" algn="l"/>
                <a:tab pos="355600" algn="l"/>
                <a:tab pos="6805295" algn="l"/>
              </a:tabLst>
            </a:pPr>
            <a:r>
              <a:rPr sz="2400" i="1" dirty="0">
                <a:solidFill>
                  <a:srgbClr val="00AFEF"/>
                </a:solidFill>
                <a:latin typeface="Arial"/>
                <a:cs typeface="Arial"/>
              </a:rPr>
              <a:t>Nokia has </a:t>
            </a:r>
            <a:r>
              <a:rPr sz="2400" i="1" spc="-5" dirty="0">
                <a:solidFill>
                  <a:srgbClr val="00AFEF"/>
                </a:solidFill>
                <a:latin typeface="Arial"/>
                <a:cs typeface="Arial"/>
              </a:rPr>
              <a:t>installed the “Snake Game </a:t>
            </a:r>
            <a:r>
              <a:rPr sz="2400" i="1" dirty="0">
                <a:solidFill>
                  <a:srgbClr val="00AFEF"/>
                </a:solidFill>
                <a:latin typeface="Arial"/>
                <a:cs typeface="Arial"/>
              </a:rPr>
              <a:t>“ on many of </a:t>
            </a:r>
            <a:r>
              <a:rPr sz="2400" i="1" spc="-5" dirty="0">
                <a:solidFill>
                  <a:srgbClr val="00AFEF"/>
                </a:solidFill>
                <a:latin typeface="Arial"/>
                <a:cs typeface="Arial"/>
              </a:rPr>
              <a:t>its phones.The </a:t>
            </a:r>
            <a:r>
              <a:rPr sz="2400" i="1" dirty="0">
                <a:solidFill>
                  <a:srgbClr val="00AFEF"/>
                </a:solidFill>
                <a:latin typeface="Arial"/>
                <a:cs typeface="Arial"/>
              </a:rPr>
              <a:t>game  is also available on several</a:t>
            </a:r>
            <a:r>
              <a:rPr sz="2400" i="1" spc="30" dirty="0">
                <a:solidFill>
                  <a:srgbClr val="00AFEF"/>
                </a:solidFill>
                <a:latin typeface="Arial"/>
                <a:cs typeface="Arial"/>
              </a:rPr>
              <a:t> </a:t>
            </a:r>
            <a:r>
              <a:rPr sz="2400" i="1" spc="-5" dirty="0">
                <a:solidFill>
                  <a:srgbClr val="00AFEF"/>
                </a:solidFill>
                <a:latin typeface="Arial"/>
                <a:cs typeface="Arial"/>
              </a:rPr>
              <a:t>websites</a:t>
            </a:r>
            <a:r>
              <a:rPr sz="2400" i="1" spc="5" dirty="0">
                <a:solidFill>
                  <a:srgbClr val="00AFEF"/>
                </a:solidFill>
                <a:latin typeface="Arial"/>
                <a:cs typeface="Arial"/>
              </a:rPr>
              <a:t> </a:t>
            </a:r>
            <a:r>
              <a:rPr sz="2400" i="1" spc="-5" dirty="0">
                <a:solidFill>
                  <a:srgbClr val="00AFEF"/>
                </a:solidFill>
                <a:latin typeface="Arial"/>
                <a:cs typeface="Arial"/>
              </a:rPr>
              <a:t>,including	</a:t>
            </a:r>
            <a:r>
              <a:rPr sz="2400" i="1" spc="-25" dirty="0">
                <a:solidFill>
                  <a:srgbClr val="00AFEF"/>
                </a:solidFill>
                <a:latin typeface="Arial"/>
                <a:cs typeface="Arial"/>
              </a:rPr>
              <a:t>Youtube </a:t>
            </a:r>
            <a:r>
              <a:rPr sz="2400" i="1" spc="-5" dirty="0">
                <a:solidFill>
                  <a:srgbClr val="00AFEF"/>
                </a:solidFill>
                <a:latin typeface="Arial"/>
                <a:cs typeface="Arial"/>
              </a:rPr>
              <a:t>,whih </a:t>
            </a:r>
            <a:r>
              <a:rPr sz="2400" i="1" dirty="0">
                <a:solidFill>
                  <a:srgbClr val="00AFEF"/>
                </a:solidFill>
                <a:latin typeface="Arial"/>
                <a:cs typeface="Arial"/>
              </a:rPr>
              <a:t>allows  viewers </a:t>
            </a:r>
            <a:r>
              <a:rPr sz="2400" i="1" spc="-5" dirty="0">
                <a:solidFill>
                  <a:srgbClr val="00AFEF"/>
                </a:solidFill>
                <a:latin typeface="Arial"/>
                <a:cs typeface="Arial"/>
              </a:rPr>
              <a:t>to </a:t>
            </a:r>
            <a:r>
              <a:rPr sz="2400" i="1" dirty="0">
                <a:solidFill>
                  <a:srgbClr val="00AFEF"/>
                </a:solidFill>
                <a:latin typeface="Arial"/>
                <a:cs typeface="Arial"/>
              </a:rPr>
              <a:t>play </a:t>
            </a:r>
            <a:r>
              <a:rPr sz="2400" i="1" spc="-5" dirty="0">
                <a:solidFill>
                  <a:srgbClr val="00AFEF"/>
                </a:solidFill>
                <a:latin typeface="Arial"/>
                <a:cs typeface="Arial"/>
              </a:rPr>
              <a:t>the </a:t>
            </a:r>
            <a:r>
              <a:rPr sz="2400" i="1" dirty="0">
                <a:solidFill>
                  <a:srgbClr val="00AFEF"/>
                </a:solidFill>
                <a:latin typeface="Arial"/>
                <a:cs typeface="Arial"/>
              </a:rPr>
              <a:t>game while a video</a:t>
            </a:r>
            <a:r>
              <a:rPr sz="2400" i="1" spc="-45" dirty="0">
                <a:solidFill>
                  <a:srgbClr val="00AFEF"/>
                </a:solidFill>
                <a:latin typeface="Arial"/>
                <a:cs typeface="Arial"/>
              </a:rPr>
              <a:t> </a:t>
            </a:r>
            <a:r>
              <a:rPr sz="2400" i="1" dirty="0">
                <a:solidFill>
                  <a:srgbClr val="00AFEF"/>
                </a:solidFill>
                <a:latin typeface="Arial"/>
                <a:cs typeface="Arial"/>
              </a:rPr>
              <a:t>loads.</a:t>
            </a:r>
            <a:endParaRPr sz="24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171450"/>
            <a:ext cx="6010910" cy="574040"/>
          </a:xfrm>
          <a:prstGeom prst="rect">
            <a:avLst/>
          </a:prstGeom>
        </p:spPr>
        <p:txBody>
          <a:bodyPr vert="horz" wrap="square" lIns="0" tIns="12700" rIns="0" bIns="0" rtlCol="0">
            <a:spAutoFit/>
          </a:bodyPr>
          <a:lstStyle/>
          <a:p>
            <a:pPr marL="12700">
              <a:lnSpc>
                <a:spcPct val="100000"/>
              </a:lnSpc>
              <a:spcBef>
                <a:spcPts val="100"/>
              </a:spcBef>
            </a:pPr>
            <a:r>
              <a:rPr spc="-35" dirty="0">
                <a:solidFill>
                  <a:srgbClr val="FF0000"/>
                </a:solidFill>
              </a:rPr>
              <a:t>HISTORY </a:t>
            </a:r>
            <a:r>
              <a:rPr spc="-5" dirty="0">
                <a:solidFill>
                  <a:srgbClr val="FF0000"/>
                </a:solidFill>
              </a:rPr>
              <a:t>OF SNAKE</a:t>
            </a:r>
            <a:r>
              <a:rPr spc="-75" dirty="0">
                <a:solidFill>
                  <a:srgbClr val="FF0000"/>
                </a:solidFill>
              </a:rPr>
              <a:t> </a:t>
            </a:r>
            <a:r>
              <a:rPr spc="-5" dirty="0">
                <a:solidFill>
                  <a:srgbClr val="FF0000"/>
                </a:solidFill>
              </a:rPr>
              <a:t>GAME</a:t>
            </a:r>
          </a:p>
        </p:txBody>
      </p:sp>
      <p:sp>
        <p:nvSpPr>
          <p:cNvPr id="3" name="object 3"/>
          <p:cNvSpPr txBox="1"/>
          <p:nvPr/>
        </p:nvSpPr>
        <p:spPr>
          <a:xfrm>
            <a:off x="688340" y="902969"/>
            <a:ext cx="11172825" cy="4377055"/>
          </a:xfrm>
          <a:prstGeom prst="rect">
            <a:avLst/>
          </a:prstGeom>
        </p:spPr>
        <p:txBody>
          <a:bodyPr vert="horz" wrap="square" lIns="0" tIns="12065" rIns="0" bIns="0" rtlCol="0">
            <a:spAutoFit/>
          </a:bodyPr>
          <a:lstStyle/>
          <a:p>
            <a:pPr marL="355600" marR="62230" indent="-342900">
              <a:lnSpc>
                <a:spcPct val="100000"/>
              </a:lnSpc>
              <a:spcBef>
                <a:spcPts val="95"/>
              </a:spcBef>
              <a:buFont typeface="Arial"/>
              <a:buChar char="•"/>
              <a:tabLst>
                <a:tab pos="354965" algn="l"/>
                <a:tab pos="355600" algn="l"/>
                <a:tab pos="829310" algn="l"/>
                <a:tab pos="7506970" algn="l"/>
              </a:tabLst>
            </a:pPr>
            <a:r>
              <a:rPr sz="2800" i="1" spc="-5" dirty="0">
                <a:solidFill>
                  <a:srgbClr val="00AFEF"/>
                </a:solidFill>
                <a:latin typeface="Arial"/>
                <a:cs typeface="Arial"/>
              </a:rPr>
              <a:t>The snake has appeared in many different forms over the decades,  but its first appearance took place in</a:t>
            </a:r>
            <a:r>
              <a:rPr sz="2800" i="1" spc="85" dirty="0">
                <a:solidFill>
                  <a:srgbClr val="00AFEF"/>
                </a:solidFill>
                <a:latin typeface="Arial"/>
                <a:cs typeface="Arial"/>
              </a:rPr>
              <a:t> </a:t>
            </a:r>
            <a:r>
              <a:rPr sz="2800" i="1" spc="-5" dirty="0">
                <a:solidFill>
                  <a:srgbClr val="00AFEF"/>
                </a:solidFill>
                <a:latin typeface="Arial"/>
                <a:cs typeface="Arial"/>
              </a:rPr>
              <a:t>the</a:t>
            </a:r>
            <a:r>
              <a:rPr sz="2800" i="1" spc="5" dirty="0">
                <a:solidFill>
                  <a:srgbClr val="00AFEF"/>
                </a:solidFill>
                <a:latin typeface="Arial"/>
                <a:cs typeface="Arial"/>
              </a:rPr>
              <a:t> </a:t>
            </a:r>
            <a:r>
              <a:rPr sz="2800" i="1" spc="-5" dirty="0">
                <a:solidFill>
                  <a:srgbClr val="00AFEF"/>
                </a:solidFill>
                <a:latin typeface="Arial"/>
                <a:cs typeface="Arial"/>
              </a:rPr>
              <a:t>mid	1970's ad was called  BLOKADE.It was the creation of Germlin Industries ,who specialized  in	coin-operated arcade machines.In 1984,they closed their  doors,never to open again.But their game still lives</a:t>
            </a:r>
            <a:r>
              <a:rPr sz="2800" i="1" spc="40" dirty="0">
                <a:solidFill>
                  <a:srgbClr val="00AFEF"/>
                </a:solidFill>
                <a:latin typeface="Arial"/>
                <a:cs typeface="Arial"/>
              </a:rPr>
              <a:t> </a:t>
            </a:r>
            <a:r>
              <a:rPr sz="2800" i="1" spc="-5" dirty="0">
                <a:solidFill>
                  <a:srgbClr val="00AFEF"/>
                </a:solidFill>
                <a:latin typeface="Arial"/>
                <a:cs typeface="Arial"/>
              </a:rPr>
              <a:t>on.</a:t>
            </a:r>
            <a:endParaRPr sz="2800">
              <a:latin typeface="Arial"/>
              <a:cs typeface="Arial"/>
            </a:endParaRPr>
          </a:p>
          <a:p>
            <a:pPr marL="355600" marR="5080" indent="-342900">
              <a:lnSpc>
                <a:spcPct val="100000"/>
              </a:lnSpc>
              <a:spcBef>
                <a:spcPts val="670"/>
              </a:spcBef>
              <a:buFont typeface="Arial"/>
              <a:buChar char="•"/>
              <a:tabLst>
                <a:tab pos="354965" algn="l"/>
                <a:tab pos="355600" algn="l"/>
                <a:tab pos="7874634" algn="l"/>
                <a:tab pos="9196705" algn="l"/>
              </a:tabLst>
            </a:pPr>
            <a:r>
              <a:rPr sz="2800" i="1" spc="-5" dirty="0">
                <a:solidFill>
                  <a:srgbClr val="00AFEF"/>
                </a:solidFill>
                <a:latin typeface="Arial"/>
                <a:cs typeface="Arial"/>
              </a:rPr>
              <a:t>By 1977,it had found its way into</a:t>
            </a:r>
            <a:r>
              <a:rPr sz="2800" i="1" spc="110" dirty="0">
                <a:solidFill>
                  <a:srgbClr val="00AFEF"/>
                </a:solidFill>
                <a:latin typeface="Arial"/>
                <a:cs typeface="Arial"/>
              </a:rPr>
              <a:t> </a:t>
            </a:r>
            <a:r>
              <a:rPr sz="2800" i="1" spc="-5" dirty="0">
                <a:solidFill>
                  <a:srgbClr val="00AFEF"/>
                </a:solidFill>
                <a:latin typeface="Arial"/>
                <a:cs typeface="Arial"/>
              </a:rPr>
              <a:t>people's</a:t>
            </a:r>
            <a:r>
              <a:rPr sz="2800" i="1" spc="10" dirty="0">
                <a:solidFill>
                  <a:srgbClr val="00AFEF"/>
                </a:solidFill>
                <a:latin typeface="Arial"/>
                <a:cs typeface="Arial"/>
              </a:rPr>
              <a:t> </a:t>
            </a:r>
            <a:r>
              <a:rPr sz="2800" i="1" spc="-5" dirty="0">
                <a:solidFill>
                  <a:srgbClr val="00AFEF"/>
                </a:solidFill>
                <a:latin typeface="Arial"/>
                <a:cs typeface="Arial"/>
              </a:rPr>
              <a:t>pockets,onto	their Nokia  phones and created the craze of mobile game among teenegers.The  Nokia </a:t>
            </a:r>
            <a:r>
              <a:rPr sz="2800" i="1" spc="-60" dirty="0">
                <a:solidFill>
                  <a:srgbClr val="00AFEF"/>
                </a:solidFill>
                <a:latin typeface="Arial"/>
                <a:cs typeface="Arial"/>
              </a:rPr>
              <a:t>6110 </a:t>
            </a:r>
            <a:r>
              <a:rPr sz="2800" i="1" spc="-5" dirty="0">
                <a:solidFill>
                  <a:srgbClr val="00AFEF"/>
                </a:solidFill>
                <a:latin typeface="Arial"/>
                <a:cs typeface="Arial"/>
              </a:rPr>
              <a:t>was Nokias first phone</a:t>
            </a:r>
            <a:r>
              <a:rPr sz="2800" i="1" spc="135" dirty="0">
                <a:solidFill>
                  <a:srgbClr val="00AFEF"/>
                </a:solidFill>
                <a:latin typeface="Arial"/>
                <a:cs typeface="Arial"/>
              </a:rPr>
              <a:t> </a:t>
            </a:r>
            <a:r>
              <a:rPr sz="2800" i="1" spc="-5" dirty="0">
                <a:solidFill>
                  <a:srgbClr val="00AFEF"/>
                </a:solidFill>
                <a:latin typeface="Arial"/>
                <a:cs typeface="Arial"/>
              </a:rPr>
              <a:t>with</a:t>
            </a:r>
            <a:r>
              <a:rPr sz="2800" i="1" spc="5" dirty="0">
                <a:solidFill>
                  <a:srgbClr val="00AFEF"/>
                </a:solidFill>
                <a:latin typeface="Arial"/>
                <a:cs typeface="Arial"/>
              </a:rPr>
              <a:t> </a:t>
            </a:r>
            <a:r>
              <a:rPr sz="2800" i="1" spc="-5" dirty="0">
                <a:solidFill>
                  <a:srgbClr val="00AFEF"/>
                </a:solidFill>
                <a:latin typeface="Arial"/>
                <a:cs typeface="Arial"/>
              </a:rPr>
              <a:t>snake	and they continued  to manufacture new models with the game installed throughout the  next</a:t>
            </a:r>
            <a:r>
              <a:rPr sz="2800" i="1" dirty="0">
                <a:solidFill>
                  <a:srgbClr val="00AFEF"/>
                </a:solidFill>
                <a:latin typeface="Arial"/>
                <a:cs typeface="Arial"/>
              </a:rPr>
              <a:t> </a:t>
            </a:r>
            <a:r>
              <a:rPr sz="2800" i="1" spc="-5" dirty="0">
                <a:solidFill>
                  <a:srgbClr val="00AFEF"/>
                </a:solidFill>
                <a:latin typeface="Arial"/>
                <a:cs typeface="Arial"/>
              </a:rPr>
              <a:t>decade.</a:t>
            </a:r>
            <a:endParaRPr sz="28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66420"/>
            <a:ext cx="4292600"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0000"/>
                </a:solidFill>
              </a:rPr>
              <a:t>ABOUT </a:t>
            </a:r>
            <a:r>
              <a:rPr dirty="0">
                <a:solidFill>
                  <a:srgbClr val="FF0000"/>
                </a:solidFill>
              </a:rPr>
              <a:t>THE</a:t>
            </a:r>
            <a:r>
              <a:rPr spc="-65" dirty="0">
                <a:solidFill>
                  <a:srgbClr val="FF0000"/>
                </a:solidFill>
              </a:rPr>
              <a:t> </a:t>
            </a:r>
            <a:r>
              <a:rPr spc="-5" dirty="0">
                <a:solidFill>
                  <a:srgbClr val="FF0000"/>
                </a:solidFill>
              </a:rPr>
              <a:t>CODE:</a:t>
            </a:r>
          </a:p>
        </p:txBody>
      </p:sp>
      <p:sp>
        <p:nvSpPr>
          <p:cNvPr id="3" name="object 3"/>
          <p:cNvSpPr txBox="1"/>
          <p:nvPr/>
        </p:nvSpPr>
        <p:spPr>
          <a:xfrm>
            <a:off x="916939" y="1318767"/>
            <a:ext cx="9892665" cy="5229860"/>
          </a:xfrm>
          <a:prstGeom prst="rect">
            <a:avLst/>
          </a:prstGeom>
        </p:spPr>
        <p:txBody>
          <a:bodyPr vert="horz" wrap="square" lIns="0" tIns="97790" rIns="0" bIns="0" rtlCol="0">
            <a:spAutoFit/>
          </a:bodyPr>
          <a:lstStyle/>
          <a:p>
            <a:pPr marL="355600" indent="-342900">
              <a:lnSpc>
                <a:spcPct val="100000"/>
              </a:lnSpc>
              <a:spcBef>
                <a:spcPts val="770"/>
              </a:spcBef>
              <a:buFont typeface="Arial"/>
              <a:buChar char="•"/>
              <a:tabLst>
                <a:tab pos="354965" algn="l"/>
                <a:tab pos="355600" algn="l"/>
              </a:tabLst>
            </a:pPr>
            <a:r>
              <a:rPr sz="2800" i="1" spc="-5" dirty="0">
                <a:solidFill>
                  <a:srgbClr val="6F2F9F"/>
                </a:solidFill>
                <a:latin typeface="Arial"/>
                <a:cs typeface="Arial"/>
              </a:rPr>
              <a:t>Installing Pygame:</a:t>
            </a:r>
            <a:endParaRPr sz="2800">
              <a:latin typeface="Arial"/>
              <a:cs typeface="Arial"/>
            </a:endParaRPr>
          </a:p>
          <a:p>
            <a:pPr marL="355600" marR="18415" indent="-342900">
              <a:lnSpc>
                <a:spcPct val="100000"/>
              </a:lnSpc>
              <a:spcBef>
                <a:spcPts val="670"/>
              </a:spcBef>
              <a:buFont typeface="Arial"/>
              <a:buChar char="•"/>
              <a:tabLst>
                <a:tab pos="354965" algn="l"/>
                <a:tab pos="355600" algn="l"/>
              </a:tabLst>
            </a:pPr>
            <a:r>
              <a:rPr sz="2800" i="1" spc="-5" dirty="0">
                <a:solidFill>
                  <a:srgbClr val="6F2F9F"/>
                </a:solidFill>
                <a:latin typeface="Arial"/>
                <a:cs typeface="Arial"/>
              </a:rPr>
              <a:t>The first thing you will need to do in order to create games  using Pygame is to install it on your systems. </a:t>
            </a:r>
            <a:r>
              <a:rPr sz="2800" i="1" spc="-135" dirty="0">
                <a:solidFill>
                  <a:srgbClr val="6F2F9F"/>
                </a:solidFill>
                <a:latin typeface="Arial"/>
                <a:cs typeface="Arial"/>
              </a:rPr>
              <a:t>To </a:t>
            </a:r>
            <a:r>
              <a:rPr sz="2800" i="1" spc="-5" dirty="0">
                <a:solidFill>
                  <a:srgbClr val="6F2F9F"/>
                </a:solidFill>
                <a:latin typeface="Arial"/>
                <a:cs typeface="Arial"/>
              </a:rPr>
              <a:t>do that, you  can simply use the following</a:t>
            </a:r>
            <a:r>
              <a:rPr sz="2800" i="1" spc="10" dirty="0">
                <a:solidFill>
                  <a:srgbClr val="6F2F9F"/>
                </a:solidFill>
                <a:latin typeface="Arial"/>
                <a:cs typeface="Arial"/>
              </a:rPr>
              <a:t> </a:t>
            </a:r>
            <a:r>
              <a:rPr sz="2800" i="1" spc="-5" dirty="0">
                <a:solidFill>
                  <a:srgbClr val="6F2F9F"/>
                </a:solidFill>
                <a:latin typeface="Arial"/>
                <a:cs typeface="Arial"/>
              </a:rPr>
              <a:t>command:</a:t>
            </a:r>
            <a:endParaRPr sz="2800">
              <a:latin typeface="Arial"/>
              <a:cs typeface="Arial"/>
            </a:endParaRPr>
          </a:p>
          <a:p>
            <a:pPr>
              <a:lnSpc>
                <a:spcPct val="100000"/>
              </a:lnSpc>
              <a:spcBef>
                <a:spcPts val="40"/>
              </a:spcBef>
              <a:buClr>
                <a:srgbClr val="6F2F9F"/>
              </a:buClr>
              <a:buFont typeface="Arial"/>
              <a:buChar char="•"/>
            </a:pPr>
            <a:endParaRPr sz="4050">
              <a:latin typeface="Times New Roman"/>
              <a:cs typeface="Times New Roman"/>
            </a:endParaRPr>
          </a:p>
          <a:p>
            <a:pPr marL="355600" indent="-342900">
              <a:lnSpc>
                <a:spcPct val="100000"/>
              </a:lnSpc>
              <a:buFont typeface="Arial"/>
              <a:buChar char="•"/>
              <a:tabLst>
                <a:tab pos="354965" algn="l"/>
                <a:tab pos="355600" algn="l"/>
              </a:tabLst>
            </a:pPr>
            <a:r>
              <a:rPr sz="2800" i="1" spc="-5" dirty="0">
                <a:solidFill>
                  <a:srgbClr val="6F2F9F"/>
                </a:solidFill>
                <a:latin typeface="Arial"/>
                <a:cs typeface="Arial"/>
              </a:rPr>
              <a:t>pip install</a:t>
            </a:r>
            <a:r>
              <a:rPr sz="2800" i="1" dirty="0">
                <a:solidFill>
                  <a:srgbClr val="6F2F9F"/>
                </a:solidFill>
                <a:latin typeface="Arial"/>
                <a:cs typeface="Arial"/>
              </a:rPr>
              <a:t> </a:t>
            </a:r>
            <a:r>
              <a:rPr sz="2800" i="1" spc="-5" dirty="0">
                <a:solidFill>
                  <a:srgbClr val="6F2F9F"/>
                </a:solidFill>
                <a:latin typeface="Arial"/>
                <a:cs typeface="Arial"/>
              </a:rPr>
              <a:t>pygame</a:t>
            </a:r>
            <a:endParaRPr sz="2800">
              <a:latin typeface="Arial"/>
              <a:cs typeface="Arial"/>
            </a:endParaRPr>
          </a:p>
          <a:p>
            <a:pPr>
              <a:lnSpc>
                <a:spcPct val="100000"/>
              </a:lnSpc>
              <a:spcBef>
                <a:spcPts val="45"/>
              </a:spcBef>
              <a:buClr>
                <a:srgbClr val="6F2F9F"/>
              </a:buClr>
              <a:buFont typeface="Arial"/>
              <a:buChar char="•"/>
            </a:pPr>
            <a:endParaRPr sz="4050">
              <a:latin typeface="Times New Roman"/>
              <a:cs typeface="Times New Roman"/>
            </a:endParaRPr>
          </a:p>
          <a:p>
            <a:pPr marL="355600" marR="5080" indent="-342900">
              <a:lnSpc>
                <a:spcPct val="100000"/>
              </a:lnSpc>
              <a:buFont typeface="Arial"/>
              <a:buChar char="•"/>
              <a:tabLst>
                <a:tab pos="354965" algn="l"/>
                <a:tab pos="355600" algn="l"/>
              </a:tabLst>
            </a:pPr>
            <a:r>
              <a:rPr sz="2800" i="1" spc="-5" dirty="0">
                <a:solidFill>
                  <a:srgbClr val="6F2F9F"/>
                </a:solidFill>
                <a:latin typeface="Arial"/>
                <a:cs typeface="Arial"/>
              </a:rPr>
              <a:t>Once that is done, just import Pygame and start off with your  game development. Before moving on, take a look at the  Pygame functions that have been used in this Snake Game  along with their</a:t>
            </a:r>
            <a:r>
              <a:rPr sz="2800" i="1" spc="5" dirty="0">
                <a:solidFill>
                  <a:srgbClr val="6F2F9F"/>
                </a:solidFill>
                <a:latin typeface="Arial"/>
                <a:cs typeface="Arial"/>
              </a:rPr>
              <a:t> </a:t>
            </a:r>
            <a:r>
              <a:rPr sz="2800" i="1" spc="-5" dirty="0">
                <a:solidFill>
                  <a:srgbClr val="6F2F9F"/>
                </a:solidFill>
                <a:latin typeface="Arial"/>
                <a:cs typeface="Arial"/>
              </a:rPr>
              <a:t>descriptions</a:t>
            </a:r>
            <a:endParaRPr sz="2800">
              <a:latin typeface="Arial"/>
              <a:cs typeface="Arial"/>
            </a:endParaRPr>
          </a:p>
        </p:txBody>
      </p:sp>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31850" y="1325244"/>
          <a:ext cx="10515600" cy="4260209"/>
        </p:xfrm>
        <a:graphic>
          <a:graphicData uri="http://schemas.openxmlformats.org/drawingml/2006/table">
            <a:tbl>
              <a:tblPr firstRow="1" bandRow="1">
                <a:tableStyleId>{2D5ABB26-0587-4C30-8999-92F81FD0307C}</a:tableStyleId>
              </a:tblPr>
              <a:tblGrid>
                <a:gridCol w="5427980"/>
                <a:gridCol w="5087620"/>
              </a:tblGrid>
              <a:tr h="360679">
                <a:tc>
                  <a:txBody>
                    <a:bodyPr/>
                    <a:lstStyle/>
                    <a:p>
                      <a:pPr marL="38100" algn="ctr">
                        <a:lnSpc>
                          <a:spcPct val="100000"/>
                        </a:lnSpc>
                        <a:spcBef>
                          <a:spcPts val="635"/>
                        </a:spcBef>
                      </a:pPr>
                      <a:r>
                        <a:rPr sz="1200" dirty="0">
                          <a:solidFill>
                            <a:srgbClr val="FFFFFF"/>
                          </a:solidFill>
                          <a:latin typeface="SimSun"/>
                          <a:cs typeface="SimSun"/>
                        </a:rPr>
                        <a:t>Function</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solidFill>
                      <a:srgbClr val="008DD9"/>
                    </a:solidFill>
                  </a:tcPr>
                </a:tc>
                <a:tc>
                  <a:txBody>
                    <a:bodyPr/>
                    <a:lstStyle/>
                    <a:p>
                      <a:pPr marL="38100" algn="ctr">
                        <a:lnSpc>
                          <a:spcPct val="100000"/>
                        </a:lnSpc>
                        <a:spcBef>
                          <a:spcPts val="635"/>
                        </a:spcBef>
                      </a:pPr>
                      <a:r>
                        <a:rPr sz="1200" dirty="0">
                          <a:solidFill>
                            <a:srgbClr val="FFFFFF"/>
                          </a:solidFill>
                          <a:latin typeface="SimSun"/>
                          <a:cs typeface="SimSun"/>
                        </a:rPr>
                        <a:t>Description</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solidFill>
                      <a:srgbClr val="008DD9"/>
                    </a:solidFill>
                  </a:tcPr>
                </a:tc>
              </a:tr>
              <a:tr h="687704">
                <a:tc>
                  <a:txBody>
                    <a:bodyPr/>
                    <a:lstStyle/>
                    <a:p>
                      <a:pPr>
                        <a:lnSpc>
                          <a:spcPct val="100000"/>
                        </a:lnSpc>
                        <a:spcBef>
                          <a:spcPts val="20"/>
                        </a:spcBef>
                      </a:pPr>
                      <a:endParaRPr sz="1650">
                        <a:latin typeface="Times New Roman"/>
                        <a:cs typeface="Times New Roman"/>
                      </a:endParaRPr>
                    </a:p>
                    <a:p>
                      <a:pPr marL="38100" algn="ctr">
                        <a:lnSpc>
                          <a:spcPct val="100000"/>
                        </a:lnSpc>
                      </a:pPr>
                      <a:r>
                        <a:rPr sz="1200" dirty="0">
                          <a:solidFill>
                            <a:srgbClr val="494949"/>
                          </a:solidFill>
                          <a:latin typeface="SimSun"/>
                          <a:cs typeface="SimSun"/>
                        </a:rPr>
                        <a:t>init()</a:t>
                      </a:r>
                      <a:endParaRPr sz="1200">
                        <a:latin typeface="SimSun"/>
                        <a:cs typeface="SimSun"/>
                      </a:endParaRPr>
                    </a:p>
                  </a:txBody>
                  <a:tcPr marL="0" marR="0" marT="2540"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a:lnSpc>
                          <a:spcPct val="100000"/>
                        </a:lnSpc>
                        <a:spcBef>
                          <a:spcPts val="50"/>
                        </a:spcBef>
                      </a:pPr>
                      <a:endParaRPr sz="1000">
                        <a:latin typeface="Times New Roman"/>
                        <a:cs typeface="Times New Roman"/>
                      </a:endParaRPr>
                    </a:p>
                    <a:p>
                      <a:pPr marL="47625" marR="156210">
                        <a:lnSpc>
                          <a:spcPct val="100000"/>
                        </a:lnSpc>
                      </a:pPr>
                      <a:r>
                        <a:rPr sz="1200" dirty="0">
                          <a:solidFill>
                            <a:srgbClr val="494949"/>
                          </a:solidFill>
                          <a:latin typeface="SimSun"/>
                          <a:cs typeface="SimSun"/>
                        </a:rPr>
                        <a:t>Initializes all of the imported Pygame modules (returns a tuple  indicating success and failure of</a:t>
                      </a:r>
                      <a:r>
                        <a:rPr sz="1200" spc="-30" dirty="0">
                          <a:solidFill>
                            <a:srgbClr val="494949"/>
                          </a:solidFill>
                          <a:latin typeface="SimSun"/>
                          <a:cs typeface="SimSun"/>
                        </a:rPr>
                        <a:t> </a:t>
                      </a:r>
                      <a:r>
                        <a:rPr sz="1200" dirty="0">
                          <a:solidFill>
                            <a:srgbClr val="494949"/>
                          </a:solidFill>
                          <a:latin typeface="SimSun"/>
                          <a:cs typeface="SimSun"/>
                        </a:rPr>
                        <a:t>initializations)</a:t>
                      </a:r>
                      <a:endParaRPr sz="1200">
                        <a:latin typeface="SimSun"/>
                        <a:cs typeface="SimSun"/>
                      </a:endParaRPr>
                    </a:p>
                  </a:txBody>
                  <a:tcPr marL="0" marR="0" marT="6350"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r h="686435">
                <a:tc>
                  <a:txBody>
                    <a:bodyPr/>
                    <a:lstStyle/>
                    <a:p>
                      <a:pPr>
                        <a:lnSpc>
                          <a:spcPct val="100000"/>
                        </a:lnSpc>
                        <a:spcBef>
                          <a:spcPts val="15"/>
                        </a:spcBef>
                      </a:pPr>
                      <a:endParaRPr sz="1650">
                        <a:latin typeface="Times New Roman"/>
                        <a:cs typeface="Times New Roman"/>
                      </a:endParaRPr>
                    </a:p>
                    <a:p>
                      <a:pPr marL="38100" algn="ctr">
                        <a:lnSpc>
                          <a:spcPct val="100000"/>
                        </a:lnSpc>
                      </a:pPr>
                      <a:r>
                        <a:rPr sz="1200" dirty="0">
                          <a:solidFill>
                            <a:srgbClr val="494949"/>
                          </a:solidFill>
                          <a:latin typeface="SimSun"/>
                          <a:cs typeface="SimSun"/>
                        </a:rPr>
                        <a:t>display.set_mode()</a:t>
                      </a:r>
                      <a:endParaRPr sz="1200">
                        <a:latin typeface="SimSun"/>
                        <a:cs typeface="SimSun"/>
                      </a:endParaRPr>
                    </a:p>
                  </a:txBody>
                  <a:tcPr marL="0" marR="0" marT="190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a:lnSpc>
                          <a:spcPct val="100000"/>
                        </a:lnSpc>
                        <a:spcBef>
                          <a:spcPts val="45"/>
                        </a:spcBef>
                      </a:pPr>
                      <a:endParaRPr sz="1000">
                        <a:latin typeface="Times New Roman"/>
                        <a:cs typeface="Times New Roman"/>
                      </a:endParaRPr>
                    </a:p>
                    <a:p>
                      <a:pPr marL="47625" marR="384810">
                        <a:lnSpc>
                          <a:spcPct val="100000"/>
                        </a:lnSpc>
                      </a:pPr>
                      <a:r>
                        <a:rPr sz="1200" dirty="0">
                          <a:solidFill>
                            <a:srgbClr val="494949"/>
                          </a:solidFill>
                          <a:latin typeface="SimSun"/>
                          <a:cs typeface="SimSun"/>
                        </a:rPr>
                        <a:t>Takes a tuple or a list as its parameter to create a surface  (tuple</a:t>
                      </a:r>
                      <a:r>
                        <a:rPr sz="1200" spc="-5" dirty="0">
                          <a:solidFill>
                            <a:srgbClr val="494949"/>
                          </a:solidFill>
                          <a:latin typeface="SimSun"/>
                          <a:cs typeface="SimSun"/>
                        </a:rPr>
                        <a:t> </a:t>
                      </a:r>
                      <a:r>
                        <a:rPr sz="1200" dirty="0">
                          <a:solidFill>
                            <a:srgbClr val="494949"/>
                          </a:solidFill>
                          <a:latin typeface="SimSun"/>
                          <a:cs typeface="SimSun"/>
                        </a:rPr>
                        <a:t>preferred)</a:t>
                      </a:r>
                      <a:endParaRPr sz="1200">
                        <a:latin typeface="SimSun"/>
                        <a:cs typeface="SimSun"/>
                      </a:endParaRPr>
                    </a:p>
                  </a:txBody>
                  <a:tcPr marL="0" marR="0" marT="571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r h="361314">
                <a:tc>
                  <a:txBody>
                    <a:bodyPr/>
                    <a:lstStyle/>
                    <a:p>
                      <a:pPr marL="38100" algn="ctr">
                        <a:lnSpc>
                          <a:spcPct val="100000"/>
                        </a:lnSpc>
                        <a:spcBef>
                          <a:spcPts val="635"/>
                        </a:spcBef>
                      </a:pPr>
                      <a:r>
                        <a:rPr sz="1200" dirty="0">
                          <a:solidFill>
                            <a:srgbClr val="494949"/>
                          </a:solidFill>
                          <a:latin typeface="SimSun"/>
                          <a:cs typeface="SimSun"/>
                        </a:rPr>
                        <a:t>update()</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marL="47625">
                        <a:lnSpc>
                          <a:spcPct val="100000"/>
                        </a:lnSpc>
                        <a:spcBef>
                          <a:spcPts val="635"/>
                        </a:spcBef>
                      </a:pPr>
                      <a:r>
                        <a:rPr sz="1200" dirty="0">
                          <a:solidFill>
                            <a:srgbClr val="494949"/>
                          </a:solidFill>
                          <a:latin typeface="SimSun"/>
                          <a:cs typeface="SimSun"/>
                        </a:rPr>
                        <a:t>Updates the</a:t>
                      </a:r>
                      <a:r>
                        <a:rPr sz="1200" spc="-5" dirty="0">
                          <a:solidFill>
                            <a:srgbClr val="494949"/>
                          </a:solidFill>
                          <a:latin typeface="SimSun"/>
                          <a:cs typeface="SimSun"/>
                        </a:rPr>
                        <a:t> </a:t>
                      </a:r>
                      <a:r>
                        <a:rPr sz="1200" dirty="0">
                          <a:solidFill>
                            <a:srgbClr val="494949"/>
                          </a:solidFill>
                          <a:latin typeface="SimSun"/>
                          <a:cs typeface="SimSun"/>
                        </a:rPr>
                        <a:t>screen</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r h="360680">
                <a:tc>
                  <a:txBody>
                    <a:bodyPr/>
                    <a:lstStyle/>
                    <a:p>
                      <a:pPr marL="38100" algn="ctr">
                        <a:lnSpc>
                          <a:spcPct val="100000"/>
                        </a:lnSpc>
                        <a:spcBef>
                          <a:spcPts val="635"/>
                        </a:spcBef>
                      </a:pPr>
                      <a:r>
                        <a:rPr sz="1200" dirty="0">
                          <a:solidFill>
                            <a:srgbClr val="494949"/>
                          </a:solidFill>
                          <a:latin typeface="SimSun"/>
                          <a:cs typeface="SimSun"/>
                        </a:rPr>
                        <a:t>quit()</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marL="47625">
                        <a:lnSpc>
                          <a:spcPct val="100000"/>
                        </a:lnSpc>
                        <a:spcBef>
                          <a:spcPts val="635"/>
                        </a:spcBef>
                      </a:pPr>
                      <a:r>
                        <a:rPr sz="1200" dirty="0">
                          <a:solidFill>
                            <a:srgbClr val="494949"/>
                          </a:solidFill>
                          <a:latin typeface="SimSun"/>
                          <a:cs typeface="SimSun"/>
                        </a:rPr>
                        <a:t>Used to uninitialize</a:t>
                      </a:r>
                      <a:r>
                        <a:rPr sz="1200" spc="-10" dirty="0">
                          <a:solidFill>
                            <a:srgbClr val="494949"/>
                          </a:solidFill>
                          <a:latin typeface="SimSun"/>
                          <a:cs typeface="SimSun"/>
                        </a:rPr>
                        <a:t> </a:t>
                      </a:r>
                      <a:r>
                        <a:rPr sz="1200" dirty="0">
                          <a:solidFill>
                            <a:srgbClr val="494949"/>
                          </a:solidFill>
                          <a:latin typeface="SimSun"/>
                          <a:cs typeface="SimSun"/>
                        </a:rPr>
                        <a:t>everything</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r h="360679">
                <a:tc>
                  <a:txBody>
                    <a:bodyPr/>
                    <a:lstStyle/>
                    <a:p>
                      <a:pPr marL="38100" algn="ctr">
                        <a:lnSpc>
                          <a:spcPct val="100000"/>
                        </a:lnSpc>
                        <a:spcBef>
                          <a:spcPts val="635"/>
                        </a:spcBef>
                      </a:pPr>
                      <a:r>
                        <a:rPr sz="1200" dirty="0">
                          <a:solidFill>
                            <a:srgbClr val="494949"/>
                          </a:solidFill>
                          <a:latin typeface="SimSun"/>
                          <a:cs typeface="SimSun"/>
                        </a:rPr>
                        <a:t>set_caption()</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marL="47625">
                        <a:lnSpc>
                          <a:spcPct val="100000"/>
                        </a:lnSpc>
                        <a:spcBef>
                          <a:spcPts val="635"/>
                        </a:spcBef>
                      </a:pPr>
                      <a:r>
                        <a:rPr sz="1200" dirty="0">
                          <a:solidFill>
                            <a:srgbClr val="494949"/>
                          </a:solidFill>
                          <a:latin typeface="SimSun"/>
                          <a:cs typeface="SimSun"/>
                        </a:rPr>
                        <a:t>Will set the caption text on the top of the display</a:t>
                      </a:r>
                      <a:r>
                        <a:rPr sz="1200" spc="-60" dirty="0">
                          <a:solidFill>
                            <a:srgbClr val="494949"/>
                          </a:solidFill>
                          <a:latin typeface="SimSun"/>
                          <a:cs typeface="SimSun"/>
                        </a:rPr>
                        <a:t> </a:t>
                      </a:r>
                      <a:r>
                        <a:rPr sz="1200" dirty="0">
                          <a:solidFill>
                            <a:srgbClr val="494949"/>
                          </a:solidFill>
                          <a:latin typeface="SimSun"/>
                          <a:cs typeface="SimSun"/>
                        </a:rPr>
                        <a:t>screen</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r h="360680">
                <a:tc>
                  <a:txBody>
                    <a:bodyPr/>
                    <a:lstStyle/>
                    <a:p>
                      <a:pPr marL="38100" algn="ctr">
                        <a:lnSpc>
                          <a:spcPct val="100000"/>
                        </a:lnSpc>
                        <a:spcBef>
                          <a:spcPts val="635"/>
                        </a:spcBef>
                      </a:pPr>
                      <a:r>
                        <a:rPr sz="1200" dirty="0">
                          <a:solidFill>
                            <a:srgbClr val="494949"/>
                          </a:solidFill>
                          <a:latin typeface="SimSun"/>
                          <a:cs typeface="SimSun"/>
                        </a:rPr>
                        <a:t>event.get()</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marL="47625">
                        <a:lnSpc>
                          <a:spcPct val="100000"/>
                        </a:lnSpc>
                        <a:spcBef>
                          <a:spcPts val="635"/>
                        </a:spcBef>
                      </a:pPr>
                      <a:r>
                        <a:rPr sz="1200" dirty="0">
                          <a:solidFill>
                            <a:srgbClr val="494949"/>
                          </a:solidFill>
                          <a:latin typeface="SimSun"/>
                          <a:cs typeface="SimSun"/>
                        </a:rPr>
                        <a:t>Returns list of all</a:t>
                      </a:r>
                      <a:r>
                        <a:rPr sz="1200" spc="-10" dirty="0">
                          <a:solidFill>
                            <a:srgbClr val="494949"/>
                          </a:solidFill>
                          <a:latin typeface="SimSun"/>
                          <a:cs typeface="SimSun"/>
                        </a:rPr>
                        <a:t> </a:t>
                      </a:r>
                      <a:r>
                        <a:rPr sz="1200" dirty="0">
                          <a:solidFill>
                            <a:srgbClr val="494949"/>
                          </a:solidFill>
                          <a:latin typeface="SimSun"/>
                          <a:cs typeface="SimSun"/>
                        </a:rPr>
                        <a:t>events</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r h="361314">
                <a:tc>
                  <a:txBody>
                    <a:bodyPr/>
                    <a:lstStyle/>
                    <a:p>
                      <a:pPr marL="38100" algn="ctr">
                        <a:lnSpc>
                          <a:spcPct val="100000"/>
                        </a:lnSpc>
                        <a:spcBef>
                          <a:spcPts val="635"/>
                        </a:spcBef>
                      </a:pPr>
                      <a:r>
                        <a:rPr sz="1200" dirty="0">
                          <a:solidFill>
                            <a:srgbClr val="494949"/>
                          </a:solidFill>
                          <a:latin typeface="SimSun"/>
                          <a:cs typeface="SimSun"/>
                        </a:rPr>
                        <a:t>Surface.fill()</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marL="47625">
                        <a:lnSpc>
                          <a:spcPct val="100000"/>
                        </a:lnSpc>
                        <a:spcBef>
                          <a:spcPts val="635"/>
                        </a:spcBef>
                      </a:pPr>
                      <a:r>
                        <a:rPr sz="1200" dirty="0">
                          <a:solidFill>
                            <a:srgbClr val="494949"/>
                          </a:solidFill>
                          <a:latin typeface="SimSun"/>
                          <a:cs typeface="SimSun"/>
                        </a:rPr>
                        <a:t>Will fill the surface with a solid</a:t>
                      </a:r>
                      <a:r>
                        <a:rPr sz="1200" spc="-25" dirty="0">
                          <a:solidFill>
                            <a:srgbClr val="494949"/>
                          </a:solidFill>
                          <a:latin typeface="SimSun"/>
                          <a:cs typeface="SimSun"/>
                        </a:rPr>
                        <a:t> </a:t>
                      </a:r>
                      <a:r>
                        <a:rPr sz="1200" dirty="0">
                          <a:solidFill>
                            <a:srgbClr val="494949"/>
                          </a:solidFill>
                          <a:latin typeface="SimSun"/>
                          <a:cs typeface="SimSun"/>
                        </a:rPr>
                        <a:t>color</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r h="360044">
                <a:tc>
                  <a:txBody>
                    <a:bodyPr/>
                    <a:lstStyle/>
                    <a:p>
                      <a:pPr marL="38100" algn="ctr">
                        <a:lnSpc>
                          <a:spcPct val="100000"/>
                        </a:lnSpc>
                        <a:spcBef>
                          <a:spcPts val="630"/>
                        </a:spcBef>
                      </a:pPr>
                      <a:r>
                        <a:rPr sz="1200" dirty="0">
                          <a:solidFill>
                            <a:srgbClr val="494949"/>
                          </a:solidFill>
                          <a:latin typeface="SimSun"/>
                          <a:cs typeface="SimSun"/>
                        </a:rPr>
                        <a:t>time.Clock()</a:t>
                      </a:r>
                      <a:endParaRPr sz="1200">
                        <a:latin typeface="SimSun"/>
                        <a:cs typeface="SimSun"/>
                      </a:endParaRPr>
                    </a:p>
                  </a:txBody>
                  <a:tcPr marL="0" marR="0" marT="80010"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marL="47625">
                        <a:lnSpc>
                          <a:spcPct val="100000"/>
                        </a:lnSpc>
                        <a:spcBef>
                          <a:spcPts val="630"/>
                        </a:spcBef>
                      </a:pPr>
                      <a:r>
                        <a:rPr sz="1200" dirty="0">
                          <a:solidFill>
                            <a:srgbClr val="494949"/>
                          </a:solidFill>
                          <a:latin typeface="SimSun"/>
                          <a:cs typeface="SimSun"/>
                        </a:rPr>
                        <a:t>Helps track</a:t>
                      </a:r>
                      <a:r>
                        <a:rPr sz="1200" spc="-5" dirty="0">
                          <a:solidFill>
                            <a:srgbClr val="494949"/>
                          </a:solidFill>
                          <a:latin typeface="SimSun"/>
                          <a:cs typeface="SimSun"/>
                        </a:rPr>
                        <a:t> </a:t>
                      </a:r>
                      <a:r>
                        <a:rPr sz="1200" dirty="0">
                          <a:solidFill>
                            <a:srgbClr val="494949"/>
                          </a:solidFill>
                          <a:latin typeface="SimSun"/>
                          <a:cs typeface="SimSun"/>
                        </a:rPr>
                        <a:t>time </a:t>
                      </a:r>
                      <a:endParaRPr sz="1200">
                        <a:latin typeface="SimSun"/>
                        <a:cs typeface="SimSun"/>
                      </a:endParaRPr>
                    </a:p>
                  </a:txBody>
                  <a:tcPr marL="0" marR="0" marT="80010"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r h="360680">
                <a:tc>
                  <a:txBody>
                    <a:bodyPr/>
                    <a:lstStyle/>
                    <a:p>
                      <a:pPr marL="38100" algn="ctr">
                        <a:lnSpc>
                          <a:spcPct val="100000"/>
                        </a:lnSpc>
                        <a:spcBef>
                          <a:spcPts val="635"/>
                        </a:spcBef>
                      </a:pPr>
                      <a:r>
                        <a:rPr sz="1200" dirty="0">
                          <a:solidFill>
                            <a:srgbClr val="494949"/>
                          </a:solidFill>
                          <a:latin typeface="SimSun"/>
                          <a:cs typeface="SimSun"/>
                        </a:rPr>
                        <a:t>font.SysFont()</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c>
                  <a:txBody>
                    <a:bodyPr/>
                    <a:lstStyle/>
                    <a:p>
                      <a:pPr marL="47625">
                        <a:lnSpc>
                          <a:spcPct val="100000"/>
                        </a:lnSpc>
                        <a:spcBef>
                          <a:spcPts val="635"/>
                        </a:spcBef>
                      </a:pPr>
                      <a:r>
                        <a:rPr sz="1200" dirty="0">
                          <a:solidFill>
                            <a:srgbClr val="494949"/>
                          </a:solidFill>
                          <a:latin typeface="SimSun"/>
                          <a:cs typeface="SimSun"/>
                        </a:rPr>
                        <a:t>Will create a Pygame font from the System font</a:t>
                      </a:r>
                      <a:r>
                        <a:rPr sz="1200" spc="-50" dirty="0">
                          <a:solidFill>
                            <a:srgbClr val="494949"/>
                          </a:solidFill>
                          <a:latin typeface="SimSun"/>
                          <a:cs typeface="SimSun"/>
                        </a:rPr>
                        <a:t> </a:t>
                      </a:r>
                      <a:r>
                        <a:rPr sz="1200" dirty="0">
                          <a:solidFill>
                            <a:srgbClr val="494949"/>
                          </a:solidFill>
                          <a:latin typeface="SimSun"/>
                          <a:cs typeface="SimSun"/>
                        </a:rPr>
                        <a:t>resources</a:t>
                      </a:r>
                      <a:endParaRPr sz="1200">
                        <a:latin typeface="SimSun"/>
                        <a:cs typeface="SimSun"/>
                      </a:endParaRPr>
                    </a:p>
                  </a:txBody>
                  <a:tcPr marL="0" marR="0" marT="80645" marB="0">
                    <a:lnL w="12700">
                      <a:solidFill>
                        <a:srgbClr val="070000"/>
                      </a:solidFill>
                      <a:prstDash val="solid"/>
                    </a:lnL>
                    <a:lnR w="12700">
                      <a:solidFill>
                        <a:srgbClr val="070000"/>
                      </a:solidFill>
                      <a:prstDash val="solid"/>
                    </a:lnR>
                    <a:lnT w="12700">
                      <a:solidFill>
                        <a:srgbClr val="070000"/>
                      </a:solidFill>
                      <a:prstDash val="solid"/>
                    </a:lnT>
                    <a:lnB w="12700">
                      <a:solidFill>
                        <a:srgbClr val="070000"/>
                      </a:solidFill>
                      <a:prstDash val="solid"/>
                    </a:lnB>
                  </a:tcPr>
                </a:tc>
              </a:tr>
            </a:tbl>
          </a:graphicData>
        </a:graphic>
      </p:graphicFrame>
      <p:sp>
        <p:nvSpPr>
          <p:cNvPr id="3" name="object 3"/>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1093470"/>
            <a:ext cx="10792460" cy="472757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5600" algn="l"/>
              </a:tabLst>
            </a:pPr>
            <a:r>
              <a:rPr sz="3600" b="1" u="heavy" spc="-5" dirty="0">
                <a:solidFill>
                  <a:srgbClr val="001F5F"/>
                </a:solidFill>
                <a:uFill>
                  <a:solidFill>
                    <a:srgbClr val="001F5F"/>
                  </a:solidFill>
                </a:uFill>
                <a:latin typeface="Arial"/>
                <a:cs typeface="Arial"/>
              </a:rPr>
              <a:t>Creation </a:t>
            </a:r>
            <a:r>
              <a:rPr sz="3600" b="1" u="heavy" dirty="0">
                <a:solidFill>
                  <a:srgbClr val="001F5F"/>
                </a:solidFill>
                <a:uFill>
                  <a:solidFill>
                    <a:srgbClr val="001F5F"/>
                  </a:solidFill>
                </a:uFill>
                <a:latin typeface="Arial"/>
                <a:cs typeface="Arial"/>
              </a:rPr>
              <a:t>of the</a:t>
            </a:r>
            <a:r>
              <a:rPr sz="3600" b="1" u="heavy" spc="-5" dirty="0">
                <a:solidFill>
                  <a:srgbClr val="001F5F"/>
                </a:solidFill>
                <a:uFill>
                  <a:solidFill>
                    <a:srgbClr val="001F5F"/>
                  </a:solidFill>
                </a:uFill>
                <a:latin typeface="Arial"/>
                <a:cs typeface="Arial"/>
              </a:rPr>
              <a:t> screen:</a:t>
            </a:r>
            <a:endParaRPr sz="3600">
              <a:latin typeface="Arial"/>
              <a:cs typeface="Arial"/>
            </a:endParaRPr>
          </a:p>
          <a:p>
            <a:pPr>
              <a:lnSpc>
                <a:spcPct val="100000"/>
              </a:lnSpc>
              <a:spcBef>
                <a:spcPts val="30"/>
              </a:spcBef>
              <a:buChar char="•"/>
            </a:pPr>
            <a:endParaRPr sz="3900">
              <a:latin typeface="Times New Roman"/>
              <a:cs typeface="Times New Roman"/>
            </a:endParaRPr>
          </a:p>
          <a:p>
            <a:pPr marL="355600" marR="5080" indent="-342900">
              <a:lnSpc>
                <a:spcPct val="79900"/>
              </a:lnSpc>
              <a:buFont typeface="Arial"/>
              <a:buChar char="•"/>
              <a:tabLst>
                <a:tab pos="354965" algn="l"/>
                <a:tab pos="355600" algn="l"/>
                <a:tab pos="9520555" algn="l"/>
              </a:tabLst>
            </a:pPr>
            <a:r>
              <a:rPr sz="2800" i="1" spc="-135" dirty="0">
                <a:solidFill>
                  <a:srgbClr val="00AFEF"/>
                </a:solidFill>
                <a:latin typeface="Arial"/>
                <a:cs typeface="Arial"/>
              </a:rPr>
              <a:t>To </a:t>
            </a:r>
            <a:r>
              <a:rPr sz="2800" i="1" spc="-5" dirty="0">
                <a:solidFill>
                  <a:srgbClr val="00AFEF"/>
                </a:solidFill>
                <a:latin typeface="Arial"/>
                <a:cs typeface="Arial"/>
              </a:rPr>
              <a:t>create the screen using Pygame, made the use of the  </a:t>
            </a:r>
            <a:r>
              <a:rPr sz="2800" i="1" spc="-15" dirty="0">
                <a:solidFill>
                  <a:srgbClr val="00AFEF"/>
                </a:solidFill>
                <a:latin typeface="Arial"/>
                <a:cs typeface="Arial"/>
              </a:rPr>
              <a:t>display.set_mode() </a:t>
            </a:r>
            <a:r>
              <a:rPr sz="2800" i="1" spc="-5" dirty="0">
                <a:solidFill>
                  <a:srgbClr val="00AFEF"/>
                </a:solidFill>
                <a:latin typeface="Arial"/>
                <a:cs typeface="Arial"/>
              </a:rPr>
              <a:t>function. Also, we have used</a:t>
            </a:r>
            <a:r>
              <a:rPr sz="2800" i="1" spc="-15" dirty="0">
                <a:solidFill>
                  <a:srgbClr val="00AFEF"/>
                </a:solidFill>
                <a:latin typeface="Arial"/>
                <a:cs typeface="Arial"/>
              </a:rPr>
              <a:t> </a:t>
            </a:r>
            <a:r>
              <a:rPr sz="2800" i="1" spc="-5" dirty="0">
                <a:solidFill>
                  <a:srgbClr val="00AFEF"/>
                </a:solidFill>
                <a:latin typeface="Arial"/>
                <a:cs typeface="Arial"/>
              </a:rPr>
              <a:t>the</a:t>
            </a:r>
            <a:r>
              <a:rPr sz="2800" i="1" spc="10" dirty="0">
                <a:solidFill>
                  <a:srgbClr val="00AFEF"/>
                </a:solidFill>
                <a:latin typeface="Arial"/>
                <a:cs typeface="Arial"/>
              </a:rPr>
              <a:t> </a:t>
            </a:r>
            <a:r>
              <a:rPr sz="2800" i="1" spc="-5" dirty="0">
                <a:solidFill>
                  <a:srgbClr val="00AFEF"/>
                </a:solidFill>
                <a:latin typeface="Arial"/>
                <a:cs typeface="Arial"/>
              </a:rPr>
              <a:t>init()	and the  quit() methods to initialize and uninitialize everything at the start  and the end of the code </a:t>
            </a:r>
            <a:r>
              <a:rPr sz="2800" i="1" spc="-20" dirty="0">
                <a:solidFill>
                  <a:srgbClr val="00AFEF"/>
                </a:solidFill>
                <a:latin typeface="Arial"/>
                <a:cs typeface="Arial"/>
              </a:rPr>
              <a:t>respectively. </a:t>
            </a:r>
            <a:r>
              <a:rPr sz="2800" i="1" spc="-5" dirty="0">
                <a:solidFill>
                  <a:srgbClr val="00AFEF"/>
                </a:solidFill>
                <a:latin typeface="Arial"/>
                <a:cs typeface="Arial"/>
              </a:rPr>
              <a:t>The update() method is used  to update any changes made to the</a:t>
            </a:r>
            <a:r>
              <a:rPr sz="2800" i="1" spc="25" dirty="0">
                <a:solidFill>
                  <a:srgbClr val="00AFEF"/>
                </a:solidFill>
                <a:latin typeface="Arial"/>
                <a:cs typeface="Arial"/>
              </a:rPr>
              <a:t> </a:t>
            </a:r>
            <a:r>
              <a:rPr sz="2800" i="1" spc="-5" dirty="0">
                <a:solidFill>
                  <a:srgbClr val="00AFEF"/>
                </a:solidFill>
                <a:latin typeface="Arial"/>
                <a:cs typeface="Arial"/>
              </a:rPr>
              <a:t>screen.</a:t>
            </a:r>
            <a:endParaRPr sz="2800">
              <a:latin typeface="Arial"/>
              <a:cs typeface="Arial"/>
            </a:endParaRPr>
          </a:p>
          <a:p>
            <a:pPr>
              <a:lnSpc>
                <a:spcPct val="100000"/>
              </a:lnSpc>
              <a:buChar char="•"/>
            </a:pPr>
            <a:endParaRPr sz="3500">
              <a:latin typeface="Times New Roman"/>
              <a:cs typeface="Times New Roman"/>
            </a:endParaRPr>
          </a:p>
          <a:p>
            <a:pPr marL="355600" marR="58419" indent="-342900">
              <a:lnSpc>
                <a:spcPct val="79900"/>
              </a:lnSpc>
              <a:buFont typeface="Arial"/>
              <a:buChar char="•"/>
              <a:tabLst>
                <a:tab pos="354965" algn="l"/>
                <a:tab pos="355600" algn="l"/>
              </a:tabLst>
            </a:pPr>
            <a:r>
              <a:rPr sz="2800" i="1" spc="-45" dirty="0">
                <a:solidFill>
                  <a:srgbClr val="00AFEF"/>
                </a:solidFill>
                <a:latin typeface="Arial"/>
                <a:cs typeface="Arial"/>
              </a:rPr>
              <a:t>Now, </a:t>
            </a:r>
            <a:r>
              <a:rPr sz="2800" i="1" spc="-5" dirty="0">
                <a:solidFill>
                  <a:srgbClr val="00AFEF"/>
                </a:solidFill>
                <a:latin typeface="Arial"/>
                <a:cs typeface="Arial"/>
              </a:rPr>
              <a:t>you have a screen to play your Snake Game, but when you  try to click on the close button, the screen does not close. This is  because you have not specified that your screen should exit when  you hit that close</a:t>
            </a:r>
            <a:r>
              <a:rPr sz="2800" i="1" spc="20" dirty="0">
                <a:solidFill>
                  <a:srgbClr val="00AFEF"/>
                </a:solidFill>
                <a:latin typeface="Arial"/>
                <a:cs typeface="Arial"/>
              </a:rPr>
              <a:t> </a:t>
            </a:r>
            <a:r>
              <a:rPr sz="2800" i="1" spc="-5" dirty="0">
                <a:solidFill>
                  <a:srgbClr val="00AFEF"/>
                </a:solidFill>
                <a:latin typeface="Arial"/>
                <a:cs typeface="Arial"/>
              </a:rPr>
              <a:t>button</a:t>
            </a:r>
            <a:endParaRPr sz="2800">
              <a:latin typeface="Arial"/>
              <a:cs typeface="Arial"/>
            </a:endParaRPr>
          </a:p>
        </p:txBody>
      </p:sp>
      <p:sp>
        <p:nvSpPr>
          <p:cNvPr id="3" name="object 3"/>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1036</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SimSun</vt:lpstr>
      <vt:lpstr>Arial</vt:lpstr>
      <vt:lpstr>Calibri</vt:lpstr>
      <vt:lpstr>Times New Roman</vt:lpstr>
      <vt:lpstr>Office Theme</vt:lpstr>
      <vt:lpstr>INT-213  PYTHON  PROJECT</vt:lpstr>
      <vt:lpstr>CONTENT</vt:lpstr>
      <vt:lpstr>ACKNOWLEDGEMENT</vt:lpstr>
      <vt:lpstr>SUMMARY</vt:lpstr>
      <vt:lpstr>INTRODUCTION</vt:lpstr>
      <vt:lpstr>HISTORY OF SNAKE GAME</vt:lpstr>
      <vt:lpstr>ABOUT THE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INT-213  PYTHON  PROJECT</dc:title>
  <dc:creator>YASH V</dc:creator>
  <cp:lastModifiedBy>Hello</cp:lastModifiedBy>
  <cp:revision>3</cp:revision>
  <dcterms:created xsi:type="dcterms:W3CDTF">2020-10-31T17:27:57Z</dcterms:created>
  <dcterms:modified xsi:type="dcterms:W3CDTF">2020-10-31T17:46:39Z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2020-10-31T00:00:00Z</vt:filetime>
  </property>
  <property fmtid="{D5CDD505-2E9C-101B-9397-08002B2CF9AE}" pid="3" name="LastSaved">
    <vt:filetime>2020-10-31T00:00:00Z</vt:filetime>
  </property>
</Properties>
</file>