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1"/>
  </p:notesMasterIdLst>
  <p:sldIdLst>
    <p:sldId id="256" r:id="rId2"/>
    <p:sldId id="258" r:id="rId3"/>
    <p:sldId id="259" r:id="rId4"/>
    <p:sldId id="279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90" r:id="rId16"/>
    <p:sldId id="288" r:id="rId17"/>
    <p:sldId id="287" r:id="rId18"/>
    <p:sldId id="27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varshney" userId="3e1c5c7fcd6b2cc4" providerId="LiveId" clId="{A75CA22D-DE54-4538-A6B9-69BDCDF45CEE}"/>
    <pc:docChg chg="undo custSel addSld modSld">
      <pc:chgData name="Yash varshney" userId="3e1c5c7fcd6b2cc4" providerId="LiveId" clId="{A75CA22D-DE54-4538-A6B9-69BDCDF45CEE}" dt="2022-04-06T07:52:45.850" v="724" actId="1076"/>
      <pc:docMkLst>
        <pc:docMk/>
      </pc:docMkLst>
      <pc:sldChg chg="modSp mod">
        <pc:chgData name="Yash varshney" userId="3e1c5c7fcd6b2cc4" providerId="LiveId" clId="{A75CA22D-DE54-4538-A6B9-69BDCDF45CEE}" dt="2022-04-06T06:56:19.951" v="1" actId="20577"/>
        <pc:sldMkLst>
          <pc:docMk/>
          <pc:sldMk cId="3288663187" sldId="278"/>
        </pc:sldMkLst>
        <pc:spChg chg="mod">
          <ac:chgData name="Yash varshney" userId="3e1c5c7fcd6b2cc4" providerId="LiveId" clId="{A75CA22D-DE54-4538-A6B9-69BDCDF45CEE}" dt="2022-04-06T06:56:19.951" v="1" actId="20577"/>
          <ac:spMkLst>
            <pc:docMk/>
            <pc:sldMk cId="3288663187" sldId="278"/>
            <ac:spMk id="3" creationId="{01146418-B1A7-42D2-9E3E-67E86E939A31}"/>
          </ac:spMkLst>
        </pc:spChg>
      </pc:sldChg>
      <pc:sldChg chg="addSp modSp">
        <pc:chgData name="Yash varshney" userId="3e1c5c7fcd6b2cc4" providerId="LiveId" clId="{A75CA22D-DE54-4538-A6B9-69BDCDF45CEE}" dt="2022-04-06T06:58:19.110" v="3" actId="571"/>
        <pc:sldMkLst>
          <pc:docMk/>
          <pc:sldMk cId="1320092544" sldId="281"/>
        </pc:sldMkLst>
        <pc:spChg chg="add mod">
          <ac:chgData name="Yash varshney" userId="3e1c5c7fcd6b2cc4" providerId="LiveId" clId="{A75CA22D-DE54-4538-A6B9-69BDCDF45CEE}" dt="2022-04-06T06:58:19.110" v="3" actId="571"/>
          <ac:spMkLst>
            <pc:docMk/>
            <pc:sldMk cId="1320092544" sldId="281"/>
            <ac:spMk id="7" creationId="{BE3DA853-D0D2-4049-B579-25FC01BB6885}"/>
          </ac:spMkLst>
        </pc:spChg>
      </pc:sldChg>
      <pc:sldChg chg="addSp delSp modSp new mod">
        <pc:chgData name="Yash varshney" userId="3e1c5c7fcd6b2cc4" providerId="LiveId" clId="{A75CA22D-DE54-4538-A6B9-69BDCDF45CEE}" dt="2022-04-06T07:28:59.830" v="422" actId="14100"/>
        <pc:sldMkLst>
          <pc:docMk/>
          <pc:sldMk cId="1986733112" sldId="283"/>
        </pc:sldMkLst>
        <pc:spChg chg="add mod">
          <ac:chgData name="Yash varshney" userId="3e1c5c7fcd6b2cc4" providerId="LiveId" clId="{A75CA22D-DE54-4538-A6B9-69BDCDF45CEE}" dt="2022-04-06T06:58:56.126" v="57" actId="20577"/>
          <ac:spMkLst>
            <pc:docMk/>
            <pc:sldMk cId="1986733112" sldId="283"/>
            <ac:spMk id="3" creationId="{4DEAF779-C691-4DDB-A394-907324427832}"/>
          </ac:spMkLst>
        </pc:spChg>
        <pc:spChg chg="add del mod">
          <ac:chgData name="Yash varshney" userId="3e1c5c7fcd6b2cc4" providerId="LiveId" clId="{A75CA22D-DE54-4538-A6B9-69BDCDF45CEE}" dt="2022-04-06T06:59:18.229" v="81" actId="478"/>
          <ac:spMkLst>
            <pc:docMk/>
            <pc:sldMk cId="1986733112" sldId="283"/>
            <ac:spMk id="4" creationId="{BFCF364B-B802-4C20-9DF6-44F9196FBF87}"/>
          </ac:spMkLst>
        </pc:spChg>
        <pc:spChg chg="add mod">
          <ac:chgData name="Yash varshney" userId="3e1c5c7fcd6b2cc4" providerId="LiveId" clId="{A75CA22D-DE54-4538-A6B9-69BDCDF45CEE}" dt="2022-04-06T07:28:59.830" v="422" actId="14100"/>
          <ac:spMkLst>
            <pc:docMk/>
            <pc:sldMk cId="1986733112" sldId="283"/>
            <ac:spMk id="5" creationId="{170C6D44-B31D-40B6-8C1E-ADE6A5729705}"/>
          </ac:spMkLst>
        </pc:spChg>
        <pc:picChg chg="add mod">
          <ac:chgData name="Yash varshney" userId="3e1c5c7fcd6b2cc4" providerId="LiveId" clId="{A75CA22D-DE54-4538-A6B9-69BDCDF45CEE}" dt="2022-04-06T07:28:56.584" v="421" actId="1076"/>
          <ac:picMkLst>
            <pc:docMk/>
            <pc:sldMk cId="1986733112" sldId="283"/>
            <ac:picMk id="7" creationId="{F0BEA63A-5F98-4917-BAF6-521FAFCFB029}"/>
          </ac:picMkLst>
        </pc:picChg>
      </pc:sldChg>
      <pc:sldChg chg="addSp modSp new mod">
        <pc:chgData name="Yash varshney" userId="3e1c5c7fcd6b2cc4" providerId="LiveId" clId="{A75CA22D-DE54-4538-A6B9-69BDCDF45CEE}" dt="2022-04-06T07:21:41.350" v="376" actId="1076"/>
        <pc:sldMkLst>
          <pc:docMk/>
          <pc:sldMk cId="444892130" sldId="284"/>
        </pc:sldMkLst>
        <pc:spChg chg="add mod">
          <ac:chgData name="Yash varshney" userId="3e1c5c7fcd6b2cc4" providerId="LiveId" clId="{A75CA22D-DE54-4538-A6B9-69BDCDF45CEE}" dt="2022-04-06T07:20:08.753" v="303" actId="1076"/>
          <ac:spMkLst>
            <pc:docMk/>
            <pc:sldMk cId="444892130" sldId="284"/>
            <ac:spMk id="3" creationId="{FE772DA9-47ED-4CEC-A1BB-92C5BFEE7B74}"/>
          </ac:spMkLst>
        </pc:spChg>
        <pc:spChg chg="add mod">
          <ac:chgData name="Yash varshney" userId="3e1c5c7fcd6b2cc4" providerId="LiveId" clId="{A75CA22D-DE54-4538-A6B9-69BDCDF45CEE}" dt="2022-04-06T07:21:41.350" v="376" actId="1076"/>
          <ac:spMkLst>
            <pc:docMk/>
            <pc:sldMk cId="444892130" sldId="284"/>
            <ac:spMk id="5" creationId="{495F7AB7-D588-4AD2-82BB-C1490108C3EA}"/>
          </ac:spMkLst>
        </pc:spChg>
        <pc:picChg chg="add mod">
          <ac:chgData name="Yash varshney" userId="3e1c5c7fcd6b2cc4" providerId="LiveId" clId="{A75CA22D-DE54-4538-A6B9-69BDCDF45CEE}" dt="2022-04-06T07:21:33.602" v="375" actId="1076"/>
          <ac:picMkLst>
            <pc:docMk/>
            <pc:sldMk cId="444892130" sldId="284"/>
            <ac:picMk id="4" creationId="{0298952C-C9F0-428D-A163-CFFBD356B1BA}"/>
          </ac:picMkLst>
        </pc:picChg>
      </pc:sldChg>
      <pc:sldChg chg="addSp modSp new mod">
        <pc:chgData name="Yash varshney" userId="3e1c5c7fcd6b2cc4" providerId="LiveId" clId="{A75CA22D-DE54-4538-A6B9-69BDCDF45CEE}" dt="2022-04-06T07:32:51.895" v="429" actId="20577"/>
        <pc:sldMkLst>
          <pc:docMk/>
          <pc:sldMk cId="3246619721" sldId="285"/>
        </pc:sldMkLst>
        <pc:spChg chg="add mod">
          <ac:chgData name="Yash varshney" userId="3e1c5c7fcd6b2cc4" providerId="LiveId" clId="{A75CA22D-DE54-4538-A6B9-69BDCDF45CEE}" dt="2022-04-06T07:32:51.895" v="429" actId="20577"/>
          <ac:spMkLst>
            <pc:docMk/>
            <pc:sldMk cId="3246619721" sldId="285"/>
            <ac:spMk id="3" creationId="{CFE64FBD-BE7E-47A9-A115-1C7FF5788762}"/>
          </ac:spMkLst>
        </pc:spChg>
        <pc:picChg chg="add mod">
          <ac:chgData name="Yash varshney" userId="3e1c5c7fcd6b2cc4" providerId="LiveId" clId="{A75CA22D-DE54-4538-A6B9-69BDCDF45CEE}" dt="2022-04-06T07:32:35.945" v="425" actId="1076"/>
          <ac:picMkLst>
            <pc:docMk/>
            <pc:sldMk cId="3246619721" sldId="285"/>
            <ac:picMk id="5" creationId="{6E74BBEE-FAD8-4C77-BE83-8FB8F7E3BE6E}"/>
          </ac:picMkLst>
        </pc:picChg>
      </pc:sldChg>
      <pc:sldChg chg="addSp modSp new mod">
        <pc:chgData name="Yash varshney" userId="3e1c5c7fcd6b2cc4" providerId="LiveId" clId="{A75CA22D-DE54-4538-A6B9-69BDCDF45CEE}" dt="2022-04-06T07:48:17.283" v="691" actId="20577"/>
        <pc:sldMkLst>
          <pc:docMk/>
          <pc:sldMk cId="4280929780" sldId="286"/>
        </pc:sldMkLst>
        <pc:spChg chg="add mod">
          <ac:chgData name="Yash varshney" userId="3e1c5c7fcd6b2cc4" providerId="LiveId" clId="{A75CA22D-DE54-4538-A6B9-69BDCDF45CEE}" dt="2022-04-06T07:37:04.884" v="497" actId="1076"/>
          <ac:spMkLst>
            <pc:docMk/>
            <pc:sldMk cId="4280929780" sldId="286"/>
            <ac:spMk id="3" creationId="{6D790069-5ABB-4DB7-9D64-8282676A2ACA}"/>
          </ac:spMkLst>
        </pc:spChg>
        <pc:spChg chg="add mod">
          <ac:chgData name="Yash varshney" userId="3e1c5c7fcd6b2cc4" providerId="LiveId" clId="{A75CA22D-DE54-4538-A6B9-69BDCDF45CEE}" dt="2022-04-06T07:48:17.283" v="691" actId="20577"/>
          <ac:spMkLst>
            <pc:docMk/>
            <pc:sldMk cId="4280929780" sldId="286"/>
            <ac:spMk id="4" creationId="{734C39CD-D8B1-4FBD-B2E3-8FEEFC909B49}"/>
          </ac:spMkLst>
        </pc:spChg>
        <pc:picChg chg="add mod">
          <ac:chgData name="Yash varshney" userId="3e1c5c7fcd6b2cc4" providerId="LiveId" clId="{A75CA22D-DE54-4538-A6B9-69BDCDF45CEE}" dt="2022-04-06T07:37:25.266" v="498" actId="1076"/>
          <ac:picMkLst>
            <pc:docMk/>
            <pc:sldMk cId="4280929780" sldId="286"/>
            <ac:picMk id="6" creationId="{49A68765-1DE1-4B39-B284-5EC888A0746D}"/>
          </ac:picMkLst>
        </pc:picChg>
      </pc:sldChg>
      <pc:sldChg chg="add">
        <pc:chgData name="Yash varshney" userId="3e1c5c7fcd6b2cc4" providerId="LiveId" clId="{A75CA22D-DE54-4538-A6B9-69BDCDF45CEE}" dt="2022-04-06T07:33:21.743" v="432" actId="2890"/>
        <pc:sldMkLst>
          <pc:docMk/>
          <pc:sldMk cId="3352910565" sldId="287"/>
        </pc:sldMkLst>
      </pc:sldChg>
      <pc:sldChg chg="modSp add mod">
        <pc:chgData name="Yash varshney" userId="3e1c5c7fcd6b2cc4" providerId="LiveId" clId="{A75CA22D-DE54-4538-A6B9-69BDCDF45CEE}" dt="2022-04-06T07:33:26.787" v="436" actId="20577"/>
        <pc:sldMkLst>
          <pc:docMk/>
          <pc:sldMk cId="1279275546" sldId="288"/>
        </pc:sldMkLst>
        <pc:spChg chg="mod">
          <ac:chgData name="Yash varshney" userId="3e1c5c7fcd6b2cc4" providerId="LiveId" clId="{A75CA22D-DE54-4538-A6B9-69BDCDF45CEE}" dt="2022-04-06T07:33:26.787" v="436" actId="20577"/>
          <ac:spMkLst>
            <pc:docMk/>
            <pc:sldMk cId="1279275546" sldId="288"/>
            <ac:spMk id="3" creationId="{6D790069-5ABB-4DB7-9D64-8282676A2ACA}"/>
          </ac:spMkLst>
        </pc:spChg>
      </pc:sldChg>
      <pc:sldChg chg="addSp delSp modSp add mod">
        <pc:chgData name="Yash varshney" userId="3e1c5c7fcd6b2cc4" providerId="LiveId" clId="{A75CA22D-DE54-4538-A6B9-69BDCDF45CEE}" dt="2022-04-06T07:52:45.850" v="724" actId="1076"/>
        <pc:sldMkLst>
          <pc:docMk/>
          <pc:sldMk cId="4277772443" sldId="289"/>
        </pc:sldMkLst>
        <pc:spChg chg="mod">
          <ac:chgData name="Yash varshney" userId="3e1c5c7fcd6b2cc4" providerId="LiveId" clId="{A75CA22D-DE54-4538-A6B9-69BDCDF45CEE}" dt="2022-04-06T07:49:54.873" v="714" actId="20577"/>
          <ac:spMkLst>
            <pc:docMk/>
            <pc:sldMk cId="4277772443" sldId="289"/>
            <ac:spMk id="3" creationId="{6D790069-5ABB-4DB7-9D64-8282676A2ACA}"/>
          </ac:spMkLst>
        </pc:spChg>
        <pc:picChg chg="add del mod">
          <ac:chgData name="Yash varshney" userId="3e1c5c7fcd6b2cc4" providerId="LiveId" clId="{A75CA22D-DE54-4538-A6B9-69BDCDF45CEE}" dt="2022-04-06T07:52:39.375" v="721" actId="478"/>
          <ac:picMkLst>
            <pc:docMk/>
            <pc:sldMk cId="4277772443" sldId="289"/>
            <ac:picMk id="5" creationId="{65696D8D-9044-424E-9644-219B0475D8E7}"/>
          </ac:picMkLst>
        </pc:picChg>
        <pc:picChg chg="add mod">
          <ac:chgData name="Yash varshney" userId="3e1c5c7fcd6b2cc4" providerId="LiveId" clId="{A75CA22D-DE54-4538-A6B9-69BDCDF45CEE}" dt="2022-04-06T07:52:45.850" v="724" actId="1076"/>
          <ac:picMkLst>
            <pc:docMk/>
            <pc:sldMk cId="4277772443" sldId="289"/>
            <ac:picMk id="7" creationId="{00AD513E-EB4E-4B27-99F1-CFD2B850D516}"/>
          </ac:picMkLst>
        </pc:picChg>
      </pc:sldChg>
      <pc:sldChg chg="add">
        <pc:chgData name="Yash varshney" userId="3e1c5c7fcd6b2cc4" providerId="LiveId" clId="{A75CA22D-DE54-4538-A6B9-69BDCDF45CEE}" dt="2022-04-06T07:34:08.862" v="461" actId="2890"/>
        <pc:sldMkLst>
          <pc:docMk/>
          <pc:sldMk cId="1958207372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3E3DD-AF45-421F-9571-744A8436A4F0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C2EB3-35C0-4FEB-B58F-8CE26A987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6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965B0C9-3875-4EFE-886E-002AD2C48D2F}" type="datetime1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8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A0F4-4378-49FB-AB2E-81D25140FDDA}" type="datetime1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3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B5A9-15FC-4BE2-844E-1C65AAF3656C}" type="datetime1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6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ACC4-3D00-4662-9E52-95E57689440E}" type="datetime1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65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87CA-C066-4A3C-8CC9-D1F2D6575D3C}" type="datetime1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87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43E1-5197-4D48-B17F-8ADD5C49C08B}" type="datetime1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2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1B3C-86D0-4010-9EDA-FF5208A98284}" type="datetime1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80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0A6B-507A-4B90-AB73-5DF997FE25C9}" type="datetime1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03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4FA2-86A9-4537-BBA5-1FDA43F47B96}" type="datetime1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8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072D-166B-43E0-9411-841E93C26857}" type="datetime1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2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0303-4413-41C8-88F8-AF01DE49A9DF}" type="datetime1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6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9360E-24D8-4F13-8815-D6EC0773647D}" type="datetime1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4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432E-B1C7-48FB-984D-2AAFD88AA637}" type="datetime1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1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F60C1-5CFB-4FCE-B103-D8A2C95552A2}" type="datetime1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98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0F68-79CA-437C-B6ED-EDF1DD577656}" type="datetime1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8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527-AEAB-41CC-BC4D-B086AEF327D6}" type="datetime1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3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55F9-3B38-458C-B9C0-97CCD09CDC5B}" type="datetime1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3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89CA38-5D55-4B18-925A-136A890F2203}" type="datetime1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4F5B72-EC15-4494-A99A-315A27538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5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rcid.org/0000-0001-8722-4661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tawsifurrahman/covid19-radiography-databas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0D55F-F69B-4D2F-95D6-0DD1AD48BEFF}"/>
              </a:ext>
            </a:extLst>
          </p:cNvPr>
          <p:cNvSpPr/>
          <p:nvPr/>
        </p:nvSpPr>
        <p:spPr>
          <a:xfrm>
            <a:off x="2730740" y="2718152"/>
            <a:ext cx="661744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Detection of COVID – 19</a:t>
            </a:r>
          </a:p>
          <a:p>
            <a:pPr algn="ctr"/>
            <a:r>
              <a:rPr lang="en-US" sz="4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X-ray Images</a:t>
            </a:r>
            <a:endParaRPr lang="en-US" sz="48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C17CE-3DC2-4691-B97B-EA4E80A10F09}"/>
              </a:ext>
            </a:extLst>
          </p:cNvPr>
          <p:cNvSpPr txBox="1"/>
          <p:nvPr/>
        </p:nvSpPr>
        <p:spPr>
          <a:xfrm>
            <a:off x="6977849" y="4589755"/>
            <a:ext cx="5214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YASH VARSHNEY</a:t>
            </a:r>
          </a:p>
          <a:p>
            <a:pPr marL="342900" indent="-342900">
              <a:buFontTx/>
              <a:buChar char="-"/>
            </a:pPr>
            <a:r>
              <a:rPr lang="en-IN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HRITICK GOYAL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BF3AF0-CE6C-4403-B93B-CED4C2B7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A07D8-89BF-46E1-8362-84D3791F3837}"/>
              </a:ext>
            </a:extLst>
          </p:cNvPr>
          <p:cNvSpPr txBox="1"/>
          <p:nvPr/>
        </p:nvSpPr>
        <p:spPr>
          <a:xfrm flipH="1">
            <a:off x="4005974" y="1688457"/>
            <a:ext cx="4180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Major Project</a:t>
            </a:r>
            <a:endParaRPr lang="en-IN" sz="4000" u="sng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CE06B-1E09-4097-BD67-4F6698724539}"/>
              </a:ext>
            </a:extLst>
          </p:cNvPr>
          <p:cNvSpPr txBox="1"/>
          <p:nvPr/>
        </p:nvSpPr>
        <p:spPr>
          <a:xfrm flipH="1">
            <a:off x="2429708" y="4609621"/>
            <a:ext cx="3558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Supervisor – </a:t>
            </a:r>
          </a:p>
          <a:p>
            <a:r>
              <a:rPr lang="en-US" sz="20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Sarosh Umar Sir</a:t>
            </a:r>
            <a:endParaRPr lang="en-IN" sz="20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471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C26F4D-7A98-49CE-9E0F-06C55970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10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EAF779-C691-4DDB-A394-907324427832}"/>
              </a:ext>
            </a:extLst>
          </p:cNvPr>
          <p:cNvSpPr/>
          <p:nvPr/>
        </p:nvSpPr>
        <p:spPr>
          <a:xfrm>
            <a:off x="825759" y="1201165"/>
            <a:ext cx="97546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Dependencies and Libraries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C6D44-B31D-40B6-8C1E-ADE6A5729705}"/>
              </a:ext>
            </a:extLst>
          </p:cNvPr>
          <p:cNvSpPr txBox="1"/>
          <p:nvPr/>
        </p:nvSpPr>
        <p:spPr>
          <a:xfrm flipH="1">
            <a:off x="1395409" y="2569420"/>
            <a:ext cx="52990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We have used Python as a Language for training our Machine Learning model and the following python modules are used for ML 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Keras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TensorFlow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Pandas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Sklearn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Matplotlib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1A1818"/>
              </a:solidFill>
              <a:latin typeface="Avenir LT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EA63A-5F98-4917-BAF6-521FAFCF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693" y="2569420"/>
            <a:ext cx="4538060" cy="30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C6B00-4036-4A73-9DCF-1831AF65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11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772DA9-47ED-4CEC-A1BB-92C5BFEE7B74}"/>
              </a:ext>
            </a:extLst>
          </p:cNvPr>
          <p:cNvSpPr/>
          <p:nvPr/>
        </p:nvSpPr>
        <p:spPr>
          <a:xfrm>
            <a:off x="2220612" y="1160391"/>
            <a:ext cx="685627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Algorithms - 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98952C-C9F0-428D-A163-CFFBD356B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629" y="2865945"/>
            <a:ext cx="4608518" cy="2347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5F7AB7-D588-4AD2-82BB-C1490108C3EA}"/>
              </a:ext>
            </a:extLst>
          </p:cNvPr>
          <p:cNvSpPr txBox="1"/>
          <p:nvPr/>
        </p:nvSpPr>
        <p:spPr>
          <a:xfrm flipH="1">
            <a:off x="1017946" y="2527510"/>
            <a:ext cx="55929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A1818"/>
                </a:solidFill>
                <a:latin typeface="Avenir LT Pro"/>
              </a:rPr>
              <a:t>CNN stands for Convolution Neural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Convolutional neural network (CNN) is a class of deep neural networks, most commonly applied to analyze visual imagery. The system determines which image belongs to which label based on the differences in images.</a:t>
            </a:r>
            <a:endParaRPr lang="en-IN" sz="2000" dirty="0">
              <a:solidFill>
                <a:srgbClr val="1A1818"/>
              </a:solidFill>
              <a:latin typeface="Avenir LT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CNN consists of three different layers that are a convolutional layer, pooling layer and fully connected layer to perform these operations effectively.</a:t>
            </a:r>
            <a:endParaRPr lang="en-IN" sz="2000" dirty="0">
              <a:solidFill>
                <a:srgbClr val="1A1818"/>
              </a:solidFill>
              <a:latin typeface="Avenir LT Pro"/>
            </a:endParaRPr>
          </a:p>
        </p:txBody>
      </p:sp>
    </p:spTree>
    <p:extLst>
      <p:ext uri="{BB962C8B-B14F-4D97-AF65-F5344CB8AC3E}">
        <p14:creationId xmlns:p14="http://schemas.microsoft.com/office/powerpoint/2010/main" val="44489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23F096-7B1B-4D1C-8A1F-1D505E0C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12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E64FBD-BE7E-47A9-A115-1C7FF5788762}"/>
              </a:ext>
            </a:extLst>
          </p:cNvPr>
          <p:cNvSpPr/>
          <p:nvPr/>
        </p:nvSpPr>
        <p:spPr>
          <a:xfrm>
            <a:off x="844817" y="859093"/>
            <a:ext cx="395368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CNN-Based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4BBEE-FAD8-4C77-BE83-8FB8F7E3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726" y="859093"/>
            <a:ext cx="6148781" cy="51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1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96ED3-CD21-47BF-9936-65B98E94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13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90069-5ABB-4DB7-9D64-8282676A2ACA}"/>
              </a:ext>
            </a:extLst>
          </p:cNvPr>
          <p:cNvSpPr/>
          <p:nvPr/>
        </p:nvSpPr>
        <p:spPr>
          <a:xfrm>
            <a:off x="844817" y="1118731"/>
            <a:ext cx="100517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Algorithms - Transfer Learning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C39CD-D8B1-4FBD-B2E3-8FEEFC909B49}"/>
              </a:ext>
            </a:extLst>
          </p:cNvPr>
          <p:cNvSpPr txBox="1"/>
          <p:nvPr/>
        </p:nvSpPr>
        <p:spPr>
          <a:xfrm flipH="1">
            <a:off x="1017946" y="2527510"/>
            <a:ext cx="5592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Transfer learning is a machine learning method where a model developed for a task is reused as the starting point for a model on a second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It is common to perform transfer learning with predictive modeling problems that use image data as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A1818"/>
                </a:solidFill>
                <a:latin typeface="Avenir LT Pro"/>
              </a:rPr>
              <a:t>The  various pre-trained models  are – </a:t>
            </a:r>
            <a:r>
              <a:rPr lang="en-IN" sz="2000" dirty="0" err="1">
                <a:solidFill>
                  <a:srgbClr val="1A1818"/>
                </a:solidFill>
                <a:latin typeface="Avenir LT Pro"/>
              </a:rPr>
              <a:t>MobileNet</a:t>
            </a:r>
            <a:r>
              <a:rPr lang="en-IN" sz="2000" dirty="0">
                <a:solidFill>
                  <a:srgbClr val="1A1818"/>
                </a:solidFill>
                <a:latin typeface="Avenir LT Pro"/>
              </a:rPr>
              <a:t>, VGG16,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68765-1DE1-4B39-B284-5EC888A0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46" y="2527510"/>
            <a:ext cx="4707991" cy="26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2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96ED3-CD21-47BF-9936-65B98E94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14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90069-5ABB-4DB7-9D64-8282676A2ACA}"/>
              </a:ext>
            </a:extLst>
          </p:cNvPr>
          <p:cNvSpPr/>
          <p:nvPr/>
        </p:nvSpPr>
        <p:spPr>
          <a:xfrm>
            <a:off x="844817" y="859093"/>
            <a:ext cx="100517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Transfer Learning </a:t>
            </a:r>
            <a:r>
              <a:rPr lang="en-US" sz="4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MOBILENET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D513E-EB4E-4B27-99F1-CFD2B850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137" y="2090363"/>
            <a:ext cx="4531864" cy="347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72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96ED3-CD21-47BF-9936-65B98E94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15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90069-5ABB-4DB7-9D64-8282676A2ACA}"/>
              </a:ext>
            </a:extLst>
          </p:cNvPr>
          <p:cNvSpPr/>
          <p:nvPr/>
        </p:nvSpPr>
        <p:spPr>
          <a:xfrm>
            <a:off x="844817" y="859093"/>
            <a:ext cx="100517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Transfer Learning </a:t>
            </a:r>
            <a:r>
              <a:rPr lang="en-US" sz="4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Based Approach</a:t>
            </a:r>
          </a:p>
        </p:txBody>
      </p:sp>
    </p:spTree>
    <p:extLst>
      <p:ext uri="{BB962C8B-B14F-4D97-AF65-F5344CB8AC3E}">
        <p14:creationId xmlns:p14="http://schemas.microsoft.com/office/powerpoint/2010/main" val="1958207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96ED3-CD21-47BF-9936-65B98E94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16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90069-5ABB-4DB7-9D64-8282676A2ACA}"/>
              </a:ext>
            </a:extLst>
          </p:cNvPr>
          <p:cNvSpPr/>
          <p:nvPr/>
        </p:nvSpPr>
        <p:spPr>
          <a:xfrm>
            <a:off x="844817" y="859093"/>
            <a:ext cx="395368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127927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96ED3-CD21-47BF-9936-65B98E94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17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90069-5ABB-4DB7-9D64-8282676A2ACA}"/>
              </a:ext>
            </a:extLst>
          </p:cNvPr>
          <p:cNvSpPr/>
          <p:nvPr/>
        </p:nvSpPr>
        <p:spPr>
          <a:xfrm>
            <a:off x="844817" y="859093"/>
            <a:ext cx="395368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CNN-Based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35291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8E9121-3F5F-4930-81CD-95136BBC43C1}"/>
              </a:ext>
            </a:extLst>
          </p:cNvPr>
          <p:cNvSpPr/>
          <p:nvPr/>
        </p:nvSpPr>
        <p:spPr>
          <a:xfrm>
            <a:off x="787153" y="1061352"/>
            <a:ext cx="1035136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References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68253-4616-44A1-B658-024607472097}"/>
              </a:ext>
            </a:extLst>
          </p:cNvPr>
          <p:cNvSpPr txBox="1"/>
          <p:nvPr/>
        </p:nvSpPr>
        <p:spPr>
          <a:xfrm>
            <a:off x="1300759" y="2167557"/>
            <a:ext cx="9595839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1A1818"/>
                </a:solidFill>
                <a:latin typeface="Avenir LT Pro"/>
              </a:rPr>
              <a:t>[1] </a:t>
            </a:r>
            <a:r>
              <a:rPr lang="en-IN" dirty="0">
                <a:solidFill>
                  <a:srgbClr val="1A1818"/>
                </a:solidFill>
                <a:latin typeface="Avenir LT Pro"/>
              </a:rPr>
              <a:t>Arpan Mangal, Surya Kalia, </a:t>
            </a:r>
            <a:r>
              <a:rPr lang="en-US" dirty="0">
                <a:solidFill>
                  <a:srgbClr val="1A1818"/>
                </a:solidFill>
                <a:latin typeface="Avenir LT Pro"/>
              </a:rPr>
              <a:t>Covid AID: COVID-19 Detection Using Chest X-Ray.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1A1818"/>
                </a:solidFill>
                <a:latin typeface="Avenir LT Pro"/>
              </a:rPr>
              <a:t>[2] Deep Learning in the Detection and Diagnosis of COVID-19 Using Radiology Modalities: A Systematic Review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1A1818"/>
                </a:solidFill>
                <a:latin typeface="Avenir LT Pro"/>
              </a:rPr>
              <a:t>[3] COVID-Net: a tailored deep convolutional neural network design for detection of COVID-19 cases from chest X-ray images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>
                <a:solidFill>
                  <a:srgbClr val="1A1818"/>
                </a:solidFill>
                <a:latin typeface="Avenir LT Pro"/>
              </a:rPr>
              <a:t>[4] </a:t>
            </a:r>
            <a:r>
              <a:rPr lang="en-US" dirty="0">
                <a:solidFill>
                  <a:srgbClr val="1A1818"/>
                </a:solidFill>
                <a:latin typeface="Avenir LT Pro"/>
              </a:rPr>
              <a:t>Wang, L., Wong, A.: Covid-net: A tailored deep convolutional neural network design for detection of covid-19 cases from chest radiography images (2020)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1A1818"/>
                </a:solidFill>
                <a:latin typeface="Avenir LT Pro"/>
              </a:rPr>
              <a:t>[5] https://github.com/JordanMicahBennett/SMART-CT-SCAN_BASED-COVID19_VIRUS_DETECTOR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1A1818"/>
                </a:solidFill>
                <a:latin typeface="Avenir LT Pro"/>
              </a:rPr>
              <a:t>[6] Transfer Learning to Detect COVID-19 Automatically from X-Ray Images Using Convolutional Neural Networks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A9555-5D5E-4D99-99E0-D77CE34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18</a:t>
            </a:fld>
            <a:endParaRPr lang="en-IN"/>
          </a:p>
        </p:txBody>
      </p:sp>
      <p:sp>
        <p:nvSpPr>
          <p:cNvPr id="6" name="AutoShape 2" descr=" ">
            <a:hlinkClick r:id="rId2"/>
            <a:extLst>
              <a:ext uri="{FF2B5EF4-FFF2-40B4-BE49-F238E27FC236}">
                <a16:creationId xmlns:a16="http://schemas.microsoft.com/office/drawing/2014/main" id="{BB187603-0693-44F5-BD47-C87DA47F2A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6088" y="-9207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7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C7FD0D-0D88-4480-93EB-F02E02C6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19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6AA30-2695-4D99-8DF7-5ECC36C0E326}"/>
              </a:ext>
            </a:extLst>
          </p:cNvPr>
          <p:cNvSpPr/>
          <p:nvPr/>
        </p:nvSpPr>
        <p:spPr>
          <a:xfrm>
            <a:off x="920318" y="2875002"/>
            <a:ext cx="1035136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endParaRPr lang="en-US" sz="66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70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3EF2D8-1E23-4952-A939-CEC4394DFDBD}"/>
              </a:ext>
            </a:extLst>
          </p:cNvPr>
          <p:cNvSpPr/>
          <p:nvPr/>
        </p:nvSpPr>
        <p:spPr>
          <a:xfrm>
            <a:off x="4325323" y="1151621"/>
            <a:ext cx="35413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31EC0-AAFD-44EF-BC27-D86E02F81567}"/>
              </a:ext>
            </a:extLst>
          </p:cNvPr>
          <p:cNvSpPr txBox="1"/>
          <p:nvPr/>
        </p:nvSpPr>
        <p:spPr>
          <a:xfrm flipH="1">
            <a:off x="2211351" y="2654044"/>
            <a:ext cx="7378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Background Study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Existing Approaches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Our Approach and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CC14BA-ECE9-4110-A01B-198C4C4E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FBFBE-8152-44DF-AE49-D28C24F8F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741" y="2416303"/>
            <a:ext cx="2414474" cy="24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146418-B1A7-42D2-9E3E-67E86E939A31}"/>
              </a:ext>
            </a:extLst>
          </p:cNvPr>
          <p:cNvSpPr/>
          <p:nvPr/>
        </p:nvSpPr>
        <p:spPr>
          <a:xfrm>
            <a:off x="870552" y="1196241"/>
            <a:ext cx="97546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Statement 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76C32-C61E-49CA-B9BE-9D1FBB563333}"/>
              </a:ext>
            </a:extLst>
          </p:cNvPr>
          <p:cNvSpPr txBox="1"/>
          <p:nvPr/>
        </p:nvSpPr>
        <p:spPr>
          <a:xfrm flipH="1">
            <a:off x="1340194" y="2609847"/>
            <a:ext cx="44077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A1818"/>
                </a:solidFill>
                <a:latin typeface="Avenir LT Pro"/>
              </a:rPr>
              <a:t>Detection of covid -19 using radiological images such as X-ray images.[1]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1A1818"/>
              </a:solidFill>
              <a:latin typeface="Avenir LT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A1818"/>
                </a:solidFill>
                <a:latin typeface="Avenir LT Pro"/>
              </a:rPr>
              <a:t>Chest imaging is a quick and easy procedure recommended by medical and health protocols.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839B9-426A-49ED-B22E-5C8EC187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E3FD0-88E8-4F5E-8F87-FD607EC19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81" y="2402426"/>
            <a:ext cx="4953139" cy="32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4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146418-B1A7-42D2-9E3E-67E86E939A31}"/>
              </a:ext>
            </a:extLst>
          </p:cNvPr>
          <p:cNvSpPr/>
          <p:nvPr/>
        </p:nvSpPr>
        <p:spPr>
          <a:xfrm>
            <a:off x="870552" y="1196241"/>
            <a:ext cx="97546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 study 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76C32-C61E-49CA-B9BE-9D1FBB563333}"/>
              </a:ext>
            </a:extLst>
          </p:cNvPr>
          <p:cNvSpPr txBox="1"/>
          <p:nvPr/>
        </p:nvSpPr>
        <p:spPr>
          <a:xfrm flipH="1">
            <a:off x="1295402" y="2462748"/>
            <a:ext cx="45751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During the recent global urgency, scientists, clinicians, and healthcare experts around the globe keep on searching for a new technology to support in tackling the Covid-19 pandemic.[2]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A1818"/>
              </a:solidFill>
              <a:latin typeface="Avenir LT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Due to the lack of resources, time consuming and expensive methods for COVID-19 detection, We need fast, reliable and cheap solution.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1A1818"/>
              </a:solidFill>
              <a:latin typeface="Avenir LT 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839B9-426A-49ED-B22E-5C8EC187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E3FD0-88E8-4F5E-8F87-FD607EC19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81" y="2402426"/>
            <a:ext cx="4953139" cy="32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1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146418-B1A7-42D2-9E3E-67E86E939A31}"/>
              </a:ext>
            </a:extLst>
          </p:cNvPr>
          <p:cNvSpPr/>
          <p:nvPr/>
        </p:nvSpPr>
        <p:spPr>
          <a:xfrm>
            <a:off x="870552" y="1196241"/>
            <a:ext cx="97546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Background study 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76C32-C61E-49CA-B9BE-9D1FBB563333}"/>
              </a:ext>
            </a:extLst>
          </p:cNvPr>
          <p:cNvSpPr txBox="1"/>
          <p:nvPr/>
        </p:nvSpPr>
        <p:spPr>
          <a:xfrm flipH="1">
            <a:off x="1322035" y="2666390"/>
            <a:ext cx="45751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The evidence of Machine Learning (ML) and Artificial Intelligence (AI) application on the previous epidemic encourage researchers by giving a new angle to fight against the novel Coronavirus outbreak. 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A1818"/>
              </a:solidFill>
              <a:latin typeface="Avenir LT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The ML based approach would be the best and the cheapest way for the detection of COVID-19.</a:t>
            </a:r>
            <a:endParaRPr lang="en-IN" sz="2000" dirty="0">
              <a:solidFill>
                <a:srgbClr val="1A1818"/>
              </a:solidFill>
              <a:latin typeface="Avenir LT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A1818"/>
              </a:solidFill>
              <a:latin typeface="Avenir LT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1A1818"/>
              </a:solidFill>
              <a:latin typeface="Avenir LT 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839B9-426A-49ED-B22E-5C8EC187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E3FD0-88E8-4F5E-8F87-FD607EC19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81" y="2402426"/>
            <a:ext cx="4953139" cy="32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4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146418-B1A7-42D2-9E3E-67E86E939A31}"/>
              </a:ext>
            </a:extLst>
          </p:cNvPr>
          <p:cNvSpPr/>
          <p:nvPr/>
        </p:nvSpPr>
        <p:spPr>
          <a:xfrm>
            <a:off x="870552" y="1196241"/>
            <a:ext cx="97546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Approaches 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76C32-C61E-49CA-B9BE-9D1FBB563333}"/>
              </a:ext>
            </a:extLst>
          </p:cNvPr>
          <p:cNvSpPr txBox="1"/>
          <p:nvPr/>
        </p:nvSpPr>
        <p:spPr>
          <a:xfrm flipH="1">
            <a:off x="1068281" y="2862243"/>
            <a:ext cx="49531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Various deep learning based approaches have been developed to identify different thoracic diseases, including pneumonia and other infections.[3]</a:t>
            </a:r>
          </a:p>
          <a:p>
            <a:endParaRPr lang="en-US" sz="2000" dirty="0">
              <a:solidFill>
                <a:srgbClr val="1A1818"/>
              </a:solidFill>
              <a:latin typeface="Avenir LT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They apply different CNN based Machine Learning techniques for the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A1818"/>
              </a:solidFill>
              <a:latin typeface="Avenir LT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1A1818"/>
              </a:solidFill>
              <a:latin typeface="Avenir LT 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839B9-426A-49ED-B22E-5C8EC187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E3FD0-88E8-4F5E-8F87-FD607EC19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81" y="2402426"/>
            <a:ext cx="4953139" cy="32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6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146418-B1A7-42D2-9E3E-67E86E939A31}"/>
              </a:ext>
            </a:extLst>
          </p:cNvPr>
          <p:cNvSpPr/>
          <p:nvPr/>
        </p:nvSpPr>
        <p:spPr>
          <a:xfrm>
            <a:off x="870552" y="1196241"/>
            <a:ext cx="97546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Approaches 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76C32-C61E-49CA-B9BE-9D1FBB563333}"/>
              </a:ext>
            </a:extLst>
          </p:cNvPr>
          <p:cNvSpPr txBox="1"/>
          <p:nvPr/>
        </p:nvSpPr>
        <p:spPr>
          <a:xfrm flipH="1">
            <a:off x="1340194" y="2609847"/>
            <a:ext cx="44077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Some approaches have an open source and actively maintained tool which has ability to identify COVID-19 as well as other pneumonia.[4]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A1818"/>
              </a:solidFill>
              <a:latin typeface="Avenir LT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We would treat such models as a baseline to  compare our results and improve the efficiency of our model more than them.[5]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1A1818"/>
              </a:solidFill>
              <a:latin typeface="Avenir LT 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839B9-426A-49ED-B22E-5C8EC187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E3FD0-88E8-4F5E-8F87-FD607EC19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81" y="2402426"/>
            <a:ext cx="4953139" cy="325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5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146418-B1A7-42D2-9E3E-67E86E939A31}"/>
              </a:ext>
            </a:extLst>
          </p:cNvPr>
          <p:cNvSpPr/>
          <p:nvPr/>
        </p:nvSpPr>
        <p:spPr>
          <a:xfrm>
            <a:off x="870552" y="1196241"/>
            <a:ext cx="97546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Approach and Work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76C32-C61E-49CA-B9BE-9D1FBB563333}"/>
              </a:ext>
            </a:extLst>
          </p:cNvPr>
          <p:cNvSpPr txBox="1"/>
          <p:nvPr/>
        </p:nvSpPr>
        <p:spPr>
          <a:xfrm flipH="1">
            <a:off x="1295402" y="2491125"/>
            <a:ext cx="44077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We have used different Deep Learning and CNN (Convolutional Neural Network) algorithms to create our model over the X-ray dataset for training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A1818"/>
              </a:solidFill>
              <a:latin typeface="Avenir LT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A1818"/>
                </a:solidFill>
                <a:latin typeface="Avenir LT Pro"/>
              </a:rPr>
              <a:t>We have also applied the transfer learning method to train the pre-trained model like VGG16 and </a:t>
            </a:r>
            <a:r>
              <a:rPr lang="en-US" sz="2000" dirty="0" err="1">
                <a:solidFill>
                  <a:srgbClr val="1A1818"/>
                </a:solidFill>
                <a:latin typeface="Avenir LT Pro"/>
              </a:rPr>
              <a:t>MobileNet</a:t>
            </a:r>
            <a:r>
              <a:rPr lang="en-US" sz="2000" dirty="0">
                <a:solidFill>
                  <a:srgbClr val="1A1818"/>
                </a:solidFill>
                <a:latin typeface="Avenir LT Pro"/>
              </a:rPr>
              <a:t> and try to compare there results to find out the best of them.[6]</a:t>
            </a:r>
            <a:endParaRPr lang="en-IN" sz="2000" dirty="0">
              <a:solidFill>
                <a:srgbClr val="1A1818"/>
              </a:solidFill>
              <a:latin typeface="Avenir LT Pr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839B9-426A-49ED-B22E-5C8EC187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E3FD0-88E8-4F5E-8F87-FD607EC19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81" y="2402426"/>
            <a:ext cx="4953139" cy="32544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3DA853-D0D2-4049-B579-25FC01BB6885}"/>
              </a:ext>
            </a:extLst>
          </p:cNvPr>
          <p:cNvSpPr/>
          <p:nvPr/>
        </p:nvSpPr>
        <p:spPr>
          <a:xfrm>
            <a:off x="825759" y="1201165"/>
            <a:ext cx="97546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Approach and Work</a:t>
            </a:r>
            <a:endParaRPr lang="en-US" sz="4800" b="0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09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DA077-E03D-4633-8BF9-62B16558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F5B72-EC15-4494-A99A-315A27538B1C}" type="slidenum">
              <a:rPr lang="en-IN" smtClean="0"/>
              <a:t>9</a:t>
            </a:fld>
            <a:endParaRPr lang="en-IN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DCF6658-B00B-4BEC-A68C-5D21A0015AED}"/>
              </a:ext>
            </a:extLst>
          </p:cNvPr>
          <p:cNvSpPr txBox="1">
            <a:spLocks/>
          </p:cNvSpPr>
          <p:nvPr/>
        </p:nvSpPr>
        <p:spPr>
          <a:xfrm>
            <a:off x="10513292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4F5B72-EC15-4494-A99A-315A27538B1C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404D9-68F2-4ABC-82F5-119A4551AB95}"/>
              </a:ext>
            </a:extLst>
          </p:cNvPr>
          <p:cNvSpPr txBox="1"/>
          <p:nvPr/>
        </p:nvSpPr>
        <p:spPr>
          <a:xfrm>
            <a:off x="2593152" y="2674251"/>
            <a:ext cx="72387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We had collected the dataset from Kaggle i.e. </a:t>
            </a:r>
            <a:r>
              <a:rPr lang="en-IN" sz="2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COVID-19 Radiography Database</a:t>
            </a:r>
            <a:endParaRPr lang="en-IN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This dataset comprises of 4 categories X-ray images of patients classified 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 3616 COVID-19 positive cases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 10,192 Normal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 6012 Lung Opacity (Non-COVID lung infection)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 1345 Viral Pneumonia images.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FB094-EE69-481A-876F-F21DDECC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50" y="1153809"/>
            <a:ext cx="74015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3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2376</TotalTime>
  <Words>711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LT Pro</vt:lpstr>
      <vt:lpstr>Calibri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varshney</dc:creator>
  <cp:lastModifiedBy>Yash varshney</cp:lastModifiedBy>
  <cp:revision>86</cp:revision>
  <dcterms:created xsi:type="dcterms:W3CDTF">2020-11-23T16:25:35Z</dcterms:created>
  <dcterms:modified xsi:type="dcterms:W3CDTF">2022-04-06T07:55:01Z</dcterms:modified>
</cp:coreProperties>
</file>