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ublic Sans Bold" charset="1" panose="00000000000000000000"/>
      <p:regular r:id="rId16"/>
    </p:embeddedFont>
    <p:embeddedFont>
      <p:font typeface="Public Sans"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https://www.geeksforgeeks.org" TargetMode="External" Type="http://schemas.openxmlformats.org/officeDocument/2006/relationships/hyperlink"/><Relationship Id="rId6" Target="https://stackoverflow.com" TargetMode="External" Type="http://schemas.openxmlformats.org/officeDocument/2006/relationships/hyperlink"/><Relationship Id="rId7" Target="https://en.wikipedia.org/wiki/Maze-solving_algorithm"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883249" y="1095375"/>
            <a:ext cx="14521503" cy="762294"/>
          </a:xfrm>
          <a:prstGeom prst="rect">
            <a:avLst/>
          </a:prstGeom>
        </p:spPr>
        <p:txBody>
          <a:bodyPr anchor="t" rtlCol="false" tIns="0" lIns="0" bIns="0" rIns="0">
            <a:spAutoFit/>
          </a:bodyPr>
          <a:lstStyle/>
          <a:p>
            <a:pPr algn="ctr">
              <a:lnSpc>
                <a:spcPts val="6283"/>
              </a:lnSpc>
              <a:spcBef>
                <a:spcPct val="0"/>
              </a:spcBef>
            </a:pPr>
            <a:r>
              <a:rPr lang="en-US" b="true" sz="4488" spc="22">
                <a:solidFill>
                  <a:srgbClr val="2B2C30"/>
                </a:solidFill>
                <a:latin typeface="Public Sans Bold"/>
                <a:ea typeface="Public Sans Bold"/>
                <a:cs typeface="Public Sans Bold"/>
                <a:sym typeface="Public Sans Bold"/>
              </a:rPr>
              <a:t>Pacman Maze Solver</a:t>
            </a:r>
          </a:p>
        </p:txBody>
      </p:sp>
      <p:sp>
        <p:nvSpPr>
          <p:cNvPr name="Freeform 3" id="3"/>
          <p:cNvSpPr/>
          <p:nvPr/>
        </p:nvSpPr>
        <p:spPr>
          <a:xfrm flipH="false" flipV="false" rot="0">
            <a:off x="12552022" y="2325057"/>
            <a:ext cx="5193429" cy="5216861"/>
          </a:xfrm>
          <a:custGeom>
            <a:avLst/>
            <a:gdLst/>
            <a:ahLst/>
            <a:cxnLst/>
            <a:rect r="r" b="b" t="t" l="l"/>
            <a:pathLst>
              <a:path h="5216861" w="5193429">
                <a:moveTo>
                  <a:pt x="0" y="0"/>
                </a:moveTo>
                <a:lnTo>
                  <a:pt x="5193429" y="0"/>
                </a:lnTo>
                <a:lnTo>
                  <a:pt x="5193429" y="5216861"/>
                </a:lnTo>
                <a:lnTo>
                  <a:pt x="0" y="5216861"/>
                </a:lnTo>
                <a:lnTo>
                  <a:pt x="0" y="0"/>
                </a:lnTo>
                <a:close/>
              </a:path>
            </a:pathLst>
          </a:custGeom>
          <a:blipFill>
            <a:blip r:embed="rId2"/>
            <a:stretch>
              <a:fillRect l="-111978" t="-1669" r="-6518" b="-834"/>
            </a:stretch>
          </a:blipFill>
        </p:spPr>
      </p:sp>
      <p:sp>
        <p:nvSpPr>
          <p:cNvPr name="TextBox 4" id="4"/>
          <p:cNvSpPr txBox="true"/>
          <p:nvPr/>
        </p:nvSpPr>
        <p:spPr>
          <a:xfrm rot="0">
            <a:off x="5288912" y="6868885"/>
            <a:ext cx="6891635" cy="2389415"/>
          </a:xfrm>
          <a:prstGeom prst="rect">
            <a:avLst/>
          </a:prstGeom>
        </p:spPr>
        <p:txBody>
          <a:bodyPr anchor="t" rtlCol="false" tIns="0" lIns="0" bIns="0" rIns="0">
            <a:spAutoFit/>
          </a:bodyPr>
          <a:lstStyle/>
          <a:p>
            <a:pPr algn="l">
              <a:lnSpc>
                <a:spcPts val="4799"/>
              </a:lnSpc>
            </a:pPr>
            <a:r>
              <a:rPr lang="en-US" sz="3428" spc="17">
                <a:solidFill>
                  <a:srgbClr val="2B2C30"/>
                </a:solidFill>
                <a:latin typeface="Public Sans"/>
                <a:ea typeface="Public Sans"/>
                <a:cs typeface="Public Sans"/>
                <a:sym typeface="Public Sans"/>
              </a:rPr>
              <a:t>Yash Verma (B23MT1046)</a:t>
            </a:r>
          </a:p>
          <a:p>
            <a:pPr algn="l">
              <a:lnSpc>
                <a:spcPts val="4799"/>
              </a:lnSpc>
            </a:pPr>
            <a:r>
              <a:rPr lang="en-US" sz="3428" spc="17">
                <a:solidFill>
                  <a:srgbClr val="2B2C30"/>
                </a:solidFill>
                <a:latin typeface="Public Sans"/>
                <a:ea typeface="Public Sans"/>
                <a:cs typeface="Public Sans"/>
                <a:sym typeface="Public Sans"/>
              </a:rPr>
              <a:t>Bhaskar Sharma (B23BB1012)</a:t>
            </a:r>
          </a:p>
          <a:p>
            <a:pPr algn="l">
              <a:lnSpc>
                <a:spcPts val="4799"/>
              </a:lnSpc>
            </a:pPr>
            <a:r>
              <a:rPr lang="en-US" sz="3428" spc="17">
                <a:solidFill>
                  <a:srgbClr val="2B2C30"/>
                </a:solidFill>
                <a:latin typeface="Public Sans"/>
                <a:ea typeface="Public Sans"/>
                <a:cs typeface="Public Sans"/>
                <a:sym typeface="Public Sans"/>
              </a:rPr>
              <a:t>Daksh Sohni(B23MT1014)</a:t>
            </a:r>
          </a:p>
          <a:p>
            <a:pPr algn="l">
              <a:lnSpc>
                <a:spcPts val="4799"/>
              </a:lnSpc>
              <a:spcBef>
                <a:spcPct val="0"/>
              </a:spcBef>
            </a:pPr>
            <a:r>
              <a:rPr lang="en-US" sz="3428" spc="17">
                <a:solidFill>
                  <a:srgbClr val="2B2C30"/>
                </a:solidFill>
                <a:latin typeface="Public Sans"/>
                <a:ea typeface="Public Sans"/>
                <a:cs typeface="Public Sans"/>
                <a:sym typeface="Public Sans"/>
              </a:rPr>
              <a:t>Chirag Saxena (B23BB1013)</a:t>
            </a:r>
          </a:p>
        </p:txBody>
      </p:sp>
      <p:sp>
        <p:nvSpPr>
          <p:cNvPr name="TextBox 5" id="5"/>
          <p:cNvSpPr txBox="true"/>
          <p:nvPr/>
        </p:nvSpPr>
        <p:spPr>
          <a:xfrm rot="0">
            <a:off x="844686" y="6859360"/>
            <a:ext cx="3945887" cy="641105"/>
          </a:xfrm>
          <a:prstGeom prst="rect">
            <a:avLst/>
          </a:prstGeom>
        </p:spPr>
        <p:txBody>
          <a:bodyPr anchor="t" rtlCol="false" tIns="0" lIns="0" bIns="0" rIns="0">
            <a:spAutoFit/>
          </a:bodyPr>
          <a:lstStyle/>
          <a:p>
            <a:pPr algn="ctr">
              <a:lnSpc>
                <a:spcPts val="5112"/>
              </a:lnSpc>
              <a:spcBef>
                <a:spcPct val="0"/>
              </a:spcBef>
            </a:pPr>
            <a:r>
              <a:rPr lang="en-US" sz="3651">
                <a:solidFill>
                  <a:srgbClr val="2B2C30"/>
                </a:solidFill>
                <a:latin typeface="Public Sans"/>
                <a:ea typeface="Public Sans"/>
                <a:cs typeface="Public Sans"/>
                <a:sym typeface="Public Sans"/>
              </a:rPr>
              <a:t>Team Members: </a:t>
            </a:r>
          </a:p>
        </p:txBody>
      </p:sp>
      <p:sp>
        <p:nvSpPr>
          <p:cNvPr name="TextBox 6" id="6"/>
          <p:cNvSpPr txBox="true"/>
          <p:nvPr/>
        </p:nvSpPr>
        <p:spPr>
          <a:xfrm rot="0">
            <a:off x="1028700" y="3805350"/>
            <a:ext cx="3257017" cy="613010"/>
          </a:xfrm>
          <a:prstGeom prst="rect">
            <a:avLst/>
          </a:prstGeom>
        </p:spPr>
        <p:txBody>
          <a:bodyPr anchor="t" rtlCol="false" tIns="0" lIns="0" bIns="0" rIns="0">
            <a:spAutoFit/>
          </a:bodyPr>
          <a:lstStyle/>
          <a:p>
            <a:pPr algn="l">
              <a:lnSpc>
                <a:spcPts val="4933"/>
              </a:lnSpc>
              <a:spcBef>
                <a:spcPct val="0"/>
              </a:spcBef>
            </a:pPr>
            <a:r>
              <a:rPr lang="en-US" sz="3524" spc="17">
                <a:solidFill>
                  <a:srgbClr val="2B2C30"/>
                </a:solidFill>
                <a:latin typeface="Public Sans"/>
                <a:ea typeface="Public Sans"/>
                <a:cs typeface="Public Sans"/>
                <a:sym typeface="Public Sans"/>
              </a:rPr>
              <a:t>Course Details:</a:t>
            </a:r>
          </a:p>
        </p:txBody>
      </p:sp>
      <p:sp>
        <p:nvSpPr>
          <p:cNvPr name="TextBox 7" id="7"/>
          <p:cNvSpPr txBox="true"/>
          <p:nvPr/>
        </p:nvSpPr>
        <p:spPr>
          <a:xfrm rot="0">
            <a:off x="4659786" y="3814875"/>
            <a:ext cx="6671880" cy="2161025"/>
          </a:xfrm>
          <a:prstGeom prst="rect">
            <a:avLst/>
          </a:prstGeom>
        </p:spPr>
        <p:txBody>
          <a:bodyPr anchor="t" rtlCol="false" tIns="0" lIns="0" bIns="0" rIns="0">
            <a:spAutoFit/>
          </a:bodyPr>
          <a:lstStyle/>
          <a:p>
            <a:pPr algn="l">
              <a:lnSpc>
                <a:spcPts val="4326"/>
              </a:lnSpc>
              <a:spcBef>
                <a:spcPct val="0"/>
              </a:spcBef>
            </a:pPr>
            <a:r>
              <a:rPr lang="en-US" sz="3090" spc="15">
                <a:solidFill>
                  <a:srgbClr val="2B2C30"/>
                </a:solidFill>
                <a:latin typeface="Public Sans"/>
                <a:ea typeface="Public Sans"/>
                <a:cs typeface="Public Sans"/>
                <a:sym typeface="Public Sans"/>
              </a:rPr>
              <a:t>CSL2020</a:t>
            </a:r>
          </a:p>
          <a:p>
            <a:pPr algn="l">
              <a:lnSpc>
                <a:spcPts val="4326"/>
              </a:lnSpc>
              <a:spcBef>
                <a:spcPct val="0"/>
              </a:spcBef>
            </a:pPr>
            <a:r>
              <a:rPr lang="en-US" sz="3090" spc="15">
                <a:solidFill>
                  <a:srgbClr val="2B2C30"/>
                </a:solidFill>
                <a:latin typeface="Public Sans"/>
                <a:ea typeface="Public Sans"/>
                <a:cs typeface="Public Sans"/>
                <a:sym typeface="Public Sans"/>
              </a:rPr>
              <a:t>Data Structures and Algorithms</a:t>
            </a:r>
          </a:p>
          <a:p>
            <a:pPr algn="l">
              <a:lnSpc>
                <a:spcPts val="4326"/>
              </a:lnSpc>
              <a:spcBef>
                <a:spcPct val="0"/>
              </a:spcBef>
            </a:pPr>
            <a:r>
              <a:rPr lang="en-US" sz="3090" spc="15">
                <a:solidFill>
                  <a:srgbClr val="2B2C30"/>
                </a:solidFill>
                <a:latin typeface="Public Sans"/>
                <a:ea typeface="Public Sans"/>
                <a:cs typeface="Public Sans"/>
                <a:sym typeface="Public Sans"/>
              </a:rPr>
              <a:t>Dr. Suchetana Chakraborty</a:t>
            </a:r>
          </a:p>
          <a:p>
            <a:pPr algn="l">
              <a:lnSpc>
                <a:spcPts val="4326"/>
              </a:lnSpc>
              <a:spcBef>
                <a:spcPct val="0"/>
              </a:spcBef>
            </a:pPr>
          </a:p>
          <a:p>
            <a:pPr algn="l">
              <a:lnSpc>
                <a:spcPts val="4326"/>
              </a:lnSpc>
              <a:spcBef>
                <a:spcPct val="0"/>
              </a:spcBef>
            </a:pPr>
          </a:p>
        </p:txBody>
      </p:sp>
      <p:sp>
        <p:nvSpPr>
          <p:cNvPr name="TextBox 8" id="8"/>
          <p:cNvSpPr txBox="true"/>
          <p:nvPr/>
        </p:nvSpPr>
        <p:spPr>
          <a:xfrm rot="0">
            <a:off x="-354441" y="5890175"/>
            <a:ext cx="9786309" cy="615442"/>
          </a:xfrm>
          <a:prstGeom prst="rect">
            <a:avLst/>
          </a:prstGeom>
        </p:spPr>
        <p:txBody>
          <a:bodyPr anchor="t" rtlCol="false" tIns="0" lIns="0" bIns="0" rIns="0">
            <a:spAutoFit/>
          </a:bodyPr>
          <a:lstStyle/>
          <a:p>
            <a:pPr algn="ctr">
              <a:lnSpc>
                <a:spcPts val="4927"/>
              </a:lnSpc>
              <a:spcBef>
                <a:spcPct val="0"/>
              </a:spcBef>
            </a:pPr>
            <a:r>
              <a:rPr lang="en-US" sz="3519">
                <a:solidFill>
                  <a:srgbClr val="2B2C30"/>
                </a:solidFill>
                <a:latin typeface="Public Sans"/>
                <a:ea typeface="Public Sans"/>
                <a:cs typeface="Public Sans"/>
                <a:sym typeface="Public Sans"/>
              </a:rPr>
              <a:t>Project Ment</a:t>
            </a:r>
            <a:r>
              <a:rPr lang="en-US" sz="3519">
                <a:solidFill>
                  <a:srgbClr val="2B2C30"/>
                </a:solidFill>
                <a:latin typeface="Public Sans"/>
                <a:ea typeface="Public Sans"/>
                <a:cs typeface="Public Sans"/>
                <a:sym typeface="Public Sans"/>
              </a:rPr>
              <a:t>or :  Satwik Bhushan</a:t>
            </a:r>
          </a:p>
        </p:txBody>
      </p:sp>
      <p:sp>
        <p:nvSpPr>
          <p:cNvPr name="TextBox 9" id="9"/>
          <p:cNvSpPr txBox="true"/>
          <p:nvPr/>
        </p:nvSpPr>
        <p:spPr>
          <a:xfrm rot="0">
            <a:off x="1706941" y="9380499"/>
            <a:ext cx="13151644" cy="540639"/>
          </a:xfrm>
          <a:prstGeom prst="rect">
            <a:avLst/>
          </a:prstGeom>
        </p:spPr>
        <p:txBody>
          <a:bodyPr anchor="t" rtlCol="false" tIns="0" lIns="0" bIns="0" rIns="0">
            <a:spAutoFit/>
          </a:bodyPr>
          <a:lstStyle/>
          <a:p>
            <a:pPr algn="ctr">
              <a:lnSpc>
                <a:spcPts val="4326"/>
              </a:lnSpc>
              <a:spcBef>
                <a:spcPct val="0"/>
              </a:spcBef>
            </a:pPr>
            <a:r>
              <a:rPr lang="en-US" sz="3090" spc="15">
                <a:solidFill>
                  <a:srgbClr val="2B2C30"/>
                </a:solidFill>
                <a:latin typeface="Public Sans"/>
                <a:ea typeface="Public Sans"/>
                <a:cs typeface="Public Sans"/>
                <a:sym typeface="Public Sans"/>
              </a:rPr>
              <a:t>GitH</a:t>
            </a:r>
            <a:r>
              <a:rPr lang="en-US" sz="3090" spc="15">
                <a:solidFill>
                  <a:srgbClr val="2B2C30"/>
                </a:solidFill>
                <a:latin typeface="Public Sans"/>
                <a:ea typeface="Public Sans"/>
                <a:cs typeface="Public Sans"/>
                <a:sym typeface="Public Sans"/>
              </a:rPr>
              <a:t>ub Repo :- https://github.com/YashVermaTS/DSA_MAJOR_PROJECT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511144" y="732969"/>
            <a:ext cx="5729723" cy="1438093"/>
          </a:xfrm>
          <a:custGeom>
            <a:avLst/>
            <a:gdLst/>
            <a:ahLst/>
            <a:cxnLst/>
            <a:rect r="r" b="b" t="t" l="l"/>
            <a:pathLst>
              <a:path h="1438093" w="5729723">
                <a:moveTo>
                  <a:pt x="0" y="0"/>
                </a:moveTo>
                <a:lnTo>
                  <a:pt x="5729723" y="0"/>
                </a:lnTo>
                <a:lnTo>
                  <a:pt x="5729723" y="1438093"/>
                </a:lnTo>
                <a:lnTo>
                  <a:pt x="0" y="1438093"/>
                </a:lnTo>
                <a:lnTo>
                  <a:pt x="0" y="0"/>
                </a:lnTo>
                <a:close/>
              </a:path>
            </a:pathLst>
          </a:custGeom>
          <a:blipFill>
            <a:blip r:embed="rId2"/>
            <a:stretch>
              <a:fillRect l="0" t="0" r="0" b="0"/>
            </a:stretch>
          </a:blipFill>
        </p:spPr>
      </p:sp>
      <p:sp>
        <p:nvSpPr>
          <p:cNvPr name="Freeform 3" id="3"/>
          <p:cNvSpPr/>
          <p:nvPr/>
        </p:nvSpPr>
        <p:spPr>
          <a:xfrm flipH="false" flipV="false" rot="0">
            <a:off x="9924909" y="437278"/>
            <a:ext cx="4099214" cy="4258923"/>
          </a:xfrm>
          <a:custGeom>
            <a:avLst/>
            <a:gdLst/>
            <a:ahLst/>
            <a:cxnLst/>
            <a:rect r="r" b="b" t="t" l="l"/>
            <a:pathLst>
              <a:path h="4258923" w="4099214">
                <a:moveTo>
                  <a:pt x="0" y="0"/>
                </a:moveTo>
                <a:lnTo>
                  <a:pt x="4099214" y="0"/>
                </a:lnTo>
                <a:lnTo>
                  <a:pt x="4099214" y="4258923"/>
                </a:lnTo>
                <a:lnTo>
                  <a:pt x="0" y="4258923"/>
                </a:lnTo>
                <a:lnTo>
                  <a:pt x="0" y="0"/>
                </a:lnTo>
                <a:close/>
              </a:path>
            </a:pathLst>
          </a:custGeom>
          <a:blipFill>
            <a:blip r:embed="rId3"/>
            <a:stretch>
              <a:fillRect l="0" t="0" r="0" b="0"/>
            </a:stretch>
          </a:blipFill>
        </p:spPr>
      </p:sp>
      <p:sp>
        <p:nvSpPr>
          <p:cNvPr name="Freeform 4" id="4"/>
          <p:cNvSpPr/>
          <p:nvPr/>
        </p:nvSpPr>
        <p:spPr>
          <a:xfrm flipH="false" flipV="false" rot="0">
            <a:off x="1345608" y="2862431"/>
            <a:ext cx="7798392" cy="1396219"/>
          </a:xfrm>
          <a:custGeom>
            <a:avLst/>
            <a:gdLst/>
            <a:ahLst/>
            <a:cxnLst/>
            <a:rect r="r" b="b" t="t" l="l"/>
            <a:pathLst>
              <a:path h="1396219" w="7798392">
                <a:moveTo>
                  <a:pt x="0" y="0"/>
                </a:moveTo>
                <a:lnTo>
                  <a:pt x="7798392" y="0"/>
                </a:lnTo>
                <a:lnTo>
                  <a:pt x="7798392" y="1396219"/>
                </a:lnTo>
                <a:lnTo>
                  <a:pt x="0" y="1396219"/>
                </a:lnTo>
                <a:lnTo>
                  <a:pt x="0" y="0"/>
                </a:lnTo>
                <a:close/>
              </a:path>
            </a:pathLst>
          </a:custGeom>
          <a:blipFill>
            <a:blip r:embed="rId4"/>
            <a:stretch>
              <a:fillRect l="0" t="0" r="0" b="0"/>
            </a:stretch>
          </a:blipFill>
        </p:spPr>
      </p:sp>
      <p:grpSp>
        <p:nvGrpSpPr>
          <p:cNvPr name="Group 5" id="5"/>
          <p:cNvGrpSpPr/>
          <p:nvPr/>
        </p:nvGrpSpPr>
        <p:grpSpPr>
          <a:xfrm rot="0">
            <a:off x="1028700" y="5475120"/>
            <a:ext cx="16078257" cy="1497648"/>
            <a:chOff x="0" y="0"/>
            <a:chExt cx="21437677" cy="1996864"/>
          </a:xfrm>
        </p:grpSpPr>
        <p:sp>
          <p:nvSpPr>
            <p:cNvPr name="TextBox 6" id="6"/>
            <p:cNvSpPr txBox="true"/>
            <p:nvPr/>
          </p:nvSpPr>
          <p:spPr>
            <a:xfrm rot="0">
              <a:off x="0" y="-66675"/>
              <a:ext cx="21437677" cy="632249"/>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Individual Contribution</a:t>
              </a:r>
            </a:p>
          </p:txBody>
        </p:sp>
        <p:sp>
          <p:nvSpPr>
            <p:cNvPr name="TextBox 7" id="7"/>
            <p:cNvSpPr txBox="true"/>
            <p:nvPr/>
          </p:nvSpPr>
          <p:spPr>
            <a:xfrm rot="0">
              <a:off x="0" y="743374"/>
              <a:ext cx="21437677" cy="125349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Graphs and data structures: Bhaskar Sharma, Daksh  Sohni</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Search Algorithms: Yash Verma , Chirag Saxena</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Integration &amp; </a:t>
              </a:r>
              <a:r>
                <a:rPr lang="en-US" sz="1800">
                  <a:solidFill>
                    <a:srgbClr val="2B2C30"/>
                  </a:solidFill>
                  <a:latin typeface="Public Sans"/>
                  <a:ea typeface="Public Sans"/>
                  <a:cs typeface="Public Sans"/>
                  <a:sym typeface="Public Sans"/>
                </a:rPr>
                <a:t>Debugging: Yash Verma</a:t>
              </a:r>
            </a:p>
          </p:txBody>
        </p:sp>
      </p:grpSp>
      <p:grpSp>
        <p:nvGrpSpPr>
          <p:cNvPr name="Group 8" id="8"/>
          <p:cNvGrpSpPr/>
          <p:nvPr/>
        </p:nvGrpSpPr>
        <p:grpSpPr>
          <a:xfrm rot="0">
            <a:off x="1028700" y="7255302"/>
            <a:ext cx="16078257" cy="2764473"/>
            <a:chOff x="0" y="0"/>
            <a:chExt cx="21437677" cy="3685964"/>
          </a:xfrm>
        </p:grpSpPr>
        <p:sp>
          <p:nvSpPr>
            <p:cNvPr name="TextBox 9" id="9"/>
            <p:cNvSpPr txBox="true"/>
            <p:nvPr/>
          </p:nvSpPr>
          <p:spPr>
            <a:xfrm rot="0">
              <a:off x="0" y="-66675"/>
              <a:ext cx="21437677" cy="632249"/>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Acknowledgement</a:t>
              </a:r>
            </a:p>
          </p:txBody>
        </p:sp>
        <p:sp>
          <p:nvSpPr>
            <p:cNvPr name="TextBox 10" id="10"/>
            <p:cNvSpPr txBox="true"/>
            <p:nvPr/>
          </p:nvSpPr>
          <p:spPr>
            <a:xfrm rot="0">
              <a:off x="0" y="743374"/>
              <a:ext cx="21437677" cy="2942590"/>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We would like to sincerely thank:</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The course instructor and teaching assistants for their guida</a:t>
              </a:r>
              <a:r>
                <a:rPr lang="en-US" sz="1800">
                  <a:solidFill>
                    <a:srgbClr val="2B2C30"/>
                  </a:solidFill>
                  <a:latin typeface="Public Sans"/>
                  <a:ea typeface="Public Sans"/>
                  <a:cs typeface="Public Sans"/>
                  <a:sym typeface="Public Sans"/>
                </a:rPr>
                <a:t>nce and support.</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Op</a:t>
              </a:r>
              <a:r>
                <a:rPr lang="en-US" sz="1800">
                  <a:solidFill>
                    <a:srgbClr val="2B2C30"/>
                  </a:solidFill>
                  <a:latin typeface="Public Sans"/>
                  <a:ea typeface="Public Sans"/>
                  <a:cs typeface="Public Sans"/>
                  <a:sym typeface="Public Sans"/>
                </a:rPr>
                <a:t>en-source communities and contributors of graphics and algorithm libraries, where references were used in accordance with licensing terms.</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Educational platforms like </a:t>
              </a:r>
              <a:r>
                <a:rPr lang="en-US" sz="1800" u="sng">
                  <a:solidFill>
                    <a:srgbClr val="2B2C30"/>
                  </a:solidFill>
                  <a:latin typeface="Public Sans"/>
                  <a:ea typeface="Public Sans"/>
                  <a:cs typeface="Public Sans"/>
                  <a:sym typeface="Public Sans"/>
                  <a:hlinkClick r:id="rId5" tooltip="https://www.geeksforgeeks.org"/>
                </a:rPr>
                <a:t>GeeksforGeeks</a:t>
              </a:r>
              <a:r>
                <a:rPr lang="en-US" sz="1800">
                  <a:solidFill>
                    <a:srgbClr val="2B2C30"/>
                  </a:solidFill>
                  <a:latin typeface="Public Sans"/>
                  <a:ea typeface="Public Sans"/>
                  <a:cs typeface="Public Sans"/>
                  <a:sym typeface="Public Sans"/>
                </a:rPr>
                <a:t>, </a:t>
              </a:r>
              <a:r>
                <a:rPr lang="en-US" sz="1800" u="sng">
                  <a:solidFill>
                    <a:srgbClr val="2B2C30"/>
                  </a:solidFill>
                  <a:latin typeface="Public Sans"/>
                  <a:ea typeface="Public Sans"/>
                  <a:cs typeface="Public Sans"/>
                  <a:sym typeface="Public Sans"/>
                  <a:hlinkClick r:id="rId6" tooltip="https://stackoverflow.com"/>
                </a:rPr>
                <a:t>Stack Overflow</a:t>
              </a:r>
              <a:r>
                <a:rPr lang="en-US" sz="1800">
                  <a:solidFill>
                    <a:srgbClr val="2B2C30"/>
                  </a:solidFill>
                  <a:latin typeface="Public Sans"/>
                  <a:ea typeface="Public Sans"/>
                  <a:cs typeface="Public Sans"/>
                  <a:sym typeface="Public Sans"/>
                </a:rPr>
                <a:t>, and </a:t>
              </a:r>
              <a:r>
                <a:rPr lang="en-US" sz="1800" u="sng">
                  <a:solidFill>
                    <a:srgbClr val="2B2C30"/>
                  </a:solidFill>
                  <a:latin typeface="Public Sans"/>
                  <a:ea typeface="Public Sans"/>
                  <a:cs typeface="Public Sans"/>
                  <a:sym typeface="Public Sans"/>
                  <a:hlinkClick r:id="rId7" tooltip="https://en.wikipedia.org/wiki/Maze-solving_algorithm"/>
                </a:rPr>
                <a:t>Wikipedia</a:t>
              </a:r>
              <a:r>
                <a:rPr lang="en-US" sz="1800">
                  <a:solidFill>
                    <a:srgbClr val="2B2C30"/>
                  </a:solidFill>
                  <a:latin typeface="Public Sans"/>
                  <a:ea typeface="Public Sans"/>
                  <a:cs typeface="Public Sans"/>
                  <a:sym typeface="Public Sans"/>
                </a:rPr>
                <a:t> for </a:t>
              </a:r>
              <a:r>
                <a:rPr lang="en-US" sz="1800">
                  <a:solidFill>
                    <a:srgbClr val="2B2C30"/>
                  </a:solidFill>
                  <a:latin typeface="Public Sans"/>
                  <a:ea typeface="Public Sans"/>
                  <a:cs typeface="Public Sans"/>
                  <a:sym typeface="Public Sans"/>
                </a:rPr>
                <a:t>supplementary understanding of algorithms and concepts.</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special mentions to https://ai.berkeley.edu/search.html for initial motive and ideation.</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LLMs were used in some capacity to understand the SFML library better and how to use cmake files etc.</a:t>
              </a:r>
            </a:p>
            <a:p>
              <a:pPr algn="l">
                <a:lnSpc>
                  <a:spcPts val="2520"/>
                </a:lnSpc>
              </a:pPr>
            </a:p>
          </p:txBody>
        </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INTRODUCTION</a:t>
            </a:r>
          </a:p>
        </p:txBody>
      </p:sp>
      <p:grpSp>
        <p:nvGrpSpPr>
          <p:cNvPr name="Group 4" id="4"/>
          <p:cNvGrpSpPr/>
          <p:nvPr/>
        </p:nvGrpSpPr>
        <p:grpSpPr>
          <a:xfrm rot="0">
            <a:off x="1006871" y="3767007"/>
            <a:ext cx="3773952" cy="6064885"/>
            <a:chOff x="0" y="0"/>
            <a:chExt cx="5031935" cy="8086514"/>
          </a:xfrm>
        </p:grpSpPr>
        <p:sp>
          <p:nvSpPr>
            <p:cNvPr name="TextBox 5" id="5"/>
            <p:cNvSpPr txBox="true"/>
            <p:nvPr/>
          </p:nvSpPr>
          <p:spPr>
            <a:xfrm rot="0">
              <a:off x="0" y="-66675"/>
              <a:ext cx="5031935" cy="1292649"/>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Domain and Use Case Mapping</a:t>
              </a:r>
            </a:p>
          </p:txBody>
        </p:sp>
        <p:sp>
          <p:nvSpPr>
            <p:cNvPr name="TextBox 6" id="6"/>
            <p:cNvSpPr txBox="true"/>
            <p:nvPr/>
          </p:nvSpPr>
          <p:spPr>
            <a:xfrm rot="0">
              <a:off x="0" y="1403774"/>
              <a:ext cx="5031935" cy="6682740"/>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Mazes abstract real-world scenarios where an agent must find an optimal path from a starting point to a goal. The solution developed in this project simulates such scenarios:</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Maze generation and representation (maze.cpp)</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Solver algorithms for pathfinding (MazeSolver.cpp)</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Visual representation of both the maze and the solving process (MazeVisualizer.cpp)</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Integration and user interface through the main control logic (main.cpp)</a:t>
              </a:r>
            </a:p>
          </p:txBody>
        </p:sp>
      </p:grpSp>
      <p:grpSp>
        <p:nvGrpSpPr>
          <p:cNvPr name="Group 7" id="7"/>
          <p:cNvGrpSpPr/>
          <p:nvPr/>
        </p:nvGrpSpPr>
        <p:grpSpPr>
          <a:xfrm rot="0">
            <a:off x="9338560" y="3767007"/>
            <a:ext cx="3773952" cy="6693535"/>
            <a:chOff x="0" y="0"/>
            <a:chExt cx="5031935" cy="8924714"/>
          </a:xfrm>
        </p:grpSpPr>
        <p:sp>
          <p:nvSpPr>
            <p:cNvPr name="TextBox 8" id="8"/>
            <p:cNvSpPr txBox="true"/>
            <p:nvPr/>
          </p:nvSpPr>
          <p:spPr>
            <a:xfrm rot="0">
              <a:off x="0" y="-66675"/>
              <a:ext cx="5031935" cy="1292649"/>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Why It’s a Challenging Problem</a:t>
              </a:r>
            </a:p>
          </p:txBody>
        </p:sp>
        <p:sp>
          <p:nvSpPr>
            <p:cNvPr name="TextBox 9" id="9"/>
            <p:cNvSpPr txBox="true"/>
            <p:nvPr/>
          </p:nvSpPr>
          <p:spPr>
            <a:xfrm rot="0">
              <a:off x="0" y="1403774"/>
              <a:ext cx="5031935" cy="752094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Combinatorial Explosion: The number of potential paths can grow exponentially with maze size.</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Dead Ends and Loops: A naive approach may get stuck or repeatedly traverse unnecessary paths.</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Multiple Objectives: Often, the shortest or safest path is required, not just any solution.</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Visualization: Translating the solving process into an understandable visual form adds another layer of complexity.</a:t>
              </a:r>
            </a:p>
            <a:p>
              <a:pPr algn="l">
                <a:lnSpc>
                  <a:spcPts val="2520"/>
                </a:lnSpc>
              </a:pPr>
            </a:p>
            <a:p>
              <a:pPr algn="l">
                <a:lnSpc>
                  <a:spcPts val="2520"/>
                </a:lnSpc>
              </a:pPr>
            </a:p>
          </p:txBody>
        </p:sp>
      </p:grpSp>
      <p:grpSp>
        <p:nvGrpSpPr>
          <p:cNvPr name="Group 10" id="10"/>
          <p:cNvGrpSpPr/>
          <p:nvPr/>
        </p:nvGrpSpPr>
        <p:grpSpPr>
          <a:xfrm rot="0">
            <a:off x="5174083" y="3767007"/>
            <a:ext cx="3773952" cy="5002848"/>
            <a:chOff x="0" y="0"/>
            <a:chExt cx="5031935" cy="6670464"/>
          </a:xfrm>
        </p:grpSpPr>
        <p:sp>
          <p:nvSpPr>
            <p:cNvPr name="TextBox 11" id="11"/>
            <p:cNvSpPr txBox="true"/>
            <p:nvPr/>
          </p:nvSpPr>
          <p:spPr>
            <a:xfrm rot="0">
              <a:off x="0" y="-66675"/>
              <a:ext cx="5031935" cy="1953049"/>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Why It’s an Important/Relevant Problem</a:t>
              </a:r>
            </a:p>
          </p:txBody>
        </p:sp>
        <p:sp>
          <p:nvSpPr>
            <p:cNvPr name="TextBox 12" id="12"/>
            <p:cNvSpPr txBox="true"/>
            <p:nvPr/>
          </p:nvSpPr>
          <p:spPr>
            <a:xfrm rot="0">
              <a:off x="0" y="2064174"/>
              <a:ext cx="5031935" cy="4606290"/>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Navigation is one of the most foundational tasks across many intelligent systems. Solving mazes is a simplified abstraction of:</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Navigating drones through buildings</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Automating warehouse logistics</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Qubit Mapping in Quantum Computing</a:t>
              </a:r>
            </a:p>
            <a:p>
              <a:pPr algn="l">
                <a:lnSpc>
                  <a:spcPts val="2520"/>
                </a:lnSpc>
              </a:pPr>
            </a:p>
          </p:txBody>
        </p:sp>
      </p:grpSp>
      <p:grpSp>
        <p:nvGrpSpPr>
          <p:cNvPr name="Group 13" id="13"/>
          <p:cNvGrpSpPr/>
          <p:nvPr/>
        </p:nvGrpSpPr>
        <p:grpSpPr>
          <a:xfrm rot="0">
            <a:off x="13485348" y="3586032"/>
            <a:ext cx="3773952" cy="6245860"/>
            <a:chOff x="0" y="0"/>
            <a:chExt cx="5031935" cy="8327814"/>
          </a:xfrm>
        </p:grpSpPr>
        <p:sp>
          <p:nvSpPr>
            <p:cNvPr name="TextBox 14" id="14"/>
            <p:cNvSpPr txBox="true"/>
            <p:nvPr/>
          </p:nvSpPr>
          <p:spPr>
            <a:xfrm rot="0">
              <a:off x="0" y="-66675"/>
              <a:ext cx="5031935" cy="1953049"/>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Why a Data-Driven Solution Looks Promising</a:t>
              </a:r>
            </a:p>
          </p:txBody>
        </p:sp>
        <p:sp>
          <p:nvSpPr>
            <p:cNvPr name="TextBox 15" id="15"/>
            <p:cNvSpPr txBox="true"/>
            <p:nvPr/>
          </p:nvSpPr>
          <p:spPr>
            <a:xfrm rot="0">
              <a:off x="0" y="2064174"/>
              <a:ext cx="5031935" cy="626364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Algorithmic Efficiency: Using BFS, DFS, or A*, the maze can be solved in a predictable and optimal manner.</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Adaptability: Solutions can adapt to changes in maze structure or constraints.</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Scalability: Algorithms can scale to larger and more complex mazes.</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Visualization and Analysis: Internal state  can be recorded and visualized, providing rich feedback and learning potential.</a:t>
              </a:r>
            </a:p>
          </p:txBody>
        </p:sp>
      </p:grpSp>
      <p:sp>
        <p:nvSpPr>
          <p:cNvPr name="TextBox 16" id="16"/>
          <p:cNvSpPr txBox="true"/>
          <p:nvPr/>
        </p:nvSpPr>
        <p:spPr>
          <a:xfrm rot="0">
            <a:off x="1006871" y="1875576"/>
            <a:ext cx="16252429" cy="1548531"/>
          </a:xfrm>
          <a:prstGeom prst="rect">
            <a:avLst/>
          </a:prstGeom>
        </p:spPr>
        <p:txBody>
          <a:bodyPr anchor="t" rtlCol="false" tIns="0" lIns="0" bIns="0" rIns="0">
            <a:spAutoFit/>
          </a:bodyPr>
          <a:lstStyle/>
          <a:p>
            <a:pPr algn="l">
              <a:lnSpc>
                <a:spcPts val="3101"/>
              </a:lnSpc>
            </a:pPr>
            <a:r>
              <a:rPr lang="en-US" sz="2215">
                <a:solidFill>
                  <a:srgbClr val="2B2C30"/>
                </a:solidFill>
                <a:latin typeface="Public Sans"/>
                <a:ea typeface="Public Sans"/>
                <a:cs typeface="Public Sans"/>
                <a:sym typeface="Public Sans"/>
              </a:rPr>
              <a:t>Maze solving is a classical problem that not only serves as a cornerstone in computer science education but also models real-world challenges faced in navigation, robotics, game design, and AI-based planning systems. This project addresses the problem of programmatically solving mazes using algorithmic methods and visualizing the process to provide insight into the decision-making path taken by the solver.</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CURRENT STATUS</a:t>
            </a:r>
          </a:p>
        </p:txBody>
      </p:sp>
      <p:grpSp>
        <p:nvGrpSpPr>
          <p:cNvPr name="Group 4" id="4"/>
          <p:cNvGrpSpPr/>
          <p:nvPr/>
        </p:nvGrpSpPr>
        <p:grpSpPr>
          <a:xfrm rot="0">
            <a:off x="1028695" y="2104894"/>
            <a:ext cx="7061437" cy="7022148"/>
            <a:chOff x="0" y="0"/>
            <a:chExt cx="9415250" cy="9362864"/>
          </a:xfrm>
        </p:grpSpPr>
        <p:sp>
          <p:nvSpPr>
            <p:cNvPr name="TextBox 5" id="5"/>
            <p:cNvSpPr txBox="true"/>
            <p:nvPr/>
          </p:nvSpPr>
          <p:spPr>
            <a:xfrm rot="0">
              <a:off x="0" y="-66675"/>
              <a:ext cx="9415250" cy="1292649"/>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Recent Developments in Data Structures and Algorithms</a:t>
              </a:r>
            </a:p>
          </p:txBody>
        </p:sp>
        <p:sp>
          <p:nvSpPr>
            <p:cNvPr name="TextBox 6" id="6"/>
            <p:cNvSpPr txBox="true"/>
            <p:nvPr/>
          </p:nvSpPr>
          <p:spPr>
            <a:xfrm rot="0">
              <a:off x="0" y="1403774"/>
              <a:ext cx="9415250" cy="7959090"/>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The field of data structures and algorithms (DSA) has seen significant advancements in 2024, driven by the need to handle complex computational problems efficiently. Key trends include:</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Hybrid Algorithms: The integration of Evolutionary Algorithms (EAs) and Reinforcement Learning (RL) has led to the development of Evolutionary Reinforcement Learning (ERL), which combines the exploration capabilities of EAs with the exploitation strengths of RL. </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S</a:t>
              </a:r>
              <a:r>
                <a:rPr lang="en-US" sz="1800">
                  <a:solidFill>
                    <a:srgbClr val="2B2C30"/>
                  </a:solidFill>
                  <a:latin typeface="Public Sans"/>
                  <a:ea typeface="Public Sans"/>
                  <a:cs typeface="Public Sans"/>
                  <a:sym typeface="Public Sans"/>
                </a:rPr>
                <a:t>ublinear Algorithms: Research at institutions like the Simons Institute has focused on sublinear algorithms, which aim to process data more efficiently by examining only a portion of the input. These algorithms are particularly useful in scenarios where data is massive, and full processing is computationally infeasible .​</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Quantum Algorithms: The exploration of quantum algorithms has opened new avenues for solving problems that are intractable for classical computers. Quantum algorithms leverage the principles of quantum mechanics to perform computations more efficiently, </a:t>
              </a:r>
            </a:p>
          </p:txBody>
        </p:sp>
      </p:grpSp>
      <p:grpSp>
        <p:nvGrpSpPr>
          <p:cNvPr name="Group 7" id="7"/>
          <p:cNvGrpSpPr/>
          <p:nvPr/>
        </p:nvGrpSpPr>
        <p:grpSpPr>
          <a:xfrm rot="0">
            <a:off x="9144000" y="2104894"/>
            <a:ext cx="7300923" cy="6531610"/>
            <a:chOff x="0" y="0"/>
            <a:chExt cx="9734564" cy="8708814"/>
          </a:xfrm>
        </p:grpSpPr>
        <p:sp>
          <p:nvSpPr>
            <p:cNvPr name="TextBox 8" id="8"/>
            <p:cNvSpPr txBox="true"/>
            <p:nvPr/>
          </p:nvSpPr>
          <p:spPr>
            <a:xfrm rot="0">
              <a:off x="0" y="-66675"/>
              <a:ext cx="9734564" cy="632249"/>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Limitations of Existing Approaches</a:t>
              </a:r>
            </a:p>
          </p:txBody>
        </p:sp>
        <p:sp>
          <p:nvSpPr>
            <p:cNvPr name="TextBox 9" id="9"/>
            <p:cNvSpPr txBox="true"/>
            <p:nvPr/>
          </p:nvSpPr>
          <p:spPr>
            <a:xfrm rot="0">
              <a:off x="0" y="743374"/>
              <a:ext cx="9734564" cy="7965440"/>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Despite these advancements, several challenges persist in the application of data structures and algorithms to maze-solving and pathfinding:</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Scalability: Traditional algorithms like BFS and DFS can become inefficient as the size and complexity of the maze increas</a:t>
              </a:r>
              <a:r>
                <a:rPr lang="en-US" sz="1800">
                  <a:solidFill>
                    <a:srgbClr val="2B2C30"/>
                  </a:solidFill>
                  <a:latin typeface="Public Sans"/>
                  <a:ea typeface="Public Sans"/>
                  <a:cs typeface="Public Sans"/>
                  <a:sym typeface="Public Sans"/>
                </a:rPr>
                <a:t>e. Their performance degrades in large-scale or high-dimensional spaces, necessitating more scalable solutions .​</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Dynamic</a:t>
              </a:r>
              <a:r>
                <a:rPr lang="en-US" sz="1800">
                  <a:solidFill>
                    <a:srgbClr val="2B2C30"/>
                  </a:solidFill>
                  <a:latin typeface="Public Sans"/>
                  <a:ea typeface="Public Sans"/>
                  <a:cs typeface="Public Sans"/>
                  <a:sym typeface="Public Sans"/>
                </a:rPr>
                <a:t> Environments: Many existing algorithms assume static environments. In real-world applications, environments can change dynamically, requiring algorithms that can adapt in real-time .​</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Re</a:t>
              </a:r>
              <a:r>
                <a:rPr lang="en-US" sz="1800">
                  <a:solidFill>
                    <a:srgbClr val="2B2C30"/>
                  </a:solidFill>
                  <a:latin typeface="Public Sans"/>
                  <a:ea typeface="Public Sans"/>
                  <a:cs typeface="Public Sans"/>
                  <a:sym typeface="Public Sans"/>
                </a:rPr>
                <a:t>source Constraints: Algorithms often face limitations related to memory and processing power, especially in embedded systems or mobile devices. Optimizing algorithms to function under such constraints remains a significant</a:t>
              </a:r>
              <a:r>
                <a:rPr lang="en-US" sz="1800">
                  <a:solidFill>
                    <a:srgbClr val="2B2C30"/>
                  </a:solidFill>
                  <a:latin typeface="Public Sans"/>
                  <a:ea typeface="Public Sans"/>
                  <a:cs typeface="Public Sans"/>
                  <a:sym typeface="Public Sans"/>
                </a:rPr>
                <a:t> challenge .​</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Visualization and Interpretability: While visualization tools exist, integrating them seamlessly with algorithms to provide real-time, interpretable insights is still an area needing improvement .​</a:t>
              </a:r>
            </a:p>
            <a:p>
              <a:pPr algn="l">
                <a:lnSpc>
                  <a:spcPts val="2520"/>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IDEA</a:t>
            </a:r>
          </a:p>
        </p:txBody>
      </p:sp>
      <p:grpSp>
        <p:nvGrpSpPr>
          <p:cNvPr name="Group 4" id="4"/>
          <p:cNvGrpSpPr/>
          <p:nvPr/>
        </p:nvGrpSpPr>
        <p:grpSpPr>
          <a:xfrm rot="0">
            <a:off x="1006871" y="2646536"/>
            <a:ext cx="7850847" cy="4012248"/>
            <a:chOff x="0" y="0"/>
            <a:chExt cx="10467796" cy="5349664"/>
          </a:xfrm>
        </p:grpSpPr>
        <p:sp>
          <p:nvSpPr>
            <p:cNvPr name="TextBox 5" id="5"/>
            <p:cNvSpPr txBox="true"/>
            <p:nvPr/>
          </p:nvSpPr>
          <p:spPr>
            <a:xfrm rot="0">
              <a:off x="0" y="-66675"/>
              <a:ext cx="10467796" cy="632249"/>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Project Idea Overview</a:t>
              </a:r>
            </a:p>
          </p:txBody>
        </p:sp>
        <p:sp>
          <p:nvSpPr>
            <p:cNvPr name="TextBox 6" id="6"/>
            <p:cNvSpPr txBox="true"/>
            <p:nvPr/>
          </p:nvSpPr>
          <p:spPr>
            <a:xfrm rot="0">
              <a:off x="0" y="743374"/>
              <a:ext cx="10467796" cy="4606290"/>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The core idea of this project is to build a complete system that can read, solve, and visualize mazes using classic graph traversal algorithms. The emphasis is not just on solving the maze but on demonstrating how the solution is created in real-time, making the internal algorithmic decisions transparent and educational.</a:t>
              </a:r>
            </a:p>
            <a:p>
              <a:pPr algn="l">
                <a:lnSpc>
                  <a:spcPts val="2520"/>
                </a:lnSpc>
              </a:pPr>
              <a:r>
                <a:rPr lang="en-US" sz="1800">
                  <a:solidFill>
                    <a:srgbClr val="2B2C30"/>
                  </a:solidFill>
                  <a:latin typeface="Public Sans"/>
                  <a:ea typeface="Public Sans"/>
                  <a:cs typeface="Public Sans"/>
                  <a:sym typeface="Public Sans"/>
                </a:rPr>
                <a:t>This project leverages modular programming by dividing the solution into key components:</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Maze Generator</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Solv</a:t>
              </a:r>
              <a:r>
                <a:rPr lang="en-US" sz="1800">
                  <a:solidFill>
                    <a:srgbClr val="2B2C30"/>
                  </a:solidFill>
                  <a:latin typeface="Public Sans"/>
                  <a:ea typeface="Public Sans"/>
                  <a:cs typeface="Public Sans"/>
                  <a:sym typeface="Public Sans"/>
                </a:rPr>
                <a:t>er Engine (handling search algorithms)</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Graphical Visualizer (to show final path)</a:t>
              </a:r>
            </a:p>
            <a:p>
              <a:pPr algn="l">
                <a:lnSpc>
                  <a:spcPts val="2520"/>
                </a:lnSpc>
              </a:pPr>
              <a:r>
                <a:rPr lang="en-US" sz="1800">
                  <a:solidFill>
                    <a:srgbClr val="2B2C30"/>
                  </a:solidFill>
                  <a:latin typeface="Public Sans"/>
                  <a:ea typeface="Public Sans"/>
                  <a:cs typeface="Public Sans"/>
                  <a:sym typeface="Public Sans"/>
                </a:rPr>
                <a:t>GitHub Repo :-  https://github.com/YashVermaTS/DSA_MAJOR_PROJECT</a:t>
              </a:r>
            </a:p>
          </p:txBody>
        </p:sp>
      </p:grpSp>
      <p:grpSp>
        <p:nvGrpSpPr>
          <p:cNvPr name="Group 7" id="7"/>
          <p:cNvGrpSpPr/>
          <p:nvPr/>
        </p:nvGrpSpPr>
        <p:grpSpPr>
          <a:xfrm rot="0">
            <a:off x="1006871" y="6984720"/>
            <a:ext cx="7850847" cy="2435860"/>
            <a:chOff x="0" y="0"/>
            <a:chExt cx="10467796" cy="3247814"/>
          </a:xfrm>
        </p:grpSpPr>
        <p:sp>
          <p:nvSpPr>
            <p:cNvPr name="TextBox 8" id="8"/>
            <p:cNvSpPr txBox="true"/>
            <p:nvPr/>
          </p:nvSpPr>
          <p:spPr>
            <a:xfrm rot="0">
              <a:off x="0" y="-66675"/>
              <a:ext cx="10467796" cy="632249"/>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main.cpp</a:t>
              </a:r>
            </a:p>
          </p:txBody>
        </p:sp>
        <p:sp>
          <p:nvSpPr>
            <p:cNvPr name="TextBox 9" id="9"/>
            <p:cNvSpPr txBox="true"/>
            <p:nvPr/>
          </p:nvSpPr>
          <p:spPr>
            <a:xfrm rot="0">
              <a:off x="0" y="743374"/>
              <a:ext cx="10467796" cy="2504440"/>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This is the entry point of the program. It offers two functionalities:</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Compariso</a:t>
              </a:r>
              <a:r>
                <a:rPr lang="en-US" sz="1800">
                  <a:solidFill>
                    <a:srgbClr val="2B2C30"/>
                  </a:solidFill>
                  <a:latin typeface="Public Sans"/>
                  <a:ea typeface="Public Sans"/>
                  <a:cs typeface="Public Sans"/>
                  <a:sym typeface="Public Sans"/>
                </a:rPr>
                <a:t>n mode (compare): Runs all algorithms multiple times on random mazes and prints average stats.</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Visualization mode (default): Solves one maze and visualizes the solution using A*(can be customized but from source code selection functionality is to be added).</a:t>
              </a:r>
            </a:p>
          </p:txBody>
        </p:sp>
      </p:grpSp>
      <p:sp>
        <p:nvSpPr>
          <p:cNvPr name="Freeform 10" id="10"/>
          <p:cNvSpPr/>
          <p:nvPr/>
        </p:nvSpPr>
        <p:spPr>
          <a:xfrm flipH="false" flipV="false" rot="0">
            <a:off x="10858172" y="3174040"/>
            <a:ext cx="5442558" cy="5442558"/>
          </a:xfrm>
          <a:custGeom>
            <a:avLst/>
            <a:gdLst/>
            <a:ahLst/>
            <a:cxnLst/>
            <a:rect r="r" b="b" t="t" l="l"/>
            <a:pathLst>
              <a:path h="5442558" w="5442558">
                <a:moveTo>
                  <a:pt x="0" y="0"/>
                </a:moveTo>
                <a:lnTo>
                  <a:pt x="5442559" y="0"/>
                </a:lnTo>
                <a:lnTo>
                  <a:pt x="5442559" y="5442558"/>
                </a:lnTo>
                <a:lnTo>
                  <a:pt x="0" y="5442558"/>
                </a:lnTo>
                <a:lnTo>
                  <a:pt x="0"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48601"/>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maze.cpp – Maze Generation</a:t>
            </a:r>
            <a:r>
              <a:rPr lang="en-US" b="true" sz="3714" spc="843">
                <a:solidFill>
                  <a:srgbClr val="2B2C30"/>
                </a:solidFill>
                <a:latin typeface="Public Sans Bold"/>
                <a:ea typeface="Public Sans Bold"/>
                <a:cs typeface="Public Sans Bold"/>
                <a:sym typeface="Public Sans Bold"/>
              </a:rPr>
              <a:t> and Structure</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4040674"/>
            <a:ext cx="7877184" cy="5760720"/>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 Core Responsibilities:</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Create a maze grid with walls and paths.</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Randomly generate a solvable maze using DFS backtracking and random paths are created by removing walls randomly to check algorithms optimal path finding capabilities.</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Provide access to neighbors for pathfinding.</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Allow checking and updating walls.</a:t>
            </a:r>
          </a:p>
          <a:p>
            <a:pPr algn="l">
              <a:lnSpc>
                <a:spcPts val="4199"/>
              </a:lnSpc>
            </a:pPr>
          </a:p>
        </p:txBody>
      </p:sp>
      <p:sp>
        <p:nvSpPr>
          <p:cNvPr name="TextBox 5" id="5"/>
          <p:cNvSpPr txBox="true"/>
          <p:nvPr/>
        </p:nvSpPr>
        <p:spPr>
          <a:xfrm rot="0">
            <a:off x="9360287" y="4040505"/>
            <a:ext cx="7877184" cy="5236845"/>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 Key Features:</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Maze::Maze(int w, int h) – Constructor to generate a maze with width w and height h.</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getNeighbors(pos) – Returns the valid next positions from the current cell.</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isWall(pos) – Checks if a position is a wall or not.</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getStart() and getEnd() – Provides entry and exit points for solving.</a:t>
            </a:r>
          </a:p>
          <a:p>
            <a:pPr algn="l">
              <a:lnSpc>
                <a:spcPts val="4199"/>
              </a:lnSpc>
            </a:pPr>
          </a:p>
        </p:txBody>
      </p:sp>
      <p:sp>
        <p:nvSpPr>
          <p:cNvPr name="TextBox 6" id="6"/>
          <p:cNvSpPr txBox="true"/>
          <p:nvPr/>
        </p:nvSpPr>
        <p:spPr>
          <a:xfrm rot="0">
            <a:off x="1006871" y="1884755"/>
            <a:ext cx="16230600" cy="1026795"/>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This file implements the Maze class, which creates a 2D grid and uses a maze generation algorithm. Here's a summary of its responsibilities: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48601"/>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MazeSolver.cpp – Maze Solvi</a:t>
            </a:r>
            <a:r>
              <a:rPr lang="en-US" b="true" sz="3714" spc="843">
                <a:solidFill>
                  <a:srgbClr val="2B2C30"/>
                </a:solidFill>
                <a:latin typeface="Public Sans Bold"/>
                <a:ea typeface="Public Sans Bold"/>
                <a:cs typeface="Public Sans Bold"/>
                <a:sym typeface="Public Sans Bold"/>
              </a:rPr>
              <a:t>ng Algorithms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06871" y="3516630"/>
            <a:ext cx="7877184" cy="5760720"/>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 Algorithms Implemented:</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DFS (Depth-Fi</a:t>
            </a:r>
            <a:r>
              <a:rPr lang="en-US" sz="2799">
                <a:solidFill>
                  <a:srgbClr val="2B2C30"/>
                </a:solidFill>
                <a:latin typeface="Public Sans"/>
                <a:ea typeface="Public Sans"/>
                <a:cs typeface="Public Sans"/>
                <a:sym typeface="Public Sans"/>
              </a:rPr>
              <a:t>rst Search) – Explores as deep as possible before backtracking.</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BFS (B</a:t>
            </a:r>
            <a:r>
              <a:rPr lang="en-US" sz="2799">
                <a:solidFill>
                  <a:srgbClr val="2B2C30"/>
                </a:solidFill>
                <a:latin typeface="Public Sans"/>
                <a:ea typeface="Public Sans"/>
                <a:cs typeface="Public Sans"/>
                <a:sym typeface="Public Sans"/>
              </a:rPr>
              <a:t>readth-First Search) – Explores all neighbors level-by-level.</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Dijkstra’s Algorithm – Expands the least-cost nodes first.</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A* – Like Dijkstra’s, but adds a heuristic (usually distance to goal) for smarter expansion.</a:t>
            </a:r>
          </a:p>
          <a:p>
            <a:pPr algn="l">
              <a:lnSpc>
                <a:spcPts val="4199"/>
              </a:lnSpc>
            </a:pPr>
          </a:p>
        </p:txBody>
      </p:sp>
      <p:sp>
        <p:nvSpPr>
          <p:cNvPr name="TextBox 5" id="5"/>
          <p:cNvSpPr txBox="true"/>
          <p:nvPr/>
        </p:nvSpPr>
        <p:spPr>
          <a:xfrm rot="0">
            <a:off x="9360287" y="3516630"/>
            <a:ext cx="7877184" cy="5741670"/>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 Key Concepts:</a:t>
            </a:r>
          </a:p>
          <a:p>
            <a:pPr algn="l">
              <a:lnSpc>
                <a:spcPts val="4199"/>
              </a:lnSpc>
            </a:pPr>
            <a:r>
              <a:rPr lang="en-US" sz="2799">
                <a:solidFill>
                  <a:srgbClr val="2B2C30"/>
                </a:solidFill>
                <a:latin typeface="Public Sans"/>
                <a:ea typeface="Public Sans"/>
                <a:cs typeface="Public Sans"/>
                <a:sym typeface="Public Sans"/>
              </a:rPr>
              <a:t>E</a:t>
            </a:r>
            <a:r>
              <a:rPr lang="en-US" sz="2799">
                <a:solidFill>
                  <a:srgbClr val="2B2C30"/>
                </a:solidFill>
                <a:latin typeface="Public Sans"/>
                <a:ea typeface="Public Sans"/>
                <a:cs typeface="Public Sans"/>
                <a:sym typeface="Public Sans"/>
              </a:rPr>
              <a:t>ach function:</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Takes a Maze as input.</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T</a:t>
            </a:r>
            <a:r>
              <a:rPr lang="en-US" sz="2799">
                <a:solidFill>
                  <a:srgbClr val="2B2C30"/>
                </a:solidFill>
                <a:latin typeface="Public Sans"/>
                <a:ea typeface="Public Sans"/>
                <a:cs typeface="Public Sans"/>
                <a:sym typeface="Public Sans"/>
              </a:rPr>
              <a:t>racks visited nodes.</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Builds a path from start to goal.</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Me</a:t>
            </a:r>
            <a:r>
              <a:rPr lang="en-US" sz="2799">
                <a:solidFill>
                  <a:srgbClr val="2B2C30"/>
                </a:solidFill>
                <a:latin typeface="Public Sans"/>
                <a:ea typeface="Public Sans"/>
                <a:cs typeface="Public Sans"/>
                <a:sym typeface="Public Sans"/>
              </a:rPr>
              <a:t>asures execution time.</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Returns a SolveResult with:</a:t>
            </a:r>
          </a:p>
          <a:p>
            <a:pPr algn="l" marL="1209039" indent="-403013" lvl="2">
              <a:lnSpc>
                <a:spcPts val="4199"/>
              </a:lnSpc>
              <a:buFont typeface="Arial"/>
              <a:buChar char="⚬"/>
            </a:pPr>
            <a:r>
              <a:rPr lang="en-US" sz="2799">
                <a:solidFill>
                  <a:srgbClr val="2B2C30"/>
                </a:solidFill>
                <a:latin typeface="Public Sans"/>
                <a:ea typeface="Public Sans"/>
                <a:cs typeface="Public Sans"/>
                <a:sym typeface="Public Sans"/>
              </a:rPr>
              <a:t>.p</a:t>
            </a:r>
            <a:r>
              <a:rPr lang="en-US" sz="2799">
                <a:solidFill>
                  <a:srgbClr val="2B2C30"/>
                </a:solidFill>
                <a:latin typeface="Public Sans"/>
                <a:ea typeface="Public Sans"/>
                <a:cs typeface="Public Sans"/>
                <a:sym typeface="Public Sans"/>
              </a:rPr>
              <a:t>ath (vector of points)</a:t>
            </a:r>
          </a:p>
          <a:p>
            <a:pPr algn="l" marL="1209039" indent="-403013" lvl="2">
              <a:lnSpc>
                <a:spcPts val="4199"/>
              </a:lnSpc>
              <a:buFont typeface="Arial"/>
              <a:buChar char="⚬"/>
            </a:pPr>
            <a:r>
              <a:rPr lang="en-US" sz="2799">
                <a:solidFill>
                  <a:srgbClr val="2B2C30"/>
                </a:solidFill>
                <a:latin typeface="Public Sans"/>
                <a:ea typeface="Public Sans"/>
                <a:cs typeface="Public Sans"/>
                <a:sym typeface="Public Sans"/>
              </a:rPr>
              <a:t>.visitedNodes</a:t>
            </a:r>
          </a:p>
          <a:p>
            <a:pPr algn="l" marL="1209039" indent="-403013" lvl="2">
              <a:lnSpc>
                <a:spcPts val="4199"/>
              </a:lnSpc>
              <a:buFont typeface="Arial"/>
              <a:buChar char="⚬"/>
            </a:pPr>
            <a:r>
              <a:rPr lang="en-US" sz="2799">
                <a:solidFill>
                  <a:srgbClr val="2B2C30"/>
                </a:solidFill>
                <a:latin typeface="Public Sans"/>
                <a:ea typeface="Public Sans"/>
                <a:cs typeface="Public Sans"/>
                <a:sym typeface="Public Sans"/>
              </a:rPr>
              <a:t>.executionTime</a:t>
            </a:r>
          </a:p>
          <a:p>
            <a:pPr algn="l">
              <a:lnSpc>
                <a:spcPts val="4199"/>
              </a:lnSpc>
            </a:pPr>
          </a:p>
        </p:txBody>
      </p:sp>
      <p:sp>
        <p:nvSpPr>
          <p:cNvPr name="TextBox 6" id="6"/>
          <p:cNvSpPr txBox="true"/>
          <p:nvPr/>
        </p:nvSpPr>
        <p:spPr>
          <a:xfrm rot="0">
            <a:off x="1006871" y="1884755"/>
            <a:ext cx="16230600" cy="502920"/>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This file contains the actual pathfinding algorithms:</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48601"/>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MazeVisualizer.cpp – Visual I</a:t>
            </a:r>
            <a:r>
              <a:rPr lang="en-US" b="true" sz="3714" spc="843">
                <a:solidFill>
                  <a:srgbClr val="2B2C30"/>
                </a:solidFill>
                <a:latin typeface="Public Sans Bold"/>
                <a:ea typeface="Public Sans Bold"/>
                <a:cs typeface="Public Sans Bold"/>
                <a:sym typeface="Public Sans Bold"/>
              </a:rPr>
              <a:t>nterface</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89" y="3539575"/>
            <a:ext cx="7877184" cy="2612708"/>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 Uses:</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built on top of a graphics library like SFML .</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Draws walls, paths, visited nodes.</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V</a:t>
            </a:r>
            <a:r>
              <a:rPr lang="en-US" sz="2799">
                <a:solidFill>
                  <a:srgbClr val="2B2C30"/>
                </a:solidFill>
                <a:latin typeface="Public Sans"/>
                <a:ea typeface="Public Sans"/>
                <a:cs typeface="Public Sans"/>
                <a:sym typeface="Public Sans"/>
              </a:rPr>
              <a:t>isually animates the A* solution.</a:t>
            </a:r>
          </a:p>
          <a:p>
            <a:pPr algn="l">
              <a:lnSpc>
                <a:spcPts val="4199"/>
              </a:lnSpc>
            </a:pPr>
          </a:p>
        </p:txBody>
      </p:sp>
      <p:sp>
        <p:nvSpPr>
          <p:cNvPr name="TextBox 5" id="5"/>
          <p:cNvSpPr txBox="true"/>
          <p:nvPr/>
        </p:nvSpPr>
        <p:spPr>
          <a:xfrm rot="0">
            <a:off x="9382105" y="3539405"/>
            <a:ext cx="7877184" cy="3122295"/>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 Key functions:</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M</a:t>
            </a:r>
            <a:r>
              <a:rPr lang="en-US" sz="2799">
                <a:solidFill>
                  <a:srgbClr val="2B2C30"/>
                </a:solidFill>
                <a:latin typeface="Public Sans"/>
                <a:ea typeface="Public Sans"/>
                <a:cs typeface="Public Sans"/>
                <a:sym typeface="Public Sans"/>
              </a:rPr>
              <a:t>azeVisualizer::draw(path) – Highlights the final solution path.</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MazeVisualizer::run() – Starts a window and displays everything until user exits..</a:t>
            </a:r>
          </a:p>
          <a:p>
            <a:pPr algn="l">
              <a:lnSpc>
                <a:spcPts val="4199"/>
              </a:lnSpc>
            </a:pPr>
          </a:p>
        </p:txBody>
      </p:sp>
      <p:sp>
        <p:nvSpPr>
          <p:cNvPr name="TextBox 6" id="6"/>
          <p:cNvSpPr txBox="true"/>
          <p:nvPr/>
        </p:nvSpPr>
        <p:spPr>
          <a:xfrm rot="0">
            <a:off x="1028689" y="1880232"/>
            <a:ext cx="16230600" cy="502920"/>
          </a:xfrm>
          <a:prstGeom prst="rect">
            <a:avLst/>
          </a:prstGeom>
        </p:spPr>
        <p:txBody>
          <a:bodyPr anchor="t" rtlCol="false" tIns="0" lIns="0" bIns="0" rIns="0">
            <a:spAutoFit/>
          </a:bodyPr>
          <a:lstStyle/>
          <a:p>
            <a:pPr algn="l">
              <a:lnSpc>
                <a:spcPts val="4199"/>
              </a:lnSpc>
            </a:pPr>
            <a:r>
              <a:rPr lang="en-US" sz="2799">
                <a:solidFill>
                  <a:srgbClr val="2B2C30"/>
                </a:solidFill>
                <a:latin typeface="Public Sans"/>
                <a:ea typeface="Public Sans"/>
                <a:cs typeface="Public Sans"/>
                <a:sym typeface="Public Sans"/>
              </a:rPr>
              <a:t>This file deals with rendering the maze and the solution.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 HOW DO THEY WORK TOGETHER:</a:t>
            </a:r>
          </a:p>
        </p:txBody>
      </p:sp>
      <p:sp>
        <p:nvSpPr>
          <p:cNvPr name="TextBox 4" id="4"/>
          <p:cNvSpPr txBox="true"/>
          <p:nvPr/>
        </p:nvSpPr>
        <p:spPr>
          <a:xfrm rot="0">
            <a:off x="8594467" y="2337933"/>
            <a:ext cx="8272890" cy="3274685"/>
          </a:xfrm>
          <a:prstGeom prst="rect">
            <a:avLst/>
          </a:prstGeom>
        </p:spPr>
        <p:txBody>
          <a:bodyPr anchor="t" rtlCol="false" tIns="0" lIns="0" bIns="0" rIns="0">
            <a:spAutoFit/>
          </a:bodyPr>
          <a:lstStyle/>
          <a:p>
            <a:pPr algn="l">
              <a:lnSpc>
                <a:spcPts val="3703"/>
              </a:lnSpc>
              <a:spcBef>
                <a:spcPct val="0"/>
              </a:spcBef>
            </a:pPr>
            <a:r>
              <a:rPr lang="en-US" b="true" sz="2645">
                <a:solidFill>
                  <a:srgbClr val="2B2C30"/>
                </a:solidFill>
                <a:latin typeface="Public Sans Bold"/>
                <a:ea typeface="Public Sans Bold"/>
                <a:cs typeface="Public Sans Bold"/>
                <a:sym typeface="Public Sans Bold"/>
              </a:rPr>
              <a:t>main.cpp</a:t>
            </a:r>
          </a:p>
          <a:p>
            <a:pPr algn="l">
              <a:lnSpc>
                <a:spcPts val="3703"/>
              </a:lnSpc>
              <a:spcBef>
                <a:spcPct val="0"/>
              </a:spcBef>
            </a:pPr>
            <a:r>
              <a:rPr lang="en-US" b="true" sz="2645">
                <a:solidFill>
                  <a:srgbClr val="2B2C30"/>
                </a:solidFill>
                <a:latin typeface="Public Sans Bold"/>
                <a:ea typeface="Public Sans Bold"/>
                <a:cs typeface="Public Sans Bold"/>
                <a:sym typeface="Public Sans Bold"/>
              </a:rPr>
              <a:t>│</a:t>
            </a:r>
          </a:p>
          <a:p>
            <a:pPr algn="l">
              <a:lnSpc>
                <a:spcPts val="3703"/>
              </a:lnSpc>
              <a:spcBef>
                <a:spcPct val="0"/>
              </a:spcBef>
            </a:pPr>
            <a:r>
              <a:rPr lang="en-US" b="true" sz="2645">
                <a:solidFill>
                  <a:srgbClr val="2B2C30"/>
                </a:solidFill>
                <a:latin typeface="Public Sans Bold"/>
                <a:ea typeface="Public Sans Bold"/>
                <a:cs typeface="Public Sans Bold"/>
                <a:sym typeface="Public Sans Bold"/>
              </a:rPr>
              <a:t>├── maze.cpp (generates maze)</a:t>
            </a:r>
          </a:p>
          <a:p>
            <a:pPr algn="l">
              <a:lnSpc>
                <a:spcPts val="3703"/>
              </a:lnSpc>
              <a:spcBef>
                <a:spcPct val="0"/>
              </a:spcBef>
            </a:pPr>
            <a:r>
              <a:rPr lang="en-US" b="true" sz="2645">
                <a:solidFill>
                  <a:srgbClr val="2B2C30"/>
                </a:solidFill>
                <a:latin typeface="Public Sans Bold"/>
                <a:ea typeface="Public Sans Bold"/>
                <a:cs typeface="Public Sans Bold"/>
                <a:sym typeface="Public Sans Bold"/>
              </a:rPr>
              <a:t>│</a:t>
            </a:r>
          </a:p>
          <a:p>
            <a:pPr algn="l">
              <a:lnSpc>
                <a:spcPts val="3703"/>
              </a:lnSpc>
              <a:spcBef>
                <a:spcPct val="0"/>
              </a:spcBef>
            </a:pPr>
            <a:r>
              <a:rPr lang="en-US" b="true" sz="2645">
                <a:solidFill>
                  <a:srgbClr val="2B2C30"/>
                </a:solidFill>
                <a:latin typeface="Public Sans Bold"/>
                <a:ea typeface="Public Sans Bold"/>
                <a:cs typeface="Public Sans Bold"/>
                <a:sym typeface="Public Sans Bold"/>
              </a:rPr>
              <a:t>├── MazeSolver.cpp (solves maze)</a:t>
            </a:r>
          </a:p>
          <a:p>
            <a:pPr algn="l">
              <a:lnSpc>
                <a:spcPts val="3703"/>
              </a:lnSpc>
              <a:spcBef>
                <a:spcPct val="0"/>
              </a:spcBef>
            </a:pPr>
            <a:r>
              <a:rPr lang="en-US" b="true" sz="2645">
                <a:solidFill>
                  <a:srgbClr val="2B2C30"/>
                </a:solidFill>
                <a:latin typeface="Public Sans Bold"/>
                <a:ea typeface="Public Sans Bold"/>
                <a:cs typeface="Public Sans Bold"/>
                <a:sym typeface="Public Sans Bold"/>
              </a:rPr>
              <a:t>│</a:t>
            </a:r>
          </a:p>
          <a:p>
            <a:pPr algn="l">
              <a:lnSpc>
                <a:spcPts val="3703"/>
              </a:lnSpc>
              <a:spcBef>
                <a:spcPct val="0"/>
              </a:spcBef>
            </a:pPr>
            <a:r>
              <a:rPr lang="en-US" b="true" sz="2645">
                <a:solidFill>
                  <a:srgbClr val="2B2C30"/>
                </a:solidFill>
                <a:latin typeface="Public Sans Bold"/>
                <a:ea typeface="Public Sans Bold"/>
                <a:cs typeface="Public Sans Bold"/>
                <a:sym typeface="Public Sans Bold"/>
              </a:rPr>
              <a:t>└── MazeVisualizer.cpp (shows maze &amp; solution)</a:t>
            </a:r>
          </a:p>
        </p:txBody>
      </p:sp>
      <p:sp>
        <p:nvSpPr>
          <p:cNvPr name="TextBox 5" id="5"/>
          <p:cNvSpPr txBox="true"/>
          <p:nvPr/>
        </p:nvSpPr>
        <p:spPr>
          <a:xfrm rot="0">
            <a:off x="10314410" y="6239388"/>
            <a:ext cx="7360349" cy="1866796"/>
          </a:xfrm>
          <a:prstGeom prst="rect">
            <a:avLst/>
          </a:prstGeom>
        </p:spPr>
        <p:txBody>
          <a:bodyPr anchor="t" rtlCol="false" tIns="0" lIns="0" bIns="0" rIns="0">
            <a:spAutoFit/>
          </a:bodyPr>
          <a:lstStyle/>
          <a:p>
            <a:pPr algn="l" marL="571186" indent="-285593" lvl="1">
              <a:lnSpc>
                <a:spcPts val="3703"/>
              </a:lnSpc>
              <a:spcBef>
                <a:spcPct val="0"/>
              </a:spcBef>
              <a:buFont typeface="Arial"/>
              <a:buChar char="•"/>
            </a:pPr>
            <a:r>
              <a:rPr lang="en-US" sz="2645">
                <a:solidFill>
                  <a:srgbClr val="2B2C30"/>
                </a:solidFill>
                <a:latin typeface="Public Sans"/>
                <a:ea typeface="Public Sans"/>
                <a:cs typeface="Public Sans"/>
                <a:sym typeface="Public Sans"/>
              </a:rPr>
              <a:t>main.cpp controls the flow.</a:t>
            </a:r>
          </a:p>
          <a:p>
            <a:pPr algn="l" marL="571186" indent="-285593" lvl="1">
              <a:lnSpc>
                <a:spcPts val="3703"/>
              </a:lnSpc>
              <a:spcBef>
                <a:spcPct val="0"/>
              </a:spcBef>
              <a:buFont typeface="Arial"/>
              <a:buChar char="•"/>
            </a:pPr>
            <a:r>
              <a:rPr lang="en-US" sz="2645">
                <a:solidFill>
                  <a:srgbClr val="2B2C30"/>
                </a:solidFill>
                <a:latin typeface="Public Sans"/>
                <a:ea typeface="Public Sans"/>
                <a:cs typeface="Public Sans"/>
                <a:sym typeface="Public Sans"/>
              </a:rPr>
              <a:t>maze.cpp builds the environment.</a:t>
            </a:r>
          </a:p>
          <a:p>
            <a:pPr algn="l" marL="571186" indent="-285593" lvl="1">
              <a:lnSpc>
                <a:spcPts val="3703"/>
              </a:lnSpc>
              <a:spcBef>
                <a:spcPct val="0"/>
              </a:spcBef>
              <a:buFont typeface="Arial"/>
              <a:buChar char="•"/>
            </a:pPr>
            <a:r>
              <a:rPr lang="en-US" sz="2645">
                <a:solidFill>
                  <a:srgbClr val="2B2C30"/>
                </a:solidFill>
                <a:latin typeface="Public Sans"/>
                <a:ea typeface="Public Sans"/>
                <a:cs typeface="Public Sans"/>
                <a:sym typeface="Public Sans"/>
              </a:rPr>
              <a:t>MazeSolver.cpp applies logic to solve it.</a:t>
            </a:r>
          </a:p>
          <a:p>
            <a:pPr algn="l" marL="571186" indent="-285593" lvl="1">
              <a:lnSpc>
                <a:spcPts val="3703"/>
              </a:lnSpc>
              <a:spcBef>
                <a:spcPct val="0"/>
              </a:spcBef>
              <a:buFont typeface="Arial"/>
              <a:buChar char="•"/>
            </a:pPr>
            <a:r>
              <a:rPr lang="en-US" sz="2645">
                <a:solidFill>
                  <a:srgbClr val="2B2C30"/>
                </a:solidFill>
                <a:latin typeface="Public Sans"/>
                <a:ea typeface="Public Sans"/>
                <a:cs typeface="Public Sans"/>
                <a:sym typeface="Public Sans"/>
              </a:rPr>
              <a:t>MazeVisualizer.cpp shows the results.</a:t>
            </a:r>
          </a:p>
        </p:txBody>
      </p:sp>
      <p:sp>
        <p:nvSpPr>
          <p:cNvPr name="Freeform 6" id="6"/>
          <p:cNvSpPr/>
          <p:nvPr/>
        </p:nvSpPr>
        <p:spPr>
          <a:xfrm flipH="false" flipV="false" rot="0">
            <a:off x="1916471" y="3584784"/>
            <a:ext cx="5442558" cy="5442558"/>
          </a:xfrm>
          <a:custGeom>
            <a:avLst/>
            <a:gdLst/>
            <a:ahLst/>
            <a:cxnLst/>
            <a:rect r="r" b="b" t="t" l="l"/>
            <a:pathLst>
              <a:path h="5442558" w="5442558">
                <a:moveTo>
                  <a:pt x="0" y="0"/>
                </a:moveTo>
                <a:lnTo>
                  <a:pt x="5442558" y="0"/>
                </a:lnTo>
                <a:lnTo>
                  <a:pt x="5442558" y="5442559"/>
                </a:lnTo>
                <a:lnTo>
                  <a:pt x="0" y="5442559"/>
                </a:lnTo>
                <a:lnTo>
                  <a:pt x="0" y="0"/>
                </a:lnTo>
                <a:close/>
              </a:path>
            </a:pathLst>
          </a:custGeom>
          <a:blipFill>
            <a:blip r:embed="rId2"/>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CONCLUSION</a:t>
            </a:r>
          </a:p>
        </p:txBody>
      </p:sp>
      <p:grpSp>
        <p:nvGrpSpPr>
          <p:cNvPr name="Group 4" id="4"/>
          <p:cNvGrpSpPr/>
          <p:nvPr/>
        </p:nvGrpSpPr>
        <p:grpSpPr>
          <a:xfrm rot="0">
            <a:off x="1006871" y="3767007"/>
            <a:ext cx="7061437" cy="5588635"/>
            <a:chOff x="0" y="0"/>
            <a:chExt cx="9415250" cy="7451514"/>
          </a:xfrm>
        </p:grpSpPr>
        <p:sp>
          <p:nvSpPr>
            <p:cNvPr name="TextBox 5" id="5"/>
            <p:cNvSpPr txBox="true"/>
            <p:nvPr/>
          </p:nvSpPr>
          <p:spPr>
            <a:xfrm rot="0">
              <a:off x="0" y="-66675"/>
              <a:ext cx="9415250" cy="632249"/>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Key Findings and Learnings</a:t>
              </a:r>
            </a:p>
          </p:txBody>
        </p:sp>
        <p:sp>
          <p:nvSpPr>
            <p:cNvPr name="TextBox 6" id="6"/>
            <p:cNvSpPr txBox="true"/>
            <p:nvPr/>
          </p:nvSpPr>
          <p:spPr>
            <a:xfrm rot="0">
              <a:off x="0" y="743374"/>
              <a:ext cx="9415250" cy="6708140"/>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Through the development and implementation of this maze-solving and visualization system, several key insights were gained:</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Algorithmic Understanding: We deepened our understanding of pathfinding algorithms like BFS and DFS, and how their performance and behavior differ in various maze configurations.</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Modular Design: Separating the system into logical modules (solver, maze representation, visualization) significantly improved maintainability and clarity.</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Visualization as a Learning Tool: Animating the solving process helped in intuitively grasping the internal logic of search algorithms, providing a bridge between theory and practice.</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Debugging through Visual Feedback: Visualization also acted as a powerful debugging tool to verify algorithmic correctness and spot inefficiencies or bugs.</a:t>
              </a:r>
            </a:p>
          </p:txBody>
        </p:sp>
      </p:grpSp>
      <p:grpSp>
        <p:nvGrpSpPr>
          <p:cNvPr name="Group 7" id="7"/>
          <p:cNvGrpSpPr/>
          <p:nvPr/>
        </p:nvGrpSpPr>
        <p:grpSpPr>
          <a:xfrm rot="0">
            <a:off x="9338560" y="3767007"/>
            <a:ext cx="7300923" cy="5279073"/>
            <a:chOff x="0" y="0"/>
            <a:chExt cx="9734564" cy="7038764"/>
          </a:xfrm>
        </p:grpSpPr>
        <p:sp>
          <p:nvSpPr>
            <p:cNvPr name="TextBox 8" id="8"/>
            <p:cNvSpPr txBox="true"/>
            <p:nvPr/>
          </p:nvSpPr>
          <p:spPr>
            <a:xfrm rot="0">
              <a:off x="0" y="-66675"/>
              <a:ext cx="9734564" cy="632249"/>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Scope for Future Extension</a:t>
              </a:r>
            </a:p>
          </p:txBody>
        </p:sp>
        <p:sp>
          <p:nvSpPr>
            <p:cNvPr name="TextBox 9" id="9"/>
            <p:cNvSpPr txBox="true"/>
            <p:nvPr/>
          </p:nvSpPr>
          <p:spPr>
            <a:xfrm rot="0">
              <a:off x="0" y="743374"/>
              <a:ext cx="9734564" cy="6295390"/>
            </a:xfrm>
            <a:prstGeom prst="rect">
              <a:avLst/>
            </a:prstGeom>
          </p:spPr>
          <p:txBody>
            <a:bodyPr anchor="t" rtlCol="false" tIns="0" lIns="0" bIns="0" rIns="0">
              <a:spAutoFit/>
            </a:bodyPr>
            <a:lstStyle/>
            <a:p>
              <a:pPr algn="l">
                <a:lnSpc>
                  <a:spcPts val="2520"/>
                </a:lnSpc>
              </a:pPr>
              <a:r>
                <a:rPr lang="en-US" sz="1800">
                  <a:solidFill>
                    <a:srgbClr val="2B2C30"/>
                  </a:solidFill>
                  <a:latin typeface="Public Sans"/>
                  <a:ea typeface="Public Sans"/>
                  <a:cs typeface="Public Sans"/>
                  <a:sym typeface="Public Sans"/>
                </a:rPr>
                <a:t>This project opens several promising avenues for future development:</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Algorithm Expansion: Implementing other algorithms such as IDDFS  to compare effici</a:t>
              </a:r>
              <a:r>
                <a:rPr lang="en-US" sz="1800">
                  <a:solidFill>
                    <a:srgbClr val="2B2C30"/>
                  </a:solidFill>
                  <a:latin typeface="Public Sans"/>
                  <a:ea typeface="Public Sans"/>
                  <a:cs typeface="Public Sans"/>
                  <a:sym typeface="Public Sans"/>
                </a:rPr>
                <a:t>ency and performance.</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Dynamic Mazes: Supporting moving goals, obstacles, or real-time changes to maze configuration.</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User Interaction: Allowing users to design custom mazes and select algorithms dynamically.</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Adding weighted paths: to better differentiate between performace of dijkstra’s algorithms. </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Adding Adversaries: like ghosts which track ‘pacman’ and increase the complexity further can be helpful in understanding game theory. potential techniques can be minimax trees and MCTS</a:t>
              </a:r>
            </a:p>
            <a:p>
              <a:pPr algn="l">
                <a:lnSpc>
                  <a:spcPts val="2520"/>
                </a:lnSpc>
              </a:pPr>
            </a:p>
          </p:txBody>
        </p:sp>
      </p:grpSp>
      <p:sp>
        <p:nvSpPr>
          <p:cNvPr name="TextBox 10" id="10"/>
          <p:cNvSpPr txBox="true"/>
          <p:nvPr/>
        </p:nvSpPr>
        <p:spPr>
          <a:xfrm rot="0">
            <a:off x="1006871" y="2071157"/>
            <a:ext cx="16252429" cy="1161616"/>
          </a:xfrm>
          <a:prstGeom prst="rect">
            <a:avLst/>
          </a:prstGeom>
        </p:spPr>
        <p:txBody>
          <a:bodyPr anchor="t" rtlCol="false" tIns="0" lIns="0" bIns="0" rIns="0">
            <a:spAutoFit/>
          </a:bodyPr>
          <a:lstStyle/>
          <a:p>
            <a:pPr algn="l">
              <a:lnSpc>
                <a:spcPts val="3101"/>
              </a:lnSpc>
            </a:pPr>
            <a:r>
              <a:rPr lang="en-US" sz="2215">
                <a:solidFill>
                  <a:srgbClr val="2B2C30"/>
                </a:solidFill>
                <a:latin typeface="Public Sans"/>
                <a:ea typeface="Public Sans"/>
                <a:cs typeface="Public Sans"/>
                <a:sym typeface="Public Sans"/>
              </a:rPr>
              <a:t>While maze-solving algorithms are well-studied, the integration of a visualizer that reflects internal algorithmic decisions in real-time adds an educational and intuitive dimension which was the main intention of this project. It bridges the gap between algorithm design and educational understanding.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DAGk-2d9teE</dc:identifier>
  <dcterms:modified xsi:type="dcterms:W3CDTF">2011-08-01T06:04:30Z</dcterms:modified>
  <cp:revision>1</cp:revision>
  <dc:title>DSA_project</dc:title>
</cp:coreProperties>
</file>