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6019ba87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6019ba87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e2a541c6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e2a541c6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e2a541c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e2a541c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e2a541c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e2a541c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1777c91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91777c91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91777c91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91777c91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1777c91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91777c91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6019ba87a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6019ba87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0a3cf9c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0a3cf9c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6019ba87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6019ba87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6019ba8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6019ba8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1777c91d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1777c91d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e2a541c6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e2a541c6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e2a541c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e2a541c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6019ba87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6019ba87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e2a541c6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e2a541c6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6019ba87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6019ba87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96" name="Google Shape;96;p1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3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01" name="Google Shape;101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05" name="Google Shape;105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" name="Google Shape;115;p1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27" name="Google Shape;127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31" name="Google Shape;131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5">
  <p:cSld name="CUSTOM_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3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4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analyticsvidhya.com/blog/2015/12/improve-machine-learning-results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nalyticsvidhya.com/blog/2022/03/music-genre-classification-project-using-machine-learning-techniques/" TargetMode="External"/><Relationship Id="rId4" Type="http://schemas.openxmlformats.org/officeDocument/2006/relationships/hyperlink" Target="https://editor.analyticsvidhya.com/uploads/97515flow.png" TargetMode="External"/><Relationship Id="rId9" Type="http://schemas.openxmlformats.org/officeDocument/2006/relationships/hyperlink" Target="https://www.kdnuggets.com/2022/03/synthetic-data-overcome-data-shortages-machine-learning-model-training.html" TargetMode="External"/><Relationship Id="rId5" Type="http://schemas.openxmlformats.org/officeDocument/2006/relationships/hyperlink" Target="https://assets-global.website-files.com/5d7b77b063a9066d83e1209c/62d92c8c0b694cae05d48137_Signs%20of%20overfitting.jpg" TargetMode="External"/><Relationship Id="rId6" Type="http://schemas.openxmlformats.org/officeDocument/2006/relationships/hyperlink" Target="https://miro.medium.com/max/1400/1*Y5e9JcKti8LYQXTK8_JsIw@2x.png" TargetMode="External"/><Relationship Id="rId7" Type="http://schemas.openxmlformats.org/officeDocument/2006/relationships/hyperlink" Target="https://www.google.com/url?sa=i&amp;url=https%3A%2F%2Ftowardsdatascience.com" TargetMode="External"/><Relationship Id="rId8" Type="http://schemas.openxmlformats.org/officeDocument/2006/relationships/hyperlink" Target="https://www.analyticsvidhya.com/blog/2022/03/music-genre-classification-project-using-machine-learning-techniqu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3SLNugYiFqVlJHpwcBosudRE_RlO8WIb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Genre Classification and Statistics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Brandon Rasgaitis, Julien Toulon, Lucie Gaye, Tyler Desharnais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271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of the code</a:t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0" y="2571750"/>
            <a:ext cx="343434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990" y="2571750"/>
            <a:ext cx="3316792" cy="22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875" y="908525"/>
            <a:ext cx="4943199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Tasks 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402575" y="1990725"/>
            <a:ext cx="19698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*Brandon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-CNN model creation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-Accuracy testing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-validation data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-False Negative Testing 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2581850" y="1990725"/>
            <a:ext cx="19038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*Lucie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-Accuracy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-Labeling of Spectrogram images to the appropriate songs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False Positive testing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4689550" y="1990725"/>
            <a:ext cx="19698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*Tyler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-collect/produce data for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spectrogram data</a:t>
            </a:r>
            <a:r>
              <a:rPr lang="en"/>
              <a:t>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-Accuracy Testing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6857825" y="1990725"/>
            <a:ext cx="19698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*Julien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-Training of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-Accuracy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-Histogram/ROC-AUC creation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990725"/>
            <a:ext cx="3264000" cy="24480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Our dataset includes 20,000 songs.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 20,000 songs a </a:t>
            </a:r>
            <a:r>
              <a:rPr lang="en" sz="1300"/>
              <a:t>spectrogram</a:t>
            </a:r>
            <a:r>
              <a:rPr lang="en" sz="1300"/>
              <a:t> image of the song is created</a:t>
            </a:r>
            <a:endParaRPr sz="1300"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4371975" y="1990725"/>
            <a:ext cx="3264000" cy="24480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Model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Using the CNN created in HW2 to classify and label the spectrogram images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 far label accuracy is only correct ⅙ of the time. 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Obstacles: </a:t>
            </a:r>
            <a:r>
              <a:rPr lang="en"/>
              <a:t>Overfitting of dataset and Accuracy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18326" l="0" r="0" t="9094"/>
          <a:stretch/>
        </p:blipFill>
        <p:spPr>
          <a:xfrm>
            <a:off x="2010363" y="1800200"/>
            <a:ext cx="5123275" cy="27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3352050" y="4497275"/>
            <a:ext cx="24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Signs of overfitting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Obstacles: </a:t>
            </a:r>
            <a:r>
              <a:rPr lang="en"/>
              <a:t>Time needed to generate dataset</a:t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238" y="1800200"/>
            <a:ext cx="5617524" cy="31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Obstacles: </a:t>
            </a:r>
            <a:r>
              <a:rPr lang="en"/>
              <a:t>Model accuracy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0" y="1487400"/>
            <a:ext cx="4348250" cy="32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225" y="1477388"/>
            <a:ext cx="4348250" cy="328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Obstacles: change of trend</a:t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212" y="1715600"/>
            <a:ext cx="4297576" cy="32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(eventual solutions for obstacles)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190500" y="1990725"/>
            <a:ext cx="2051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11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47"/>
              <a:buChar char="●"/>
            </a:pPr>
            <a:r>
              <a:rPr lang="en" sz="1346">
                <a:solidFill>
                  <a:srgbClr val="202124"/>
                </a:solidFill>
                <a:highlight>
                  <a:srgbClr val="FFFFFF"/>
                </a:highlight>
              </a:rPr>
              <a:t>Data augmentation</a:t>
            </a:r>
            <a:endParaRPr sz="1346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411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47"/>
              <a:buChar char="●"/>
            </a:pPr>
            <a:r>
              <a:rPr lang="en" sz="1346">
                <a:solidFill>
                  <a:srgbClr val="202124"/>
                </a:solidFill>
                <a:highlight>
                  <a:srgbClr val="FFFFFF"/>
                </a:highlight>
              </a:rPr>
              <a:t>Addition of noise to the input data</a:t>
            </a:r>
            <a:endParaRPr sz="1346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411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47"/>
              <a:buChar char="●"/>
            </a:pPr>
            <a:r>
              <a:rPr lang="en" sz="1346">
                <a:solidFill>
                  <a:srgbClr val="202124"/>
                </a:solidFill>
                <a:highlight>
                  <a:srgbClr val="FFFFFF"/>
                </a:highlight>
              </a:rPr>
              <a:t>Cross-validation</a:t>
            </a:r>
            <a:endParaRPr sz="1346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411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47"/>
              <a:buChar char="●"/>
            </a:pPr>
            <a:r>
              <a:rPr lang="en" sz="1346">
                <a:solidFill>
                  <a:srgbClr val="202124"/>
                </a:solidFill>
                <a:highlight>
                  <a:srgbClr val="FFFFFF"/>
                </a:highlight>
              </a:rPr>
              <a:t>Simplify data</a:t>
            </a:r>
            <a:endParaRPr sz="1346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411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47"/>
              <a:buChar char="●"/>
            </a:pPr>
            <a:r>
              <a:rPr lang="en" sz="1346">
                <a:solidFill>
                  <a:srgbClr val="202124"/>
                </a:solidFill>
                <a:highlight>
                  <a:srgbClr val="FFFFFF"/>
                </a:highlight>
              </a:rPr>
              <a:t>Regularization</a:t>
            </a:r>
            <a:endParaRPr sz="1346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411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47"/>
              <a:buChar char="●"/>
            </a:pPr>
            <a:r>
              <a:rPr lang="en" sz="1346">
                <a:solidFill>
                  <a:srgbClr val="202124"/>
                </a:solidFill>
                <a:highlight>
                  <a:srgbClr val="FFFFFF"/>
                </a:highlight>
              </a:rPr>
              <a:t>Ensembling</a:t>
            </a:r>
            <a:endParaRPr sz="1346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4"/>
          <p:cNvSpPr txBox="1"/>
          <p:nvPr/>
        </p:nvSpPr>
        <p:spPr>
          <a:xfrm>
            <a:off x="3228002" y="1990725"/>
            <a:ext cx="227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synthetic data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6475225" y="1990725"/>
            <a:ext cx="24642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more data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b="1"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Treat missing and Outlier values</a:t>
            </a:r>
            <a:endParaRPr b="1"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Multiple algorithms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Algorithm Tuning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737" y="2471550"/>
            <a:ext cx="3933950" cy="17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819150" y="1424950"/>
            <a:ext cx="31335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10"/>
              <a:t>Images:</a:t>
            </a:r>
            <a:endParaRPr sz="10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910" u="sng">
                <a:solidFill>
                  <a:schemeClr val="hlink"/>
                </a:solidFill>
                <a:hlinkClick r:id="rId3"/>
              </a:rPr>
              <a:t>https://www.analyticsvidhya.com/blog/2022/03/music-genre-classification-project-using-machine-learning-techniques/</a:t>
            </a:r>
            <a:endParaRPr sz="9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910" u="sng">
                <a:solidFill>
                  <a:schemeClr val="hlink"/>
                </a:solidFill>
                <a:hlinkClick r:id="rId4"/>
              </a:rPr>
              <a:t>https://editor.analyticsvidhya.com/uploads/97515flow.png</a:t>
            </a:r>
            <a:endParaRPr sz="9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910" u="sng">
                <a:solidFill>
                  <a:schemeClr val="hlink"/>
                </a:solidFill>
                <a:hlinkClick r:id="rId5"/>
              </a:rPr>
              <a:t>https://assets-global.website-files.com/5d7b77b063a9066d83e1209c/62d92c8c0b694cae05d48137_Signs%20of%20overfitting.jpg</a:t>
            </a:r>
            <a:endParaRPr sz="9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910" u="sng">
                <a:solidFill>
                  <a:schemeClr val="hlink"/>
                </a:solidFill>
                <a:hlinkClick r:id="rId6"/>
              </a:rPr>
              <a:t>https://miro.medium.com/max/1400/1*Y5e9JcKti8LYQXTK8_JsIw@2x.png</a:t>
            </a:r>
            <a:endParaRPr sz="9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910" u="sng">
                <a:solidFill>
                  <a:schemeClr val="hlink"/>
                </a:solidFill>
                <a:hlinkClick r:id="rId7"/>
              </a:rPr>
              <a:t>https://www.google.com/url?sa=i&amp;url=https%3A%2F%2Ftowardsdatascience.com</a:t>
            </a:r>
            <a:endParaRPr sz="9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4733575" y="1395675"/>
            <a:ext cx="3386700" cy="2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Websites: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https://www.analyticsvidhya.com/blog/2022/03/music-genre-classification-project-using-machine-learning-techniques/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https://www.kdnuggets.com/2022/03/synthetic-data-overcome-data-shortages-machine-learning-model-training.html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https://www.analyticsvidhya.com/blog/2015/12/improve-machine-learning-results/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673F8"/>
            </a:gs>
            <a:gs pos="100000">
              <a:srgbClr val="102FBB"/>
            </a:gs>
          </a:gsLst>
          <a:lin ang="5400012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>
            <a:off x="1780600" y="207926"/>
            <a:ext cx="5361300" cy="7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Summary</a:t>
            </a:r>
            <a:endParaRPr sz="3400"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2026800" y="1189350"/>
            <a:ext cx="50904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Char char="●"/>
            </a:pPr>
            <a:r>
              <a:rPr lang="en" sz="1700">
                <a:solidFill>
                  <a:srgbClr val="660000"/>
                </a:solidFill>
              </a:rPr>
              <a:t>Introduction</a:t>
            </a:r>
            <a:endParaRPr sz="1700">
              <a:solidFill>
                <a:srgbClr val="66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Char char="●"/>
            </a:pPr>
            <a:r>
              <a:rPr lang="en" sz="1700">
                <a:solidFill>
                  <a:srgbClr val="660000"/>
                </a:solidFill>
              </a:rPr>
              <a:t>How does music genre classification work?</a:t>
            </a:r>
            <a:endParaRPr sz="1700">
              <a:solidFill>
                <a:srgbClr val="66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Char char="●"/>
            </a:pPr>
            <a:r>
              <a:rPr lang="en" sz="1700">
                <a:solidFill>
                  <a:srgbClr val="660000"/>
                </a:solidFill>
              </a:rPr>
              <a:t>Application</a:t>
            </a:r>
            <a:endParaRPr sz="1700">
              <a:solidFill>
                <a:srgbClr val="66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Char char="●"/>
            </a:pPr>
            <a:r>
              <a:rPr lang="en" sz="1700">
                <a:solidFill>
                  <a:srgbClr val="660000"/>
                </a:solidFill>
              </a:rPr>
              <a:t>Model</a:t>
            </a:r>
            <a:endParaRPr sz="1700">
              <a:solidFill>
                <a:srgbClr val="66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Char char="●"/>
            </a:pPr>
            <a:r>
              <a:rPr lang="en" sz="1700">
                <a:solidFill>
                  <a:srgbClr val="660000"/>
                </a:solidFill>
              </a:rPr>
              <a:t>Code for data collection</a:t>
            </a:r>
            <a:endParaRPr sz="1700">
              <a:solidFill>
                <a:srgbClr val="66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Char char="●"/>
            </a:pPr>
            <a:r>
              <a:rPr lang="en" sz="1700">
                <a:solidFill>
                  <a:srgbClr val="660000"/>
                </a:solidFill>
              </a:rPr>
              <a:t>Our roles and tasks</a:t>
            </a:r>
            <a:endParaRPr sz="1700">
              <a:solidFill>
                <a:srgbClr val="66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Char char="●"/>
            </a:pPr>
            <a:r>
              <a:rPr lang="en" sz="1700">
                <a:solidFill>
                  <a:srgbClr val="660000"/>
                </a:solidFill>
              </a:rPr>
              <a:t>Current obstacles</a:t>
            </a:r>
            <a:endParaRPr sz="1700">
              <a:solidFill>
                <a:srgbClr val="66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Char char="●"/>
            </a:pPr>
            <a:r>
              <a:rPr lang="en" sz="1700">
                <a:solidFill>
                  <a:srgbClr val="660000"/>
                </a:solidFill>
              </a:rPr>
              <a:t>Our solutions</a:t>
            </a:r>
            <a:endParaRPr sz="1700">
              <a:solidFill>
                <a:srgbClr val="660000"/>
              </a:solidFill>
            </a:endParaRPr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1807275" y="44791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Introduction: what is MGC?</a:t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1" cy="4528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819150" y="206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How does MGC work?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375" y="1061400"/>
            <a:ext cx="4349753" cy="387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819150" y="369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5998425" y="1345450"/>
            <a:ext cx="259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Classify music with their spectrograms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Improve the projects which already exists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Help artists to analyze the best commercial success with a lot of datas.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75" y="978575"/>
            <a:ext cx="4390176" cy="37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50" y="1716100"/>
            <a:ext cx="5373382" cy="23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6404850" y="1647100"/>
            <a:ext cx="192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Dataset: 20 000 songs and their spectrograms from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top charts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6404850" y="2929125"/>
            <a:ext cx="15837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Type: Convolutional Neural Network, LSTM and classical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819150" y="1800200"/>
            <a:ext cx="3433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CNN model will be used for the extraction of the mel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spectrograms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the right is a normal MLP model used for testing before adding the mel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spectrograms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MFCC arrays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50" y="845600"/>
            <a:ext cx="2876848" cy="36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37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Data Collection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19150" y="1990725"/>
            <a:ext cx="2595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Tyler's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506225" y="926600"/>
            <a:ext cx="52743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25"/>
              <a:t>Example of data exploration:</a:t>
            </a:r>
            <a:endParaRPr sz="46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/>
              <a:t>	</a:t>
            </a:r>
            <a:r>
              <a:rPr lang="en" sz="4375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df.hist(xlabelsize=</a:t>
            </a:r>
            <a:r>
              <a:rPr lang="en" sz="4375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4375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,ylabelsize=</a:t>
            </a:r>
            <a:r>
              <a:rPr lang="en" sz="4375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4375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375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75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plt.tight_layout()</a:t>
            </a:r>
            <a:endParaRPr sz="4375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650" y="1895850"/>
            <a:ext cx="5331225" cy="30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correlation between popularity and danceability?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3111843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393" y="1800200"/>
            <a:ext cx="372846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