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</p:sldMasterIdLst>
  <p:notesMasterIdLst>
    <p:notesMasterId r:id="rId30"/>
  </p:notesMasterIdLst>
  <p:handoutMasterIdLst>
    <p:handoutMasterId r:id="rId31"/>
  </p:handoutMasterIdLst>
  <p:sldIdLst>
    <p:sldId id="1859" r:id="rId6"/>
    <p:sldId id="1660" r:id="rId7"/>
    <p:sldId id="1861" r:id="rId8"/>
    <p:sldId id="1862" r:id="rId9"/>
    <p:sldId id="1863" r:id="rId10"/>
    <p:sldId id="1864" r:id="rId11"/>
    <p:sldId id="1865" r:id="rId12"/>
    <p:sldId id="1866" r:id="rId13"/>
    <p:sldId id="1867" r:id="rId14"/>
    <p:sldId id="1868" r:id="rId15"/>
    <p:sldId id="1869" r:id="rId16"/>
    <p:sldId id="1870" r:id="rId17"/>
    <p:sldId id="1529" r:id="rId18"/>
    <p:sldId id="1871" r:id="rId19"/>
    <p:sldId id="1872" r:id="rId20"/>
    <p:sldId id="1873" r:id="rId21"/>
    <p:sldId id="1874" r:id="rId22"/>
    <p:sldId id="1875" r:id="rId23"/>
    <p:sldId id="1876" r:id="rId24"/>
    <p:sldId id="1877" r:id="rId25"/>
    <p:sldId id="1878" r:id="rId26"/>
    <p:sldId id="1879" r:id="rId27"/>
    <p:sldId id="1880" r:id="rId28"/>
    <p:sldId id="1881" r:id="rId29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hite Template" id="{A073DAE3-B461-442F-A3D3-6642BD875E45}">
          <p14:sldIdLst>
            <p14:sldId id="1859"/>
            <p14:sldId id="1660"/>
            <p14:sldId id="1861"/>
            <p14:sldId id="1862"/>
            <p14:sldId id="1863"/>
            <p14:sldId id="1864"/>
            <p14:sldId id="1865"/>
            <p14:sldId id="1866"/>
            <p14:sldId id="1867"/>
            <p14:sldId id="1868"/>
            <p14:sldId id="1869"/>
            <p14:sldId id="1870"/>
            <p14:sldId id="1529"/>
            <p14:sldId id="1871"/>
            <p14:sldId id="1872"/>
            <p14:sldId id="1873"/>
            <p14:sldId id="1874"/>
            <p14:sldId id="1875"/>
            <p14:sldId id="1876"/>
            <p14:sldId id="1877"/>
            <p14:sldId id="1878"/>
            <p14:sldId id="1879"/>
            <p14:sldId id="1880"/>
            <p14:sldId id="1881"/>
          </p14:sldIdLst>
        </p14:section>
        <p14:section name="Soft Black template" id="{888AB95E-1B7E-4E95-8F39-C5D0E8372BC2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D2D2D2"/>
    <a:srgbClr val="00BCF2"/>
    <a:srgbClr val="0078D4"/>
    <a:srgbClr val="037BDA"/>
    <a:srgbClr val="1A1A1A"/>
    <a:srgbClr val="0D0D0D"/>
    <a:srgbClr val="5C2D91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2133" autoAdjust="0"/>
  </p:normalViewPr>
  <p:slideViewPr>
    <p:cSldViewPr snapToGrid="0">
      <p:cViewPr varScale="1">
        <p:scale>
          <a:sx n="76" d="100"/>
          <a:sy n="76" d="100"/>
        </p:scale>
        <p:origin x="132" y="114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2766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5/27/2020 11:12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5/27/2020 11:12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2072DC8-D49D-432C-9D46-A7718B5F5490}" type="datetime8">
              <a:rPr lang="en-US" smtClean="0"/>
              <a:t>5/27/2020 11:12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873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5/27/2020 11:15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0396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5/27/2020 11:19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510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5/27/2020 11:20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824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5/27/2020 11:12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36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5/27/2020 11:26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9895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5/27/2020 11:30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4546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5/27/2020 11:34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1573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5/27/2020 11:35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38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5/27/2020 11:39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369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5/27/2020 11:42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813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5/27/2020 11:12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5/27/2020 11:44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762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5/27/2020 11:46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0809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5/28/2020 12:02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2333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5/28/2020 12:08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093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5/28/2020 12:28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941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5/27/2020 11:12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97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5/27/2020 11:12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646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5/27/2020 11:12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368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5/27/2020 11:12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58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5/27/2020 11:12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864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5/27/2020 11:12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208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5/27/2020 11:12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936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4.em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4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4.emf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4.emf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7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4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35CDEF7-B288-C948-9DAB-96C2E5FAD0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436" b="-1966"/>
          <a:stretch/>
        </p:blipFill>
        <p:spPr>
          <a:xfrm>
            <a:off x="0" y="0"/>
            <a:ext cx="12192000" cy="33210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962400"/>
            <a:ext cx="11025188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4698269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9A4569-B7EE-49F6-9D16-CC284B0F9F7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75233" y="146049"/>
            <a:ext cx="2776794" cy="29845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880AA7-A479-4686-A7A8-9B2C840DB34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547688"/>
            <a:ext cx="2003244" cy="22565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690A6B-C492-4F99-89FC-0BB981FA4CB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11" y="6047831"/>
            <a:ext cx="2437837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852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1665648-237B-4F95-B822-037276A9DE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6DDEDED-E833-4EEC-B013-F77EC5C26E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6" y="2533527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rgbClr val="1A1A1A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3AC5816-9323-4710-BEBB-A91B469F864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153502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rgbClr val="1A1A1A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BD12AE-2B8E-4428-B733-3FF41EFAAF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8256EE-AA3A-4CA3-9123-488A34A0F7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9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35CDEF7-B288-C948-9DAB-96C2E5FAD0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436" b="-1966"/>
          <a:stretch/>
        </p:blipFill>
        <p:spPr>
          <a:xfrm>
            <a:off x="0" y="3429000"/>
            <a:ext cx="12192000" cy="33210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1631099"/>
            <a:ext cx="11025188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2366968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9A4569-B7EE-49F6-9D16-CC284B0F9F7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57400" y="3966635"/>
            <a:ext cx="2826773" cy="28183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880AA7-A479-4686-A7A8-9B2C840DB34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4084638"/>
            <a:ext cx="2003244" cy="22565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690A6B-C492-4F99-89FC-0BB981FA4CB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11" y="547688"/>
            <a:ext cx="2437837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95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AA0FAF-F51F-4556-9C10-9098E17F25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07A9781-335A-4D50-9C58-D8971A7B2A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6" y="2533527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rgbClr val="1A1A1A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17C6D5B-3F62-494F-A40D-0D2FB4FFC7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153502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rgbClr val="1A1A1A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939C3-53A6-4B6C-9F96-E061F706CB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B48976-2092-40BA-A5B9-6882591241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logo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A14D42-15AE-4F57-8665-3857BDD0F9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-1381"/>
          <a:stretch/>
        </p:blipFill>
        <p:spPr>
          <a:xfrm>
            <a:off x="0" y="1511300"/>
            <a:ext cx="12192000" cy="40431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019AFB-32F5-45AD-BAE8-274898E4699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39719" y="2082801"/>
            <a:ext cx="2785572" cy="3130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17E371-BA1A-4C07-A8CA-FDB5D995E72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2332499"/>
            <a:ext cx="2003244" cy="22565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FDFD0B-18AE-42C2-B954-009EB5BCB7F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00" y="585788"/>
            <a:ext cx="2437859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519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losing log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07295C-A1CE-411D-92FB-37053D008E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-1381"/>
          <a:stretch/>
        </p:blipFill>
        <p:spPr>
          <a:xfrm>
            <a:off x="0" y="1511300"/>
            <a:ext cx="12192000" cy="40431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5EFB12-6B9D-4CEA-9A93-7CE2569582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71520" y="2006600"/>
            <a:ext cx="2831127" cy="29527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77DC85-42C2-473B-85BD-4E8BEAC12D8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2332499"/>
            <a:ext cx="2003244" cy="22565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0C0CB1-0CB9-4C5F-B7EA-2028382BB88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00" y="585788"/>
            <a:ext cx="2437859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31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A0B01B-3B16-40D4-B7D3-6BF7D9D8B4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9831" b="-1965"/>
          <a:stretch/>
        </p:blipFill>
        <p:spPr>
          <a:xfrm>
            <a:off x="0" y="1281657"/>
            <a:ext cx="12192000" cy="4241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DD459C-95D9-4D4D-846E-A12A255EF2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58300" y="2319866"/>
            <a:ext cx="2824746" cy="28278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C94B1E-6F15-4FA7-AD0B-EBDA71EC82F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2528888"/>
            <a:ext cx="2003244" cy="22565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4DF4B6-0357-41FD-A48C-C842353AEA1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11" y="585788"/>
            <a:ext cx="2437837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653F165-0144-4EAC-8564-6BB42C1EE8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689" b="-1381"/>
          <a:stretch/>
        </p:blipFill>
        <p:spPr>
          <a:xfrm>
            <a:off x="0" y="1"/>
            <a:ext cx="12192000" cy="328919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7375CF7-3A6D-4D8F-B63B-CAF204850B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75233" y="69396"/>
            <a:ext cx="2750057" cy="306569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962400"/>
            <a:ext cx="10995736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solidFill>
                  <a:srgbClr val="1A1A1A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4630541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rgbClr val="1A1A1A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90AA650-5406-4F87-B7F2-4E54CEF6817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618000"/>
            <a:ext cx="2003244" cy="225650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1A596B4-19E1-4C7E-A19D-C8E89764374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00" y="6047831"/>
            <a:ext cx="2437859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31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20" userDrawn="1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35CDEF7-B288-C948-9DAB-96C2E5FAD0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436" b="-1966"/>
          <a:stretch/>
        </p:blipFill>
        <p:spPr>
          <a:xfrm>
            <a:off x="0" y="0"/>
            <a:ext cx="12192000" cy="33210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962400"/>
            <a:ext cx="11025188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4698269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9A4569-B7EE-49F6-9D16-CC284B0F9F7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75233" y="146049"/>
            <a:ext cx="2776794" cy="29845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880AA7-A479-4686-A7A8-9B2C840DB34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547688"/>
            <a:ext cx="2003244" cy="22565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690A6B-C492-4F99-89FC-0BB981FA4CB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11" y="6047831"/>
            <a:ext cx="2437837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44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35CDEF7-B288-C948-9DAB-96C2E5FAD0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436" b="-1966"/>
          <a:stretch/>
        </p:blipFill>
        <p:spPr>
          <a:xfrm>
            <a:off x="0" y="3429000"/>
            <a:ext cx="12192000" cy="33210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1631099"/>
            <a:ext cx="11025188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2366968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9A4569-B7EE-49F6-9D16-CC284B0F9F7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57400" y="3966635"/>
            <a:ext cx="2826773" cy="28183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880AA7-A479-4686-A7A8-9B2C840DB34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4084638"/>
            <a:ext cx="2003244" cy="22565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690A6B-C492-4F99-89FC-0BB981FA4CB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11" y="547688"/>
            <a:ext cx="2437837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740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1800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FA1FB81A-230B-4B5F-94D8-5F0D77A470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03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Walkin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653F165-0144-4EAC-8564-6BB42C1EE8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689" b="-1381"/>
          <a:stretch/>
        </p:blipFill>
        <p:spPr>
          <a:xfrm>
            <a:off x="0" y="3483672"/>
            <a:ext cx="12192000" cy="328919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7375CF7-3A6D-4D8F-B63B-CAF204850B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75233" y="3962399"/>
            <a:ext cx="2750057" cy="270963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1684013"/>
            <a:ext cx="10995736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solidFill>
                  <a:srgbClr val="1A1A1A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2352154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rgbClr val="1A1A1A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90AA650-5406-4F87-B7F2-4E54CEF6817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4154949"/>
            <a:ext cx="2003244" cy="225650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1A596B4-19E1-4C7E-A19D-C8E89764374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00" y="585788"/>
            <a:ext cx="2437859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653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2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5216336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89815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30838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C2B245-A8B8-4839-9D8A-006C84B355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6609" b="26277"/>
          <a:stretch/>
        </p:blipFill>
        <p:spPr>
          <a:xfrm>
            <a:off x="0" y="3810000"/>
            <a:ext cx="12192000" cy="304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E5117A3-E69B-4D89-A69A-EF7381798F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6" y="2533527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D7B5D50-6898-43D7-ABF7-5775BC3EA8E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153502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1E3BFA-8414-4FFD-843C-73F7C77850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6609" b="26277"/>
          <a:stretch/>
        </p:blipFill>
        <p:spPr>
          <a:xfrm>
            <a:off x="0" y="3810000"/>
            <a:ext cx="1219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29C836-D2B0-4625-B600-FA1BAF9EE3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6609" b="26277"/>
          <a:stretch/>
        </p:blipFill>
        <p:spPr>
          <a:xfrm>
            <a:off x="0" y="3810000"/>
            <a:ext cx="1219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AA0FAF-F51F-4556-9C10-9098E17F25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07A9781-335A-4D50-9C58-D8971A7B2A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6" y="2533527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rgbClr val="1A1A1A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17C6D5B-3F62-494F-A40D-0D2FB4FFC7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153502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rgbClr val="1A1A1A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332905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939C3-53A6-4B6C-9F96-E061F706CB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59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B48976-2092-40BA-A5B9-6882591241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5183" b="26968"/>
          <a:stretch/>
        </p:blipFill>
        <p:spPr>
          <a:xfrm>
            <a:off x="0" y="3890435"/>
            <a:ext cx="12192000" cy="29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995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Walkin 3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653F165-0144-4EAC-8564-6BB42C1EE8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689" b="-1381"/>
          <a:stretch/>
        </p:blipFill>
        <p:spPr>
          <a:xfrm>
            <a:off x="0" y="1"/>
            <a:ext cx="12192000" cy="3289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819E6A-7717-4450-AADB-55788A466B2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68905" y="162443"/>
            <a:ext cx="2750057" cy="300005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962400"/>
            <a:ext cx="10995736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solidFill>
                  <a:srgbClr val="1A1A1A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4630541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rgbClr val="1A1A1A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1A596B4-19E1-4C7E-A19D-C8E89764374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4200" y="6047831"/>
            <a:ext cx="2437859" cy="2212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708016-D558-4A1E-B1D6-D817A075FD3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579981" y="563878"/>
            <a:ext cx="2003244" cy="225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63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2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30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A0B01B-3B16-40D4-B7D3-6BF7D9D8B4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9831" b="-1965"/>
          <a:stretch/>
        </p:blipFill>
        <p:spPr>
          <a:xfrm>
            <a:off x="0" y="1281657"/>
            <a:ext cx="12192000" cy="4241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DD459C-95D9-4D4D-846E-A12A255EF2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58300" y="2319866"/>
            <a:ext cx="2824746" cy="28278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C94B1E-6F15-4FA7-AD0B-EBDA71EC82F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2528888"/>
            <a:ext cx="2003244" cy="22565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4DF4B6-0357-41FD-A48C-C842353AEA1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11" y="585788"/>
            <a:ext cx="2437837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00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Walkin 3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653F165-0144-4EAC-8564-6BB42C1EE8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689" b="-1381"/>
          <a:stretch/>
        </p:blipFill>
        <p:spPr>
          <a:xfrm>
            <a:off x="0" y="3382845"/>
            <a:ext cx="12192000" cy="3289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A8D9E4-C7FC-4442-BE0C-4990BB194F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79485" y="3962400"/>
            <a:ext cx="2750057" cy="270963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1684013"/>
            <a:ext cx="10995736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solidFill>
                  <a:srgbClr val="1A1A1A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2352154"/>
            <a:ext cx="11025188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rgbClr val="1A1A1A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90AA650-5406-4F87-B7F2-4E54CEF6817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76692" y="4154949"/>
            <a:ext cx="2003244" cy="225650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1A596B4-19E1-4C7E-A19D-C8E89764374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200" y="585788"/>
            <a:ext cx="2437859" cy="2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060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2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3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67" r:id="rId1"/>
    <p:sldLayoutId id="2147484762" r:id="rId2"/>
    <p:sldLayoutId id="2147484766" r:id="rId3"/>
    <p:sldLayoutId id="2147484768" r:id="rId4"/>
    <p:sldLayoutId id="2147484769" r:id="rId5"/>
    <p:sldLayoutId id="2147484770" r:id="rId6"/>
    <p:sldLayoutId id="2147484240" r:id="rId7"/>
    <p:sldLayoutId id="2147484241" r:id="rId8"/>
    <p:sldLayoutId id="2147484474" r:id="rId9"/>
    <p:sldLayoutId id="2147484245" r:id="rId10"/>
    <p:sldLayoutId id="2147484247" r:id="rId11"/>
    <p:sldLayoutId id="2147484639" r:id="rId12"/>
    <p:sldLayoutId id="2147484603" r:id="rId13"/>
    <p:sldLayoutId id="2147484700" r:id="rId14"/>
    <p:sldLayoutId id="2147484701" r:id="rId15"/>
    <p:sldLayoutId id="2147484702" r:id="rId16"/>
    <p:sldLayoutId id="2147484640" r:id="rId17"/>
    <p:sldLayoutId id="2147484641" r:id="rId18"/>
    <p:sldLayoutId id="2147484583" r:id="rId19"/>
    <p:sldLayoutId id="2147484249" r:id="rId20"/>
    <p:sldLayoutId id="2147484582" r:id="rId21"/>
    <p:sldLayoutId id="2147484584" r:id="rId22"/>
    <p:sldLayoutId id="2147484256" r:id="rId23"/>
    <p:sldLayoutId id="2147484257" r:id="rId24"/>
    <p:sldLayoutId id="2147484585" r:id="rId25"/>
    <p:sldLayoutId id="2147484760" r:id="rId26"/>
    <p:sldLayoutId id="2147484761" r:id="rId27"/>
    <p:sldLayoutId id="2147484299" r:id="rId28"/>
    <p:sldLayoutId id="2147484263" r:id="rId29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71" r:id="rId1"/>
    <p:sldLayoutId id="2147484777" r:id="rId2"/>
    <p:sldLayoutId id="2147484764" r:id="rId3"/>
    <p:sldLayoutId id="2147484650" r:id="rId4"/>
    <p:sldLayoutId id="2147484651" r:id="rId5"/>
    <p:sldLayoutId id="2147484652" r:id="rId6"/>
    <p:sldLayoutId id="2147484653" r:id="rId7"/>
    <p:sldLayoutId id="2147484654" r:id="rId8"/>
    <p:sldLayoutId id="2147484655" r:id="rId9"/>
    <p:sldLayoutId id="2147484656" r:id="rId10"/>
    <p:sldLayoutId id="2147484738" r:id="rId11"/>
    <p:sldLayoutId id="2147484739" r:id="rId12"/>
    <p:sldLayoutId id="2147484740" r:id="rId13"/>
    <p:sldLayoutId id="2147484661" r:id="rId14"/>
    <p:sldLayoutId id="2147484663" r:id="rId15"/>
    <p:sldLayoutId id="2147484665" r:id="rId16"/>
    <p:sldLayoutId id="2147484774" r:id="rId17"/>
    <p:sldLayoutId id="2147484775" r:id="rId18"/>
    <p:sldLayoutId id="2147484776" r:id="rId19"/>
    <p:sldLayoutId id="2147484666" r:id="rId20"/>
    <p:sldLayoutId id="2147484667" r:id="rId21"/>
    <p:sldLayoutId id="2147484668" r:id="rId22"/>
    <p:sldLayoutId id="2147484669" r:id="rId23"/>
    <p:sldLayoutId id="2147484759" r:id="rId24"/>
    <p:sldLayoutId id="2147484670" r:id="rId25"/>
    <p:sldLayoutId id="2147484773" r:id="rId26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vid19.mathdro.id/ap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ovid19.mathdro.id/ap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ovid19.mathdro.id/api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Data and API Calling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By Yashank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2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- </a:t>
            </a: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8263" y="1472470"/>
            <a:ext cx="11018520" cy="3588675"/>
          </a:xfrm>
        </p:spPr>
        <p:txBody>
          <a:bodyPr/>
          <a:lstStyle/>
          <a:p>
            <a:r>
              <a:rPr lang="en-US" sz="2200" dirty="0"/>
              <a:t>"student": [</a:t>
            </a:r>
          </a:p>
          <a:p>
            <a:r>
              <a:rPr lang="en-US" sz="2200" dirty="0" smtClean="0"/>
              <a:t>	{</a:t>
            </a:r>
            <a:endParaRPr lang="en-US" sz="2200" dirty="0"/>
          </a:p>
          <a:p>
            <a:r>
              <a:rPr lang="en-US" sz="2200" dirty="0" smtClean="0"/>
              <a:t>	    "</a:t>
            </a:r>
            <a:r>
              <a:rPr lang="en-US" sz="2200" dirty="0" err="1" smtClean="0"/>
              <a:t>rollnumber</a:t>
            </a:r>
            <a:r>
              <a:rPr lang="en-US" sz="2200" dirty="0" smtClean="0"/>
              <a:t>": 1810991050,</a:t>
            </a:r>
            <a:endParaRPr lang="en-US" sz="2200" dirty="0"/>
          </a:p>
          <a:p>
            <a:r>
              <a:rPr lang="en-US" sz="2200" dirty="0" smtClean="0"/>
              <a:t>                "</a:t>
            </a:r>
            <a:r>
              <a:rPr lang="en-US" sz="2200" dirty="0"/>
              <a:t>subject": "Java Programming",</a:t>
            </a:r>
          </a:p>
          <a:p>
            <a:r>
              <a:rPr lang="en-US" sz="2200" dirty="0" smtClean="0"/>
              <a:t>                "</a:t>
            </a:r>
            <a:r>
              <a:rPr lang="en-US" sz="2200" dirty="0"/>
              <a:t>name": </a:t>
            </a:r>
            <a:r>
              <a:rPr lang="en-US" sz="2200" dirty="0" smtClean="0"/>
              <a:t>“Yashank",</a:t>
            </a:r>
            <a:endParaRPr lang="en-US" sz="2200" dirty="0"/>
          </a:p>
          <a:p>
            <a:r>
              <a:rPr lang="en-US" sz="2200" dirty="0" smtClean="0"/>
              <a:t>                "</a:t>
            </a:r>
            <a:r>
              <a:rPr lang="en-US" sz="2200" dirty="0"/>
              <a:t>course": "</a:t>
            </a:r>
            <a:r>
              <a:rPr lang="en-US" sz="2200" dirty="0" err="1"/>
              <a:t>BTech</a:t>
            </a:r>
            <a:r>
              <a:rPr lang="en-US" sz="2200" dirty="0"/>
              <a:t>",</a:t>
            </a:r>
          </a:p>
          <a:p>
            <a:r>
              <a:rPr lang="en-US" sz="2200" dirty="0" smtClean="0"/>
              <a:t>                "</a:t>
            </a:r>
            <a:r>
              <a:rPr lang="en-US" sz="2200" dirty="0"/>
              <a:t>university": "International University"</a:t>
            </a:r>
          </a:p>
          <a:p>
            <a:r>
              <a:rPr lang="en-US" sz="2200" dirty="0"/>
              <a:t>	</a:t>
            </a:r>
            <a:r>
              <a:rPr lang="en-US" sz="2200" dirty="0" smtClean="0"/>
              <a:t>},</a:t>
            </a:r>
            <a:endParaRPr lang="en-US" sz="2200" dirty="0"/>
          </a:p>
          <a:p>
            <a:r>
              <a:rPr lang="en-US" sz="2200" dirty="0" smtClean="0"/>
              <a:t>]</a:t>
            </a:r>
            <a:endParaRPr lang="en-US" sz="22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611688" y="1428750"/>
            <a:ext cx="214312" cy="0"/>
          </a:xfrm>
          <a:prstGeom prst="rect">
            <a:avLst/>
          </a:prstGeom>
          <a:solidFill>
            <a:srgbClr val="BCBCB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/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en-US" altLang="en-US" sz="9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611688" y="1428750"/>
            <a:ext cx="214312" cy="0"/>
          </a:xfrm>
          <a:prstGeom prst="rect">
            <a:avLst/>
          </a:prstGeom>
          <a:solidFill>
            <a:srgbClr val="BCBCB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/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en-US" altLang="en-US" sz="9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32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- </a:t>
            </a:r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8263" y="1472470"/>
            <a:ext cx="11018520" cy="3588675"/>
          </a:xfrm>
        </p:spPr>
        <p:txBody>
          <a:bodyPr/>
          <a:lstStyle/>
          <a:p>
            <a:r>
              <a:rPr lang="en-US" sz="2200" dirty="0"/>
              <a:t>"student": [</a:t>
            </a:r>
          </a:p>
          <a:p>
            <a:r>
              <a:rPr lang="en-US" sz="2200" dirty="0" smtClean="0"/>
              <a:t>	{</a:t>
            </a:r>
            <a:endParaRPr lang="en-US" sz="2200" dirty="0"/>
          </a:p>
          <a:p>
            <a:r>
              <a:rPr lang="en-US" sz="2200" dirty="0" smtClean="0"/>
              <a:t>	    "</a:t>
            </a:r>
            <a:r>
              <a:rPr lang="en-US" sz="2200" dirty="0" err="1" smtClean="0"/>
              <a:t>rollnumber</a:t>
            </a:r>
            <a:r>
              <a:rPr lang="en-US" sz="2200" dirty="0" smtClean="0"/>
              <a:t>": 1810991050,</a:t>
            </a:r>
            <a:endParaRPr lang="en-US" sz="2200" dirty="0"/>
          </a:p>
          <a:p>
            <a:r>
              <a:rPr lang="en-US" sz="2200" dirty="0" smtClean="0"/>
              <a:t>                "</a:t>
            </a:r>
            <a:r>
              <a:rPr lang="en-US" sz="2200" dirty="0"/>
              <a:t>subject": </a:t>
            </a:r>
            <a:r>
              <a:rPr lang="en-US" sz="2200" dirty="0" smtClean="0"/>
              <a:t>null</a:t>
            </a:r>
            <a:endParaRPr lang="en-US" sz="2200" dirty="0"/>
          </a:p>
          <a:p>
            <a:r>
              <a:rPr lang="en-US" sz="2200" dirty="0" smtClean="0"/>
              <a:t>                "</a:t>
            </a:r>
            <a:r>
              <a:rPr lang="en-US" sz="2200" dirty="0"/>
              <a:t>name": </a:t>
            </a:r>
            <a:r>
              <a:rPr lang="en-US" sz="2200" dirty="0" smtClean="0"/>
              <a:t>“Yashank",</a:t>
            </a:r>
            <a:endParaRPr lang="en-US" sz="2200" dirty="0"/>
          </a:p>
          <a:p>
            <a:r>
              <a:rPr lang="en-US" sz="2200" dirty="0" smtClean="0"/>
              <a:t>                "</a:t>
            </a:r>
            <a:r>
              <a:rPr lang="en-US" sz="2200" dirty="0"/>
              <a:t>course": "</a:t>
            </a:r>
            <a:r>
              <a:rPr lang="en-US" sz="2200" dirty="0" err="1"/>
              <a:t>BTech</a:t>
            </a:r>
            <a:r>
              <a:rPr lang="en-US" sz="2200" dirty="0"/>
              <a:t>",</a:t>
            </a:r>
          </a:p>
          <a:p>
            <a:r>
              <a:rPr lang="en-US" sz="2200" dirty="0" smtClean="0"/>
              <a:t>                "</a:t>
            </a:r>
            <a:r>
              <a:rPr lang="en-US" sz="2200" dirty="0"/>
              <a:t>university": "International University"</a:t>
            </a:r>
          </a:p>
          <a:p>
            <a:r>
              <a:rPr lang="en-US" sz="2200" dirty="0"/>
              <a:t>	</a:t>
            </a:r>
            <a:r>
              <a:rPr lang="en-US" sz="2200" dirty="0" smtClean="0"/>
              <a:t>},</a:t>
            </a:r>
            <a:endParaRPr lang="en-US" sz="2200" dirty="0"/>
          </a:p>
          <a:p>
            <a:r>
              <a:rPr lang="en-US" sz="2200" dirty="0" smtClean="0"/>
              <a:t>]</a:t>
            </a:r>
            <a:endParaRPr lang="en-US" sz="22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611688" y="1428750"/>
            <a:ext cx="214312" cy="0"/>
          </a:xfrm>
          <a:prstGeom prst="rect">
            <a:avLst/>
          </a:prstGeom>
          <a:solidFill>
            <a:srgbClr val="BCBCB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/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en-US" altLang="en-US" sz="9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611688" y="1428750"/>
            <a:ext cx="214312" cy="0"/>
          </a:xfrm>
          <a:prstGeom prst="rect">
            <a:avLst/>
          </a:prstGeom>
          <a:solidFill>
            <a:srgbClr val="BCBCB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/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en-US" altLang="en-US" sz="9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41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- </a:t>
            </a:r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8263" y="2996470"/>
            <a:ext cx="11018520" cy="1151084"/>
          </a:xfrm>
        </p:spPr>
        <p:txBody>
          <a:bodyPr/>
          <a:lstStyle/>
          <a:p>
            <a:r>
              <a:rPr lang="en-US" sz="2200" dirty="0"/>
              <a:t>var </a:t>
            </a:r>
            <a:r>
              <a:rPr lang="en-US" sz="2200" dirty="0" err="1"/>
              <a:t>subject_grade</a:t>
            </a:r>
            <a:r>
              <a:rPr lang="en-US" sz="2200" dirty="0"/>
              <a:t> = {maths: "A", chemistry: "A", physics: "B", biology: "C"};</a:t>
            </a:r>
          </a:p>
          <a:p>
            <a:r>
              <a:rPr lang="en-US" sz="2200" dirty="0"/>
              <a:t>var subject_marks = {maths: 91, chemistry: 97, physics: 86, biology: 78};</a:t>
            </a:r>
          </a:p>
          <a:p>
            <a:r>
              <a:rPr lang="en-US" sz="2200" dirty="0"/>
              <a:t>var </a:t>
            </a:r>
            <a:r>
              <a:rPr lang="en-US" sz="2200" dirty="0" err="1"/>
              <a:t>subject_pass</a:t>
            </a:r>
            <a:r>
              <a:rPr lang="en-US" sz="2200" dirty="0"/>
              <a:t> = {maths: true, chemistry: true, physics: true, biology: false};</a:t>
            </a:r>
            <a:endParaRPr lang="en-US" sz="22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611688" y="1428750"/>
            <a:ext cx="214312" cy="0"/>
          </a:xfrm>
          <a:prstGeom prst="rect">
            <a:avLst/>
          </a:prstGeom>
          <a:solidFill>
            <a:srgbClr val="BCBCB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/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en-US" altLang="en-US" sz="9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611688" y="1428750"/>
            <a:ext cx="214312" cy="0"/>
          </a:xfrm>
          <a:prstGeom prst="rect">
            <a:avLst/>
          </a:prstGeom>
          <a:solidFill>
            <a:srgbClr val="BCBCB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/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en-US" altLang="en-US" sz="9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37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3033713"/>
            <a:ext cx="9144000" cy="498598"/>
          </a:xfrm>
        </p:spPr>
        <p:txBody>
          <a:bodyPr/>
          <a:lstStyle/>
          <a:p>
            <a:r>
              <a:rPr lang="en-US" dirty="0" smtClean="0"/>
              <a:t>Different types of Nested JSON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49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</a:t>
            </a:r>
            <a:r>
              <a:rPr lang="en-US" dirty="0" smtClean="0"/>
              <a:t>– Object inside Object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8263" y="1955070"/>
            <a:ext cx="11018520" cy="3994940"/>
          </a:xfrm>
        </p:spPr>
        <p:txBody>
          <a:bodyPr/>
          <a:lstStyle/>
          <a:p>
            <a:r>
              <a:rPr lang="en-US" sz="2200" dirty="0"/>
              <a:t>var subject_marks = {</a:t>
            </a:r>
          </a:p>
          <a:p>
            <a:r>
              <a:rPr lang="en-US" sz="2200" dirty="0" smtClean="0"/>
              <a:t>     maths</a:t>
            </a:r>
            <a:r>
              <a:rPr lang="en-US" sz="2200" dirty="0"/>
              <a:t>: </a:t>
            </a:r>
            <a:r>
              <a:rPr lang="en-US" sz="2200" dirty="0" smtClean="0"/>
              <a:t>{</a:t>
            </a:r>
          </a:p>
          <a:p>
            <a:r>
              <a:rPr lang="en-US" sz="2200" dirty="0" smtClean="0"/>
              <a:t>                  “Grades”:”A”,</a:t>
            </a:r>
          </a:p>
          <a:p>
            <a:r>
              <a:rPr lang="en-US" sz="2200" dirty="0" smtClean="0"/>
              <a:t>                  “Marks”:90</a:t>
            </a:r>
          </a:p>
          <a:p>
            <a:r>
              <a:rPr lang="en-US" sz="2200" dirty="0" smtClean="0"/>
              <a:t>                 },</a:t>
            </a:r>
          </a:p>
          <a:p>
            <a:r>
              <a:rPr lang="en-US" sz="2200" dirty="0" smtClean="0"/>
              <a:t>     chemistry</a:t>
            </a:r>
            <a:r>
              <a:rPr lang="en-US" sz="2200" dirty="0"/>
              <a:t>: 97, </a:t>
            </a:r>
          </a:p>
          <a:p>
            <a:r>
              <a:rPr lang="en-US" sz="2200" dirty="0" smtClean="0"/>
              <a:t>     physics</a:t>
            </a:r>
            <a:r>
              <a:rPr lang="en-US" sz="2200" dirty="0"/>
              <a:t>: 86, </a:t>
            </a:r>
          </a:p>
          <a:p>
            <a:r>
              <a:rPr lang="en-US" sz="2200" dirty="0" smtClean="0"/>
              <a:t>     biology</a:t>
            </a:r>
            <a:r>
              <a:rPr lang="en-US" sz="2200" dirty="0"/>
              <a:t>: 78</a:t>
            </a:r>
          </a:p>
          <a:p>
            <a:r>
              <a:rPr lang="en-US" sz="2200" dirty="0"/>
              <a:t>};</a:t>
            </a:r>
          </a:p>
          <a:p>
            <a:endParaRPr lang="en-US" sz="22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611688" y="1428750"/>
            <a:ext cx="214312" cy="0"/>
          </a:xfrm>
          <a:prstGeom prst="rect">
            <a:avLst/>
          </a:prstGeom>
          <a:solidFill>
            <a:srgbClr val="BCBCB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/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en-US" altLang="en-US" sz="9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611688" y="1428750"/>
            <a:ext cx="214312" cy="0"/>
          </a:xfrm>
          <a:prstGeom prst="rect">
            <a:avLst/>
          </a:prstGeom>
          <a:solidFill>
            <a:srgbClr val="BCBCB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/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en-US" altLang="en-US" sz="9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28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</a:t>
            </a:r>
            <a:r>
              <a:rPr lang="en-US" dirty="0" smtClean="0"/>
              <a:t>– Array inside Object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8263" y="2310670"/>
            <a:ext cx="11018520" cy="2708434"/>
          </a:xfrm>
        </p:spPr>
        <p:txBody>
          <a:bodyPr/>
          <a:lstStyle/>
          <a:p>
            <a:r>
              <a:rPr lang="en-US" sz="2200" dirty="0"/>
              <a:t>myObj = {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  </a:t>
            </a:r>
            <a:r>
              <a:rPr lang="en-US" sz="2200" dirty="0" smtClean="0"/>
              <a:t>	"</a:t>
            </a:r>
            <a:r>
              <a:rPr lang="en-US" sz="2200" dirty="0"/>
              <a:t>name</a:t>
            </a:r>
            <a:r>
              <a:rPr lang="en-US" sz="2200" dirty="0" smtClean="0"/>
              <a:t>":“Yashank",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  </a:t>
            </a:r>
            <a:r>
              <a:rPr lang="en-US" sz="2200" dirty="0" smtClean="0"/>
              <a:t>	"</a:t>
            </a:r>
            <a:r>
              <a:rPr lang="en-US" sz="2200" dirty="0"/>
              <a:t>age</a:t>
            </a:r>
            <a:r>
              <a:rPr lang="en-US" sz="2200" dirty="0" smtClean="0"/>
              <a:t>":20</a:t>
            </a:r>
            <a:r>
              <a:rPr lang="en-US" sz="2200" dirty="0"/>
              <a:t>,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  </a:t>
            </a:r>
            <a:r>
              <a:rPr lang="en-US" sz="2200" dirty="0" smtClean="0"/>
              <a:t>	"</a:t>
            </a:r>
            <a:r>
              <a:rPr lang="en-US" sz="2200" dirty="0"/>
              <a:t>cars": [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    </a:t>
            </a:r>
            <a:r>
              <a:rPr lang="en-US" sz="2200" dirty="0" smtClean="0"/>
              <a:t>	              {</a:t>
            </a:r>
            <a:r>
              <a:rPr lang="en-US" sz="2200" dirty="0"/>
              <a:t> "name</a:t>
            </a:r>
            <a:r>
              <a:rPr lang="en-US" sz="2200" dirty="0" smtClean="0"/>
              <a:t>":“BMW"},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   </a:t>
            </a:r>
            <a:r>
              <a:rPr lang="en-US" sz="2200" dirty="0" smtClean="0"/>
              <a:t>	</a:t>
            </a:r>
            <a:r>
              <a:rPr lang="en-US" sz="2200" dirty="0"/>
              <a:t> </a:t>
            </a:r>
            <a:r>
              <a:rPr lang="en-US" sz="2200" dirty="0"/>
              <a:t> </a:t>
            </a:r>
            <a:r>
              <a:rPr lang="en-US" sz="2200" dirty="0" smtClean="0"/>
              <a:t>            {</a:t>
            </a:r>
            <a:r>
              <a:rPr lang="en-US" sz="2200" dirty="0"/>
              <a:t> </a:t>
            </a:r>
            <a:r>
              <a:rPr lang="en-US" sz="2200" dirty="0" smtClean="0"/>
              <a:t>“Model":“X5”}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  </a:t>
            </a:r>
            <a:r>
              <a:rPr lang="en-US" sz="2200" dirty="0" smtClean="0"/>
              <a:t>	           ]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 }</a:t>
            </a:r>
            <a:endParaRPr lang="en-US" sz="22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611688" y="1428750"/>
            <a:ext cx="214312" cy="0"/>
          </a:xfrm>
          <a:prstGeom prst="rect">
            <a:avLst/>
          </a:prstGeom>
          <a:solidFill>
            <a:srgbClr val="BCBCB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/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en-US" altLang="en-US" sz="9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611688" y="1428750"/>
            <a:ext cx="214312" cy="0"/>
          </a:xfrm>
          <a:prstGeom prst="rect">
            <a:avLst/>
          </a:prstGeom>
          <a:solidFill>
            <a:srgbClr val="BCBCB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/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en-US" altLang="en-US" sz="9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59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</a:t>
            </a:r>
            <a:r>
              <a:rPr lang="en-US" dirty="0" smtClean="0"/>
              <a:t>– Complex Nested Array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8263" y="2310670"/>
            <a:ext cx="11018520" cy="3114699"/>
          </a:xfrm>
        </p:spPr>
        <p:txBody>
          <a:bodyPr/>
          <a:lstStyle/>
          <a:p>
            <a:r>
              <a:rPr lang="en-US" sz="2200" dirty="0"/>
              <a:t>myObj = {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  </a:t>
            </a:r>
            <a:r>
              <a:rPr lang="en-US" sz="2200" dirty="0" smtClean="0"/>
              <a:t>	"</a:t>
            </a:r>
            <a:r>
              <a:rPr lang="en-US" sz="2200" dirty="0"/>
              <a:t>name</a:t>
            </a:r>
            <a:r>
              <a:rPr lang="en-US" sz="2200" dirty="0" smtClean="0"/>
              <a:t>":“Yashank",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  </a:t>
            </a:r>
            <a:r>
              <a:rPr lang="en-US" sz="2200" dirty="0" smtClean="0"/>
              <a:t>	"</a:t>
            </a:r>
            <a:r>
              <a:rPr lang="en-US" sz="2200" dirty="0"/>
              <a:t>age</a:t>
            </a:r>
            <a:r>
              <a:rPr lang="en-US" sz="2200" dirty="0" smtClean="0"/>
              <a:t>":20</a:t>
            </a:r>
            <a:r>
              <a:rPr lang="en-US" sz="2200" dirty="0"/>
              <a:t>,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  </a:t>
            </a:r>
            <a:r>
              <a:rPr lang="en-US" sz="2200" dirty="0" smtClean="0"/>
              <a:t>	"</a:t>
            </a:r>
            <a:r>
              <a:rPr lang="en-US" sz="2200" dirty="0"/>
              <a:t>cars": [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    </a:t>
            </a:r>
            <a:r>
              <a:rPr lang="en-US" sz="2200" dirty="0" smtClean="0"/>
              <a:t>	              </a:t>
            </a:r>
            <a:r>
              <a:rPr lang="en-US" sz="2200" dirty="0"/>
              <a:t>{ "name":"Ford", "models":[ "Fiesta", "Focus", "Mustang" ] },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    </a:t>
            </a:r>
            <a:r>
              <a:rPr lang="en-US" sz="2200" dirty="0" smtClean="0"/>
              <a:t>	              {</a:t>
            </a:r>
            <a:r>
              <a:rPr lang="en-US" sz="2200" dirty="0"/>
              <a:t> "name":"BMW", "models":[ "320", "X3", "X5" ] },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    </a:t>
            </a:r>
            <a:r>
              <a:rPr lang="en-US" sz="2200" dirty="0" smtClean="0"/>
              <a:t>                      {</a:t>
            </a:r>
            <a:r>
              <a:rPr lang="en-US" sz="2200" dirty="0"/>
              <a:t> "name":"Fiat", "models":[ "500", "Panda" ] }  </a:t>
            </a:r>
            <a:r>
              <a:rPr lang="en-US" sz="2200" dirty="0" smtClean="0"/>
              <a:t>	          </a:t>
            </a:r>
          </a:p>
          <a:p>
            <a:r>
              <a:rPr lang="en-US" sz="2200" dirty="0" smtClean="0"/>
              <a:t>                       ]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 }</a:t>
            </a:r>
            <a:endParaRPr lang="en-US" sz="22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611688" y="1428750"/>
            <a:ext cx="214312" cy="0"/>
          </a:xfrm>
          <a:prstGeom prst="rect">
            <a:avLst/>
          </a:prstGeom>
          <a:solidFill>
            <a:srgbClr val="BCBCB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/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en-US" altLang="en-US" sz="9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611688" y="1428750"/>
            <a:ext cx="214312" cy="0"/>
          </a:xfrm>
          <a:prstGeom prst="rect">
            <a:avLst/>
          </a:prstGeom>
          <a:solidFill>
            <a:srgbClr val="BCBCB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/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en-US" altLang="en-US" sz="9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54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3033713"/>
            <a:ext cx="9144000" cy="498598"/>
          </a:xfrm>
        </p:spPr>
        <p:txBody>
          <a:bodyPr/>
          <a:lstStyle/>
          <a:p>
            <a:r>
              <a:rPr lang="en-US" dirty="0" smtClean="0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3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JSON API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182363" y="1428750"/>
            <a:ext cx="11018520" cy="369332"/>
          </a:xfrm>
        </p:spPr>
        <p:txBody>
          <a:bodyPr/>
          <a:lstStyle/>
          <a:p>
            <a:r>
              <a:rPr lang="en-US" sz="2400" dirty="0">
                <a:hlinkClick r:id="rId3"/>
              </a:rPr>
              <a:t>https://covid19.mathdro.id/api</a:t>
            </a:r>
            <a:endParaRPr lang="en-US" sz="22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611688" y="1428750"/>
            <a:ext cx="214312" cy="0"/>
          </a:xfrm>
          <a:prstGeom prst="rect">
            <a:avLst/>
          </a:prstGeom>
          <a:solidFill>
            <a:srgbClr val="BCBCB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/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en-US" altLang="en-US" sz="9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611688" y="1428750"/>
            <a:ext cx="214312" cy="0"/>
          </a:xfrm>
          <a:prstGeom prst="rect">
            <a:avLst/>
          </a:prstGeom>
          <a:solidFill>
            <a:srgbClr val="BCBCB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/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en-US" altLang="en-US" sz="9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48"/>
          <a:stretch/>
        </p:blipFill>
        <p:spPr>
          <a:xfrm>
            <a:off x="1785572" y="2215634"/>
            <a:ext cx="7612427" cy="403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9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3033713"/>
            <a:ext cx="9144000" cy="498598"/>
          </a:xfrm>
        </p:spPr>
        <p:txBody>
          <a:bodyPr/>
          <a:lstStyle/>
          <a:p>
            <a:r>
              <a:rPr lang="en-US" dirty="0" smtClean="0"/>
              <a:t>Ways to fetch data from API using 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71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JSON?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050340"/>
          </a:xfrm>
        </p:spPr>
        <p:txBody>
          <a:bodyPr/>
          <a:lstStyle/>
          <a:p>
            <a:r>
              <a:rPr lang="en-US" dirty="0" smtClean="0"/>
              <a:t>JSON - </a:t>
            </a:r>
            <a:r>
              <a:rPr lang="en-US" b="1" dirty="0"/>
              <a:t>J</a:t>
            </a:r>
            <a:r>
              <a:rPr lang="en-US" dirty="0"/>
              <a:t>ava</a:t>
            </a:r>
            <a:r>
              <a:rPr lang="en-US" b="1" dirty="0"/>
              <a:t>S</a:t>
            </a:r>
            <a:r>
              <a:rPr lang="en-US" dirty="0"/>
              <a:t>cript </a:t>
            </a:r>
            <a:r>
              <a:rPr lang="en-US" b="1" dirty="0"/>
              <a:t>O</a:t>
            </a:r>
            <a:r>
              <a:rPr lang="en-US" dirty="0"/>
              <a:t>bject </a:t>
            </a:r>
            <a:r>
              <a:rPr lang="en-US" b="1" dirty="0" smtClean="0"/>
              <a:t>N</a:t>
            </a:r>
            <a:r>
              <a:rPr lang="en-US" dirty="0" smtClean="0"/>
              <a:t>otation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Advantages of JSON</a:t>
            </a:r>
          </a:p>
          <a:p>
            <a:pPr marL="514350" indent="-514350">
              <a:buAutoNum type="arabicPeriod"/>
            </a:pPr>
            <a:r>
              <a:rPr lang="en-US" dirty="0" smtClean="0"/>
              <a:t>Language Independent</a:t>
            </a:r>
          </a:p>
          <a:p>
            <a:pPr marL="514350" indent="-514350">
              <a:buAutoNum type="arabicPeriod"/>
            </a:pPr>
            <a:r>
              <a:rPr lang="en-US" dirty="0" smtClean="0"/>
              <a:t>Self Describing</a:t>
            </a:r>
          </a:p>
          <a:p>
            <a:pPr marL="514350" indent="-514350">
              <a:buAutoNum type="arabicPeriod"/>
            </a:pPr>
            <a:r>
              <a:rPr lang="en-US" dirty="0" smtClean="0"/>
              <a:t>Data interchange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2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Call API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8263" y="1987550"/>
            <a:ext cx="11018520" cy="2880789"/>
          </a:xfrm>
        </p:spPr>
        <p:txBody>
          <a:bodyPr/>
          <a:lstStyle/>
          <a:p>
            <a:r>
              <a:rPr lang="en-US" sz="2400" dirty="0" smtClean="0"/>
              <a:t>There are 4 possible Ways to call an API</a:t>
            </a:r>
          </a:p>
          <a:p>
            <a:endParaRPr lang="en-US" sz="2400" dirty="0"/>
          </a:p>
          <a:p>
            <a:pPr marL="514350" indent="-514350">
              <a:buAutoNum type="arabicPeriod"/>
            </a:pPr>
            <a:r>
              <a:rPr lang="en-US" dirty="0" smtClean="0"/>
              <a:t>XMLHttpRequest</a:t>
            </a:r>
          </a:p>
          <a:p>
            <a:pPr marL="457200" indent="-457200">
              <a:buAutoNum type="arabicPeriod"/>
            </a:pPr>
            <a:r>
              <a:rPr lang="en-US" dirty="0" smtClean="0"/>
              <a:t>Fetch</a:t>
            </a:r>
          </a:p>
          <a:p>
            <a:pPr marL="457200" indent="-457200">
              <a:buAutoNum type="arabicPeriod"/>
            </a:pPr>
            <a:r>
              <a:rPr lang="en-US" dirty="0" smtClean="0"/>
              <a:t>Axios</a:t>
            </a:r>
          </a:p>
          <a:p>
            <a:pPr marL="457200" indent="-457200">
              <a:buAutoNum type="arabicPeriod"/>
            </a:pPr>
            <a:r>
              <a:rPr lang="en-US" dirty="0"/>
              <a:t>jQuery</a:t>
            </a:r>
            <a:endParaRPr lang="en-US" sz="22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611688" y="1428750"/>
            <a:ext cx="214312" cy="0"/>
          </a:xfrm>
          <a:prstGeom prst="rect">
            <a:avLst/>
          </a:prstGeom>
          <a:solidFill>
            <a:srgbClr val="BCBCB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/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en-US" altLang="en-US" sz="9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611688" y="1428750"/>
            <a:ext cx="214312" cy="0"/>
          </a:xfrm>
          <a:prstGeom prst="rect">
            <a:avLst/>
          </a:prstGeom>
          <a:solidFill>
            <a:srgbClr val="BCBCB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/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en-US" altLang="en-US" sz="9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85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XMLHttpRequest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8263" y="1657350"/>
            <a:ext cx="11018520" cy="4875181"/>
          </a:xfrm>
        </p:spPr>
        <p:txBody>
          <a:bodyPr/>
          <a:lstStyle/>
          <a:p>
            <a:r>
              <a:rPr lang="en-US" sz="2200" dirty="0"/>
              <a:t>l</a:t>
            </a:r>
            <a:r>
              <a:rPr lang="en-US" sz="2200" dirty="0" smtClean="0"/>
              <a:t>et request = new </a:t>
            </a:r>
            <a:r>
              <a:rPr lang="en-US" sz="2400" dirty="0" smtClean="0"/>
              <a:t>XMLHttpRequest();</a:t>
            </a:r>
          </a:p>
          <a:p>
            <a:r>
              <a:rPr lang="en-US" sz="2400" dirty="0" err="1" smtClean="0"/>
              <a:t>request.open</a:t>
            </a:r>
            <a:r>
              <a:rPr lang="en-US" sz="2400" dirty="0" smtClean="0"/>
              <a:t>(“GET”, “</a:t>
            </a:r>
            <a:r>
              <a:rPr lang="en-US" sz="2000" dirty="0" smtClean="0">
                <a:hlinkClick r:id="rId3"/>
              </a:rPr>
              <a:t>https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covid19.mathdro.id/</a:t>
            </a:r>
            <a:r>
              <a:rPr lang="en-US" sz="2000" dirty="0" err="1" smtClean="0">
                <a:hlinkClick r:id="rId3"/>
              </a:rPr>
              <a:t>api</a:t>
            </a:r>
            <a:r>
              <a:rPr lang="en-US" sz="2200" dirty="0" smtClean="0"/>
              <a:t>”);</a:t>
            </a:r>
          </a:p>
          <a:p>
            <a:r>
              <a:rPr lang="en-US" sz="2200" dirty="0" err="1" smtClean="0"/>
              <a:t>request.send</a:t>
            </a:r>
            <a:r>
              <a:rPr lang="en-US" sz="2200" dirty="0" smtClean="0"/>
              <a:t>( );</a:t>
            </a:r>
          </a:p>
          <a:p>
            <a:r>
              <a:rPr lang="en-US" sz="2200" dirty="0" err="1" smtClean="0"/>
              <a:t>request.onload</a:t>
            </a:r>
            <a:r>
              <a:rPr lang="en-US" sz="2200" dirty="0" smtClean="0"/>
              <a:t> = ( ) =&gt; {</a:t>
            </a:r>
          </a:p>
          <a:p>
            <a:r>
              <a:rPr lang="en-US" sz="2200" dirty="0" smtClean="0"/>
              <a:t>       console.log( request );</a:t>
            </a:r>
          </a:p>
          <a:p>
            <a:r>
              <a:rPr lang="en-US" sz="2200" dirty="0" smtClean="0"/>
              <a:t>       if ( </a:t>
            </a:r>
            <a:r>
              <a:rPr lang="en-US" sz="2200" dirty="0" err="1" smtClean="0"/>
              <a:t>request.status</a:t>
            </a:r>
            <a:r>
              <a:rPr lang="en-US" sz="2200" dirty="0" smtClean="0"/>
              <a:t> === 200){</a:t>
            </a:r>
          </a:p>
          <a:p>
            <a:r>
              <a:rPr lang="en-US" sz="2200" dirty="0"/>
              <a:t>	</a:t>
            </a:r>
            <a:r>
              <a:rPr lang="en-US" sz="2200" dirty="0" smtClean="0"/>
              <a:t>console.log(</a:t>
            </a:r>
            <a:r>
              <a:rPr lang="en-US" sz="2200" dirty="0" err="1" smtClean="0"/>
              <a:t>JSON.parse</a:t>
            </a:r>
            <a:r>
              <a:rPr lang="en-US" sz="2200" dirty="0" smtClean="0"/>
              <a:t>(</a:t>
            </a:r>
            <a:r>
              <a:rPr lang="en-US" sz="2200" dirty="0" err="1" smtClean="0"/>
              <a:t>request.response</a:t>
            </a:r>
            <a:r>
              <a:rPr lang="en-US" sz="2200" dirty="0" smtClean="0"/>
              <a:t>));</a:t>
            </a:r>
          </a:p>
          <a:p>
            <a:r>
              <a:rPr lang="en-US" sz="2200" dirty="0" smtClean="0"/>
              <a:t>	}</a:t>
            </a:r>
          </a:p>
          <a:p>
            <a:r>
              <a:rPr lang="en-US" sz="2200" dirty="0" smtClean="0"/>
              <a:t>       else {</a:t>
            </a:r>
          </a:p>
          <a:p>
            <a:r>
              <a:rPr lang="en-US" sz="2200" dirty="0"/>
              <a:t>	</a:t>
            </a:r>
            <a:r>
              <a:rPr lang="en-US" sz="2200" dirty="0" smtClean="0"/>
              <a:t>console.log(`error ${</a:t>
            </a:r>
            <a:r>
              <a:rPr lang="en-US" sz="2200" dirty="0" err="1" smtClean="0"/>
              <a:t>request.status</a:t>
            </a:r>
            <a:r>
              <a:rPr lang="en-US" sz="2200" dirty="0" smtClean="0"/>
              <a:t>} ${</a:t>
            </a:r>
            <a:r>
              <a:rPr lang="en-US" sz="2200" dirty="0" err="1" smtClean="0"/>
              <a:t>request.statusText</a:t>
            </a:r>
            <a:r>
              <a:rPr lang="en-US" sz="2200" dirty="0" smtClean="0"/>
              <a:t>}`)</a:t>
            </a:r>
          </a:p>
          <a:p>
            <a:r>
              <a:rPr lang="en-US" sz="2200" dirty="0"/>
              <a:t>	</a:t>
            </a:r>
            <a:r>
              <a:rPr lang="en-US" sz="2200" dirty="0" smtClean="0"/>
              <a:t>}</a:t>
            </a:r>
          </a:p>
          <a:p>
            <a:r>
              <a:rPr lang="en-US" sz="2200" dirty="0" smtClean="0"/>
              <a:t> }</a:t>
            </a:r>
            <a:endParaRPr lang="en-US" sz="20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611688" y="1428750"/>
            <a:ext cx="214312" cy="0"/>
          </a:xfrm>
          <a:prstGeom prst="rect">
            <a:avLst/>
          </a:prstGeom>
          <a:solidFill>
            <a:srgbClr val="BCBCB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/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en-US" altLang="en-US" sz="9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611688" y="1428750"/>
            <a:ext cx="214312" cy="0"/>
          </a:xfrm>
          <a:prstGeom prst="rect">
            <a:avLst/>
          </a:prstGeom>
          <a:solidFill>
            <a:srgbClr val="BCBCB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/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en-US" altLang="en-US" sz="9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9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Axios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8263" y="1657350"/>
            <a:ext cx="11018520" cy="3262432"/>
          </a:xfrm>
        </p:spPr>
        <p:txBody>
          <a:bodyPr/>
          <a:lstStyle/>
          <a:p>
            <a:r>
              <a:rPr lang="en-US" sz="2000" dirty="0" smtClean="0"/>
              <a:t>&lt;script </a:t>
            </a:r>
            <a:r>
              <a:rPr lang="en-US" sz="2000" dirty="0" err="1" smtClean="0"/>
              <a:t>src</a:t>
            </a:r>
            <a:r>
              <a:rPr lang="en-US" sz="2000" dirty="0" smtClean="0"/>
              <a:t>=“https://unpkg.com/</a:t>
            </a:r>
            <a:r>
              <a:rPr lang="en-US" sz="2000" dirty="0" err="1" smtClean="0"/>
              <a:t>axios</a:t>
            </a:r>
            <a:r>
              <a:rPr lang="en-US" sz="2000" dirty="0" smtClean="0"/>
              <a:t>/</a:t>
            </a:r>
            <a:r>
              <a:rPr lang="en-US" sz="2000" dirty="0" err="1" smtClean="0"/>
              <a:t>dist</a:t>
            </a:r>
            <a:r>
              <a:rPr lang="en-US" sz="2000" dirty="0" smtClean="0"/>
              <a:t>/axios.min.js&gt;&lt;/script&gt;</a:t>
            </a:r>
          </a:p>
          <a:p>
            <a:endParaRPr lang="en-US" sz="2000" dirty="0"/>
          </a:p>
          <a:p>
            <a:r>
              <a:rPr lang="en-US" sz="2000" dirty="0" smtClean="0"/>
              <a:t>&lt;script&gt;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axios.get</a:t>
            </a:r>
            <a:r>
              <a:rPr lang="en-US" sz="2000" dirty="0" smtClean="0"/>
              <a:t>(‘https</a:t>
            </a:r>
            <a:r>
              <a:rPr lang="en-US" sz="2000" dirty="0"/>
              <a:t>://</a:t>
            </a:r>
            <a:r>
              <a:rPr lang="en-US" sz="2000" dirty="0" smtClean="0"/>
              <a:t>covid19.mathdro.id/</a:t>
            </a:r>
            <a:r>
              <a:rPr lang="en-US" sz="2000" dirty="0" err="1" smtClean="0"/>
              <a:t>api</a:t>
            </a:r>
            <a:r>
              <a:rPr lang="en-US" sz="2000" dirty="0" smtClean="0"/>
              <a:t>’)</a:t>
            </a:r>
          </a:p>
          <a:p>
            <a:r>
              <a:rPr lang="en-US" sz="2000" dirty="0" smtClean="0"/>
              <a:t>    .then(response =&gt; {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cosole.log(</a:t>
            </a:r>
            <a:r>
              <a:rPr lang="en-US" sz="2000" dirty="0" err="1" smtClean="0"/>
              <a:t>response.data</a:t>
            </a:r>
            <a:r>
              <a:rPr lang="en-US" sz="2000" dirty="0" smtClean="0"/>
              <a:t>);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})</a:t>
            </a:r>
          </a:p>
          <a:p>
            <a:r>
              <a:rPr lang="en-US" sz="2000" dirty="0" smtClean="0"/>
              <a:t>    .catch	(error =&gt; </a:t>
            </a:r>
            <a:r>
              <a:rPr lang="en-US" sz="2000" dirty="0" err="1" smtClean="0"/>
              <a:t>console.error</a:t>
            </a:r>
            <a:r>
              <a:rPr lang="en-US" sz="2000" dirty="0" smtClean="0"/>
              <a:t>(error));</a:t>
            </a:r>
          </a:p>
          <a:p>
            <a:r>
              <a:rPr lang="en-US" sz="2000" dirty="0" smtClean="0"/>
              <a:t>&lt;/script&gt;</a:t>
            </a:r>
            <a:endParaRPr lang="en-US" sz="20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611688" y="1428750"/>
            <a:ext cx="214312" cy="0"/>
          </a:xfrm>
          <a:prstGeom prst="rect">
            <a:avLst/>
          </a:prstGeom>
          <a:solidFill>
            <a:srgbClr val="BCBCB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/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en-US" altLang="en-US" sz="9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611688" y="1428750"/>
            <a:ext cx="214312" cy="0"/>
          </a:xfrm>
          <a:prstGeom prst="rect">
            <a:avLst/>
          </a:prstGeom>
          <a:solidFill>
            <a:srgbClr val="BCBCB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/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en-US" altLang="en-US" sz="9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07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8263" y="1657350"/>
            <a:ext cx="11018520" cy="5109091"/>
          </a:xfrm>
        </p:spPr>
        <p:txBody>
          <a:bodyPr/>
          <a:lstStyle/>
          <a:p>
            <a:r>
              <a:rPr lang="en-US" sz="2000" dirty="0" smtClean="0"/>
              <a:t>&lt;script&gt;	</a:t>
            </a:r>
          </a:p>
          <a:p>
            <a:r>
              <a:rPr lang="en-US" sz="2000" dirty="0" smtClean="0"/>
              <a:t>    $(document).ready(function ()  {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$.ajax( { 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        url: “https://</a:t>
            </a:r>
            <a:r>
              <a:rPr lang="en-US" sz="2000" dirty="0" smtClean="0">
                <a:hlinkClick r:id="rId3"/>
              </a:rPr>
              <a:t>covid19.mathdro.id/</a:t>
            </a:r>
            <a:r>
              <a:rPr lang="en-US" sz="2000" dirty="0" err="1" smtClean="0">
                <a:hlinkClick r:id="rId3"/>
              </a:rPr>
              <a:t>api</a:t>
            </a:r>
            <a:r>
              <a:rPr lang="en-US" sz="2000" dirty="0" smtClean="0"/>
              <a:t>”,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        type: “GET”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        success: function (result) {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console.log(result);</a:t>
            </a:r>
          </a:p>
          <a:p>
            <a:r>
              <a:rPr lang="en-US" sz="2000" dirty="0" smtClean="0"/>
              <a:t>	        },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        error: function (error) {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             console.log(error);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        }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})</a:t>
            </a:r>
          </a:p>
          <a:p>
            <a:r>
              <a:rPr lang="en-US" sz="2000" dirty="0" smtClean="0"/>
              <a:t>})</a:t>
            </a:r>
          </a:p>
          <a:p>
            <a:r>
              <a:rPr lang="en-US" sz="2000" dirty="0" smtClean="0"/>
              <a:t>&lt;/script&gt;</a:t>
            </a:r>
            <a:endParaRPr lang="en-US" sz="20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611688" y="1428750"/>
            <a:ext cx="214312" cy="0"/>
          </a:xfrm>
          <a:prstGeom prst="rect">
            <a:avLst/>
          </a:prstGeom>
          <a:solidFill>
            <a:srgbClr val="BCBCB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/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en-US" altLang="en-US" sz="9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611688" y="1428750"/>
            <a:ext cx="214312" cy="0"/>
          </a:xfrm>
          <a:prstGeom prst="rect">
            <a:avLst/>
          </a:prstGeom>
          <a:solidFill>
            <a:srgbClr val="BCBCB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/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en-US" altLang="en-US" sz="9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48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8263" y="1657350"/>
            <a:ext cx="11018520" cy="5109091"/>
          </a:xfrm>
        </p:spPr>
        <p:txBody>
          <a:bodyPr/>
          <a:lstStyle/>
          <a:p>
            <a:r>
              <a:rPr lang="en-US" sz="2000" dirty="0"/>
              <a:t>&lt;script type="text/</a:t>
            </a:r>
            <a:r>
              <a:rPr lang="en-US" sz="2000" dirty="0" err="1"/>
              <a:t>javascript</a:t>
            </a:r>
            <a:r>
              <a:rPr lang="en-US" sz="2000" dirty="0"/>
              <a:t>"&gt;</a:t>
            </a:r>
          </a:p>
          <a:p>
            <a:r>
              <a:rPr lang="en-US" sz="2000" dirty="0"/>
              <a:t>		function click(){</a:t>
            </a:r>
          </a:p>
          <a:p>
            <a:r>
              <a:rPr lang="en-US" sz="2000" dirty="0"/>
              <a:t>			console.log("yes");</a:t>
            </a:r>
          </a:p>
          <a:p>
            <a:r>
              <a:rPr lang="en-US" sz="2000" dirty="0"/>
              <a:t>			</a:t>
            </a:r>
            <a:r>
              <a:rPr lang="en-US" sz="2000" dirty="0" err="1"/>
              <a:t>getData</a:t>
            </a:r>
            <a:r>
              <a:rPr lang="en-US" sz="2000" dirty="0"/>
              <a:t>();</a:t>
            </a:r>
          </a:p>
          <a:p>
            <a:r>
              <a:rPr lang="en-US" sz="2000" dirty="0"/>
              <a:t>		</a:t>
            </a:r>
          </a:p>
          <a:p>
            <a:r>
              <a:rPr lang="en-US" sz="2000" dirty="0"/>
              <a:t>	}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async</a:t>
            </a:r>
            <a:r>
              <a:rPr lang="en-US" sz="2000" dirty="0"/>
              <a:t> function </a:t>
            </a:r>
            <a:r>
              <a:rPr lang="en-US" sz="2000" dirty="0" err="1"/>
              <a:t>getData</a:t>
            </a:r>
            <a:r>
              <a:rPr lang="en-US" sz="2000" dirty="0"/>
              <a:t>(){</a:t>
            </a:r>
          </a:p>
          <a:p>
            <a:r>
              <a:rPr lang="en-US" sz="2000" dirty="0"/>
              <a:t>			let response = await fetch('https://covid19.mathdro.id/</a:t>
            </a:r>
            <a:r>
              <a:rPr lang="en-US" sz="2000" dirty="0" err="1"/>
              <a:t>api</a:t>
            </a:r>
            <a:r>
              <a:rPr lang="en-US" sz="2000" dirty="0"/>
              <a:t>');</a:t>
            </a:r>
          </a:p>
          <a:p>
            <a:r>
              <a:rPr lang="en-US" sz="2000" dirty="0"/>
              <a:t>			let data = await </a:t>
            </a:r>
            <a:r>
              <a:rPr lang="en-US" sz="2000" dirty="0" err="1"/>
              <a:t>response.json</a:t>
            </a:r>
            <a:r>
              <a:rPr lang="en-US" sz="2000" dirty="0"/>
              <a:t>()</a:t>
            </a:r>
          </a:p>
          <a:p>
            <a:r>
              <a:rPr lang="en-US" sz="2000" dirty="0"/>
              <a:t>			return data;</a:t>
            </a:r>
          </a:p>
          <a:p>
            <a:endParaRPr lang="en-US" sz="2000" dirty="0"/>
          </a:p>
          <a:p>
            <a:r>
              <a:rPr lang="en-US" sz="2000" dirty="0"/>
              <a:t>		}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getData</a:t>
            </a:r>
            <a:r>
              <a:rPr lang="en-US" sz="2000" dirty="0"/>
              <a:t>().then(data=&gt; console.log(</a:t>
            </a:r>
            <a:r>
              <a:rPr lang="en-US" sz="2000" dirty="0" err="1"/>
              <a:t>data.confirmed.value</a:t>
            </a:r>
            <a:r>
              <a:rPr lang="en-US" sz="2000" dirty="0"/>
              <a:t>));</a:t>
            </a:r>
          </a:p>
          <a:p>
            <a:r>
              <a:rPr lang="en-US" sz="2000" dirty="0"/>
              <a:t>	&lt;/script&gt;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611688" y="1428750"/>
            <a:ext cx="214312" cy="0"/>
          </a:xfrm>
          <a:prstGeom prst="rect">
            <a:avLst/>
          </a:prstGeom>
          <a:solidFill>
            <a:srgbClr val="BCBCB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/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en-US" altLang="en-US" sz="9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611688" y="1428750"/>
            <a:ext cx="214312" cy="0"/>
          </a:xfrm>
          <a:prstGeom prst="rect">
            <a:avLst/>
          </a:prstGeom>
          <a:solidFill>
            <a:srgbClr val="BCBCB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/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en-US" altLang="en-US" sz="9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10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Syntax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8263" y="1955070"/>
            <a:ext cx="11018520" cy="4050340"/>
          </a:xfrm>
        </p:spPr>
        <p:txBody>
          <a:bodyPr/>
          <a:lstStyle/>
          <a:p>
            <a:r>
              <a:rPr lang="en-US" dirty="0" smtClean="0"/>
              <a:t>Basic JSON Data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"</a:t>
            </a:r>
            <a:r>
              <a:rPr lang="en-US" dirty="0" smtClean="0"/>
              <a:t>name“ : “</a:t>
            </a:r>
            <a:r>
              <a:rPr lang="en-US" dirty="0"/>
              <a:t>Y</a:t>
            </a:r>
            <a:r>
              <a:rPr lang="en-US" dirty="0" smtClean="0"/>
              <a:t>ashank“</a:t>
            </a:r>
          </a:p>
          <a:p>
            <a:r>
              <a:rPr lang="en-US" dirty="0" smtClean="0"/>
              <a:t>“rollnumber” : 1810991050</a:t>
            </a:r>
          </a:p>
          <a:p>
            <a:r>
              <a:rPr lang="en-US" dirty="0" smtClean="0"/>
              <a:t>“male” : True</a:t>
            </a:r>
          </a:p>
          <a:p>
            <a:r>
              <a:rPr lang="en-US" dirty="0" smtClean="0"/>
              <a:t>“MSPLevel” : “Beta”</a:t>
            </a:r>
          </a:p>
          <a:p>
            <a:r>
              <a:rPr lang="en-US" dirty="0" smtClean="0"/>
              <a:t>“Status” : “Blocking all TikTokers”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38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Syntax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8263" y="1955070"/>
            <a:ext cx="11018520" cy="4567404"/>
          </a:xfrm>
        </p:spPr>
        <p:txBody>
          <a:bodyPr/>
          <a:lstStyle/>
          <a:p>
            <a:r>
              <a:rPr lang="en-US" dirty="0" smtClean="0"/>
              <a:t>{</a:t>
            </a:r>
          </a:p>
          <a:p>
            <a:r>
              <a:rPr lang="en-US" dirty="0"/>
              <a:t>"</a:t>
            </a:r>
            <a:r>
              <a:rPr lang="en-US" dirty="0" smtClean="0"/>
              <a:t>name“ : “</a:t>
            </a:r>
            <a:r>
              <a:rPr lang="en-US" dirty="0"/>
              <a:t>Y</a:t>
            </a:r>
            <a:r>
              <a:rPr lang="en-US" dirty="0" smtClean="0"/>
              <a:t>ashank“</a:t>
            </a:r>
          </a:p>
          <a:p>
            <a:r>
              <a:rPr lang="en-US" dirty="0" smtClean="0"/>
              <a:t>“rollnumber” : 1810991050</a:t>
            </a:r>
          </a:p>
          <a:p>
            <a:r>
              <a:rPr lang="en-US" dirty="0" smtClean="0"/>
              <a:t>“male” : True</a:t>
            </a:r>
          </a:p>
          <a:p>
            <a:r>
              <a:rPr lang="en-US" dirty="0" smtClean="0"/>
              <a:t>“MSPLevel” : “Beta”</a:t>
            </a:r>
          </a:p>
          <a:p>
            <a:r>
              <a:rPr lang="en-US" dirty="0" smtClean="0"/>
              <a:t>“Status” : “Blocking all TikTokers”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30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Syntax with JS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8263" y="1955070"/>
            <a:ext cx="11018520" cy="3533275"/>
          </a:xfrm>
        </p:spPr>
        <p:txBody>
          <a:bodyPr/>
          <a:lstStyle/>
          <a:p>
            <a:r>
              <a:rPr lang="en-US" dirty="0"/>
              <a:t>&lt;script&gt;</a:t>
            </a:r>
          </a:p>
          <a:p>
            <a:r>
              <a:rPr lang="en-US" dirty="0"/>
              <a:t>var </a:t>
            </a:r>
            <a:r>
              <a:rPr lang="en-US" dirty="0" smtClean="0"/>
              <a:t>myObj</a:t>
            </a:r>
            <a:r>
              <a:rPr lang="en-US" dirty="0"/>
              <a:t>;</a:t>
            </a:r>
          </a:p>
          <a:p>
            <a:r>
              <a:rPr lang="en-US" dirty="0"/>
              <a:t>myObj = { "name": </a:t>
            </a:r>
            <a:r>
              <a:rPr lang="en-US" dirty="0" smtClean="0"/>
              <a:t>“yashank", </a:t>
            </a:r>
            <a:r>
              <a:rPr lang="en-US" dirty="0"/>
              <a:t>"age": </a:t>
            </a:r>
            <a:r>
              <a:rPr lang="en-US" dirty="0" smtClean="0"/>
              <a:t>20, </a:t>
            </a:r>
            <a:r>
              <a:rPr lang="en-US" dirty="0"/>
              <a:t>"city": </a:t>
            </a:r>
            <a:r>
              <a:rPr lang="en-US" dirty="0" smtClean="0"/>
              <a:t>“Hissar" </a:t>
            </a:r>
            <a:r>
              <a:rPr lang="en-US" dirty="0"/>
              <a:t>};</a:t>
            </a:r>
          </a:p>
          <a:p>
            <a:r>
              <a:rPr lang="en-US" dirty="0"/>
              <a:t>myObj["name"] = </a:t>
            </a:r>
            <a:r>
              <a:rPr lang="en-US" dirty="0" smtClean="0"/>
              <a:t>“Yashank";</a:t>
            </a:r>
            <a:endParaRPr lang="en-US" dirty="0"/>
          </a:p>
          <a:p>
            <a:r>
              <a:rPr lang="en-US" dirty="0"/>
              <a:t>document.getElementById("demo").innerHTML = </a:t>
            </a:r>
            <a:r>
              <a:rPr lang="en-US" dirty="0" smtClean="0"/>
              <a:t>myObj.name;</a:t>
            </a:r>
            <a:endParaRPr lang="en-US" dirty="0"/>
          </a:p>
          <a:p>
            <a:r>
              <a:rPr lang="en-US" dirty="0"/>
              <a:t>&lt;/script&gt;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78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Data Types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8263" y="1472470"/>
            <a:ext cx="11018520" cy="5084469"/>
          </a:xfrm>
        </p:spPr>
        <p:txBody>
          <a:bodyPr/>
          <a:lstStyle/>
          <a:p>
            <a:r>
              <a:rPr lang="en-US" dirty="0" smtClean="0"/>
              <a:t>There are basically 8 types for JSON data types</a:t>
            </a:r>
          </a:p>
          <a:p>
            <a:endParaRPr lang="en-US" dirty="0"/>
          </a:p>
          <a:p>
            <a:r>
              <a:rPr lang="en-US" dirty="0" smtClean="0"/>
              <a:t>1. Number</a:t>
            </a:r>
          </a:p>
          <a:p>
            <a:r>
              <a:rPr lang="en-US" dirty="0" smtClean="0"/>
              <a:t>2. String</a:t>
            </a:r>
          </a:p>
          <a:p>
            <a:r>
              <a:rPr lang="en-US" dirty="0" smtClean="0"/>
              <a:t>3. Boolean</a:t>
            </a:r>
          </a:p>
          <a:p>
            <a:r>
              <a:rPr lang="en-US" dirty="0" smtClean="0"/>
              <a:t>4. Array</a:t>
            </a:r>
          </a:p>
          <a:p>
            <a:r>
              <a:rPr lang="en-US" dirty="0" smtClean="0"/>
              <a:t>5. Value</a:t>
            </a:r>
          </a:p>
          <a:p>
            <a:r>
              <a:rPr lang="en-US" dirty="0" smtClean="0"/>
              <a:t>6. Object</a:t>
            </a:r>
          </a:p>
          <a:p>
            <a:r>
              <a:rPr lang="en-US" dirty="0" smtClean="0"/>
              <a:t>7. Whitespace</a:t>
            </a:r>
          </a:p>
          <a:p>
            <a:r>
              <a:rPr lang="en-US" dirty="0" smtClean="0"/>
              <a:t>8. 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94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- Numbers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8263" y="1472470"/>
            <a:ext cx="11018520" cy="5620000"/>
          </a:xfrm>
        </p:spPr>
        <p:txBody>
          <a:bodyPr/>
          <a:lstStyle/>
          <a:p>
            <a:r>
              <a:rPr lang="en-US" sz="2200" dirty="0"/>
              <a:t>var subject_marks = </a:t>
            </a:r>
            <a:r>
              <a:rPr lang="en-US" sz="2200" dirty="0" smtClean="0"/>
              <a:t>{</a:t>
            </a:r>
          </a:p>
          <a:p>
            <a:r>
              <a:rPr lang="en-US" sz="2200" dirty="0" smtClean="0"/>
              <a:t>maths: 91, </a:t>
            </a:r>
          </a:p>
          <a:p>
            <a:r>
              <a:rPr lang="en-US" sz="2200" dirty="0" smtClean="0"/>
              <a:t>chemistry</a:t>
            </a:r>
            <a:r>
              <a:rPr lang="en-US" sz="2200" dirty="0"/>
              <a:t>: 97, </a:t>
            </a:r>
            <a:endParaRPr lang="en-US" sz="2200" dirty="0" smtClean="0"/>
          </a:p>
          <a:p>
            <a:r>
              <a:rPr lang="en-US" sz="2200" dirty="0" smtClean="0"/>
              <a:t>physics</a:t>
            </a:r>
            <a:r>
              <a:rPr lang="en-US" sz="2200" dirty="0"/>
              <a:t>: 86, </a:t>
            </a:r>
            <a:endParaRPr lang="en-US" sz="2200" dirty="0" smtClean="0"/>
          </a:p>
          <a:p>
            <a:r>
              <a:rPr lang="en-US" sz="2200" dirty="0" smtClean="0"/>
              <a:t>biology</a:t>
            </a:r>
            <a:r>
              <a:rPr lang="en-US" sz="2200" dirty="0"/>
              <a:t>: </a:t>
            </a:r>
            <a:r>
              <a:rPr lang="en-US" sz="2200" dirty="0" smtClean="0"/>
              <a:t>78</a:t>
            </a:r>
          </a:p>
          <a:p>
            <a:r>
              <a:rPr lang="en-US" sz="2200" dirty="0" smtClean="0"/>
              <a:t>};</a:t>
            </a:r>
          </a:p>
          <a:p>
            <a:endParaRPr lang="en-US" sz="2200" dirty="0"/>
          </a:p>
          <a:p>
            <a:r>
              <a:rPr lang="en-US" sz="2200" dirty="0"/>
              <a:t>var subject_marks = {</a:t>
            </a:r>
          </a:p>
          <a:p>
            <a:r>
              <a:rPr lang="en-US" sz="2200" dirty="0" smtClean="0"/>
              <a:t>“maths” : </a:t>
            </a:r>
            <a:r>
              <a:rPr lang="en-US" sz="2200" dirty="0"/>
              <a:t>91, </a:t>
            </a:r>
          </a:p>
          <a:p>
            <a:r>
              <a:rPr lang="en-US" sz="2200" dirty="0" smtClean="0"/>
              <a:t>“Chemistry” : </a:t>
            </a:r>
            <a:r>
              <a:rPr lang="en-US" sz="2200" dirty="0"/>
              <a:t>97, </a:t>
            </a:r>
          </a:p>
          <a:p>
            <a:r>
              <a:rPr lang="en-US" sz="2200" dirty="0" smtClean="0"/>
              <a:t>“physics” : </a:t>
            </a:r>
            <a:r>
              <a:rPr lang="en-US" sz="2200" dirty="0"/>
              <a:t>86, </a:t>
            </a:r>
          </a:p>
          <a:p>
            <a:r>
              <a:rPr lang="en-US" sz="2200" dirty="0" smtClean="0"/>
              <a:t>“biology” : </a:t>
            </a:r>
            <a:r>
              <a:rPr lang="en-US" sz="2200" dirty="0"/>
              <a:t>78</a:t>
            </a:r>
          </a:p>
          <a:p>
            <a:r>
              <a:rPr lang="en-US" sz="2200" dirty="0"/>
              <a:t>};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8852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- Strings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8263" y="1472470"/>
            <a:ext cx="11018520" cy="5213735"/>
          </a:xfrm>
        </p:spPr>
        <p:txBody>
          <a:bodyPr/>
          <a:lstStyle/>
          <a:p>
            <a:r>
              <a:rPr lang="en-US" sz="2200" dirty="0" smtClean="0"/>
              <a:t>var </a:t>
            </a:r>
            <a:r>
              <a:rPr lang="en-US" sz="2200" dirty="0"/>
              <a:t>subject_grade = </a:t>
            </a:r>
            <a:r>
              <a:rPr lang="en-US" sz="2200" dirty="0" smtClean="0"/>
              <a:t>{</a:t>
            </a:r>
          </a:p>
          <a:p>
            <a:r>
              <a:rPr lang="en-US" sz="2200" dirty="0" smtClean="0"/>
              <a:t>maths</a:t>
            </a:r>
            <a:r>
              <a:rPr lang="en-US" sz="2200" dirty="0"/>
              <a:t>: "A", </a:t>
            </a:r>
            <a:endParaRPr lang="en-US" sz="2200" dirty="0" smtClean="0"/>
          </a:p>
          <a:p>
            <a:r>
              <a:rPr lang="en-US" sz="2200" dirty="0" smtClean="0"/>
              <a:t>chemistry</a:t>
            </a:r>
            <a:r>
              <a:rPr lang="en-US" sz="2200" dirty="0"/>
              <a:t>: "A", </a:t>
            </a:r>
            <a:endParaRPr lang="en-US" sz="2200" dirty="0" smtClean="0"/>
          </a:p>
          <a:p>
            <a:r>
              <a:rPr lang="en-US" sz="2200" dirty="0" smtClean="0"/>
              <a:t>physics</a:t>
            </a:r>
            <a:r>
              <a:rPr lang="en-US" sz="2200" dirty="0"/>
              <a:t>: "B", </a:t>
            </a:r>
            <a:endParaRPr lang="en-US" sz="2200" dirty="0" smtClean="0"/>
          </a:p>
          <a:p>
            <a:r>
              <a:rPr lang="en-US" sz="2200" dirty="0" smtClean="0"/>
              <a:t>biology</a:t>
            </a:r>
            <a:r>
              <a:rPr lang="en-US" sz="2200" dirty="0"/>
              <a:t>: "</a:t>
            </a:r>
            <a:r>
              <a:rPr lang="en-US" sz="2200" dirty="0" smtClean="0"/>
              <a:t>C“</a:t>
            </a:r>
          </a:p>
          <a:p>
            <a:r>
              <a:rPr lang="en-US" sz="2200" dirty="0" smtClean="0"/>
              <a:t>};</a:t>
            </a:r>
            <a:endParaRPr lang="en-US" sz="2200" dirty="0"/>
          </a:p>
          <a:p>
            <a:r>
              <a:rPr lang="en-US" sz="2200" dirty="0"/>
              <a:t>var subject_grade = </a:t>
            </a:r>
            <a:r>
              <a:rPr lang="en-US" sz="2200" dirty="0" smtClean="0"/>
              <a:t>{</a:t>
            </a:r>
          </a:p>
          <a:p>
            <a:r>
              <a:rPr lang="en-US" sz="2200" dirty="0" smtClean="0"/>
              <a:t>“maths” : “A”, </a:t>
            </a:r>
            <a:endParaRPr lang="en-US" sz="2200" dirty="0"/>
          </a:p>
          <a:p>
            <a:r>
              <a:rPr lang="en-US" sz="2200" dirty="0" smtClean="0"/>
              <a:t>“Chemistry” :”A”, </a:t>
            </a:r>
            <a:endParaRPr lang="en-US" sz="2200" dirty="0"/>
          </a:p>
          <a:p>
            <a:r>
              <a:rPr lang="en-US" sz="2200" dirty="0" smtClean="0"/>
              <a:t>“physics” : “B”, </a:t>
            </a:r>
            <a:endParaRPr lang="en-US" sz="2200" dirty="0"/>
          </a:p>
          <a:p>
            <a:r>
              <a:rPr lang="en-US" sz="2200" dirty="0" smtClean="0"/>
              <a:t>“biology” : “C”</a:t>
            </a:r>
            <a:endParaRPr lang="en-US" sz="2200" dirty="0"/>
          </a:p>
          <a:p>
            <a:r>
              <a:rPr lang="en-US" sz="2200" dirty="0"/>
              <a:t>};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2766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- Boolean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8263" y="1472470"/>
            <a:ext cx="11018520" cy="5213735"/>
          </a:xfrm>
        </p:spPr>
        <p:txBody>
          <a:bodyPr/>
          <a:lstStyle/>
          <a:p>
            <a:r>
              <a:rPr lang="en-US" sz="2200" dirty="0" smtClean="0"/>
              <a:t>var </a:t>
            </a:r>
            <a:r>
              <a:rPr lang="en-US" sz="2200" dirty="0"/>
              <a:t>subject_grade = </a:t>
            </a:r>
            <a:r>
              <a:rPr lang="en-US" sz="2200" dirty="0" smtClean="0"/>
              <a:t>{</a:t>
            </a:r>
          </a:p>
          <a:p>
            <a:r>
              <a:rPr lang="en-US" sz="2200" dirty="0" smtClean="0"/>
              <a:t>maths</a:t>
            </a:r>
            <a:r>
              <a:rPr lang="en-US" sz="2200" dirty="0"/>
              <a:t>: </a:t>
            </a:r>
            <a:r>
              <a:rPr lang="en-US" sz="2200" dirty="0" smtClean="0"/>
              <a:t>true, </a:t>
            </a:r>
          </a:p>
          <a:p>
            <a:r>
              <a:rPr lang="en-US" sz="2200" dirty="0" smtClean="0"/>
              <a:t>chemistry</a:t>
            </a:r>
            <a:r>
              <a:rPr lang="en-US" sz="2200" dirty="0"/>
              <a:t>: </a:t>
            </a:r>
            <a:r>
              <a:rPr lang="en-US" sz="2200" dirty="0" smtClean="0"/>
              <a:t>true, </a:t>
            </a:r>
          </a:p>
          <a:p>
            <a:r>
              <a:rPr lang="en-US" sz="2200" dirty="0" smtClean="0"/>
              <a:t>physics: false, </a:t>
            </a:r>
          </a:p>
          <a:p>
            <a:r>
              <a:rPr lang="en-US" sz="2200" dirty="0" smtClean="0"/>
              <a:t>biology</a:t>
            </a:r>
            <a:r>
              <a:rPr lang="en-US" sz="2200" dirty="0"/>
              <a:t>: </a:t>
            </a:r>
            <a:r>
              <a:rPr lang="en-US" sz="2200" dirty="0" smtClean="0"/>
              <a:t>true</a:t>
            </a:r>
          </a:p>
          <a:p>
            <a:r>
              <a:rPr lang="en-US" sz="2200" dirty="0" smtClean="0"/>
              <a:t>};</a:t>
            </a:r>
            <a:endParaRPr lang="en-US" sz="2200" dirty="0"/>
          </a:p>
          <a:p>
            <a:r>
              <a:rPr lang="en-US" sz="2200" dirty="0"/>
              <a:t>var subject_grade = </a:t>
            </a:r>
            <a:r>
              <a:rPr lang="en-US" sz="2200" dirty="0" smtClean="0"/>
              <a:t>{</a:t>
            </a:r>
          </a:p>
          <a:p>
            <a:r>
              <a:rPr lang="en-US" sz="2200" dirty="0" smtClean="0"/>
              <a:t>“maths” : true, </a:t>
            </a:r>
            <a:endParaRPr lang="en-US" sz="2200" dirty="0"/>
          </a:p>
          <a:p>
            <a:r>
              <a:rPr lang="en-US" sz="2200" dirty="0" smtClean="0"/>
              <a:t>“Chemistry” :false, </a:t>
            </a:r>
            <a:endParaRPr lang="en-US" sz="2200" dirty="0"/>
          </a:p>
          <a:p>
            <a:r>
              <a:rPr lang="en-US" sz="2200" dirty="0" smtClean="0"/>
              <a:t>“physics” : false, </a:t>
            </a:r>
            <a:endParaRPr lang="en-US" sz="2200" dirty="0"/>
          </a:p>
          <a:p>
            <a:r>
              <a:rPr lang="en-US" sz="2200" dirty="0" smtClean="0"/>
              <a:t>“biology” : true</a:t>
            </a:r>
            <a:endParaRPr lang="en-US" sz="2200" dirty="0"/>
          </a:p>
          <a:p>
            <a:r>
              <a:rPr lang="en-US" sz="2200" dirty="0"/>
              <a:t>};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949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 TEMPLATE">
  <a:themeElements>
    <a:clrScheme name="MSP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BCF2"/>
      </a:accent2>
      <a:accent3>
        <a:srgbClr val="D2D2D2"/>
      </a:accent3>
      <a:accent4>
        <a:srgbClr val="737373"/>
      </a:accent4>
      <a:accent5>
        <a:srgbClr val="505050"/>
      </a:accent5>
      <a:accent6>
        <a:srgbClr val="FFFFFF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060840F4-8442-4154-AE03-05700860E1B6}" vid="{2CA35654-AA95-4EAF-8C1E-008A884F020F}"/>
    </a:ext>
  </a:extLst>
</a:theme>
</file>

<file path=ppt/theme/theme2.xml><?xml version="1.0" encoding="utf-8"?>
<a:theme xmlns:a="http://schemas.openxmlformats.org/drawingml/2006/main" name="SOFT BLACK TEMPLATE">
  <a:themeElements>
    <a:clrScheme name="MSP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BCF2"/>
      </a:accent2>
      <a:accent3>
        <a:srgbClr val="D2D2D2"/>
      </a:accent3>
      <a:accent4>
        <a:srgbClr val="737373"/>
      </a:accent4>
      <a:accent5>
        <a:srgbClr val="505050"/>
      </a:accent5>
      <a:accent6>
        <a:srgbClr val="FFFFFF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060840F4-8442-4154-AE03-05700860E1B6}" vid="{5909D274-6178-43D8-BFA6-D91DA2D0006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8bc6fde-72ac-489a-b0a4-ba51770a119a" xsi:nil="true"/>
    <SharedWithUsers xmlns="efd76e83-4173-4a26-b431-618a788339a8">
      <UserInfo>
        <DisplayName/>
        <AccountId xsi:nil="true"/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37F06C4865FD4A8A403F66497FF9A9" ma:contentTypeVersion="9" ma:contentTypeDescription="Create a new document." ma:contentTypeScope="" ma:versionID="a89df2058cab5a593722d353eaead93e">
  <xsd:schema xmlns:xsd="http://www.w3.org/2001/XMLSchema" xmlns:xs="http://www.w3.org/2001/XMLSchema" xmlns:p="http://schemas.microsoft.com/office/2006/metadata/properties" xmlns:ns2="78bc6fde-72ac-489a-b0a4-ba51770a119a" xmlns:ns3="efd76e83-4173-4a26-b431-618a788339a8" targetNamespace="http://schemas.microsoft.com/office/2006/metadata/properties" ma:root="true" ma:fieldsID="6b5bfdbecf4e2213c1753b816864b849" ns2:_="" ns3:_="">
    <xsd:import namespace="78bc6fde-72ac-489a-b0a4-ba51770a119a"/>
    <xsd:import namespace="efd76e83-4173-4a26-b431-618a788339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bc6fde-72ac-489a-b0a4-ba51770a11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d76e83-4173-4a26-b431-618a788339a8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http://schemas.microsoft.com/office/2006/documentManagement/types"/>
    <ds:schemaRef ds:uri="efd76e83-4173-4a26-b431-618a788339a8"/>
    <ds:schemaRef ds:uri="http://purl.org/dc/elements/1.1/"/>
    <ds:schemaRef ds:uri="http://schemas.microsoft.com/office/2006/metadata/properties"/>
    <ds:schemaRef ds:uri="78bc6fde-72ac-489a-b0a4-ba51770a119a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50FDDDA-2B44-4718-AC8F-B351EFD61F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bc6fde-72ac-489a-b0a4-ba51770a119a"/>
    <ds:schemaRef ds:uri="efd76e83-4173-4a26-b431-618a788339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WHITE TEMPLATE</Template>
  <TotalTime>303</TotalTime>
  <Words>1281</Words>
  <Application>Microsoft Office PowerPoint</Application>
  <PresentationFormat>Widescreen</PresentationFormat>
  <Paragraphs>285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Consolas</vt:lpstr>
      <vt:lpstr>inherit</vt:lpstr>
      <vt:lpstr>Segoe UI</vt:lpstr>
      <vt:lpstr>Segoe UI Light</vt:lpstr>
      <vt:lpstr>Segoe UI Semibold</vt:lpstr>
      <vt:lpstr>Segoe UI Semilight</vt:lpstr>
      <vt:lpstr>Wingdings</vt:lpstr>
      <vt:lpstr>WHITE TEMPLATE</vt:lpstr>
      <vt:lpstr>SOFT BLACK TEMPLATE</vt:lpstr>
      <vt:lpstr>JSON Data and API Calling</vt:lpstr>
      <vt:lpstr>What is JSON?</vt:lpstr>
      <vt:lpstr>JSON Syntax</vt:lpstr>
      <vt:lpstr>JSON Syntax</vt:lpstr>
      <vt:lpstr>JSON Syntax with JS</vt:lpstr>
      <vt:lpstr>JSON Data Types</vt:lpstr>
      <vt:lpstr>JSON - Numbers</vt:lpstr>
      <vt:lpstr>JSON - Strings</vt:lpstr>
      <vt:lpstr>JSON - Boolean</vt:lpstr>
      <vt:lpstr>JSON - Array</vt:lpstr>
      <vt:lpstr>JSON - Null</vt:lpstr>
      <vt:lpstr>JSON - Value</vt:lpstr>
      <vt:lpstr>Different types of Nested JSON data</vt:lpstr>
      <vt:lpstr>JSON – Object inside Object</vt:lpstr>
      <vt:lpstr>JSON – Array inside Object</vt:lpstr>
      <vt:lpstr>JSON – Complex Nested Array</vt:lpstr>
      <vt:lpstr>API</vt:lpstr>
      <vt:lpstr>Example JSON API</vt:lpstr>
      <vt:lpstr>Ways to fetch data from API using JS</vt:lpstr>
      <vt:lpstr>Ways to Call API</vt:lpstr>
      <vt:lpstr>XMLHttpRequest</vt:lpstr>
      <vt:lpstr>Axios</vt:lpstr>
      <vt:lpstr>jQuery</vt:lpstr>
      <vt:lpstr>Fetch</vt:lpstr>
    </vt:vector>
  </TitlesOfParts>
  <Manager>&lt;Comms manager name here&gt;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name or  presentation title</dc:title>
  <dc:subject>MSP Program</dc:subject>
  <dc:creator>David Jensen</dc:creator>
  <cp:keywords/>
  <dc:description/>
  <cp:lastModifiedBy>Yashank</cp:lastModifiedBy>
  <cp:revision>38</cp:revision>
  <dcterms:created xsi:type="dcterms:W3CDTF">2019-03-28T18:40:02Z</dcterms:created>
  <dcterms:modified xsi:type="dcterms:W3CDTF">2020-05-27T18:58:53Z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0x0101003137F06C4865FD4A8A403F66497FF9A9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  <property fmtid="{D5CDD505-2E9C-101B-9397-08002B2CF9AE}" pid="20" name="Order">
    <vt:r8>599000</vt:r8>
  </property>
  <property fmtid="{D5CDD505-2E9C-101B-9397-08002B2CF9AE}" pid="21" name="xd_Signature">
    <vt:bool>false</vt:bool>
  </property>
  <property fmtid="{D5CDD505-2E9C-101B-9397-08002B2CF9AE}" pid="22" name="xd_ProgID">
    <vt:lpwstr/>
  </property>
  <property fmtid="{D5CDD505-2E9C-101B-9397-08002B2CF9AE}" pid="23" name="_SourceUrl">
    <vt:lpwstr/>
  </property>
  <property fmtid="{D5CDD505-2E9C-101B-9397-08002B2CF9AE}" pid="24" name="_SharedFileIndex">
    <vt:lpwstr/>
  </property>
  <property fmtid="{D5CDD505-2E9C-101B-9397-08002B2CF9AE}" pid="25" name="ComplianceAssetId">
    <vt:lpwstr/>
  </property>
  <property fmtid="{D5CDD505-2E9C-101B-9397-08002B2CF9AE}" pid="26" name="TemplateUrl">
    <vt:lpwstr/>
  </property>
</Properties>
</file>