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Wuy0wq9VeLIpb9L91YfppJi9o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29103d65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29103d6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29103d65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29103d6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29103d65b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29103d65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29103d65b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29103d6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29103d65b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29103d6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29103d65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29103d6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9.jpg"/><Relationship Id="rId5" Type="http://schemas.openxmlformats.org/officeDocument/2006/relationships/image" Target="../media/image21.jpg"/><Relationship Id="rId6" Type="http://schemas.openxmlformats.org/officeDocument/2006/relationships/image" Target="../media/image17.jpg"/><Relationship Id="rId7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24512" l="0" r="0" t="19740"/>
          <a:stretch/>
        </p:blipFill>
        <p:spPr>
          <a:xfrm>
            <a:off x="1823700" y="3"/>
            <a:ext cx="8544600" cy="4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102500" y="4763475"/>
            <a:ext cx="998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DAD"/>
                </a:solidFill>
                <a:latin typeface="Calibri"/>
                <a:ea typeface="Calibri"/>
                <a:cs typeface="Calibri"/>
                <a:sym typeface="Calibri"/>
              </a:rPr>
              <a:t>İnvestisiya həyatınıza BRCapital ilə yeni nəfəs verin!</a:t>
            </a:r>
            <a:endParaRPr b="1" sz="3600">
              <a:solidFill>
                <a:srgbClr val="000DA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DAD"/>
                </a:solidFill>
                <a:latin typeface="Calibri"/>
                <a:ea typeface="Calibri"/>
                <a:cs typeface="Calibri"/>
                <a:sym typeface="Calibri"/>
              </a:rPr>
              <a:t>Daha parlaq gələcəyə bizlə yatırım edin!</a:t>
            </a:r>
            <a:endParaRPr b="1" sz="3600">
              <a:solidFill>
                <a:srgbClr val="000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AAE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C4AAE"/>
                </a:solidFill>
              </a:rPr>
              <a:t>Gələcək əlavələr</a:t>
            </a:r>
            <a:endParaRPr b="1">
              <a:solidFill>
                <a:srgbClr val="3C4AAE"/>
              </a:solidFill>
            </a:endParaRPr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838200" y="1690700"/>
            <a:ext cx="65781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ForEx bazarına investisiya imkanları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Avtomatlaşdırılmış Smart İnvestisiya sistemi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4532125" y="4024513"/>
            <a:ext cx="7137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Kripto-investisiya və Kripto-ticarət imkanları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Crowdfunding-də equity strategiyasından əlavə Reward, Debt və Fundraising strategiyaların tətbiq olunması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200" y="365125"/>
            <a:ext cx="3485701" cy="34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850825"/>
            <a:ext cx="3926502" cy="26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29103d65b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C4AAE"/>
                </a:solidFill>
              </a:rPr>
              <a:t>Bank Respublikanın əməkdaşları ilə qarşılıqlı çalışa biləcəyimiz sahələr</a:t>
            </a:r>
            <a:endParaRPr b="1">
              <a:solidFill>
                <a:srgbClr val="3C4AAE"/>
              </a:solidFill>
            </a:endParaRPr>
          </a:p>
        </p:txBody>
      </p:sp>
      <p:pic>
        <p:nvPicPr>
          <p:cNvPr id="189" name="Google Shape;189;g1429103d65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0" y="1947825"/>
            <a:ext cx="3292850" cy="8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429103d65b_0_6"/>
          <p:cNvSpPr txBox="1"/>
          <p:nvPr/>
        </p:nvSpPr>
        <p:spPr>
          <a:xfrm>
            <a:off x="3438900" y="1690825"/>
            <a:ext cx="531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AutoNum type="arabicParenR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Hesaba mədaxil və hesabdan məxaric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E-Pul.Az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və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GoldenPay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vasitəsilə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1429103d65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9375" y="1083175"/>
            <a:ext cx="2600700" cy="2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429103d65b_0_6"/>
          <p:cNvSpPr txBox="1"/>
          <p:nvPr/>
        </p:nvSpPr>
        <p:spPr>
          <a:xfrm>
            <a:off x="324825" y="3582100"/>
            <a:ext cx="6208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2) 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“Portmanat”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ilə birgə fəaliyyət çərçivəsində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Kripto-investisiya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1429103d65b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210" y="3076225"/>
            <a:ext cx="3874717" cy="18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429103d65b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38" y="4846825"/>
            <a:ext cx="1891275" cy="18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429103d65b_0_6"/>
          <p:cNvSpPr txBox="1"/>
          <p:nvPr/>
        </p:nvSpPr>
        <p:spPr>
          <a:xfrm>
            <a:off x="3694975" y="5099775"/>
            <a:ext cx="750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“Khazar Ventures”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- ın investorlarının fəaliyyətini bizim platforma üzərindən təşkil etmək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553720" y="775073"/>
            <a:ext cx="107442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AAE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3C4AAE"/>
                </a:solidFill>
              </a:rPr>
              <a:t>Meet the team</a:t>
            </a:r>
            <a:endParaRPr b="1" sz="4800">
              <a:solidFill>
                <a:srgbClr val="3C4AAE"/>
              </a:solidFill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534750" y="2519680"/>
            <a:ext cx="1749868" cy="168512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2878456" y="2519680"/>
            <a:ext cx="1749868" cy="1685122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5213351" y="2519680"/>
            <a:ext cx="1749868" cy="168512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7539435" y="2519680"/>
            <a:ext cx="1749868" cy="1685122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9874330" y="2519680"/>
            <a:ext cx="1749868" cy="1685122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211275" y="4359625"/>
            <a:ext cx="238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Mahammad Valiyev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and project manager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2558938" y="4372163"/>
            <a:ext cx="238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Kamran İsmayilzade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 Developer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7322063" y="4377613"/>
            <a:ext cx="218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Kamran Mehdiyev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Full-stack Developer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9744472" y="4359632"/>
            <a:ext cx="1990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 Babayev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 Developer and UX/UI Designer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4995975" y="4359625"/>
            <a:ext cx="2184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Lalazar Shirinli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Analyst and Financial Expert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19738"/>
          <a:stretch/>
        </p:blipFill>
        <p:spPr>
          <a:xfrm>
            <a:off x="2611671" y="619760"/>
            <a:ext cx="7430651" cy="5963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 txBox="1"/>
          <p:nvPr/>
        </p:nvSpPr>
        <p:spPr>
          <a:xfrm>
            <a:off x="3078479" y="4637333"/>
            <a:ext cx="696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DAD"/>
                </a:solidFill>
                <a:latin typeface="Calibri"/>
                <a:ea typeface="Calibri"/>
                <a:cs typeface="Calibri"/>
                <a:sym typeface="Calibri"/>
              </a:rPr>
              <a:t>Daha parlaq gələcəyə bizimlə yatırım et!</a:t>
            </a:r>
            <a:endParaRPr b="1" sz="3600">
              <a:solidFill>
                <a:srgbClr val="000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9103d65b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DAD"/>
                </a:solidFill>
              </a:rPr>
              <a:t>BRCapital nədir?</a:t>
            </a:r>
            <a:endParaRPr b="1">
              <a:solidFill>
                <a:srgbClr val="000DAD"/>
              </a:solidFill>
            </a:endParaRPr>
          </a:p>
        </p:txBody>
      </p:sp>
      <p:sp>
        <p:nvSpPr>
          <p:cNvPr id="91" name="Google Shape;91;g1429103d65b_0_28"/>
          <p:cNvSpPr txBox="1"/>
          <p:nvPr>
            <p:ph idx="1" type="body"/>
          </p:nvPr>
        </p:nvSpPr>
        <p:spPr>
          <a:xfrm>
            <a:off x="518400" y="1921150"/>
            <a:ext cx="11155200" cy="76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BRCapital t</a:t>
            </a:r>
            <a:r>
              <a:rPr b="1" lang="en-US"/>
              <a:t>am olaraq onlayn fəaliyyət göstərən İnvestisiya platformasıdır.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Bu platforma müştərilərə multivalyutalı hesablar təqdim edir.</a:t>
            </a:r>
            <a:endParaRPr b="1"/>
          </a:p>
        </p:txBody>
      </p:sp>
      <p:sp>
        <p:nvSpPr>
          <p:cNvPr id="92" name="Google Shape;92;g1429103d65b_0_28"/>
          <p:cNvSpPr txBox="1"/>
          <p:nvPr/>
        </p:nvSpPr>
        <p:spPr>
          <a:xfrm>
            <a:off x="3317100" y="2848813"/>
            <a:ext cx="55578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Müştərilərə </a:t>
            </a:r>
            <a:r>
              <a:rPr b="1" lang="en-US" sz="2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istədikləri valyutadan</a:t>
            </a: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 növbəti sərmayə yatırma imkanları </a:t>
            </a: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təqdim olunur</a:t>
            </a: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1429103d65b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0" y="4512350"/>
            <a:ext cx="948050" cy="9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429103d65b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225" y="4512350"/>
            <a:ext cx="948050" cy="9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429103d65b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725" y="4512350"/>
            <a:ext cx="948050" cy="9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429103d65b_0_28"/>
          <p:cNvSpPr txBox="1"/>
          <p:nvPr/>
        </p:nvSpPr>
        <p:spPr>
          <a:xfrm>
            <a:off x="680900" y="4539975"/>
            <a:ext cx="3299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DAD"/>
                </a:solidFill>
                <a:latin typeface="Calibri"/>
                <a:ea typeface="Calibri"/>
                <a:cs typeface="Calibri"/>
                <a:sym typeface="Calibri"/>
              </a:rPr>
              <a:t>Ölkədəki böyük korporasiyalara investisiya</a:t>
            </a:r>
            <a:endParaRPr b="1" sz="2300">
              <a:solidFill>
                <a:srgbClr val="000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429103d65b_0_28"/>
          <p:cNvSpPr txBox="1"/>
          <p:nvPr/>
        </p:nvSpPr>
        <p:spPr>
          <a:xfrm>
            <a:off x="4766788" y="4424950"/>
            <a:ext cx="2939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DAD"/>
                </a:solidFill>
                <a:latin typeface="Calibri"/>
                <a:ea typeface="Calibri"/>
                <a:cs typeface="Calibri"/>
                <a:sym typeface="Calibri"/>
              </a:rPr>
              <a:t>Startup-lara investisiya</a:t>
            </a:r>
            <a:endParaRPr b="1" sz="2300">
              <a:solidFill>
                <a:srgbClr val="000DA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DAD"/>
                </a:solidFill>
                <a:latin typeface="Calibri"/>
                <a:ea typeface="Calibri"/>
                <a:cs typeface="Calibri"/>
                <a:sym typeface="Calibri"/>
              </a:rPr>
              <a:t>(Equity Crowdfunding)</a:t>
            </a:r>
            <a:endParaRPr b="1" sz="2300">
              <a:solidFill>
                <a:srgbClr val="000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29103d65b_0_28"/>
          <p:cNvSpPr txBox="1"/>
          <p:nvPr/>
        </p:nvSpPr>
        <p:spPr>
          <a:xfrm>
            <a:off x="9149300" y="4424950"/>
            <a:ext cx="2939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DAD"/>
                </a:solidFill>
                <a:latin typeface="Calibri"/>
                <a:ea typeface="Calibri"/>
                <a:cs typeface="Calibri"/>
                <a:sym typeface="Calibri"/>
              </a:rPr>
              <a:t>Uşaqlarınızın Junior Card Bank hesablarına</a:t>
            </a:r>
            <a:endParaRPr b="1" sz="2300">
              <a:solidFill>
                <a:srgbClr val="000DA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DAD"/>
                </a:solidFill>
                <a:latin typeface="Calibri"/>
                <a:ea typeface="Calibri"/>
                <a:cs typeface="Calibri"/>
                <a:sym typeface="Calibri"/>
              </a:rPr>
              <a:t>investisiya</a:t>
            </a:r>
            <a:endParaRPr b="1" sz="2300">
              <a:solidFill>
                <a:srgbClr val="000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C4AAE"/>
                </a:solidFill>
              </a:rPr>
              <a:t>Əhatə etdiyimiz auditoriya</a:t>
            </a:r>
            <a:endParaRPr b="1">
              <a:solidFill>
                <a:srgbClr val="3C4AAE"/>
              </a:solidFill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18225"/>
            <a:ext cx="6295726" cy="373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7670550" y="2049025"/>
            <a:ext cx="3770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arenR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18+ yaşı olan vətəndaşlar: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Dünyada: 7.2 milyard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Azərbaycanda: 7.4 milyon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670550" y="3340425"/>
            <a:ext cx="3770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2)    Azərbaycandakı böyük korporasiyalar (SOCAR, BRAVO, AzerGold və s.)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670550" y="4631825"/>
            <a:ext cx="3770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)   Daxili və xarici Startup ekosistemi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29103d65b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DAD"/>
                </a:solidFill>
              </a:rPr>
              <a:t>Bazardakı digər investisiya şirkətləri</a:t>
            </a:r>
            <a:endParaRPr b="1">
              <a:solidFill>
                <a:srgbClr val="000DAD"/>
              </a:solidFill>
            </a:endParaRPr>
          </a:p>
        </p:txBody>
      </p:sp>
      <p:pic>
        <p:nvPicPr>
          <p:cNvPr id="113" name="Google Shape;113;g1429103d65b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00" y="1690825"/>
            <a:ext cx="2690000" cy="19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429103d65b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813" y="1280250"/>
            <a:ext cx="4381675" cy="27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429103d65b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0525" y="1690825"/>
            <a:ext cx="26765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429103d65b_0_44"/>
          <p:cNvSpPr txBox="1"/>
          <p:nvPr/>
        </p:nvSpPr>
        <p:spPr>
          <a:xfrm>
            <a:off x="838200" y="3688800"/>
            <a:ext cx="11205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Çatışmayan cəhətlər:</a:t>
            </a:r>
            <a:endParaRPr b="1"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Xidmət tam olaraq onlayn deyil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İnvestisiyalar yalnız bir valyuta üzərindən mümkündür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Yalnız böyük korporasiyalar ilə əməkdaşlıq edirlər (Startuplar üçün heç bir təşəbbüs yoxdur)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1429103d65b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95839" y="3395798"/>
            <a:ext cx="1425898" cy="15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29103d65b_0_59"/>
          <p:cNvSpPr txBox="1"/>
          <p:nvPr>
            <p:ph type="title"/>
          </p:nvPr>
        </p:nvSpPr>
        <p:spPr>
          <a:xfrm>
            <a:off x="838200" y="4788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000DAD"/>
                </a:solidFill>
              </a:rPr>
              <a:t>Aktiv olaraq crowdfunding xidməti təklif edən platforma - </a:t>
            </a:r>
            <a:r>
              <a:rPr b="1" lang="en-US" sz="4900">
                <a:solidFill>
                  <a:srgbClr val="FF0000"/>
                </a:solidFill>
              </a:rPr>
              <a:t>yoxdur</a:t>
            </a:r>
            <a:r>
              <a:rPr b="1" lang="en-US" sz="4900">
                <a:solidFill>
                  <a:srgbClr val="000DAD"/>
                </a:solidFill>
              </a:rPr>
              <a:t>!</a:t>
            </a:r>
            <a:endParaRPr b="1" sz="4900">
              <a:solidFill>
                <a:srgbClr val="000DAD"/>
              </a:solidFill>
            </a:endParaRPr>
          </a:p>
        </p:txBody>
      </p:sp>
      <p:pic>
        <p:nvPicPr>
          <p:cNvPr id="123" name="Google Shape;123;g1429103d65b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00" y="2038225"/>
            <a:ext cx="3585376" cy="25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429103d65b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3725" y="2038225"/>
            <a:ext cx="2040825" cy="20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29103d65b_0_59"/>
          <p:cNvSpPr txBox="1"/>
          <p:nvPr/>
        </p:nvSpPr>
        <p:spPr>
          <a:xfrm>
            <a:off x="5259000" y="2673888"/>
            <a:ext cx="167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VƏ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29103d65b_0_59"/>
          <p:cNvSpPr txBox="1"/>
          <p:nvPr/>
        </p:nvSpPr>
        <p:spPr>
          <a:xfrm>
            <a:off x="3737775" y="4475225"/>
            <a:ext cx="446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000DAD"/>
                </a:solidFill>
                <a:latin typeface="Calibri"/>
                <a:ea typeface="Calibri"/>
                <a:cs typeface="Calibri"/>
                <a:sym typeface="Calibri"/>
              </a:rPr>
              <a:t>BRCapital </a:t>
            </a: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ilə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tam </a:t>
            </a:r>
            <a:r>
              <a:rPr b="1" lang="en-US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formada!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9103d65b_0_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DAD"/>
                </a:solidFill>
              </a:rPr>
              <a:t>BRCapital ən optimal variantdır!</a:t>
            </a:r>
            <a:endParaRPr sz="4800">
              <a:solidFill>
                <a:srgbClr val="000DAD"/>
              </a:solidFill>
            </a:endParaRPr>
          </a:p>
        </p:txBody>
      </p:sp>
      <p:pic>
        <p:nvPicPr>
          <p:cNvPr id="132" name="Google Shape;132;g1429103d65b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50" y="1890663"/>
            <a:ext cx="1699875" cy="9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429103d65b_0_70"/>
          <p:cNvSpPr txBox="1"/>
          <p:nvPr/>
        </p:nvSpPr>
        <p:spPr>
          <a:xfrm>
            <a:off x="1657625" y="2067613"/>
            <a:ext cx="42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Multivalyutalı hesab imkanı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429103d65b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125" y="3195575"/>
            <a:ext cx="1699875" cy="9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429103d65b_0_70"/>
          <p:cNvSpPr txBox="1"/>
          <p:nvPr/>
        </p:nvSpPr>
        <p:spPr>
          <a:xfrm>
            <a:off x="3243363" y="3291275"/>
            <a:ext cx="538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Startuplar və innovativ layihələr üçün dəstək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1429103d65b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925" y="2106213"/>
            <a:ext cx="1699875" cy="9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429103d65b_0_70"/>
          <p:cNvSpPr txBox="1"/>
          <p:nvPr/>
        </p:nvSpPr>
        <p:spPr>
          <a:xfrm>
            <a:off x="7459300" y="2067613"/>
            <a:ext cx="429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Tamamilə onlayn investisiya imkanı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1429103d65b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2525" y="4337975"/>
            <a:ext cx="1699875" cy="9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429103d65b_0_70"/>
          <p:cNvSpPr txBox="1"/>
          <p:nvPr/>
        </p:nvSpPr>
        <p:spPr>
          <a:xfrm>
            <a:off x="6987625" y="4299388"/>
            <a:ext cx="429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Uşaqların gələcəyi üçün investisiya imkanı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1429103d65b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400" y="5474050"/>
            <a:ext cx="1699875" cy="9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429103d65b_0_70"/>
          <p:cNvSpPr txBox="1"/>
          <p:nvPr/>
        </p:nvSpPr>
        <p:spPr>
          <a:xfrm>
            <a:off x="1657625" y="5435463"/>
            <a:ext cx="429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Hesaba komissiyasız mədaxil və məxaric imkanı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29103d65b_0_23"/>
          <p:cNvSpPr txBox="1"/>
          <p:nvPr>
            <p:ph type="title"/>
          </p:nvPr>
        </p:nvSpPr>
        <p:spPr>
          <a:xfrm>
            <a:off x="838200" y="24898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44">
                <a:solidFill>
                  <a:srgbClr val="000DAD"/>
                </a:solidFill>
              </a:rPr>
              <a:t>Layihəmizin işlək MVP-si ilə tanış olaq</a:t>
            </a:r>
            <a:endParaRPr b="1" sz="5644">
              <a:solidFill>
                <a:srgbClr val="000DA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AAE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3C4AAE"/>
                </a:solidFill>
              </a:rPr>
              <a:t>Bank Respublika üçün faydalar</a:t>
            </a:r>
            <a:endParaRPr b="1" sz="6000">
              <a:solidFill>
                <a:srgbClr val="3C4AAE"/>
              </a:solidFill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838200" y="1674496"/>
            <a:ext cx="98666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BRCapital Bank Respublikaya nə qazandıracaq?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77025"/>
            <a:ext cx="1514694" cy="86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 txBox="1"/>
          <p:nvPr/>
        </p:nvSpPr>
        <p:spPr>
          <a:xfrm>
            <a:off x="1143000" y="2970368"/>
            <a:ext cx="2240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Yeni müştərilər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300990" y="4154243"/>
            <a:ext cx="3467943" cy="45719"/>
          </a:xfrm>
          <a:prstGeom prst="rect">
            <a:avLst/>
          </a:prstGeom>
          <a:solidFill>
            <a:srgbClr val="3C4AAE"/>
          </a:solidFill>
          <a:ln cap="flat" cmpd="sng" w="12700">
            <a:solidFill>
              <a:srgbClr val="3C4A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300990" y="4303455"/>
            <a:ext cx="3634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Müştərilər platformamızda qeydiyyatdan keçdikdən sonra əməliyyatlar üzrə pul qalıqlarını əks etdirən mədaxil və məxaric üçün 2 növdə hesab açılır. Beləliklə, bank yeni müştərilər və müştəri hesabları əldə edəcəkdir.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23" y="3046247"/>
            <a:ext cx="1514694" cy="86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/>
          <p:nvPr/>
        </p:nvSpPr>
        <p:spPr>
          <a:xfrm>
            <a:off x="4037534" y="4154243"/>
            <a:ext cx="4411984" cy="45719"/>
          </a:xfrm>
          <a:prstGeom prst="rect">
            <a:avLst/>
          </a:prstGeom>
          <a:solidFill>
            <a:srgbClr val="3C4AAE"/>
          </a:solidFill>
          <a:ln cap="flat" cmpd="sng" w="12700">
            <a:solidFill>
              <a:srgbClr val="3C4A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4929160" y="2693240"/>
            <a:ext cx="353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Gələcək böyük korporasiyalarla əməkdaşlıq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4037533" y="4303455"/>
            <a:ext cx="4412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İndiki Startup-lar gələcək böyük korporasiyalardır.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 Respublika Startup-lara ən çətin zamanlarında (başlanğıc dövrü) dəstək olmaqla: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 şirkətlərin gələcəkdə güvənli müttəfiqi olacaqdır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Onlara kredit, biznes inkişafı və digər xidmətlər göstərmək imkanı qazanacaqdır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7437" y="3000059"/>
            <a:ext cx="1514694" cy="86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"/>
          <p:cNvSpPr/>
          <p:nvPr/>
        </p:nvSpPr>
        <p:spPr>
          <a:xfrm>
            <a:off x="8718119" y="4154243"/>
            <a:ext cx="2937587" cy="45719"/>
          </a:xfrm>
          <a:prstGeom prst="rect">
            <a:avLst/>
          </a:prstGeom>
          <a:solidFill>
            <a:srgbClr val="3C4AAE"/>
          </a:solidFill>
          <a:ln cap="flat" cmpd="sng" w="12700">
            <a:solidFill>
              <a:srgbClr val="3C4A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9626985" y="2911784"/>
            <a:ext cx="2155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Dəyərli data məlumatları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8557598" y="4303455"/>
            <a:ext cx="3634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Yeni müştərilərin investisiya fəaliyyətini və Startup-ların sərmaye tələblərini analiz edərək Bank Respublikanın çox dəyərli məlumat yığmaq imkanı olacaqdır. Bu data yeni məhsul və servislərin təklifinə gətirib çıxaracaq.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838200" y="0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AAE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3C4AAE"/>
                </a:solidFill>
              </a:rPr>
              <a:t>Maddi gəlir (minimal hesablamalarla)</a:t>
            </a:r>
            <a:endParaRPr b="1" sz="6000">
              <a:solidFill>
                <a:srgbClr val="3C4AAE"/>
              </a:solidFill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8886825" y="1325700"/>
            <a:ext cx="33051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1" lang="en-US" sz="2200" u="sng">
                <a:latin typeface="Calibri"/>
                <a:ea typeface="Calibri"/>
                <a:cs typeface="Calibri"/>
                <a:sym typeface="Calibri"/>
              </a:rPr>
              <a:t>“İnvest into the Future of your Child”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romanU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Bank Respublika (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800 000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müştəri)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II. 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Ən azından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1%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= 8 000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III. Ailədə ən azından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1 uşaq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və aylıq investisiya məbləği =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50 AZN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IV.  Orta statistik yaş =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Yatırım müddəti  =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6 il (12-18 yaş)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8 000 * 50 * 12 * 6 =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28 800 000 AZN (6 illik)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3812400" y="1390575"/>
            <a:ext cx="4957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2200" u="sng">
                <a:latin typeface="Calibri"/>
                <a:ea typeface="Calibri"/>
                <a:cs typeface="Calibri"/>
                <a:sym typeface="Calibri"/>
              </a:rPr>
              <a:t>“Start-up Crowdfunding Equity”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romanU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Sabah.lab (aktiv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24 Start-up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20 potensial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 N bilinməyən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44 + N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II.  Tələb etdikləri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orta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məbləğ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500 000 AZN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III. BRCapitalın götürəcəyi faiz =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2.5%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2.5% * 20 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start-uplar) * 500 000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250 000 AZN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Əlavə: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BRCapitalın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üştəri tranzaksiyasından götürəcəyi faiz =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0.25%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Ümumi məbləğ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300 000 AZN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130025" y="1325700"/>
            <a:ext cx="39006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2200" u="sng">
                <a:latin typeface="Calibri"/>
                <a:ea typeface="Calibri"/>
                <a:cs typeface="Calibri"/>
                <a:sym typeface="Calibri"/>
              </a:rPr>
              <a:t>“Daxili Korporasiyalara İnvestisiya”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romanU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Bakı Fond Birjasına əsasən top-5 investisiya fəaliyyəti ilə məşğul olan şirkətlərin orta statistik göstəriciləri: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Dövriyyə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2 336 000 000 AZN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Tranzaksiyaların sayı (aylıq)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1320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BRCapitalın hər investisiyadan götürəcəyi faiz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0.25%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Təxmin edilən gəlir: </a:t>
            </a: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750 000 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AZN</a:t>
            </a:r>
            <a:endParaRPr b="1" sz="22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130025" y="6156025"/>
            <a:ext cx="1044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Təxmini ümumi gəlir: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750 000 + 300 000 + 4 800 000 (28 800 000/6) = </a:t>
            </a:r>
            <a:r>
              <a:rPr b="1" lang="en-US" sz="2300">
                <a:solidFill>
                  <a:srgbClr val="3C4AAE"/>
                </a:solidFill>
                <a:latin typeface="Calibri"/>
                <a:ea typeface="Calibri"/>
                <a:cs typeface="Calibri"/>
                <a:sym typeface="Calibri"/>
              </a:rPr>
              <a:t>5 850 000 AZN</a:t>
            </a:r>
            <a:endParaRPr b="1" sz="2300">
              <a:solidFill>
                <a:srgbClr val="3C4A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10628400" y="6230725"/>
            <a:ext cx="1116000" cy="389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D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2022-08-07T04:11:58Z</dcterms:created>
  <dc:creator>user</dc:creator>
</cp:coreProperties>
</file>