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4" r:id="rId2"/>
    <p:sldId id="283" r:id="rId3"/>
    <p:sldId id="282" r:id="rId4"/>
    <p:sldId id="275" r:id="rId5"/>
    <p:sldId id="284" r:id="rId6"/>
    <p:sldId id="285" r:id="rId7"/>
    <p:sldId id="287" r:id="rId8"/>
    <p:sldId id="286" r:id="rId9"/>
    <p:sldId id="288" r:id="rId10"/>
    <p:sldId id="289" r:id="rId11"/>
    <p:sldId id="29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526B957-7D94-4C1F-9810-447F1C532776}">
          <p14:sldIdLst>
            <p14:sldId id="274"/>
            <p14:sldId id="283"/>
            <p14:sldId id="282"/>
            <p14:sldId id="275"/>
            <p14:sldId id="284"/>
            <p14:sldId id="285"/>
            <p14:sldId id="287"/>
            <p14:sldId id="286"/>
            <p14:sldId id="288"/>
            <p14:sldId id="289"/>
            <p14:sldId id="29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68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3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mar Megiddo" userId="eae25fc990f688b4" providerId="LiveId" clId="{3A1CC040-76FF-48B5-8835-2EAE56CCE924}"/>
    <pc:docChg chg="undo custSel addSld modSld">
      <pc:chgData name="Itamar Megiddo" userId="eae25fc990f688b4" providerId="LiveId" clId="{3A1CC040-76FF-48B5-8835-2EAE56CCE924}" dt="2018-09-17T15:28:31.014" v="182" actId="1076"/>
      <pc:docMkLst>
        <pc:docMk/>
      </pc:docMkLst>
      <pc:sldChg chg="modSp">
        <pc:chgData name="Itamar Megiddo" userId="eae25fc990f688b4" providerId="LiveId" clId="{3A1CC040-76FF-48B5-8835-2EAE56CCE924}" dt="2018-09-17T15:28:01.558" v="173" actId="1076"/>
        <pc:sldMkLst>
          <pc:docMk/>
          <pc:sldMk cId="2874608763" sldId="284"/>
        </pc:sldMkLst>
        <pc:spChg chg="mod">
          <ac:chgData name="Itamar Megiddo" userId="eae25fc990f688b4" providerId="LiveId" clId="{3A1CC040-76FF-48B5-8835-2EAE56CCE924}" dt="2018-09-17T15:28:01.558" v="173" actId="1076"/>
          <ac:spMkLst>
            <pc:docMk/>
            <pc:sldMk cId="2874608763" sldId="284"/>
            <ac:spMk id="2" creationId="{08339A58-E3B2-4F4B-989B-3AEEC6AE4CE4}"/>
          </ac:spMkLst>
        </pc:spChg>
        <pc:spChg chg="mod">
          <ac:chgData name="Itamar Megiddo" userId="eae25fc990f688b4" providerId="LiveId" clId="{3A1CC040-76FF-48B5-8835-2EAE56CCE924}" dt="2018-09-17T15:23:13.180" v="0" actId="20577"/>
          <ac:spMkLst>
            <pc:docMk/>
            <pc:sldMk cId="2874608763" sldId="284"/>
            <ac:spMk id="12" creationId="{BEB22722-C47D-44EB-B5CE-8E241CF9937F}"/>
          </ac:spMkLst>
        </pc:spChg>
      </pc:sldChg>
      <pc:sldChg chg="modSp">
        <pc:chgData name="Itamar Megiddo" userId="eae25fc990f688b4" providerId="LiveId" clId="{3A1CC040-76FF-48B5-8835-2EAE56CCE924}" dt="2018-09-17T15:28:31.014" v="182" actId="1076"/>
        <pc:sldMkLst>
          <pc:docMk/>
          <pc:sldMk cId="1312126001" sldId="285"/>
        </pc:sldMkLst>
        <pc:spChg chg="mod">
          <ac:chgData name="Itamar Megiddo" userId="eae25fc990f688b4" providerId="LiveId" clId="{3A1CC040-76FF-48B5-8835-2EAE56CCE924}" dt="2018-09-17T15:28:31.014" v="182" actId="1076"/>
          <ac:spMkLst>
            <pc:docMk/>
            <pc:sldMk cId="1312126001" sldId="285"/>
            <ac:spMk id="2" creationId="{08339A58-E3B2-4F4B-989B-3AEEC6AE4CE4}"/>
          </ac:spMkLst>
        </pc:spChg>
      </pc:sldChg>
      <pc:sldChg chg="modSp add">
        <pc:chgData name="Itamar Megiddo" userId="eae25fc990f688b4" providerId="LiveId" clId="{3A1CC040-76FF-48B5-8835-2EAE56CCE924}" dt="2018-09-17T15:25:55.122" v="142" actId="1076"/>
        <pc:sldMkLst>
          <pc:docMk/>
          <pc:sldMk cId="1813143925" sldId="288"/>
        </pc:sldMkLst>
        <pc:spChg chg="mod">
          <ac:chgData name="Itamar Megiddo" userId="eae25fc990f688b4" providerId="LiveId" clId="{3A1CC040-76FF-48B5-8835-2EAE56CCE924}" dt="2018-09-17T15:25:55.122" v="142" actId="1076"/>
          <ac:spMkLst>
            <pc:docMk/>
            <pc:sldMk cId="1813143925" sldId="288"/>
            <ac:spMk id="2" creationId="{9CE64B17-0F6E-40C1-885C-9BF272B9D15E}"/>
          </ac:spMkLst>
        </pc:spChg>
        <pc:spChg chg="mod">
          <ac:chgData name="Itamar Megiddo" userId="eae25fc990f688b4" providerId="LiveId" clId="{3A1CC040-76FF-48B5-8835-2EAE56CCE924}" dt="2018-09-17T15:23:40.531" v="15" actId="1076"/>
          <ac:spMkLst>
            <pc:docMk/>
            <pc:sldMk cId="1813143925" sldId="288"/>
            <ac:spMk id="3" creationId="{A2F20495-FC8B-444F-9E69-08673C0156E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3D7F7-97BD-49D0-B9CE-923848E1B6BB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408D-2EBE-4F4F-8185-A57A1590B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28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BC6A4-F1D6-4B21-A7B3-35A2E2E68DEF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7193E-0A86-4248-8061-42E599A76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94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7193E-0A86-4248-8061-42E599A7680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3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967"/>
            <a:ext cx="8062664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789040"/>
            <a:ext cx="73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9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16832"/>
            <a:ext cx="8229600" cy="42093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7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3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1700809"/>
            <a:ext cx="8208912" cy="72008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9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802716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8027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6707088" cy="93610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87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6707088" cy="93610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2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4281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72816"/>
            <a:ext cx="5486400" cy="2954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7C3808-D0E5-4D15-A9FF-8BA6ECFFB88B}" type="datetimeFigureOut">
              <a:rPr lang="en-GB" smtClean="0"/>
              <a:pPr/>
              <a:t>18/09/2018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D2E422D-0E65-4B81-9088-EA407164B4A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0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50" r:id="rId3"/>
    <p:sldLayoutId id="2147483651" r:id="rId4"/>
    <p:sldLayoutId id="2147483652" r:id="rId5"/>
    <p:sldLayoutId id="2147483654" r:id="rId6"/>
    <p:sldLayoutId id="2147483664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tamar.Megiddo@strath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Itamar.Megiddo@strath.ac.uk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ghdx.healthdata.org/gbd-results-too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apps.who.int/nha/database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pps.who.int/nha/database/" TargetMode="External"/><Relationship Id="rId2" Type="http://schemas.openxmlformats.org/officeDocument/2006/relationships/hyperlink" Target="http://ghdx.healthdata.org/gbd-results-too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Case study: Global health funding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Itamar Megiddo, Department of Management Science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5789022"/>
            <a:ext cx="303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2"/>
              </a:rPr>
              <a:t>Itamar.Megiddo@strath.ac.uk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0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Very short executive summary</a:t>
            </a:r>
          </a:p>
          <a:p>
            <a:r>
              <a:rPr lang="en-GB" dirty="0" smtClean="0"/>
              <a:t>Audience: policy makers</a:t>
            </a:r>
          </a:p>
          <a:p>
            <a:r>
              <a:rPr lang="en-GB" dirty="0" smtClean="0"/>
              <a:t>Any technical details in an appendix – max one page</a:t>
            </a:r>
          </a:p>
          <a:p>
            <a:r>
              <a:rPr lang="en-GB" dirty="0" smtClean="0"/>
              <a:t>References, if needed</a:t>
            </a:r>
          </a:p>
          <a:p>
            <a:r>
              <a:rPr lang="en-GB" dirty="0" smtClean="0"/>
              <a:t>Upload report and presentation to </a:t>
            </a:r>
            <a:r>
              <a:rPr lang="en-GB" dirty="0" err="1" smtClean="0"/>
              <a:t>MyPlace</a:t>
            </a:r>
            <a:r>
              <a:rPr lang="en-GB" dirty="0" smtClean="0"/>
              <a:t> (one submission to both MS930 &amp; MS984 sites) by 9am 28</a:t>
            </a:r>
            <a:r>
              <a:rPr lang="en-GB" baseline="30000" dirty="0" smtClean="0"/>
              <a:t>th</a:t>
            </a:r>
            <a:r>
              <a:rPr lang="en-GB" dirty="0" smtClean="0"/>
              <a:t> September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32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hlinkClick r:id="rId2"/>
              </a:rPr>
              <a:t>Itamar.Megiddo@strath.ac.uk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Max 1 email per group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Office hours: Wed </a:t>
            </a:r>
            <a:r>
              <a:rPr lang="en-GB" dirty="0" smtClean="0"/>
              <a:t>2-4PM, Room DW713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Contact Itamar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57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29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72062F4-3D26-4E55-B293-EECE3F83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276592"/>
            <a:ext cx="2371725" cy="466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33A4424-492F-445F-9401-B9DE91A36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276689"/>
            <a:ext cx="4175297" cy="6726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9D1E3AC-0454-41D5-A589-8814602CE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29" y="4158550"/>
            <a:ext cx="1736005" cy="1106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A1C9516-4754-4721-963A-ED7D4B868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2784125"/>
            <a:ext cx="2190750" cy="923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F84D3B0-8655-460D-86AF-0900052E2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872" y="4227492"/>
            <a:ext cx="1495425" cy="62865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xmlns="" id="{090B091D-50D1-47C6-9D16-5DEB0ACE0314}"/>
              </a:ext>
            </a:extLst>
          </p:cNvPr>
          <p:cNvSpPr txBox="1">
            <a:spLocks/>
          </p:cNvSpPr>
          <p:nvPr/>
        </p:nvSpPr>
        <p:spPr>
          <a:xfrm>
            <a:off x="487220" y="294206"/>
            <a:ext cx="7037108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Work with global health funders to prioritize their investment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E7E42F1-0B55-41A9-9E04-45FB79140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080" y="4494904"/>
            <a:ext cx="3563888" cy="433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E481E92-F24B-4AB7-891B-71A4D57B0C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6256" y="5535094"/>
            <a:ext cx="18097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09041B8-9CFC-4C2E-B7BB-D0B137DF3A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0" r="2500" b="13952"/>
          <a:stretch/>
        </p:blipFill>
        <p:spPr>
          <a:xfrm>
            <a:off x="4139952" y="1556792"/>
            <a:ext cx="5400600" cy="51845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2188430"/>
            <a:ext cx="4618856" cy="3921299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Global health funder </a:t>
            </a:r>
            <a:r>
              <a:rPr lang="en-GB" dirty="0"/>
              <a:t>that focuses on 10 countries in sub-Saharan Africa</a:t>
            </a:r>
          </a:p>
          <a:p>
            <a:endParaRPr lang="en-GB" dirty="0"/>
          </a:p>
          <a:p>
            <a:r>
              <a:rPr lang="en-GB" dirty="0"/>
              <a:t>Their objective is to reduce the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disease burden </a:t>
            </a:r>
            <a:r>
              <a:rPr lang="en-GB" dirty="0"/>
              <a:t>as well as the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financial burden on households</a:t>
            </a:r>
            <a:r>
              <a:rPr lang="en-GB" dirty="0"/>
              <a:t> (out-of-pocket expenditure)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76672"/>
            <a:ext cx="6491064" cy="720080"/>
          </a:xfrm>
        </p:spPr>
        <p:txBody>
          <a:bodyPr/>
          <a:lstStyle/>
          <a:p>
            <a:r>
              <a:rPr lang="en-GB" dirty="0"/>
              <a:t>The Decision-Making Context: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The Client</a:t>
            </a:r>
          </a:p>
        </p:txBody>
      </p:sp>
    </p:spTree>
    <p:extLst>
      <p:ext uri="{BB962C8B-B14F-4D97-AF65-F5344CB8AC3E}">
        <p14:creationId xmlns:p14="http://schemas.microsoft.com/office/powerpoint/2010/main" val="18749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3608" y="2132856"/>
            <a:ext cx="6624736" cy="439248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Global health funder decision on prioritizing funding programs</a:t>
            </a:r>
          </a:p>
          <a:p>
            <a:endParaRPr lang="en-GB" dirty="0"/>
          </a:p>
          <a:p>
            <a:r>
              <a:rPr lang="en-GB" dirty="0"/>
              <a:t>Recommend a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priority list of 4 programs (diseases) to invest in 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over 2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countries</a:t>
            </a:r>
            <a:r>
              <a:rPr lang="en-GB" b="1" dirty="0"/>
              <a:t>.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Example priority list:</a:t>
            </a:r>
          </a:p>
          <a:p>
            <a:pPr marL="971550" lvl="1" indent="-514350">
              <a:buAutoNum type="arabicPeriod"/>
            </a:pPr>
            <a:r>
              <a:rPr lang="en-GB" dirty="0"/>
              <a:t>Malaria in Ethiopia</a:t>
            </a:r>
          </a:p>
          <a:p>
            <a:pPr marL="971550" lvl="1" indent="-514350">
              <a:buAutoNum type="arabicPeriod"/>
            </a:pPr>
            <a:r>
              <a:rPr lang="en-GB" dirty="0"/>
              <a:t>Neonatal disorders in Malawi</a:t>
            </a:r>
          </a:p>
          <a:p>
            <a:pPr marL="971550" lvl="1" indent="-514350">
              <a:buAutoNum type="arabicPeriod"/>
            </a:pPr>
            <a:r>
              <a:rPr lang="en-GB" dirty="0"/>
              <a:t>Non-Communicable diseases in Ghana</a:t>
            </a:r>
          </a:p>
          <a:p>
            <a:pPr marL="971550" lvl="1" indent="-514350">
              <a:buAutoNum type="arabicPeriod"/>
            </a:pPr>
            <a:r>
              <a:rPr lang="en-GB" dirty="0"/>
              <a:t>Maternal disorders in in Ghana</a:t>
            </a:r>
          </a:p>
          <a:p>
            <a:pPr marL="57150" indent="0">
              <a:buNone/>
            </a:pPr>
            <a:endParaRPr lang="en-GB" sz="2400" i="1" dirty="0"/>
          </a:p>
          <a:p>
            <a:pPr marL="57150" indent="0">
              <a:buNone/>
            </a:pPr>
            <a:r>
              <a:rPr lang="en-GB" sz="2400" i="1" dirty="0"/>
              <a:t>* Note: this list is just an example and is not based on data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76672"/>
            <a:ext cx="6491064" cy="720080"/>
          </a:xfrm>
        </p:spPr>
        <p:txBody>
          <a:bodyPr/>
          <a:lstStyle/>
          <a:p>
            <a:r>
              <a:rPr lang="en-GB" dirty="0"/>
              <a:t>The Decision-Making Context: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262423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8339A58-E3B2-4F4B-989B-3AEEC6AE4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9" y="2492896"/>
            <a:ext cx="2746652" cy="2336787"/>
          </a:xfrm>
        </p:spPr>
        <p:txBody>
          <a:bodyPr>
            <a:normAutofit/>
          </a:bodyPr>
          <a:lstStyle/>
          <a:p>
            <a:r>
              <a:rPr lang="en-GB" sz="1600" dirty="0"/>
              <a:t>The Global Burden of Disease (GBD) data produced by the Institute of Health Metrics and Evaluation (IHME) at the University of Washington (</a:t>
            </a:r>
            <a:r>
              <a:rPr lang="en-GB" sz="1600" u="sng" dirty="0">
                <a:hlinkClick r:id="rId2"/>
              </a:rPr>
              <a:t>http://ghdx.healthdata.org/gbd-results-tool</a:t>
            </a:r>
            <a:r>
              <a:rPr lang="en-GB" sz="1600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98D7BAC-0346-4FF4-9A10-0F37EF54B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80" y="371797"/>
            <a:ext cx="6799584" cy="720080"/>
          </a:xfrm>
        </p:spPr>
        <p:txBody>
          <a:bodyPr/>
          <a:lstStyle/>
          <a:p>
            <a:r>
              <a:rPr lang="en-GB" sz="3400" dirty="0"/>
              <a:t>The Data </a:t>
            </a:r>
            <a:r>
              <a:rPr lang="en-GB" sz="2400" dirty="0"/>
              <a:t>(the data is available on </a:t>
            </a:r>
            <a:r>
              <a:rPr lang="en-GB" sz="2400" dirty="0" err="1"/>
              <a:t>Myplace</a:t>
            </a:r>
            <a:r>
              <a:rPr lang="en-GB" sz="2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AD1CA4-D6B4-4E80-8E4F-10303C0B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489" y="2132856"/>
            <a:ext cx="3722139" cy="34286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EB22722-C47D-44EB-B5CE-8E241CF9937F}"/>
              </a:ext>
            </a:extLst>
          </p:cNvPr>
          <p:cNvSpPr txBox="1"/>
          <p:nvPr/>
        </p:nvSpPr>
        <p:spPr>
          <a:xfrm>
            <a:off x="6660232" y="2117461"/>
            <a:ext cx="19849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By country, year, sex, age-group, and cause (disease; </a:t>
            </a:r>
            <a:r>
              <a:rPr lang="en-GB" sz="1600" dirty="0" err="1"/>
              <a:t>approx</a:t>
            </a:r>
            <a:r>
              <a:rPr lang="en-GB" sz="1600" dirty="0"/>
              <a:t> 30 causes in data)</a:t>
            </a:r>
          </a:p>
          <a:p>
            <a:pPr marL="285750" indent="-285750">
              <a:buFontTx/>
              <a:buChar char="-"/>
            </a:pPr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dirty="0"/>
              <a:t>Disease incidence (as the number of cases per year)</a:t>
            </a:r>
          </a:p>
          <a:p>
            <a:pPr marL="285750" indent="-285750">
              <a:buFontTx/>
              <a:buChar char="-"/>
            </a:pPr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dirty="0"/>
              <a:t>Deaths per year</a:t>
            </a:r>
          </a:p>
          <a:p>
            <a:pPr marL="285750" indent="-285750">
              <a:buFontTx/>
              <a:buChar char="-"/>
            </a:pPr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dirty="0"/>
              <a:t>Disability-Adjusted Life Years (DALYs) – combines mortality and morbidity </a:t>
            </a:r>
          </a:p>
        </p:txBody>
      </p:sp>
    </p:spTree>
    <p:extLst>
      <p:ext uri="{BB962C8B-B14F-4D97-AF65-F5344CB8AC3E}">
        <p14:creationId xmlns:p14="http://schemas.microsoft.com/office/powerpoint/2010/main" val="28746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8339A58-E3B2-4F4B-989B-3AEEC6AE4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81" y="2758852"/>
            <a:ext cx="2746652" cy="2120763"/>
          </a:xfrm>
        </p:spPr>
        <p:txBody>
          <a:bodyPr>
            <a:normAutofit/>
          </a:bodyPr>
          <a:lstStyle/>
          <a:p>
            <a:r>
              <a:rPr lang="en-GB" sz="1800" dirty="0"/>
              <a:t>The World Health Organization (WHO) Global Health Expenditure Database (</a:t>
            </a:r>
            <a:r>
              <a:rPr lang="en-GB" sz="1800" u="sng" dirty="0">
                <a:hlinkClick r:id="rId2"/>
              </a:rPr>
              <a:t>http://apps.who.int/nha/database/</a:t>
            </a:r>
            <a:r>
              <a:rPr lang="en-GB" sz="18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E42CBDC-5D0C-4D61-A824-E11B8B548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253" y="2481277"/>
            <a:ext cx="3832571" cy="2675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593909-A3E9-4D37-B8BB-10EFA7EA35B1}"/>
              </a:ext>
            </a:extLst>
          </p:cNvPr>
          <p:cNvSpPr txBox="1"/>
          <p:nvPr/>
        </p:nvSpPr>
        <p:spPr>
          <a:xfrm>
            <a:off x="6948264" y="2125003"/>
            <a:ext cx="19849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By country and year</a:t>
            </a:r>
          </a:p>
          <a:p>
            <a:pPr marL="285750" indent="-285750">
              <a:buFontTx/>
              <a:buChar char="-"/>
            </a:pPr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dirty="0"/>
              <a:t>Various variables on health expenditure by the government, households, and external funders</a:t>
            </a:r>
          </a:p>
          <a:p>
            <a:pPr marL="285750" indent="-285750">
              <a:buFontTx/>
              <a:buChar char="-"/>
            </a:pPr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dirty="0"/>
              <a:t>Generic health metrics (e.g., life-expectancy, infant mortality rate)</a:t>
            </a:r>
          </a:p>
          <a:p>
            <a:pPr marL="285750" indent="-285750">
              <a:buFontTx/>
              <a:buChar char="-"/>
            </a:pPr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dirty="0"/>
              <a:t>GDP</a:t>
            </a:r>
          </a:p>
          <a:p>
            <a:pPr marL="285750" indent="-285750">
              <a:buFontTx/>
              <a:buChar char="-"/>
            </a:pPr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dirty="0"/>
              <a:t>Population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xmlns="" id="{2AD09C1B-E8AF-424B-A865-4D2D4DE8ED7C}"/>
              </a:ext>
            </a:extLst>
          </p:cNvPr>
          <p:cNvSpPr txBox="1">
            <a:spLocks/>
          </p:cNvSpPr>
          <p:nvPr/>
        </p:nvSpPr>
        <p:spPr>
          <a:xfrm>
            <a:off x="148680" y="371797"/>
            <a:ext cx="6799584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400"/>
              <a:t>The Data </a:t>
            </a:r>
            <a:r>
              <a:rPr lang="en-GB" sz="2400"/>
              <a:t>(the data is available on Myplace)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1212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8339A58-E3B2-4F4B-989B-3AEEC6AE4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8" y="1308237"/>
            <a:ext cx="2746652" cy="4680520"/>
          </a:xfrm>
        </p:spPr>
        <p:txBody>
          <a:bodyPr>
            <a:normAutofit fontScale="47500" lnSpcReduction="20000"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The Global Burden of Disease (GBD) data produced by the Institute of Health Metrics and Evaluation (IHME) at the University of Washington (</a:t>
            </a:r>
            <a:r>
              <a:rPr lang="en-GB" u="sng" dirty="0">
                <a:hlinkClick r:id="rId2"/>
              </a:rPr>
              <a:t>http://ghdx.healthdata.org/gbd-results-tool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World Health Organization (WHO) Global Health Expenditure Database (</a:t>
            </a:r>
            <a:r>
              <a:rPr lang="en-GB" u="sng" dirty="0">
                <a:hlinkClick r:id="rId3"/>
              </a:rPr>
              <a:t>http://apps.who.int/nha/database/</a:t>
            </a:r>
            <a:r>
              <a:rPr lang="en-GB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E42CBDC-5D0C-4D61-A824-E11B8B548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4182085"/>
            <a:ext cx="3832571" cy="2675915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xmlns="" id="{2AD09C1B-E8AF-424B-A865-4D2D4DE8ED7C}"/>
              </a:ext>
            </a:extLst>
          </p:cNvPr>
          <p:cNvSpPr txBox="1">
            <a:spLocks/>
          </p:cNvSpPr>
          <p:nvPr/>
        </p:nvSpPr>
        <p:spPr>
          <a:xfrm>
            <a:off x="148680" y="371797"/>
            <a:ext cx="4927376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400" dirty="0"/>
              <a:t>Combine the datasets</a:t>
            </a: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A39575F-B473-445C-9EC0-60E7D56FF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951" y="308"/>
            <a:ext cx="3722139" cy="3428692"/>
          </a:xfrm>
          <a:prstGeom prst="rect">
            <a:avLst/>
          </a:prstGeom>
        </p:spPr>
      </p:pic>
      <p:sp>
        <p:nvSpPr>
          <p:cNvPr id="4" name="Arrow: Up-Down 3">
            <a:extLst>
              <a:ext uri="{FF2B5EF4-FFF2-40B4-BE49-F238E27FC236}">
                <a16:creationId xmlns:a16="http://schemas.microsoft.com/office/drawing/2014/main" xmlns="" id="{8B249186-C5C4-4175-B207-26EAEDF9A732}"/>
              </a:ext>
            </a:extLst>
          </p:cNvPr>
          <p:cNvSpPr/>
          <p:nvPr/>
        </p:nvSpPr>
        <p:spPr>
          <a:xfrm rot="2216169">
            <a:off x="4681791" y="3173293"/>
            <a:ext cx="288032" cy="1049513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14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3483C34-BA86-4932-A65F-EB4FF575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6" y="1916832"/>
            <a:ext cx="8229600" cy="417646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Each group </a:t>
            </a:r>
            <a:r>
              <a:rPr lang="en-GB" dirty="0" smtClean="0"/>
              <a:t>to focus on 2 countries</a:t>
            </a:r>
            <a:endParaRPr lang="en-GB" dirty="0"/>
          </a:p>
          <a:p>
            <a:endParaRPr lang="en-GB" dirty="0"/>
          </a:p>
          <a:p>
            <a:r>
              <a:rPr lang="en-GB" dirty="0"/>
              <a:t>Set a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priority list of 4 causes/diseases </a:t>
            </a:r>
            <a:r>
              <a:rPr lang="en-GB" dirty="0"/>
              <a:t>to invest in </a:t>
            </a:r>
            <a:r>
              <a:rPr lang="en-GB" dirty="0" smtClean="0"/>
              <a:t>over the 2 countries</a:t>
            </a:r>
            <a:endParaRPr lang="en-GB" dirty="0"/>
          </a:p>
          <a:p>
            <a:pPr lvl="1"/>
            <a:r>
              <a:rPr lang="en-GB" dirty="0"/>
              <a:t>Important criteria are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disease burden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out-of-pocket expenditure</a:t>
            </a:r>
          </a:p>
          <a:p>
            <a:pPr lvl="1"/>
            <a:r>
              <a:rPr lang="en-GB" dirty="0"/>
              <a:t>Up to you who to target (e.g., worse off or where investment has higher impact).</a:t>
            </a:r>
          </a:p>
          <a:p>
            <a:pPr lvl="1"/>
            <a:endParaRPr lang="en-GB" dirty="0"/>
          </a:p>
          <a:p>
            <a:r>
              <a:rPr lang="en-GB" dirty="0"/>
              <a:t>Provide evidence for your priority list</a:t>
            </a:r>
          </a:p>
          <a:p>
            <a:pPr lvl="1"/>
            <a:r>
              <a:rPr lang="en-GB" dirty="0"/>
              <a:t>Figures</a:t>
            </a:r>
          </a:p>
          <a:p>
            <a:pPr lvl="1"/>
            <a:r>
              <a:rPr lang="en-GB" dirty="0"/>
              <a:t>Summary statistics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A551C19-C74E-4B56-BDD1-950A564EE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48680"/>
            <a:ext cx="8208912" cy="720080"/>
          </a:xfrm>
        </p:spPr>
        <p:txBody>
          <a:bodyPr/>
          <a:lstStyle/>
          <a:p>
            <a:r>
              <a:rPr lang="en-GB" dirty="0"/>
              <a:t>Recap of what I need from you</a:t>
            </a:r>
          </a:p>
        </p:txBody>
      </p:sp>
    </p:spTree>
    <p:extLst>
      <p:ext uri="{BB962C8B-B14F-4D97-AF65-F5344CB8AC3E}">
        <p14:creationId xmlns:p14="http://schemas.microsoft.com/office/powerpoint/2010/main" val="214846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CE64B17-0F6E-40C1-885C-9BF272B9D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80" y="2420888"/>
            <a:ext cx="8229600" cy="3417243"/>
          </a:xfrm>
        </p:spPr>
        <p:txBody>
          <a:bodyPr/>
          <a:lstStyle/>
          <a:p>
            <a:r>
              <a:rPr lang="en-GB" dirty="0"/>
              <a:t>5 minute presentation </a:t>
            </a:r>
            <a:endParaRPr lang="en-GB" dirty="0" smtClean="0"/>
          </a:p>
          <a:p>
            <a:pPr lvl="1"/>
            <a:r>
              <a:rPr lang="en-GB" dirty="0" smtClean="0"/>
              <a:t>12:15 </a:t>
            </a:r>
            <a:r>
              <a:rPr lang="en-GB" dirty="0"/>
              <a:t>on </a:t>
            </a:r>
            <a:r>
              <a:rPr lang="en-GB" dirty="0" smtClean="0"/>
              <a:t>Friday </a:t>
            </a:r>
            <a:r>
              <a:rPr lang="en-GB" dirty="0"/>
              <a:t>28</a:t>
            </a:r>
            <a:r>
              <a:rPr lang="en-GB" baseline="30000" dirty="0"/>
              <a:t>th</a:t>
            </a:r>
            <a:r>
              <a:rPr lang="en-GB" dirty="0"/>
              <a:t> </a:t>
            </a:r>
            <a:r>
              <a:rPr lang="en-GB" dirty="0" smtClean="0"/>
              <a:t>September</a:t>
            </a:r>
            <a:endParaRPr lang="en-GB" dirty="0"/>
          </a:p>
          <a:p>
            <a:endParaRPr lang="en-GB" dirty="0"/>
          </a:p>
          <a:p>
            <a:r>
              <a:rPr lang="en-GB" dirty="0"/>
              <a:t>Written report (max 4 pages)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2F20495-FC8B-444F-9E69-08673C015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03433"/>
            <a:ext cx="5904656" cy="720080"/>
          </a:xfrm>
        </p:spPr>
        <p:txBody>
          <a:bodyPr/>
          <a:lstStyle/>
          <a:p>
            <a:r>
              <a:rPr lang="en-GB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181314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4701</TotalTime>
  <Words>460</Words>
  <Application>Microsoft Office PowerPoint</Application>
  <PresentationFormat>On-screen Show (4:3)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Case study: Global health funding</vt:lpstr>
      <vt:lpstr>PowerPoint Presentation</vt:lpstr>
      <vt:lpstr>The Decision-Making Context: The Client</vt:lpstr>
      <vt:lpstr>The Decision-Making Context: The Problem</vt:lpstr>
      <vt:lpstr>The Data (the data is available on Myplace)</vt:lpstr>
      <vt:lpstr>PowerPoint Presentation</vt:lpstr>
      <vt:lpstr>PowerPoint Presentation</vt:lpstr>
      <vt:lpstr>Recap of what I need from you</vt:lpstr>
      <vt:lpstr>Deliverables</vt:lpstr>
      <vt:lpstr>Report</vt:lpstr>
      <vt:lpstr>Contact Itamar</vt:lpstr>
      <vt:lpstr>PowerPoint Presentation</vt:lpstr>
    </vt:vector>
  </TitlesOfParts>
  <Company>University of Strathclyde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Services</dc:creator>
  <cp:lastModifiedBy>Susan Howick</cp:lastModifiedBy>
  <cp:revision>44</cp:revision>
  <dcterms:created xsi:type="dcterms:W3CDTF">2011-09-15T12:59:51Z</dcterms:created>
  <dcterms:modified xsi:type="dcterms:W3CDTF">2018-09-18T10:51:21Z</dcterms:modified>
</cp:coreProperties>
</file>