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61" r:id="rId3"/>
    <p:sldId id="270" r:id="rId4"/>
    <p:sldId id="260" r:id="rId5"/>
    <p:sldId id="259" r:id="rId6"/>
    <p:sldId id="264" r:id="rId7"/>
    <p:sldId id="265" r:id="rId8"/>
    <p:sldId id="262" r:id="rId9"/>
    <p:sldId id="272" r:id="rId10"/>
    <p:sldId id="271" r:id="rId11"/>
    <p:sldId id="266" r:id="rId12"/>
    <p:sldId id="267" r:id="rId13"/>
    <p:sldId id="268" r:id="rId14"/>
    <p:sldId id="269" r:id="rId15"/>
    <p:sldId id="274" r:id="rId16"/>
    <p:sldId id="277" r:id="rId17"/>
    <p:sldId id="275" r:id="rId18"/>
    <p:sldId id="278" r:id="rId19"/>
    <p:sldId id="279" r:id="rId20"/>
    <p:sldId id="280" r:id="rId21"/>
    <p:sldId id="282" r:id="rId22"/>
    <p:sldId id="283" r:id="rId23"/>
    <p:sldId id="28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06032B-A9ED-B943-A9AC-77672BD330CE}" v="6" dt="2018-09-27T19:54:15.1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387" autoAdjust="0"/>
    <p:restoredTop sz="94660"/>
  </p:normalViewPr>
  <p:slideViewPr>
    <p:cSldViewPr snapToGrid="0">
      <p:cViewPr varScale="1">
        <p:scale>
          <a:sx n="116" d="100"/>
          <a:sy n="116" d="100"/>
        </p:scale>
        <p:origin x="82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tchuta Chantarasrivong" userId="a53ef7d9-867e-4eae-b73a-342257d48ab9" providerId="ADAL" clId="{1906032B-A9ED-B943-A9AC-77672BD330CE}"/>
    <pc:docChg chg="undo custSel delSld modSld">
      <pc:chgData name="Witchuta Chantarasrivong" userId="a53ef7d9-867e-4eae-b73a-342257d48ab9" providerId="ADAL" clId="{1906032B-A9ED-B943-A9AC-77672BD330CE}" dt="2018-09-27T20:15:09.443" v="1277" actId="20577"/>
      <pc:docMkLst>
        <pc:docMk/>
      </pc:docMkLst>
      <pc:sldChg chg="modSp">
        <pc:chgData name="Witchuta Chantarasrivong" userId="a53ef7d9-867e-4eae-b73a-342257d48ab9" providerId="ADAL" clId="{1906032B-A9ED-B943-A9AC-77672BD330CE}" dt="2018-09-27T19:33:26.447" v="199" actId="255"/>
        <pc:sldMkLst>
          <pc:docMk/>
          <pc:sldMk cId="2768401777" sldId="261"/>
        </pc:sldMkLst>
        <pc:spChg chg="mod">
          <ac:chgData name="Witchuta Chantarasrivong" userId="a53ef7d9-867e-4eae-b73a-342257d48ab9" providerId="ADAL" clId="{1906032B-A9ED-B943-A9AC-77672BD330CE}" dt="2018-09-27T19:33:26.447" v="199" actId="255"/>
          <ac:spMkLst>
            <pc:docMk/>
            <pc:sldMk cId="2768401777" sldId="261"/>
            <ac:spMk id="6" creationId="{00000000-0000-0000-0000-000000000000}"/>
          </ac:spMkLst>
        </pc:spChg>
      </pc:sldChg>
      <pc:sldChg chg="modSp">
        <pc:chgData name="Witchuta Chantarasrivong" userId="a53ef7d9-867e-4eae-b73a-342257d48ab9" providerId="ADAL" clId="{1906032B-A9ED-B943-A9AC-77672BD330CE}" dt="2018-09-27T19:09:54.878" v="5" actId="20577"/>
        <pc:sldMkLst>
          <pc:docMk/>
          <pc:sldMk cId="3507671988" sldId="269"/>
        </pc:sldMkLst>
        <pc:spChg chg="mod">
          <ac:chgData name="Witchuta Chantarasrivong" userId="a53ef7d9-867e-4eae-b73a-342257d48ab9" providerId="ADAL" clId="{1906032B-A9ED-B943-A9AC-77672BD330CE}" dt="2018-09-27T19:09:54.878" v="5" actId="20577"/>
          <ac:spMkLst>
            <pc:docMk/>
            <pc:sldMk cId="3507671988" sldId="269"/>
            <ac:spMk id="6" creationId="{00000000-0000-0000-0000-000000000000}"/>
          </ac:spMkLst>
        </pc:spChg>
      </pc:sldChg>
      <pc:sldChg chg="modSp">
        <pc:chgData name="Witchuta Chantarasrivong" userId="a53ef7d9-867e-4eae-b73a-342257d48ab9" providerId="ADAL" clId="{1906032B-A9ED-B943-A9AC-77672BD330CE}" dt="2018-09-27T19:17:26.028" v="32" actId="255"/>
        <pc:sldMkLst>
          <pc:docMk/>
          <pc:sldMk cId="612391907" sldId="270"/>
        </pc:sldMkLst>
        <pc:spChg chg="mod">
          <ac:chgData name="Witchuta Chantarasrivong" userId="a53ef7d9-867e-4eae-b73a-342257d48ab9" providerId="ADAL" clId="{1906032B-A9ED-B943-A9AC-77672BD330CE}" dt="2018-09-27T19:17:26.028" v="32" actId="255"/>
          <ac:spMkLst>
            <pc:docMk/>
            <pc:sldMk cId="612391907" sldId="270"/>
            <ac:spMk id="2" creationId="{00000000-0000-0000-0000-000000000000}"/>
          </ac:spMkLst>
        </pc:spChg>
        <pc:spChg chg="mod">
          <ac:chgData name="Witchuta Chantarasrivong" userId="a53ef7d9-867e-4eae-b73a-342257d48ab9" providerId="ADAL" clId="{1906032B-A9ED-B943-A9AC-77672BD330CE}" dt="2018-09-27T19:17:18.704" v="31" actId="255"/>
          <ac:spMkLst>
            <pc:docMk/>
            <pc:sldMk cId="612391907" sldId="270"/>
            <ac:spMk id="6" creationId="{00000000-0000-0000-0000-000000000000}"/>
          </ac:spMkLst>
        </pc:spChg>
      </pc:sldChg>
      <pc:sldChg chg="del">
        <pc:chgData name="Witchuta Chantarasrivong" userId="a53ef7d9-867e-4eae-b73a-342257d48ab9" providerId="ADAL" clId="{1906032B-A9ED-B943-A9AC-77672BD330CE}" dt="2018-09-27T19:05:13.522" v="0" actId="2696"/>
        <pc:sldMkLst>
          <pc:docMk/>
          <pc:sldMk cId="3160828531" sldId="276"/>
        </pc:sldMkLst>
      </pc:sldChg>
      <pc:sldChg chg="del">
        <pc:chgData name="Witchuta Chantarasrivong" userId="a53ef7d9-867e-4eae-b73a-342257d48ab9" providerId="ADAL" clId="{1906032B-A9ED-B943-A9AC-77672BD330CE}" dt="2018-09-27T19:05:47.820" v="1" actId="2696"/>
        <pc:sldMkLst>
          <pc:docMk/>
          <pc:sldMk cId="2541553996" sldId="281"/>
        </pc:sldMkLst>
      </pc:sldChg>
      <pc:sldChg chg="modSp">
        <pc:chgData name="Witchuta Chantarasrivong" userId="a53ef7d9-867e-4eae-b73a-342257d48ab9" providerId="ADAL" clId="{1906032B-A9ED-B943-A9AC-77672BD330CE}" dt="2018-09-27T20:15:09.443" v="1277" actId="20577"/>
        <pc:sldMkLst>
          <pc:docMk/>
          <pc:sldMk cId="2626409937" sldId="282"/>
        </pc:sldMkLst>
        <pc:spChg chg="mod">
          <ac:chgData name="Witchuta Chantarasrivong" userId="a53ef7d9-867e-4eae-b73a-342257d48ab9" providerId="ADAL" clId="{1906032B-A9ED-B943-A9AC-77672BD330CE}" dt="2018-09-27T20:15:09.443" v="1277" actId="20577"/>
          <ac:spMkLst>
            <pc:docMk/>
            <pc:sldMk cId="2626409937" sldId="282"/>
            <ac:spMk id="6" creationId="{00000000-0000-0000-0000-000000000000}"/>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E:\MS%20BAC\MS930%20-%20BEBA\Exhibits.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seungwon\Desktop\Postgraduate\MS930%20BEBA\Case%201%20final\Group%2010%20-%20Exhibits%20kieran.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var\folders\m9\ypzpz1250ylg3ztsjvpv18kh0000gp\T\com.microsoft.Outlook\Outlook%20Temp\Group%2010%20-%20Exhibits(Sierra%20Leone)).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var\folders\m9\ypzpz1250ylg3ztsjvpv18kh0000gp\T\com.microsoft.Outlook\Outlook%20Temp\Group%2010%20-%20Exhibits(Sierra%20Leone)).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seungwon\Desktop\Postgraduate\MS930%20BEBA\Case%201%20final\Group%2010%20-%20Exhibits(Pat).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seungwon\Desktop\Postgraduate\MS930%20BEBA\Case%201%20final\Group%2010%20-%20Exhibits(Pat).xlsx" TargetMode="External"/><Relationship Id="rId2" Type="http://schemas.microsoft.com/office/2011/relationships/chartColorStyle" Target="colors14.xml"/><Relationship Id="rId1" Type="http://schemas.microsoft.com/office/2011/relationships/chartStyle" Target="style14.xml"/></Relationships>
</file>

<file path=ppt/charts/_rels/chart2.xml.rels><?xml version="1.0" encoding="UTF-8" standalone="yes"?>
<Relationships xmlns="http://schemas.openxmlformats.org/package/2006/relationships"><Relationship Id="rId3" Type="http://schemas.openxmlformats.org/officeDocument/2006/relationships/oleObject" Target="file:///E:\MS%20BAC\MS930%20-%20BEBA\Exhibit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E:\MS%20BAC\MS930%20-%20BEBA\Exhibit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E:\MS%20BAC\MS930%20-%20BEBA\Exhibit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E:\MS%20BAC\MS930%20-%20BEBA\Exhibit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E:\MS%20BAC\MS930%20-%20BEBA\Exhibit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E:\MS%20BAC\MS930%20-%20BEBA\Exhibit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E:\MS%20BAC\MS930%20-%20BEBA\Exhibits.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seungwon\Desktop\Postgraduate\MS930%20BEBA\Case%201%20final\Group%2010%20-%20Exhibits%20kieran.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IN" dirty="0"/>
              <a:t>TOTAL DALYS IN</a:t>
            </a:r>
            <a:r>
              <a:rPr lang="en-IN" baseline="0" dirty="0"/>
              <a:t> ALL AGE GROUP</a:t>
            </a:r>
            <a:endParaRPr lang="en-IN" dirty="0"/>
          </a:p>
        </c:rich>
      </c:tx>
      <c:layout/>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lotArea>
      <c:layout/>
      <c:pieChart>
        <c:varyColors val="1"/>
        <c:ser>
          <c:idx val="0"/>
          <c:order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extLst xmlns:c16r2="http://schemas.microsoft.com/office/drawing/2015/06/chart">
              <c:ext xmlns:c16="http://schemas.microsoft.com/office/drawing/2014/chart" uri="{C3380CC4-5D6E-409C-BE32-E72D297353CC}">
                <c16:uniqueId val="{00000001-BAEB-4341-9690-0D0A39AF5B2D}"/>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xmlns:c16r2="http://schemas.microsoft.com/office/drawing/2015/06/chart">
              <c:ext xmlns:c16="http://schemas.microsoft.com/office/drawing/2014/chart" uri="{C3380CC4-5D6E-409C-BE32-E72D297353CC}">
                <c16:uniqueId val="{00000003-BAEB-4341-9690-0D0A39AF5B2D}"/>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extLst xmlns:c16r2="http://schemas.microsoft.com/office/drawing/2015/06/chart">
              <c:ext xmlns:c16="http://schemas.microsoft.com/office/drawing/2014/chart" uri="{C3380CC4-5D6E-409C-BE32-E72D297353CC}">
                <c16:uniqueId val="{00000005-BAEB-4341-9690-0D0A39AF5B2D}"/>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extLst xmlns:c16r2="http://schemas.microsoft.com/office/drawing/2015/06/chart">
              <c:ext xmlns:c16="http://schemas.microsoft.com/office/drawing/2014/chart" uri="{C3380CC4-5D6E-409C-BE32-E72D297353CC}">
                <c16:uniqueId val="{00000007-BAEB-4341-9690-0D0A39AF5B2D}"/>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c:spPr>
            <c:extLst xmlns:c16r2="http://schemas.microsoft.com/office/drawing/2015/06/chart">
              <c:ext xmlns:c16="http://schemas.microsoft.com/office/drawing/2014/chart" uri="{C3380CC4-5D6E-409C-BE32-E72D297353CC}">
                <c16:uniqueId val="{00000009-BAEB-4341-9690-0D0A39AF5B2D}"/>
              </c:ext>
            </c:extLst>
          </c:dPt>
          <c:cat>
            <c:strRef>
              <c:f>Intro_Exhibits_New!$U$21:$U$25</c:f>
              <c:strCache>
                <c:ptCount val="5"/>
                <c:pt idx="0">
                  <c:v>15-49 years</c:v>
                </c:pt>
                <c:pt idx="1">
                  <c:v>50-69 years</c:v>
                </c:pt>
                <c:pt idx="2">
                  <c:v>5-14 years</c:v>
                </c:pt>
                <c:pt idx="3">
                  <c:v>70+ years</c:v>
                </c:pt>
                <c:pt idx="4">
                  <c:v>Under 5</c:v>
                </c:pt>
              </c:strCache>
            </c:strRef>
          </c:cat>
          <c:val>
            <c:numRef>
              <c:f>Intro_Exhibits_New!$V$21:$V$25</c:f>
              <c:numCache>
                <c:formatCode>_(* #,##0.00_);_(* \(#,##0.00\);_(* "-"??_);_(@_)</c:formatCode>
                <c:ptCount val="5"/>
                <c:pt idx="0">
                  <c:v>73732847.972258821</c:v>
                </c:pt>
                <c:pt idx="1">
                  <c:v>22753768.831111759</c:v>
                </c:pt>
                <c:pt idx="2">
                  <c:v>15384595.333452942</c:v>
                </c:pt>
                <c:pt idx="3">
                  <c:v>9199858.4950135276</c:v>
                </c:pt>
                <c:pt idx="4">
                  <c:v>84653577.333705872</c:v>
                </c:pt>
              </c:numCache>
            </c:numRef>
          </c:val>
          <c:extLst xmlns:c16r2="http://schemas.microsoft.com/office/drawing/2015/06/chart">
            <c:ext xmlns:c16="http://schemas.microsoft.com/office/drawing/2014/chart" uri="{C3380CC4-5D6E-409C-BE32-E72D297353CC}">
              <c16:uniqueId val="{0000000A-BAEB-4341-9690-0D0A39AF5B2D}"/>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 of under 5 deaths due to neonatal disorder</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'[Group 10 - Exhibits kieran.xlsx]Exhibits for 4 Diseases'!$B$32</c:f>
              <c:strCache>
                <c:ptCount val="1"/>
                <c:pt idx="0">
                  <c:v>Ethiopia</c:v>
                </c:pt>
              </c:strCache>
            </c:strRef>
          </c:tx>
          <c:spPr>
            <a:ln w="28575" cap="rnd">
              <a:solidFill>
                <a:schemeClr val="accent1"/>
              </a:solidFill>
              <a:round/>
            </a:ln>
            <a:effectLst/>
          </c:spPr>
          <c:marker>
            <c:symbol val="none"/>
          </c:marker>
          <c:val>
            <c:numRef>
              <c:f>'[Group 10 - Exhibits kieran.xlsx]Exhibits for 4 Diseases'!$C$32:$S$32</c:f>
              <c:numCache>
                <c:formatCode>0%</c:formatCode>
                <c:ptCount val="17"/>
                <c:pt idx="0">
                  <c:v>0.22375448956297869</c:v>
                </c:pt>
                <c:pt idx="1">
                  <c:v>0.2345032956509403</c:v>
                </c:pt>
                <c:pt idx="2">
                  <c:v>0.23863174162153808</c:v>
                </c:pt>
                <c:pt idx="3">
                  <c:v>0.24333981768911911</c:v>
                </c:pt>
                <c:pt idx="4">
                  <c:v>0.25002084088524035</c:v>
                </c:pt>
                <c:pt idx="5">
                  <c:v>0.25906871335791981</c:v>
                </c:pt>
                <c:pt idx="6">
                  <c:v>0.26898997266515945</c:v>
                </c:pt>
                <c:pt idx="7">
                  <c:v>0.280824454875781</c:v>
                </c:pt>
                <c:pt idx="8">
                  <c:v>0.29216866440809364</c:v>
                </c:pt>
                <c:pt idx="9">
                  <c:v>0.30264904292662648</c:v>
                </c:pt>
                <c:pt idx="10">
                  <c:v>0.31429635345725465</c:v>
                </c:pt>
                <c:pt idx="11">
                  <c:v>0.32592112070235624</c:v>
                </c:pt>
                <c:pt idx="12">
                  <c:v>0.33718475688179678</c:v>
                </c:pt>
                <c:pt idx="13">
                  <c:v>0.35034878276938647</c:v>
                </c:pt>
                <c:pt idx="14">
                  <c:v>0.36169193462858895</c:v>
                </c:pt>
                <c:pt idx="15">
                  <c:v>0.36984573983298541</c:v>
                </c:pt>
                <c:pt idx="16">
                  <c:v>0.37441224930741196</c:v>
                </c:pt>
              </c:numCache>
            </c:numRef>
          </c:val>
          <c:smooth val="0"/>
          <c:extLst xmlns:c16r2="http://schemas.microsoft.com/office/drawing/2015/06/chart">
            <c:ext xmlns:c16="http://schemas.microsoft.com/office/drawing/2014/chart" uri="{C3380CC4-5D6E-409C-BE32-E72D297353CC}">
              <c16:uniqueId val="{00000000-E74D-624E-A2A3-C46AAA3C7472}"/>
            </c:ext>
          </c:extLst>
        </c:ser>
        <c:ser>
          <c:idx val="1"/>
          <c:order val="1"/>
          <c:tx>
            <c:strRef>
              <c:f>'[Group 10 - Exhibits kieran.xlsx]Exhibits for 4 Diseases'!$B$33</c:f>
              <c:strCache>
                <c:ptCount val="1"/>
                <c:pt idx="0">
                  <c:v>Ghana</c:v>
                </c:pt>
              </c:strCache>
            </c:strRef>
          </c:tx>
          <c:spPr>
            <a:ln w="28575" cap="rnd">
              <a:solidFill>
                <a:schemeClr val="accent2"/>
              </a:solidFill>
              <a:round/>
            </a:ln>
            <a:effectLst/>
          </c:spPr>
          <c:marker>
            <c:symbol val="none"/>
          </c:marker>
          <c:val>
            <c:numRef>
              <c:f>'[Group 10 - Exhibits kieran.xlsx]Exhibits for 4 Diseases'!$C$33:$S$33</c:f>
              <c:numCache>
                <c:formatCode>0%</c:formatCode>
                <c:ptCount val="17"/>
                <c:pt idx="0">
                  <c:v>0.27679996524498329</c:v>
                </c:pt>
                <c:pt idx="1">
                  <c:v>0.28133842548358662</c:v>
                </c:pt>
                <c:pt idx="2">
                  <c:v>0.28661997805661438</c:v>
                </c:pt>
                <c:pt idx="3">
                  <c:v>0.29221710154610947</c:v>
                </c:pt>
                <c:pt idx="4">
                  <c:v>0.29829382687435074</c:v>
                </c:pt>
                <c:pt idx="5">
                  <c:v>0.30390507479222217</c:v>
                </c:pt>
                <c:pt idx="6">
                  <c:v>0.30946446638776509</c:v>
                </c:pt>
                <c:pt idx="7">
                  <c:v>0.31535241467666025</c:v>
                </c:pt>
                <c:pt idx="8">
                  <c:v>0.32243752607705495</c:v>
                </c:pt>
                <c:pt idx="9">
                  <c:v>0.32929465779672557</c:v>
                </c:pt>
                <c:pt idx="10">
                  <c:v>0.336279951109691</c:v>
                </c:pt>
                <c:pt idx="11">
                  <c:v>0.34388767835004158</c:v>
                </c:pt>
                <c:pt idx="12">
                  <c:v>0.35058556379595551</c:v>
                </c:pt>
                <c:pt idx="13">
                  <c:v>0.35557184020445876</c:v>
                </c:pt>
                <c:pt idx="14">
                  <c:v>0.36024646259646154</c:v>
                </c:pt>
                <c:pt idx="15">
                  <c:v>0.3693037474157303</c:v>
                </c:pt>
                <c:pt idx="16">
                  <c:v>0.37577453663878529</c:v>
                </c:pt>
              </c:numCache>
            </c:numRef>
          </c:val>
          <c:smooth val="0"/>
          <c:extLst xmlns:c16r2="http://schemas.microsoft.com/office/drawing/2015/06/chart">
            <c:ext xmlns:c16="http://schemas.microsoft.com/office/drawing/2014/chart" uri="{C3380CC4-5D6E-409C-BE32-E72D297353CC}">
              <c16:uniqueId val="{00000001-E74D-624E-A2A3-C46AAA3C7472}"/>
            </c:ext>
          </c:extLst>
        </c:ser>
        <c:ser>
          <c:idx val="2"/>
          <c:order val="2"/>
          <c:tx>
            <c:strRef>
              <c:f>'[Group 10 - Exhibits kieran.xlsx]Exhibits for 4 Diseases'!$B$34</c:f>
              <c:strCache>
                <c:ptCount val="1"/>
                <c:pt idx="0">
                  <c:v>Kenya</c:v>
                </c:pt>
              </c:strCache>
            </c:strRef>
          </c:tx>
          <c:spPr>
            <a:ln w="28575" cap="rnd">
              <a:solidFill>
                <a:schemeClr val="accent3"/>
              </a:solidFill>
              <a:round/>
            </a:ln>
            <a:effectLst/>
          </c:spPr>
          <c:marker>
            <c:symbol val="none"/>
          </c:marker>
          <c:val>
            <c:numRef>
              <c:f>'[Group 10 - Exhibits kieran.xlsx]Exhibits for 4 Diseases'!$C$34:$S$34</c:f>
              <c:numCache>
                <c:formatCode>0%</c:formatCode>
                <c:ptCount val="17"/>
                <c:pt idx="0">
                  <c:v>0.21194776528964152</c:v>
                </c:pt>
                <c:pt idx="1">
                  <c:v>0.21682862959191673</c:v>
                </c:pt>
                <c:pt idx="2">
                  <c:v>0.22279178654030993</c:v>
                </c:pt>
                <c:pt idx="3">
                  <c:v>0.22628952815086736</c:v>
                </c:pt>
                <c:pt idx="4">
                  <c:v>0.23057217546181374</c:v>
                </c:pt>
                <c:pt idx="5">
                  <c:v>0.23597820518965637</c:v>
                </c:pt>
                <c:pt idx="6">
                  <c:v>0.24297683293861763</c:v>
                </c:pt>
                <c:pt idx="7">
                  <c:v>0.2511868165292197</c:v>
                </c:pt>
                <c:pt idx="8">
                  <c:v>0.25964596110340438</c:v>
                </c:pt>
                <c:pt idx="9">
                  <c:v>0.26659804484681504</c:v>
                </c:pt>
                <c:pt idx="10">
                  <c:v>0.27744476207645241</c:v>
                </c:pt>
                <c:pt idx="11">
                  <c:v>0.28807125048306836</c:v>
                </c:pt>
                <c:pt idx="12">
                  <c:v>0.29560517664409702</c:v>
                </c:pt>
                <c:pt idx="13">
                  <c:v>0.30307963491365347</c:v>
                </c:pt>
                <c:pt idx="14">
                  <c:v>0.31154779234060775</c:v>
                </c:pt>
                <c:pt idx="15">
                  <c:v>0.31497511738091111</c:v>
                </c:pt>
                <c:pt idx="16">
                  <c:v>0.31971420264641137</c:v>
                </c:pt>
              </c:numCache>
            </c:numRef>
          </c:val>
          <c:smooth val="0"/>
          <c:extLst xmlns:c16r2="http://schemas.microsoft.com/office/drawing/2015/06/chart">
            <c:ext xmlns:c16="http://schemas.microsoft.com/office/drawing/2014/chart" uri="{C3380CC4-5D6E-409C-BE32-E72D297353CC}">
              <c16:uniqueId val="{00000002-E74D-624E-A2A3-C46AAA3C7472}"/>
            </c:ext>
          </c:extLst>
        </c:ser>
        <c:ser>
          <c:idx val="3"/>
          <c:order val="3"/>
          <c:tx>
            <c:strRef>
              <c:f>'[Group 10 - Exhibits kieran.xlsx]Exhibits for 4 Diseases'!$B$35</c:f>
              <c:strCache>
                <c:ptCount val="1"/>
                <c:pt idx="0">
                  <c:v>Malawi</c:v>
                </c:pt>
              </c:strCache>
            </c:strRef>
          </c:tx>
          <c:spPr>
            <a:ln w="28575" cap="rnd">
              <a:solidFill>
                <a:schemeClr val="accent4"/>
              </a:solidFill>
              <a:round/>
            </a:ln>
            <a:effectLst/>
          </c:spPr>
          <c:marker>
            <c:symbol val="none"/>
          </c:marker>
          <c:val>
            <c:numRef>
              <c:f>'[Group 10 - Exhibits kieran.xlsx]Exhibits for 4 Diseases'!$C$35:$S$35</c:f>
              <c:numCache>
                <c:formatCode>0%</c:formatCode>
                <c:ptCount val="17"/>
                <c:pt idx="0">
                  <c:v>0.18509127942625353</c:v>
                </c:pt>
                <c:pt idx="1">
                  <c:v>0.18999494594346031</c:v>
                </c:pt>
                <c:pt idx="2">
                  <c:v>0.19317797604132594</c:v>
                </c:pt>
                <c:pt idx="3">
                  <c:v>0.20297170871054279</c:v>
                </c:pt>
                <c:pt idx="4">
                  <c:v>0.21007171932671589</c:v>
                </c:pt>
                <c:pt idx="5">
                  <c:v>0.21746936189676616</c:v>
                </c:pt>
                <c:pt idx="6">
                  <c:v>0.22383800106599336</c:v>
                </c:pt>
                <c:pt idx="7">
                  <c:v>0.23147557943629662</c:v>
                </c:pt>
                <c:pt idx="8">
                  <c:v>0.23947071615409213</c:v>
                </c:pt>
                <c:pt idx="9">
                  <c:v>0.24759569362038225</c:v>
                </c:pt>
                <c:pt idx="10">
                  <c:v>0.25905857304637631</c:v>
                </c:pt>
                <c:pt idx="11">
                  <c:v>0.27133658100332408</c:v>
                </c:pt>
                <c:pt idx="12">
                  <c:v>0.28357984822596272</c:v>
                </c:pt>
                <c:pt idx="13">
                  <c:v>0.29187830455869912</c:v>
                </c:pt>
                <c:pt idx="14">
                  <c:v>0.29832332185963822</c:v>
                </c:pt>
                <c:pt idx="15">
                  <c:v>0.30497980874289987</c:v>
                </c:pt>
                <c:pt idx="16">
                  <c:v>0.30969858160618319</c:v>
                </c:pt>
              </c:numCache>
            </c:numRef>
          </c:val>
          <c:smooth val="0"/>
          <c:extLst xmlns:c16r2="http://schemas.microsoft.com/office/drawing/2015/06/chart">
            <c:ext xmlns:c16="http://schemas.microsoft.com/office/drawing/2014/chart" uri="{C3380CC4-5D6E-409C-BE32-E72D297353CC}">
              <c16:uniqueId val="{00000003-E74D-624E-A2A3-C46AAA3C7472}"/>
            </c:ext>
          </c:extLst>
        </c:ser>
        <c:ser>
          <c:idx val="4"/>
          <c:order val="4"/>
          <c:tx>
            <c:strRef>
              <c:f>'[Group 10 - Exhibits kieran.xlsx]Exhibits for 4 Diseases'!$B$36</c:f>
              <c:strCache>
                <c:ptCount val="1"/>
                <c:pt idx="0">
                  <c:v>Mozambique</c:v>
                </c:pt>
              </c:strCache>
            </c:strRef>
          </c:tx>
          <c:spPr>
            <a:ln w="28575" cap="rnd">
              <a:solidFill>
                <a:schemeClr val="accent5"/>
              </a:solidFill>
              <a:round/>
            </a:ln>
            <a:effectLst/>
          </c:spPr>
          <c:marker>
            <c:symbol val="none"/>
          </c:marker>
          <c:val>
            <c:numRef>
              <c:f>'[Group 10 - Exhibits kieran.xlsx]Exhibits for 4 Diseases'!$C$36:$S$36</c:f>
              <c:numCache>
                <c:formatCode>0%</c:formatCode>
                <c:ptCount val="17"/>
                <c:pt idx="0">
                  <c:v>0.20029789062414327</c:v>
                </c:pt>
                <c:pt idx="1">
                  <c:v>0.20398337694755228</c:v>
                </c:pt>
                <c:pt idx="2">
                  <c:v>0.20799943190450187</c:v>
                </c:pt>
                <c:pt idx="3">
                  <c:v>0.21281551554945591</c:v>
                </c:pt>
                <c:pt idx="4">
                  <c:v>0.21818288062942998</c:v>
                </c:pt>
                <c:pt idx="5">
                  <c:v>0.22448489342762701</c:v>
                </c:pt>
                <c:pt idx="6">
                  <c:v>0.22862406664438326</c:v>
                </c:pt>
                <c:pt idx="7">
                  <c:v>0.23397291741846404</c:v>
                </c:pt>
                <c:pt idx="8">
                  <c:v>0.23897119109436207</c:v>
                </c:pt>
                <c:pt idx="9">
                  <c:v>0.24273085038473619</c:v>
                </c:pt>
                <c:pt idx="10">
                  <c:v>0.24643684173555494</c:v>
                </c:pt>
                <c:pt idx="11">
                  <c:v>0.25041685272388037</c:v>
                </c:pt>
                <c:pt idx="12">
                  <c:v>0.25500483705990001</c:v>
                </c:pt>
                <c:pt idx="13">
                  <c:v>0.26071227288791454</c:v>
                </c:pt>
                <c:pt idx="14">
                  <c:v>0.26730246652817896</c:v>
                </c:pt>
                <c:pt idx="15">
                  <c:v>0.27375356592280392</c:v>
                </c:pt>
                <c:pt idx="16">
                  <c:v>0.27881139663361659</c:v>
                </c:pt>
              </c:numCache>
            </c:numRef>
          </c:val>
          <c:smooth val="0"/>
          <c:extLst xmlns:c16r2="http://schemas.microsoft.com/office/drawing/2015/06/chart">
            <c:ext xmlns:c16="http://schemas.microsoft.com/office/drawing/2014/chart" uri="{C3380CC4-5D6E-409C-BE32-E72D297353CC}">
              <c16:uniqueId val="{00000004-E74D-624E-A2A3-C46AAA3C7472}"/>
            </c:ext>
          </c:extLst>
        </c:ser>
        <c:ser>
          <c:idx val="5"/>
          <c:order val="5"/>
          <c:tx>
            <c:strRef>
              <c:f>'[Group 10 - Exhibits kieran.xlsx]Exhibits for 4 Diseases'!$B$37</c:f>
              <c:strCache>
                <c:ptCount val="1"/>
                <c:pt idx="0">
                  <c:v>Sierra Leone</c:v>
                </c:pt>
              </c:strCache>
            </c:strRef>
          </c:tx>
          <c:spPr>
            <a:ln w="28575" cap="rnd">
              <a:solidFill>
                <a:schemeClr val="accent6"/>
              </a:solidFill>
              <a:round/>
            </a:ln>
            <a:effectLst/>
          </c:spPr>
          <c:marker>
            <c:symbol val="none"/>
          </c:marker>
          <c:val>
            <c:numRef>
              <c:f>'[Group 10 - Exhibits kieran.xlsx]Exhibits for 4 Diseases'!$C$37:$S$37</c:f>
              <c:numCache>
                <c:formatCode>0%</c:formatCode>
                <c:ptCount val="17"/>
                <c:pt idx="0">
                  <c:v>0.1747662713868447</c:v>
                </c:pt>
                <c:pt idx="1">
                  <c:v>0.17737261929507731</c:v>
                </c:pt>
                <c:pt idx="2">
                  <c:v>0.1802516582912902</c:v>
                </c:pt>
                <c:pt idx="3">
                  <c:v>0.18283732799516011</c:v>
                </c:pt>
                <c:pt idx="4">
                  <c:v>0.1843766084065793</c:v>
                </c:pt>
                <c:pt idx="5">
                  <c:v>0.18551115793906875</c:v>
                </c:pt>
                <c:pt idx="6">
                  <c:v>0.18560532612744984</c:v>
                </c:pt>
                <c:pt idx="7">
                  <c:v>0.18708630503542675</c:v>
                </c:pt>
                <c:pt idx="8">
                  <c:v>0.18908085762692711</c:v>
                </c:pt>
                <c:pt idx="9">
                  <c:v>0.19164026214931423</c:v>
                </c:pt>
                <c:pt idx="10">
                  <c:v>0.1953131726795474</c:v>
                </c:pt>
                <c:pt idx="11">
                  <c:v>0.19910087985438979</c:v>
                </c:pt>
                <c:pt idx="12">
                  <c:v>0.20247709070359168</c:v>
                </c:pt>
                <c:pt idx="13">
                  <c:v>0.20981876689920467</c:v>
                </c:pt>
                <c:pt idx="14">
                  <c:v>0.2087985536145949</c:v>
                </c:pt>
                <c:pt idx="15">
                  <c:v>0.21613111221399603</c:v>
                </c:pt>
                <c:pt idx="16">
                  <c:v>0.22394381182610049</c:v>
                </c:pt>
              </c:numCache>
            </c:numRef>
          </c:val>
          <c:smooth val="0"/>
          <c:extLst xmlns:c16r2="http://schemas.microsoft.com/office/drawing/2015/06/chart">
            <c:ext xmlns:c16="http://schemas.microsoft.com/office/drawing/2014/chart" uri="{C3380CC4-5D6E-409C-BE32-E72D297353CC}">
              <c16:uniqueId val="{00000005-E74D-624E-A2A3-C46AAA3C7472}"/>
            </c:ext>
          </c:extLst>
        </c:ser>
        <c:ser>
          <c:idx val="6"/>
          <c:order val="6"/>
          <c:tx>
            <c:strRef>
              <c:f>'[Group 10 - Exhibits kieran.xlsx]Exhibits for 4 Diseases'!$B$38</c:f>
              <c:strCache>
                <c:ptCount val="1"/>
                <c:pt idx="0">
                  <c:v>South Africa</c:v>
                </c:pt>
              </c:strCache>
            </c:strRef>
          </c:tx>
          <c:spPr>
            <a:ln w="28575" cap="rnd">
              <a:solidFill>
                <a:schemeClr val="accent1">
                  <a:lumMod val="60000"/>
                </a:schemeClr>
              </a:solidFill>
              <a:round/>
            </a:ln>
            <a:effectLst/>
          </c:spPr>
          <c:marker>
            <c:symbol val="none"/>
          </c:marker>
          <c:val>
            <c:numRef>
              <c:f>'[Group 10 - Exhibits kieran.xlsx]Exhibits for 4 Diseases'!$C$38:$S$38</c:f>
              <c:numCache>
                <c:formatCode>0%</c:formatCode>
                <c:ptCount val="17"/>
                <c:pt idx="0">
                  <c:v>0.258856959282382</c:v>
                </c:pt>
                <c:pt idx="1">
                  <c:v>0.25200840219874593</c:v>
                </c:pt>
                <c:pt idx="2">
                  <c:v>0.24819780908962916</c:v>
                </c:pt>
                <c:pt idx="3">
                  <c:v>0.24596855064749032</c:v>
                </c:pt>
                <c:pt idx="4">
                  <c:v>0.24501232214044796</c:v>
                </c:pt>
                <c:pt idx="5">
                  <c:v>0.2456204834535948</c:v>
                </c:pt>
                <c:pt idx="6">
                  <c:v>0.24732085568951975</c:v>
                </c:pt>
                <c:pt idx="7">
                  <c:v>0.2494828960552061</c:v>
                </c:pt>
                <c:pt idx="8">
                  <c:v>0.25418024592301042</c:v>
                </c:pt>
                <c:pt idx="9">
                  <c:v>0.26232743540779685</c:v>
                </c:pt>
                <c:pt idx="10">
                  <c:v>0.2702266376960884</c:v>
                </c:pt>
                <c:pt idx="11">
                  <c:v>0.27567900855841193</c:v>
                </c:pt>
                <c:pt idx="12">
                  <c:v>0.28125153510388823</c:v>
                </c:pt>
                <c:pt idx="13">
                  <c:v>0.28780440407111996</c:v>
                </c:pt>
                <c:pt idx="14">
                  <c:v>0.29389524843128906</c:v>
                </c:pt>
                <c:pt idx="15">
                  <c:v>0.2974479420336601</c:v>
                </c:pt>
                <c:pt idx="16">
                  <c:v>0.29729765070360009</c:v>
                </c:pt>
              </c:numCache>
            </c:numRef>
          </c:val>
          <c:smooth val="0"/>
          <c:extLst xmlns:c16r2="http://schemas.microsoft.com/office/drawing/2015/06/chart">
            <c:ext xmlns:c16="http://schemas.microsoft.com/office/drawing/2014/chart" uri="{C3380CC4-5D6E-409C-BE32-E72D297353CC}">
              <c16:uniqueId val="{00000006-E74D-624E-A2A3-C46AAA3C7472}"/>
            </c:ext>
          </c:extLst>
        </c:ser>
        <c:ser>
          <c:idx val="7"/>
          <c:order val="7"/>
          <c:tx>
            <c:strRef>
              <c:f>'[Group 10 - Exhibits kieran.xlsx]Exhibits for 4 Diseases'!$B$39</c:f>
              <c:strCache>
                <c:ptCount val="1"/>
                <c:pt idx="0">
                  <c:v>Tanzania</c:v>
                </c:pt>
              </c:strCache>
            </c:strRef>
          </c:tx>
          <c:spPr>
            <a:ln w="28575" cap="rnd">
              <a:solidFill>
                <a:schemeClr val="accent2">
                  <a:lumMod val="60000"/>
                </a:schemeClr>
              </a:solidFill>
              <a:round/>
            </a:ln>
            <a:effectLst/>
          </c:spPr>
          <c:marker>
            <c:symbol val="none"/>
          </c:marker>
          <c:val>
            <c:numRef>
              <c:f>'[Group 10 - Exhibits kieran.xlsx]Exhibits for 4 Diseases'!$C$39:$S$39</c:f>
              <c:numCache>
                <c:formatCode>0%</c:formatCode>
                <c:ptCount val="17"/>
                <c:pt idx="0">
                  <c:v>0.20425012790458177</c:v>
                </c:pt>
                <c:pt idx="1">
                  <c:v>0.21046366400859659</c:v>
                </c:pt>
                <c:pt idx="2">
                  <c:v>0.21500871906273256</c:v>
                </c:pt>
                <c:pt idx="3">
                  <c:v>0.22186503619637279</c:v>
                </c:pt>
                <c:pt idx="4">
                  <c:v>0.22764253601109005</c:v>
                </c:pt>
                <c:pt idx="5">
                  <c:v>0.23366000018613506</c:v>
                </c:pt>
                <c:pt idx="6">
                  <c:v>0.23862758029677358</c:v>
                </c:pt>
                <c:pt idx="7">
                  <c:v>0.25201802635952353</c:v>
                </c:pt>
                <c:pt idx="8">
                  <c:v>0.26119436120824896</c:v>
                </c:pt>
                <c:pt idx="9">
                  <c:v>0.27012541156566927</c:v>
                </c:pt>
                <c:pt idx="10">
                  <c:v>0.27856212848008943</c:v>
                </c:pt>
                <c:pt idx="11">
                  <c:v>0.28645965159133163</c:v>
                </c:pt>
                <c:pt idx="12">
                  <c:v>0.29357491503187816</c:v>
                </c:pt>
                <c:pt idx="13">
                  <c:v>0.30068761657680576</c:v>
                </c:pt>
                <c:pt idx="14">
                  <c:v>0.30670328101589361</c:v>
                </c:pt>
                <c:pt idx="15">
                  <c:v>0.31304822270333849</c:v>
                </c:pt>
                <c:pt idx="16">
                  <c:v>0.31832528195647086</c:v>
                </c:pt>
              </c:numCache>
            </c:numRef>
          </c:val>
          <c:smooth val="0"/>
          <c:extLst xmlns:c16r2="http://schemas.microsoft.com/office/drawing/2015/06/chart">
            <c:ext xmlns:c16="http://schemas.microsoft.com/office/drawing/2014/chart" uri="{C3380CC4-5D6E-409C-BE32-E72D297353CC}">
              <c16:uniqueId val="{00000007-E74D-624E-A2A3-C46AAA3C7472}"/>
            </c:ext>
          </c:extLst>
        </c:ser>
        <c:ser>
          <c:idx val="8"/>
          <c:order val="8"/>
          <c:tx>
            <c:strRef>
              <c:f>'[Group 10 - Exhibits kieran.xlsx]Exhibits for 4 Diseases'!$B$40</c:f>
              <c:strCache>
                <c:ptCount val="1"/>
                <c:pt idx="0">
                  <c:v>Uganda</c:v>
                </c:pt>
              </c:strCache>
            </c:strRef>
          </c:tx>
          <c:spPr>
            <a:ln w="28575" cap="rnd">
              <a:solidFill>
                <a:schemeClr val="accent3">
                  <a:lumMod val="60000"/>
                </a:schemeClr>
              </a:solidFill>
              <a:round/>
            </a:ln>
            <a:effectLst/>
          </c:spPr>
          <c:marker>
            <c:symbol val="none"/>
          </c:marker>
          <c:val>
            <c:numRef>
              <c:f>'[Group 10 - Exhibits kieran.xlsx]Exhibits for 4 Diseases'!$C$40:$S$40</c:f>
              <c:numCache>
                <c:formatCode>0%</c:formatCode>
                <c:ptCount val="17"/>
                <c:pt idx="0">
                  <c:v>0.20324327956490726</c:v>
                </c:pt>
                <c:pt idx="1">
                  <c:v>0.2098003198330117</c:v>
                </c:pt>
                <c:pt idx="2">
                  <c:v>0.21592541916948316</c:v>
                </c:pt>
                <c:pt idx="3">
                  <c:v>0.22126374943200089</c:v>
                </c:pt>
                <c:pt idx="4">
                  <c:v>0.22738329137556343</c:v>
                </c:pt>
                <c:pt idx="5">
                  <c:v>0.23479566557908685</c:v>
                </c:pt>
                <c:pt idx="6">
                  <c:v>0.24196820452046433</c:v>
                </c:pt>
                <c:pt idx="7">
                  <c:v>0.24919654353938497</c:v>
                </c:pt>
                <c:pt idx="8">
                  <c:v>0.25616415872740422</c:v>
                </c:pt>
                <c:pt idx="9">
                  <c:v>0.26361139279916762</c:v>
                </c:pt>
                <c:pt idx="10">
                  <c:v>0.27062022566294391</c:v>
                </c:pt>
                <c:pt idx="11">
                  <c:v>0.28022209988107533</c:v>
                </c:pt>
                <c:pt idx="12">
                  <c:v>0.29114864731479478</c:v>
                </c:pt>
                <c:pt idx="13">
                  <c:v>0.302182644999622</c:v>
                </c:pt>
                <c:pt idx="14">
                  <c:v>0.30930640228154849</c:v>
                </c:pt>
                <c:pt idx="15">
                  <c:v>0.3144256237581009</c:v>
                </c:pt>
                <c:pt idx="16">
                  <c:v>0.31775736853958003</c:v>
                </c:pt>
              </c:numCache>
            </c:numRef>
          </c:val>
          <c:smooth val="0"/>
          <c:extLst xmlns:c16r2="http://schemas.microsoft.com/office/drawing/2015/06/chart">
            <c:ext xmlns:c16="http://schemas.microsoft.com/office/drawing/2014/chart" uri="{C3380CC4-5D6E-409C-BE32-E72D297353CC}">
              <c16:uniqueId val="{00000008-E74D-624E-A2A3-C46AAA3C7472}"/>
            </c:ext>
          </c:extLst>
        </c:ser>
        <c:ser>
          <c:idx val="9"/>
          <c:order val="9"/>
          <c:tx>
            <c:strRef>
              <c:f>'[Group 10 - Exhibits kieran.xlsx]Exhibits for 4 Diseases'!$B$41</c:f>
              <c:strCache>
                <c:ptCount val="1"/>
                <c:pt idx="0">
                  <c:v>Zimbabwe</c:v>
                </c:pt>
              </c:strCache>
            </c:strRef>
          </c:tx>
          <c:spPr>
            <a:ln w="28575" cap="rnd">
              <a:solidFill>
                <a:schemeClr val="accent4">
                  <a:lumMod val="60000"/>
                </a:schemeClr>
              </a:solidFill>
              <a:round/>
            </a:ln>
            <a:effectLst/>
          </c:spPr>
          <c:marker>
            <c:symbol val="none"/>
          </c:marker>
          <c:val>
            <c:numRef>
              <c:f>'[Group 10 - Exhibits kieran.xlsx]Exhibits for 4 Diseases'!$C$41:$S$41</c:f>
              <c:numCache>
                <c:formatCode>0%</c:formatCode>
                <c:ptCount val="17"/>
                <c:pt idx="0">
                  <c:v>0.24251464046676213</c:v>
                </c:pt>
                <c:pt idx="1">
                  <c:v>0.2448125454085871</c:v>
                </c:pt>
                <c:pt idx="2">
                  <c:v>0.24675308694081893</c:v>
                </c:pt>
                <c:pt idx="3">
                  <c:v>0.25241329219889774</c:v>
                </c:pt>
                <c:pt idx="4">
                  <c:v>0.25708782527193808</c:v>
                </c:pt>
                <c:pt idx="5">
                  <c:v>0.26237786449524148</c:v>
                </c:pt>
                <c:pt idx="6">
                  <c:v>0.26805933707506768</c:v>
                </c:pt>
                <c:pt idx="7">
                  <c:v>0.27512631209406863</c:v>
                </c:pt>
                <c:pt idx="8">
                  <c:v>0.26440464333776753</c:v>
                </c:pt>
                <c:pt idx="9">
                  <c:v>0.26544883488225046</c:v>
                </c:pt>
                <c:pt idx="10">
                  <c:v>0.30221865271377113</c:v>
                </c:pt>
                <c:pt idx="11">
                  <c:v>0.31354506574722574</c:v>
                </c:pt>
                <c:pt idx="12">
                  <c:v>0.32427242023707209</c:v>
                </c:pt>
                <c:pt idx="13">
                  <c:v>0.33305796566706791</c:v>
                </c:pt>
                <c:pt idx="14">
                  <c:v>0.34355402037385152</c:v>
                </c:pt>
                <c:pt idx="15">
                  <c:v>0.34993241368438588</c:v>
                </c:pt>
                <c:pt idx="16">
                  <c:v>0.35267713151231767</c:v>
                </c:pt>
              </c:numCache>
            </c:numRef>
          </c:val>
          <c:smooth val="0"/>
          <c:extLst xmlns:c16r2="http://schemas.microsoft.com/office/drawing/2015/06/chart">
            <c:ext xmlns:c16="http://schemas.microsoft.com/office/drawing/2014/chart" uri="{C3380CC4-5D6E-409C-BE32-E72D297353CC}">
              <c16:uniqueId val="{00000009-E74D-624E-A2A3-C46AAA3C7472}"/>
            </c:ext>
          </c:extLst>
        </c:ser>
        <c:dLbls>
          <c:showLegendKey val="0"/>
          <c:showVal val="0"/>
          <c:showCatName val="0"/>
          <c:showSerName val="0"/>
          <c:showPercent val="0"/>
          <c:showBubbleSize val="0"/>
        </c:dLbls>
        <c:smooth val="0"/>
        <c:axId val="161137984"/>
        <c:axId val="161138544"/>
      </c:lineChart>
      <c:catAx>
        <c:axId val="161137984"/>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1138544"/>
        <c:crosses val="autoZero"/>
        <c:auto val="1"/>
        <c:lblAlgn val="ctr"/>
        <c:lblOffset val="100"/>
        <c:noMultiLvlLbl val="0"/>
      </c:catAx>
      <c:valAx>
        <c:axId val="16113854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113798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 of &lt; 5 deaths happening due to malaria in total malarial deaths</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tx>
            <c:strRef>
              <c:f>'Exhibits for 4 Diseases 1'!$B$58</c:f>
              <c:strCache>
                <c:ptCount val="1"/>
                <c:pt idx="0">
                  <c:v>Ethiopia</c:v>
                </c:pt>
              </c:strCache>
            </c:strRef>
          </c:tx>
          <c:spPr>
            <a:ln w="28575" cap="rnd">
              <a:solidFill>
                <a:schemeClr val="accent2"/>
              </a:solidFill>
              <a:round/>
            </a:ln>
            <a:effectLst/>
          </c:spPr>
          <c:marker>
            <c:symbol val="none"/>
          </c:marker>
          <c:val>
            <c:numRef>
              <c:f>'Exhibits for 4 Diseases 1'!$C$58:$S$58</c:f>
              <c:numCache>
                <c:formatCode>0%</c:formatCode>
                <c:ptCount val="17"/>
                <c:pt idx="0">
                  <c:v>0.62686026737004175</c:v>
                </c:pt>
                <c:pt idx="1">
                  <c:v>0.63943793756465872</c:v>
                </c:pt>
                <c:pt idx="2">
                  <c:v>0.63489634960693853</c:v>
                </c:pt>
                <c:pt idx="3">
                  <c:v>0.62895025366648283</c:v>
                </c:pt>
                <c:pt idx="4">
                  <c:v>0.61617384830763577</c:v>
                </c:pt>
                <c:pt idx="5">
                  <c:v>0.6048606318643357</c:v>
                </c:pt>
                <c:pt idx="6">
                  <c:v>0.58916423642254767</c:v>
                </c:pt>
                <c:pt idx="7">
                  <c:v>0.58499732269506588</c:v>
                </c:pt>
                <c:pt idx="8">
                  <c:v>0.57593153393219154</c:v>
                </c:pt>
                <c:pt idx="9">
                  <c:v>0.57392559232094142</c:v>
                </c:pt>
                <c:pt idx="10">
                  <c:v>0.55926048514624616</c:v>
                </c:pt>
                <c:pt idx="11">
                  <c:v>0.55357353861457936</c:v>
                </c:pt>
                <c:pt idx="12">
                  <c:v>0.53411614856717193</c:v>
                </c:pt>
                <c:pt idx="13">
                  <c:v>0.52367618337064226</c:v>
                </c:pt>
                <c:pt idx="14">
                  <c:v>0.49822145372027132</c:v>
                </c:pt>
                <c:pt idx="15">
                  <c:v>0.48261503560898678</c:v>
                </c:pt>
                <c:pt idx="16">
                  <c:v>0.47532548992082246</c:v>
                </c:pt>
              </c:numCache>
            </c:numRef>
          </c:val>
          <c:smooth val="0"/>
          <c:extLst xmlns:c16r2="http://schemas.microsoft.com/office/drawing/2015/06/chart">
            <c:ext xmlns:c16="http://schemas.microsoft.com/office/drawing/2014/chart" uri="{C3380CC4-5D6E-409C-BE32-E72D297353CC}">
              <c16:uniqueId val="{00000000-A784-E14C-8DDE-F960B6D62163}"/>
            </c:ext>
          </c:extLst>
        </c:ser>
        <c:ser>
          <c:idx val="3"/>
          <c:order val="1"/>
          <c:tx>
            <c:strRef>
              <c:f>'Exhibits for 4 Diseases 1'!$B$60</c:f>
              <c:strCache>
                <c:ptCount val="1"/>
                <c:pt idx="0">
                  <c:v>Kenya</c:v>
                </c:pt>
              </c:strCache>
            </c:strRef>
          </c:tx>
          <c:spPr>
            <a:ln w="28575" cap="rnd">
              <a:solidFill>
                <a:schemeClr val="accent4"/>
              </a:solidFill>
              <a:round/>
            </a:ln>
            <a:effectLst/>
          </c:spPr>
          <c:marker>
            <c:symbol val="none"/>
          </c:marker>
          <c:val>
            <c:numRef>
              <c:f>'Exhibits for 4 Diseases 1'!$C$60:$S$60</c:f>
              <c:numCache>
                <c:formatCode>0%</c:formatCode>
                <c:ptCount val="17"/>
                <c:pt idx="0">
                  <c:v>0.71168201485194316</c:v>
                </c:pt>
                <c:pt idx="1">
                  <c:v>0.71947175891947024</c:v>
                </c:pt>
                <c:pt idx="2">
                  <c:v>0.71755873136232495</c:v>
                </c:pt>
                <c:pt idx="3">
                  <c:v>0.71642350386571352</c:v>
                </c:pt>
                <c:pt idx="4">
                  <c:v>0.70543749884544127</c:v>
                </c:pt>
                <c:pt idx="5">
                  <c:v>0.69128629864343627</c:v>
                </c:pt>
                <c:pt idx="6">
                  <c:v>0.68787431302734003</c:v>
                </c:pt>
                <c:pt idx="7">
                  <c:v>0.69299585939389963</c:v>
                </c:pt>
                <c:pt idx="8">
                  <c:v>0.70355363758992762</c:v>
                </c:pt>
                <c:pt idx="9">
                  <c:v>0.71821209640830852</c:v>
                </c:pt>
                <c:pt idx="10">
                  <c:v>0.72165403441317766</c:v>
                </c:pt>
                <c:pt idx="11">
                  <c:v>0.68174257354523893</c:v>
                </c:pt>
                <c:pt idx="12">
                  <c:v>0.66051397796864164</c:v>
                </c:pt>
                <c:pt idx="13">
                  <c:v>0.67407620032585258</c:v>
                </c:pt>
                <c:pt idx="14">
                  <c:v>0.66189855777582873</c:v>
                </c:pt>
                <c:pt idx="15">
                  <c:v>0.63874035473964563</c:v>
                </c:pt>
                <c:pt idx="16">
                  <c:v>0.63512393601182571</c:v>
                </c:pt>
              </c:numCache>
            </c:numRef>
          </c:val>
          <c:smooth val="0"/>
          <c:extLst xmlns:c16r2="http://schemas.microsoft.com/office/drawing/2015/06/chart">
            <c:ext xmlns:c16="http://schemas.microsoft.com/office/drawing/2014/chart" uri="{C3380CC4-5D6E-409C-BE32-E72D297353CC}">
              <c16:uniqueId val="{00000002-A784-E14C-8DDE-F960B6D62163}"/>
            </c:ext>
          </c:extLst>
        </c:ser>
        <c:ser>
          <c:idx val="4"/>
          <c:order val="2"/>
          <c:tx>
            <c:strRef>
              <c:f>'Exhibits for 4 Diseases 1'!$B$61</c:f>
              <c:strCache>
                <c:ptCount val="1"/>
                <c:pt idx="0">
                  <c:v>Malawi</c:v>
                </c:pt>
              </c:strCache>
            </c:strRef>
          </c:tx>
          <c:spPr>
            <a:ln w="28575" cap="rnd">
              <a:solidFill>
                <a:schemeClr val="accent5"/>
              </a:solidFill>
              <a:round/>
            </a:ln>
            <a:effectLst/>
          </c:spPr>
          <c:marker>
            <c:symbol val="none"/>
          </c:marker>
          <c:val>
            <c:numRef>
              <c:f>'Exhibits for 4 Diseases 1'!$C$61:$S$61</c:f>
              <c:numCache>
                <c:formatCode>0%</c:formatCode>
                <c:ptCount val="17"/>
                <c:pt idx="0">
                  <c:v>0.79015162438283792</c:v>
                </c:pt>
                <c:pt idx="1">
                  <c:v>0.78297431140710716</c:v>
                </c:pt>
                <c:pt idx="2">
                  <c:v>0.76933872892236876</c:v>
                </c:pt>
                <c:pt idx="3">
                  <c:v>0.76423849905777974</c:v>
                </c:pt>
                <c:pt idx="4">
                  <c:v>0.75802565735401073</c:v>
                </c:pt>
                <c:pt idx="5">
                  <c:v>0.75450824250610671</c:v>
                </c:pt>
                <c:pt idx="6">
                  <c:v>0.76518251838128615</c:v>
                </c:pt>
                <c:pt idx="7">
                  <c:v>0.77286436983304585</c:v>
                </c:pt>
                <c:pt idx="8">
                  <c:v>0.78153012796907928</c:v>
                </c:pt>
                <c:pt idx="9">
                  <c:v>0.79082284271484604</c:v>
                </c:pt>
                <c:pt idx="10">
                  <c:v>0.79360161010181651</c:v>
                </c:pt>
                <c:pt idx="11">
                  <c:v>0.79207319701951739</c:v>
                </c:pt>
                <c:pt idx="12">
                  <c:v>0.78042944858867658</c:v>
                </c:pt>
                <c:pt idx="13">
                  <c:v>0.76970766984049743</c:v>
                </c:pt>
                <c:pt idx="14">
                  <c:v>0.7621571359617465</c:v>
                </c:pt>
                <c:pt idx="15">
                  <c:v>0.75475594547525415</c:v>
                </c:pt>
                <c:pt idx="16">
                  <c:v>0.75109897384246616</c:v>
                </c:pt>
              </c:numCache>
            </c:numRef>
          </c:val>
          <c:smooth val="0"/>
          <c:extLst xmlns:c16r2="http://schemas.microsoft.com/office/drawing/2015/06/chart">
            <c:ext xmlns:c16="http://schemas.microsoft.com/office/drawing/2014/chart" uri="{C3380CC4-5D6E-409C-BE32-E72D297353CC}">
              <c16:uniqueId val="{00000003-A784-E14C-8DDE-F960B6D62163}"/>
            </c:ext>
          </c:extLst>
        </c:ser>
        <c:ser>
          <c:idx val="5"/>
          <c:order val="3"/>
          <c:tx>
            <c:strRef>
              <c:f>'Exhibits for 4 Diseases 1'!$B$62</c:f>
              <c:strCache>
                <c:ptCount val="1"/>
                <c:pt idx="0">
                  <c:v>Mozambique</c:v>
                </c:pt>
              </c:strCache>
            </c:strRef>
          </c:tx>
          <c:spPr>
            <a:ln w="28575" cap="rnd">
              <a:solidFill>
                <a:schemeClr val="accent6"/>
              </a:solidFill>
              <a:round/>
            </a:ln>
            <a:effectLst/>
          </c:spPr>
          <c:marker>
            <c:symbol val="none"/>
          </c:marker>
          <c:val>
            <c:numRef>
              <c:f>'Exhibits for 4 Diseases 1'!$C$62:$S$62</c:f>
              <c:numCache>
                <c:formatCode>0%</c:formatCode>
                <c:ptCount val="17"/>
                <c:pt idx="0">
                  <c:v>0.81947455145509429</c:v>
                </c:pt>
                <c:pt idx="1">
                  <c:v>0.8209237029676919</c:v>
                </c:pt>
                <c:pt idx="2">
                  <c:v>0.81739439739987907</c:v>
                </c:pt>
                <c:pt idx="3">
                  <c:v>0.81381912456923367</c:v>
                </c:pt>
                <c:pt idx="4">
                  <c:v>0.80998180896868899</c:v>
                </c:pt>
                <c:pt idx="5">
                  <c:v>0.80099629840569464</c:v>
                </c:pt>
                <c:pt idx="6">
                  <c:v>0.8013276854891993</c:v>
                </c:pt>
                <c:pt idx="7">
                  <c:v>0.79146172197095199</c:v>
                </c:pt>
                <c:pt idx="8">
                  <c:v>0.7890036800645156</c:v>
                </c:pt>
                <c:pt idx="9">
                  <c:v>0.77881039620047721</c:v>
                </c:pt>
                <c:pt idx="10">
                  <c:v>0.7653444147227727</c:v>
                </c:pt>
                <c:pt idx="11">
                  <c:v>0.75362832640177002</c:v>
                </c:pt>
                <c:pt idx="12">
                  <c:v>0.74427946744858275</c:v>
                </c:pt>
                <c:pt idx="13">
                  <c:v>0.7360849387552052</c:v>
                </c:pt>
                <c:pt idx="14">
                  <c:v>0.72521683678694215</c:v>
                </c:pt>
                <c:pt idx="15">
                  <c:v>0.71840902463063816</c:v>
                </c:pt>
                <c:pt idx="16">
                  <c:v>0.71529344040373199</c:v>
                </c:pt>
              </c:numCache>
            </c:numRef>
          </c:val>
          <c:smooth val="0"/>
          <c:extLst xmlns:c16r2="http://schemas.microsoft.com/office/drawing/2015/06/chart">
            <c:ext xmlns:c16="http://schemas.microsoft.com/office/drawing/2014/chart" uri="{C3380CC4-5D6E-409C-BE32-E72D297353CC}">
              <c16:uniqueId val="{00000004-A784-E14C-8DDE-F960B6D62163}"/>
            </c:ext>
          </c:extLst>
        </c:ser>
        <c:ser>
          <c:idx val="6"/>
          <c:order val="4"/>
          <c:tx>
            <c:strRef>
              <c:f>'Exhibits for 4 Diseases 1'!$B$63</c:f>
              <c:strCache>
                <c:ptCount val="1"/>
                <c:pt idx="0">
                  <c:v>Sierra Leone</c:v>
                </c:pt>
              </c:strCache>
            </c:strRef>
          </c:tx>
          <c:spPr>
            <a:ln w="28575" cap="rnd">
              <a:solidFill>
                <a:schemeClr val="accent1">
                  <a:lumMod val="60000"/>
                </a:schemeClr>
              </a:solidFill>
              <a:round/>
            </a:ln>
            <a:effectLst/>
          </c:spPr>
          <c:marker>
            <c:symbol val="none"/>
          </c:marker>
          <c:val>
            <c:numRef>
              <c:f>'Exhibits for 4 Diseases 1'!$C$63:$S$63</c:f>
              <c:numCache>
                <c:formatCode>0%</c:formatCode>
                <c:ptCount val="17"/>
                <c:pt idx="0">
                  <c:v>0.84706104836149554</c:v>
                </c:pt>
                <c:pt idx="1">
                  <c:v>0.83642777941662583</c:v>
                </c:pt>
                <c:pt idx="2">
                  <c:v>0.82558032433982043</c:v>
                </c:pt>
                <c:pt idx="3">
                  <c:v>0.81723359839545462</c:v>
                </c:pt>
                <c:pt idx="4">
                  <c:v>0.80900162003012654</c:v>
                </c:pt>
                <c:pt idx="5">
                  <c:v>0.80119606646366692</c:v>
                </c:pt>
                <c:pt idx="6">
                  <c:v>0.79706246542223746</c:v>
                </c:pt>
                <c:pt idx="7">
                  <c:v>0.7910005455494391</c:v>
                </c:pt>
                <c:pt idx="8">
                  <c:v>0.78990484195322885</c:v>
                </c:pt>
                <c:pt idx="9">
                  <c:v>0.78718689025051924</c:v>
                </c:pt>
                <c:pt idx="10">
                  <c:v>0.78865497032330734</c:v>
                </c:pt>
                <c:pt idx="11">
                  <c:v>0.78888652683588956</c:v>
                </c:pt>
                <c:pt idx="12">
                  <c:v>0.77917213342448688</c:v>
                </c:pt>
                <c:pt idx="13">
                  <c:v>0.77672498830474745</c:v>
                </c:pt>
                <c:pt idx="14">
                  <c:v>0.77454681826270821</c:v>
                </c:pt>
                <c:pt idx="15">
                  <c:v>0.76762306536320224</c:v>
                </c:pt>
                <c:pt idx="16">
                  <c:v>0.76738900158017043</c:v>
                </c:pt>
              </c:numCache>
            </c:numRef>
          </c:val>
          <c:smooth val="0"/>
          <c:extLst xmlns:c16r2="http://schemas.microsoft.com/office/drawing/2015/06/chart">
            <c:ext xmlns:c16="http://schemas.microsoft.com/office/drawing/2014/chart" uri="{C3380CC4-5D6E-409C-BE32-E72D297353CC}">
              <c16:uniqueId val="{00000005-A784-E14C-8DDE-F960B6D62163}"/>
            </c:ext>
          </c:extLst>
        </c:ser>
        <c:ser>
          <c:idx val="7"/>
          <c:order val="5"/>
          <c:tx>
            <c:strRef>
              <c:f>'Exhibits for 4 Diseases 1'!$B$64</c:f>
              <c:strCache>
                <c:ptCount val="1"/>
                <c:pt idx="0">
                  <c:v>South Africa</c:v>
                </c:pt>
              </c:strCache>
            </c:strRef>
          </c:tx>
          <c:spPr>
            <a:ln w="28575" cap="rnd">
              <a:solidFill>
                <a:schemeClr val="accent2">
                  <a:lumMod val="60000"/>
                </a:schemeClr>
              </a:solidFill>
              <a:round/>
            </a:ln>
            <a:effectLst/>
          </c:spPr>
          <c:marker>
            <c:symbol val="none"/>
          </c:marker>
          <c:val>
            <c:numRef>
              <c:f>'Exhibits for 4 Diseases 1'!$C$64:$S$64</c:f>
              <c:numCache>
                <c:formatCode>0%</c:formatCode>
                <c:ptCount val="17"/>
                <c:pt idx="0">
                  <c:v>8.4906583075198119E-2</c:v>
                </c:pt>
                <c:pt idx="1">
                  <c:v>7.988089900326914E-2</c:v>
                </c:pt>
                <c:pt idx="2">
                  <c:v>7.2637696853900577E-2</c:v>
                </c:pt>
                <c:pt idx="3">
                  <c:v>6.6818271438648061E-2</c:v>
                </c:pt>
                <c:pt idx="4">
                  <c:v>6.5053597622109091E-2</c:v>
                </c:pt>
                <c:pt idx="5">
                  <c:v>6.6637987692792389E-2</c:v>
                </c:pt>
                <c:pt idx="6">
                  <c:v>6.6203255834315161E-2</c:v>
                </c:pt>
                <c:pt idx="7">
                  <c:v>6.7822133540353643E-2</c:v>
                </c:pt>
                <c:pt idx="8">
                  <c:v>7.0141226350563621E-2</c:v>
                </c:pt>
                <c:pt idx="9">
                  <c:v>6.6094153762186844E-2</c:v>
                </c:pt>
                <c:pt idx="10">
                  <c:v>6.1475231688768721E-2</c:v>
                </c:pt>
                <c:pt idx="11">
                  <c:v>5.757985717359821E-2</c:v>
                </c:pt>
                <c:pt idx="12">
                  <c:v>5.6304695878827186E-2</c:v>
                </c:pt>
                <c:pt idx="13">
                  <c:v>5.4542665574844974E-2</c:v>
                </c:pt>
                <c:pt idx="14">
                  <c:v>5.2324745388164597E-2</c:v>
                </c:pt>
                <c:pt idx="15">
                  <c:v>4.856349470689162E-2</c:v>
                </c:pt>
                <c:pt idx="16">
                  <c:v>4.6630174204235535E-2</c:v>
                </c:pt>
              </c:numCache>
            </c:numRef>
          </c:val>
          <c:smooth val="0"/>
          <c:extLst xmlns:c16r2="http://schemas.microsoft.com/office/drawing/2015/06/chart">
            <c:ext xmlns:c16="http://schemas.microsoft.com/office/drawing/2014/chart" uri="{C3380CC4-5D6E-409C-BE32-E72D297353CC}">
              <c16:uniqueId val="{00000006-A784-E14C-8DDE-F960B6D62163}"/>
            </c:ext>
          </c:extLst>
        </c:ser>
        <c:ser>
          <c:idx val="8"/>
          <c:order val="6"/>
          <c:tx>
            <c:strRef>
              <c:f>'Exhibits for 4 Diseases 1'!$B$65</c:f>
              <c:strCache>
                <c:ptCount val="1"/>
                <c:pt idx="0">
                  <c:v>Tanzania</c:v>
                </c:pt>
              </c:strCache>
            </c:strRef>
          </c:tx>
          <c:spPr>
            <a:ln w="28575" cap="rnd">
              <a:solidFill>
                <a:schemeClr val="accent3">
                  <a:lumMod val="60000"/>
                </a:schemeClr>
              </a:solidFill>
              <a:round/>
            </a:ln>
            <a:effectLst/>
          </c:spPr>
          <c:marker>
            <c:symbol val="none"/>
          </c:marker>
          <c:val>
            <c:numRef>
              <c:f>'Exhibits for 4 Diseases 1'!$C$65:$S$65</c:f>
              <c:numCache>
                <c:formatCode>0%</c:formatCode>
                <c:ptCount val="17"/>
                <c:pt idx="0">
                  <c:v>0.77712710227597082</c:v>
                </c:pt>
                <c:pt idx="1">
                  <c:v>0.78213600520766635</c:v>
                </c:pt>
                <c:pt idx="2">
                  <c:v>0.78498773778353614</c:v>
                </c:pt>
                <c:pt idx="3">
                  <c:v>0.7869245994768771</c:v>
                </c:pt>
                <c:pt idx="4">
                  <c:v>0.78727246106956628</c:v>
                </c:pt>
                <c:pt idx="5">
                  <c:v>0.78141771976197383</c:v>
                </c:pt>
                <c:pt idx="6">
                  <c:v>0.78453047550505683</c:v>
                </c:pt>
                <c:pt idx="7">
                  <c:v>0.78134450256040777</c:v>
                </c:pt>
                <c:pt idx="8">
                  <c:v>0.77071861504760275</c:v>
                </c:pt>
                <c:pt idx="9">
                  <c:v>0.76258288411110664</c:v>
                </c:pt>
                <c:pt idx="10">
                  <c:v>0.75258172275808011</c:v>
                </c:pt>
                <c:pt idx="11">
                  <c:v>0.73992418573228225</c:v>
                </c:pt>
                <c:pt idx="12">
                  <c:v>0.72002618557291409</c:v>
                </c:pt>
                <c:pt idx="13">
                  <c:v>0.71660273613735581</c:v>
                </c:pt>
                <c:pt idx="14">
                  <c:v>0.70057059807552813</c:v>
                </c:pt>
                <c:pt idx="15">
                  <c:v>0.69271585704559424</c:v>
                </c:pt>
                <c:pt idx="16">
                  <c:v>0.69160877161813472</c:v>
                </c:pt>
              </c:numCache>
            </c:numRef>
          </c:val>
          <c:smooth val="0"/>
          <c:extLst xmlns:c16r2="http://schemas.microsoft.com/office/drawing/2015/06/chart">
            <c:ext xmlns:c16="http://schemas.microsoft.com/office/drawing/2014/chart" uri="{C3380CC4-5D6E-409C-BE32-E72D297353CC}">
              <c16:uniqueId val="{00000007-A784-E14C-8DDE-F960B6D62163}"/>
            </c:ext>
          </c:extLst>
        </c:ser>
        <c:ser>
          <c:idx val="9"/>
          <c:order val="7"/>
          <c:tx>
            <c:strRef>
              <c:f>'Exhibits for 4 Diseases 1'!$B$66</c:f>
              <c:strCache>
                <c:ptCount val="1"/>
                <c:pt idx="0">
                  <c:v>Uganda</c:v>
                </c:pt>
              </c:strCache>
            </c:strRef>
          </c:tx>
          <c:spPr>
            <a:ln w="28575" cap="rnd">
              <a:solidFill>
                <a:schemeClr val="accent4">
                  <a:lumMod val="60000"/>
                </a:schemeClr>
              </a:solidFill>
              <a:round/>
            </a:ln>
            <a:effectLst/>
          </c:spPr>
          <c:marker>
            <c:symbol val="none"/>
          </c:marker>
          <c:val>
            <c:numRef>
              <c:f>'Exhibits for 4 Diseases 1'!$C$66:$S$66</c:f>
              <c:numCache>
                <c:formatCode>0%</c:formatCode>
                <c:ptCount val="17"/>
                <c:pt idx="0">
                  <c:v>0.78973786254632605</c:v>
                </c:pt>
                <c:pt idx="1">
                  <c:v>0.79216852069755084</c:v>
                </c:pt>
                <c:pt idx="2">
                  <c:v>0.79425739644658588</c:v>
                </c:pt>
                <c:pt idx="3">
                  <c:v>0.79408881574112833</c:v>
                </c:pt>
                <c:pt idx="4">
                  <c:v>0.79537661690804884</c:v>
                </c:pt>
                <c:pt idx="5">
                  <c:v>0.79352358101722353</c:v>
                </c:pt>
                <c:pt idx="6">
                  <c:v>0.79481901685494227</c:v>
                </c:pt>
                <c:pt idx="7">
                  <c:v>0.78967673571081143</c:v>
                </c:pt>
                <c:pt idx="8">
                  <c:v>0.79020048471045001</c:v>
                </c:pt>
                <c:pt idx="9">
                  <c:v>0.78859874996747503</c:v>
                </c:pt>
                <c:pt idx="10">
                  <c:v>0.78595970878711596</c:v>
                </c:pt>
                <c:pt idx="11">
                  <c:v>0.78340549093338974</c:v>
                </c:pt>
                <c:pt idx="12">
                  <c:v>0.77523411974335243</c:v>
                </c:pt>
                <c:pt idx="13">
                  <c:v>0.76977453563265907</c:v>
                </c:pt>
                <c:pt idx="14">
                  <c:v>0.75832774067905584</c:v>
                </c:pt>
                <c:pt idx="15">
                  <c:v>0.74284851337275815</c:v>
                </c:pt>
                <c:pt idx="16">
                  <c:v>0.74350093531282713</c:v>
                </c:pt>
              </c:numCache>
            </c:numRef>
          </c:val>
          <c:smooth val="0"/>
          <c:extLst xmlns:c16r2="http://schemas.microsoft.com/office/drawing/2015/06/chart">
            <c:ext xmlns:c16="http://schemas.microsoft.com/office/drawing/2014/chart" uri="{C3380CC4-5D6E-409C-BE32-E72D297353CC}">
              <c16:uniqueId val="{00000008-A784-E14C-8DDE-F960B6D62163}"/>
            </c:ext>
          </c:extLst>
        </c:ser>
        <c:ser>
          <c:idx val="10"/>
          <c:order val="8"/>
          <c:tx>
            <c:strRef>
              <c:f>'Exhibits for 4 Diseases 1'!$B$67</c:f>
              <c:strCache>
                <c:ptCount val="1"/>
                <c:pt idx="0">
                  <c:v>Zimbabwe</c:v>
                </c:pt>
              </c:strCache>
            </c:strRef>
          </c:tx>
          <c:spPr>
            <a:ln w="28575" cap="rnd">
              <a:solidFill>
                <a:schemeClr val="accent5">
                  <a:lumMod val="60000"/>
                </a:schemeClr>
              </a:solidFill>
              <a:round/>
            </a:ln>
            <a:effectLst/>
          </c:spPr>
          <c:marker>
            <c:symbol val="none"/>
          </c:marker>
          <c:val>
            <c:numRef>
              <c:f>'Exhibits for 4 Diseases 1'!$C$67:$S$67</c:f>
              <c:numCache>
                <c:formatCode>0%</c:formatCode>
                <c:ptCount val="17"/>
                <c:pt idx="0">
                  <c:v>0.25976546725514499</c:v>
                </c:pt>
                <c:pt idx="1">
                  <c:v>0.26392636142321452</c:v>
                </c:pt>
                <c:pt idx="2">
                  <c:v>0.26150009828429205</c:v>
                </c:pt>
                <c:pt idx="3">
                  <c:v>0.27424440481894358</c:v>
                </c:pt>
                <c:pt idx="4">
                  <c:v>0.27830133127352541</c:v>
                </c:pt>
                <c:pt idx="5">
                  <c:v>0.29149700853142607</c:v>
                </c:pt>
                <c:pt idx="6">
                  <c:v>0.30636985061704358</c:v>
                </c:pt>
                <c:pt idx="7">
                  <c:v>0.34428745098715113</c:v>
                </c:pt>
                <c:pt idx="8">
                  <c:v>0.35760072206846349</c:v>
                </c:pt>
                <c:pt idx="9">
                  <c:v>0.35737728494456905</c:v>
                </c:pt>
                <c:pt idx="10">
                  <c:v>0.3955578450883388</c:v>
                </c:pt>
                <c:pt idx="11">
                  <c:v>0.4132711687919855</c:v>
                </c:pt>
                <c:pt idx="12">
                  <c:v>0.43462875288962433</c:v>
                </c:pt>
                <c:pt idx="13">
                  <c:v>0.43495636245665315</c:v>
                </c:pt>
                <c:pt idx="14">
                  <c:v>0.4578677725045236</c:v>
                </c:pt>
                <c:pt idx="15">
                  <c:v>0.46846349186566166</c:v>
                </c:pt>
                <c:pt idx="16">
                  <c:v>0.48361947235598013</c:v>
                </c:pt>
              </c:numCache>
            </c:numRef>
          </c:val>
          <c:smooth val="0"/>
          <c:extLst xmlns:c16r2="http://schemas.microsoft.com/office/drawing/2015/06/chart">
            <c:ext xmlns:c16="http://schemas.microsoft.com/office/drawing/2014/chart" uri="{C3380CC4-5D6E-409C-BE32-E72D297353CC}">
              <c16:uniqueId val="{00000009-A784-E14C-8DDE-F960B6D62163}"/>
            </c:ext>
          </c:extLst>
        </c:ser>
        <c:dLbls>
          <c:showLegendKey val="0"/>
          <c:showVal val="0"/>
          <c:showCatName val="0"/>
          <c:showSerName val="0"/>
          <c:showPercent val="0"/>
          <c:showBubbleSize val="0"/>
        </c:dLbls>
        <c:smooth val="0"/>
        <c:axId val="160875760"/>
        <c:axId val="160876320"/>
      </c:lineChart>
      <c:catAx>
        <c:axId val="160875760"/>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0876320"/>
        <c:crosses val="autoZero"/>
        <c:auto val="1"/>
        <c:lblAlgn val="ctr"/>
        <c:lblOffset val="100"/>
        <c:noMultiLvlLbl val="0"/>
      </c:catAx>
      <c:valAx>
        <c:axId val="16087632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0875760"/>
        <c:crosses val="autoZero"/>
        <c:crossBetween val="between"/>
      </c:valAx>
      <c:spPr>
        <a:noFill/>
        <a:ln w="25400">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 of DALYS under 5 due to Malaria</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tx>
            <c:strRef>
              <c:f>'Exhibits for 4 Diseases 2'!$B$32</c:f>
              <c:strCache>
                <c:ptCount val="1"/>
                <c:pt idx="0">
                  <c:v>Ethiopia</c:v>
                </c:pt>
              </c:strCache>
            </c:strRef>
          </c:tx>
          <c:spPr>
            <a:ln w="28575" cap="rnd">
              <a:solidFill>
                <a:schemeClr val="accent2"/>
              </a:solidFill>
              <a:round/>
            </a:ln>
            <a:effectLst/>
          </c:spPr>
          <c:marker>
            <c:symbol val="none"/>
          </c:marker>
          <c:val>
            <c:numRef>
              <c:f>'Exhibits for 4 Diseases 2'!$C$32:$S$32</c:f>
              <c:numCache>
                <c:formatCode>0%</c:formatCode>
                <c:ptCount val="17"/>
                <c:pt idx="0">
                  <c:v>2.7659630857854708E-2</c:v>
                </c:pt>
                <c:pt idx="1">
                  <c:v>3.466252044885907E-2</c:v>
                </c:pt>
                <c:pt idx="2">
                  <c:v>3.6577935323479284E-2</c:v>
                </c:pt>
                <c:pt idx="3">
                  <c:v>3.8578177888493027E-2</c:v>
                </c:pt>
                <c:pt idx="4">
                  <c:v>3.9151936288126209E-2</c:v>
                </c:pt>
                <c:pt idx="5">
                  <c:v>3.9223795864383661E-2</c:v>
                </c:pt>
                <c:pt idx="6">
                  <c:v>2.4608340178366325E-2</c:v>
                </c:pt>
                <c:pt idx="7">
                  <c:v>1.9705016035096848E-2</c:v>
                </c:pt>
                <c:pt idx="8">
                  <c:v>1.0295197756013182E-2</c:v>
                </c:pt>
                <c:pt idx="9">
                  <c:v>5.8797494856412174E-3</c:v>
                </c:pt>
                <c:pt idx="10">
                  <c:v>4.750016665138317E-3</c:v>
                </c:pt>
                <c:pt idx="11">
                  <c:v>3.8919566384124898E-3</c:v>
                </c:pt>
                <c:pt idx="12">
                  <c:v>4.1577704771702789E-3</c:v>
                </c:pt>
                <c:pt idx="13">
                  <c:v>4.2416650469558016E-3</c:v>
                </c:pt>
                <c:pt idx="14">
                  <c:v>4.0810165971580598E-3</c:v>
                </c:pt>
                <c:pt idx="15">
                  <c:v>4.2016276862370076E-3</c:v>
                </c:pt>
                <c:pt idx="16">
                  <c:v>4.266681132869367E-3</c:v>
                </c:pt>
              </c:numCache>
            </c:numRef>
          </c:val>
          <c:smooth val="0"/>
          <c:extLst xmlns:c16r2="http://schemas.microsoft.com/office/drawing/2015/06/chart">
            <c:ext xmlns:c16="http://schemas.microsoft.com/office/drawing/2014/chart" uri="{C3380CC4-5D6E-409C-BE32-E72D297353CC}">
              <c16:uniqueId val="{00000000-5421-3442-A8C3-68DFA52E1E50}"/>
            </c:ext>
          </c:extLst>
        </c:ser>
        <c:ser>
          <c:idx val="2"/>
          <c:order val="1"/>
          <c:tx>
            <c:strRef>
              <c:f>'Exhibits for 4 Diseases 2'!$B$33</c:f>
              <c:strCache>
                <c:ptCount val="1"/>
                <c:pt idx="0">
                  <c:v>Ghana</c:v>
                </c:pt>
              </c:strCache>
            </c:strRef>
          </c:tx>
          <c:spPr>
            <a:ln w="28575" cap="rnd">
              <a:solidFill>
                <a:schemeClr val="accent3"/>
              </a:solidFill>
              <a:round/>
            </a:ln>
            <a:effectLst/>
          </c:spPr>
          <c:marker>
            <c:symbol val="none"/>
          </c:marker>
          <c:val>
            <c:numRef>
              <c:f>'Exhibits for 4 Diseases 2'!$C$33:$S$33</c:f>
              <c:numCache>
                <c:formatCode>0%</c:formatCode>
                <c:ptCount val="17"/>
                <c:pt idx="0">
                  <c:v>0.22081682362952695</c:v>
                </c:pt>
                <c:pt idx="1">
                  <c:v>0.22994178214034572</c:v>
                </c:pt>
                <c:pt idx="2">
                  <c:v>0.24245505192166755</c:v>
                </c:pt>
                <c:pt idx="3">
                  <c:v>0.26735545725903792</c:v>
                </c:pt>
                <c:pt idx="4">
                  <c:v>0.27279486787802187</c:v>
                </c:pt>
                <c:pt idx="5">
                  <c:v>0.26891301738061535</c:v>
                </c:pt>
                <c:pt idx="6">
                  <c:v>0.2633664526322938</c:v>
                </c:pt>
                <c:pt idx="7">
                  <c:v>0.26775552018263249</c:v>
                </c:pt>
                <c:pt idx="8">
                  <c:v>0.27805659717605191</c:v>
                </c:pt>
                <c:pt idx="9">
                  <c:v>0.27351284371958218</c:v>
                </c:pt>
                <c:pt idx="10">
                  <c:v>0.26781697429299739</c:v>
                </c:pt>
                <c:pt idx="11">
                  <c:v>0.26258363121694428</c:v>
                </c:pt>
                <c:pt idx="12">
                  <c:v>0.25237544989815819</c:v>
                </c:pt>
                <c:pt idx="13">
                  <c:v>0.24330251335916245</c:v>
                </c:pt>
                <c:pt idx="14">
                  <c:v>0.23945738514994389</c:v>
                </c:pt>
                <c:pt idx="15">
                  <c:v>0.23322677754435572</c:v>
                </c:pt>
                <c:pt idx="16">
                  <c:v>0.23723807727312421</c:v>
                </c:pt>
              </c:numCache>
            </c:numRef>
          </c:val>
          <c:smooth val="0"/>
          <c:extLst xmlns:c16r2="http://schemas.microsoft.com/office/drawing/2015/06/chart">
            <c:ext xmlns:c16="http://schemas.microsoft.com/office/drawing/2014/chart" uri="{C3380CC4-5D6E-409C-BE32-E72D297353CC}">
              <c16:uniqueId val="{00000001-5421-3442-A8C3-68DFA52E1E50}"/>
            </c:ext>
          </c:extLst>
        </c:ser>
        <c:ser>
          <c:idx val="3"/>
          <c:order val="2"/>
          <c:tx>
            <c:strRef>
              <c:f>'Exhibits for 4 Diseases 2'!$B$34</c:f>
              <c:strCache>
                <c:ptCount val="1"/>
                <c:pt idx="0">
                  <c:v>Kenya</c:v>
                </c:pt>
              </c:strCache>
            </c:strRef>
          </c:tx>
          <c:spPr>
            <a:ln w="28575" cap="rnd">
              <a:solidFill>
                <a:schemeClr val="accent4"/>
              </a:solidFill>
              <a:round/>
            </a:ln>
            <a:effectLst/>
          </c:spPr>
          <c:marker>
            <c:symbol val="none"/>
          </c:marker>
          <c:val>
            <c:numRef>
              <c:f>'Exhibits for 4 Diseases 2'!$C$34:$S$34</c:f>
              <c:numCache>
                <c:formatCode>0%</c:formatCode>
                <c:ptCount val="17"/>
                <c:pt idx="0">
                  <c:v>8.9386850591110012E-2</c:v>
                </c:pt>
                <c:pt idx="1">
                  <c:v>0.10451591023453335</c:v>
                </c:pt>
                <c:pt idx="2">
                  <c:v>9.887696214675798E-2</c:v>
                </c:pt>
                <c:pt idx="3">
                  <c:v>0.10819798711427499</c:v>
                </c:pt>
                <c:pt idx="4">
                  <c:v>9.7915968146573079E-2</c:v>
                </c:pt>
                <c:pt idx="5">
                  <c:v>8.1009728276910012E-2</c:v>
                </c:pt>
                <c:pt idx="6">
                  <c:v>7.0325191767722256E-2</c:v>
                </c:pt>
                <c:pt idx="7">
                  <c:v>6.256657501382025E-2</c:v>
                </c:pt>
                <c:pt idx="8">
                  <c:v>5.6517183314998831E-2</c:v>
                </c:pt>
                <c:pt idx="9">
                  <c:v>4.9651074707786409E-2</c:v>
                </c:pt>
                <c:pt idx="10">
                  <c:v>3.0769176391205806E-2</c:v>
                </c:pt>
                <c:pt idx="11">
                  <c:v>1.4208221135724185E-2</c:v>
                </c:pt>
                <c:pt idx="12">
                  <c:v>1.4799960344715975E-2</c:v>
                </c:pt>
                <c:pt idx="13">
                  <c:v>3.2663122051363756E-2</c:v>
                </c:pt>
                <c:pt idx="14">
                  <c:v>4.7297544076493496E-2</c:v>
                </c:pt>
                <c:pt idx="15">
                  <c:v>4.6692071480659611E-2</c:v>
                </c:pt>
                <c:pt idx="16">
                  <c:v>4.7245776225230185E-2</c:v>
                </c:pt>
              </c:numCache>
            </c:numRef>
          </c:val>
          <c:smooth val="0"/>
          <c:extLst xmlns:c16r2="http://schemas.microsoft.com/office/drawing/2015/06/chart">
            <c:ext xmlns:c16="http://schemas.microsoft.com/office/drawing/2014/chart" uri="{C3380CC4-5D6E-409C-BE32-E72D297353CC}">
              <c16:uniqueId val="{00000002-5421-3442-A8C3-68DFA52E1E50}"/>
            </c:ext>
          </c:extLst>
        </c:ser>
        <c:ser>
          <c:idx val="4"/>
          <c:order val="3"/>
          <c:tx>
            <c:strRef>
              <c:f>'Exhibits for 4 Diseases 2'!$B$35</c:f>
              <c:strCache>
                <c:ptCount val="1"/>
                <c:pt idx="0">
                  <c:v>Malawi</c:v>
                </c:pt>
              </c:strCache>
            </c:strRef>
          </c:tx>
          <c:spPr>
            <a:ln w="28575" cap="rnd">
              <a:solidFill>
                <a:schemeClr val="accent5"/>
              </a:solidFill>
              <a:round/>
            </a:ln>
            <a:effectLst/>
          </c:spPr>
          <c:marker>
            <c:symbol val="none"/>
          </c:marker>
          <c:val>
            <c:numRef>
              <c:f>'Exhibits for 4 Diseases 2'!$C$35:$S$35</c:f>
              <c:numCache>
                <c:formatCode>0%</c:formatCode>
                <c:ptCount val="17"/>
                <c:pt idx="0">
                  <c:v>0.17282279521511548</c:v>
                </c:pt>
                <c:pt idx="1">
                  <c:v>0.1576824760800366</c:v>
                </c:pt>
                <c:pt idx="2">
                  <c:v>0.14227355765816008</c:v>
                </c:pt>
                <c:pt idx="3">
                  <c:v>0.14265733341427919</c:v>
                </c:pt>
                <c:pt idx="4">
                  <c:v>0.13945002538723911</c:v>
                </c:pt>
                <c:pt idx="5">
                  <c:v>0.13749892622170817</c:v>
                </c:pt>
                <c:pt idx="6">
                  <c:v>0.15495879923253586</c:v>
                </c:pt>
                <c:pt idx="7">
                  <c:v>0.17409085011926156</c:v>
                </c:pt>
                <c:pt idx="8">
                  <c:v>0.19288094851369278</c:v>
                </c:pt>
                <c:pt idx="9">
                  <c:v>0.19379126549683626</c:v>
                </c:pt>
                <c:pt idx="10">
                  <c:v>0.15550703174170455</c:v>
                </c:pt>
                <c:pt idx="11">
                  <c:v>0.13419656861448992</c:v>
                </c:pt>
                <c:pt idx="12">
                  <c:v>0.12423784535030835</c:v>
                </c:pt>
                <c:pt idx="13">
                  <c:v>0.12817959822350231</c:v>
                </c:pt>
                <c:pt idx="14">
                  <c:v>0.14581866807329552</c:v>
                </c:pt>
                <c:pt idx="15">
                  <c:v>0.14659325045212587</c:v>
                </c:pt>
                <c:pt idx="16">
                  <c:v>0.14852890795735665</c:v>
                </c:pt>
              </c:numCache>
            </c:numRef>
          </c:val>
          <c:smooth val="0"/>
          <c:extLst xmlns:c16r2="http://schemas.microsoft.com/office/drawing/2015/06/chart">
            <c:ext xmlns:c16="http://schemas.microsoft.com/office/drawing/2014/chart" uri="{C3380CC4-5D6E-409C-BE32-E72D297353CC}">
              <c16:uniqueId val="{00000003-5421-3442-A8C3-68DFA52E1E50}"/>
            </c:ext>
          </c:extLst>
        </c:ser>
        <c:ser>
          <c:idx val="5"/>
          <c:order val="4"/>
          <c:tx>
            <c:strRef>
              <c:f>'Exhibits for 4 Diseases 2'!$B$36</c:f>
              <c:strCache>
                <c:ptCount val="1"/>
                <c:pt idx="0">
                  <c:v>Mozambique</c:v>
                </c:pt>
              </c:strCache>
            </c:strRef>
          </c:tx>
          <c:spPr>
            <a:ln w="28575" cap="rnd">
              <a:solidFill>
                <a:schemeClr val="accent6"/>
              </a:solidFill>
              <a:round/>
            </a:ln>
            <a:effectLst/>
          </c:spPr>
          <c:marker>
            <c:symbol val="none"/>
          </c:marker>
          <c:val>
            <c:numRef>
              <c:f>'Exhibits for 4 Diseases 2'!$C$36:$S$36</c:f>
              <c:numCache>
                <c:formatCode>0%</c:formatCode>
                <c:ptCount val="17"/>
                <c:pt idx="0">
                  <c:v>0.24767214503409196</c:v>
                </c:pt>
                <c:pt idx="1">
                  <c:v>0.25335057025649932</c:v>
                </c:pt>
                <c:pt idx="2">
                  <c:v>0.25180481139953431</c:v>
                </c:pt>
                <c:pt idx="3">
                  <c:v>0.24657145987882453</c:v>
                </c:pt>
                <c:pt idx="4">
                  <c:v>0.23577132640907944</c:v>
                </c:pt>
                <c:pt idx="5">
                  <c:v>0.21832404480297615</c:v>
                </c:pt>
                <c:pt idx="6">
                  <c:v>0.2181936325660096</c:v>
                </c:pt>
                <c:pt idx="7">
                  <c:v>0.20166957773165778</c:v>
                </c:pt>
                <c:pt idx="8">
                  <c:v>0.17098523097651219</c:v>
                </c:pt>
                <c:pt idx="9">
                  <c:v>0.17567655326367074</c:v>
                </c:pt>
                <c:pt idx="10">
                  <c:v>0.1776474809062174</c:v>
                </c:pt>
                <c:pt idx="11">
                  <c:v>0.17593317275427767</c:v>
                </c:pt>
                <c:pt idx="12">
                  <c:v>0.17889125763350619</c:v>
                </c:pt>
                <c:pt idx="13">
                  <c:v>0.17144428139080273</c:v>
                </c:pt>
                <c:pt idx="14">
                  <c:v>0.15937978357883742</c:v>
                </c:pt>
                <c:pt idx="15">
                  <c:v>0.15197602322115406</c:v>
                </c:pt>
                <c:pt idx="16">
                  <c:v>0.15659875028093523</c:v>
                </c:pt>
              </c:numCache>
            </c:numRef>
          </c:val>
          <c:smooth val="0"/>
          <c:extLst xmlns:c16r2="http://schemas.microsoft.com/office/drawing/2015/06/chart">
            <c:ext xmlns:c16="http://schemas.microsoft.com/office/drawing/2014/chart" uri="{C3380CC4-5D6E-409C-BE32-E72D297353CC}">
              <c16:uniqueId val="{00000004-5421-3442-A8C3-68DFA52E1E50}"/>
            </c:ext>
          </c:extLst>
        </c:ser>
        <c:ser>
          <c:idx val="6"/>
          <c:order val="5"/>
          <c:tx>
            <c:strRef>
              <c:f>'Exhibits for 4 Diseases 2'!$B$37</c:f>
              <c:strCache>
                <c:ptCount val="1"/>
                <c:pt idx="0">
                  <c:v>Sierra Leone</c:v>
                </c:pt>
              </c:strCache>
            </c:strRef>
          </c:tx>
          <c:spPr>
            <a:ln w="28575" cap="rnd">
              <a:solidFill>
                <a:schemeClr val="accent1">
                  <a:lumMod val="60000"/>
                </a:schemeClr>
              </a:solidFill>
              <a:round/>
            </a:ln>
            <a:effectLst/>
          </c:spPr>
          <c:marker>
            <c:symbol val="none"/>
          </c:marker>
          <c:val>
            <c:numRef>
              <c:f>'Exhibits for 4 Diseases 2'!$C$37:$S$37</c:f>
              <c:numCache>
                <c:formatCode>0%</c:formatCode>
                <c:ptCount val="17"/>
                <c:pt idx="0">
                  <c:v>0.28451143389051037</c:v>
                </c:pt>
                <c:pt idx="1">
                  <c:v>0.29104252934481945</c:v>
                </c:pt>
                <c:pt idx="2">
                  <c:v>0.30008073764833976</c:v>
                </c:pt>
                <c:pt idx="3">
                  <c:v>0.30560791269030702</c:v>
                </c:pt>
                <c:pt idx="4">
                  <c:v>0.30840002540666039</c:v>
                </c:pt>
                <c:pt idx="5">
                  <c:v>0.30611734756653658</c:v>
                </c:pt>
                <c:pt idx="6">
                  <c:v>0.3006528791147462</c:v>
                </c:pt>
                <c:pt idx="7">
                  <c:v>0.30215218934069688</c:v>
                </c:pt>
                <c:pt idx="8">
                  <c:v>0.31042623544088083</c:v>
                </c:pt>
                <c:pt idx="9">
                  <c:v>0.29711225482147274</c:v>
                </c:pt>
                <c:pt idx="10">
                  <c:v>0.28037293405220887</c:v>
                </c:pt>
                <c:pt idx="11">
                  <c:v>0.26881997732805535</c:v>
                </c:pt>
                <c:pt idx="12">
                  <c:v>0.25161040572122373</c:v>
                </c:pt>
                <c:pt idx="13">
                  <c:v>0.24724947983035783</c:v>
                </c:pt>
                <c:pt idx="14">
                  <c:v>0.23727553773501242</c:v>
                </c:pt>
                <c:pt idx="15">
                  <c:v>0.23667631348127716</c:v>
                </c:pt>
                <c:pt idx="16">
                  <c:v>0.24648382924472192</c:v>
                </c:pt>
              </c:numCache>
            </c:numRef>
          </c:val>
          <c:smooth val="0"/>
          <c:extLst xmlns:c16r2="http://schemas.microsoft.com/office/drawing/2015/06/chart">
            <c:ext xmlns:c16="http://schemas.microsoft.com/office/drawing/2014/chart" uri="{C3380CC4-5D6E-409C-BE32-E72D297353CC}">
              <c16:uniqueId val="{00000005-5421-3442-A8C3-68DFA52E1E50}"/>
            </c:ext>
          </c:extLst>
        </c:ser>
        <c:ser>
          <c:idx val="7"/>
          <c:order val="6"/>
          <c:tx>
            <c:strRef>
              <c:f>'Exhibits for 4 Diseases 2'!$B$38</c:f>
              <c:strCache>
                <c:ptCount val="1"/>
                <c:pt idx="0">
                  <c:v>South Africa</c:v>
                </c:pt>
              </c:strCache>
            </c:strRef>
          </c:tx>
          <c:spPr>
            <a:ln w="28575" cap="rnd">
              <a:solidFill>
                <a:schemeClr val="accent2">
                  <a:lumMod val="60000"/>
                </a:schemeClr>
              </a:solidFill>
              <a:round/>
            </a:ln>
            <a:effectLst/>
          </c:spPr>
          <c:marker>
            <c:symbol val="none"/>
          </c:marker>
          <c:val>
            <c:numRef>
              <c:f>'Exhibits for 4 Diseases 2'!$C$38:$S$38</c:f>
              <c:numCache>
                <c:formatCode>0%</c:formatCode>
                <c:ptCount val="17"/>
                <c:pt idx="0">
                  <c:v>3.6537148165665095E-4</c:v>
                </c:pt>
                <c:pt idx="1">
                  <c:v>3.2115195173725106E-4</c:v>
                </c:pt>
                <c:pt idx="2">
                  <c:v>2.7885852797279406E-4</c:v>
                </c:pt>
                <c:pt idx="3">
                  <c:v>2.4388901788516314E-4</c:v>
                </c:pt>
                <c:pt idx="4">
                  <c:v>2.2319987969899666E-4</c:v>
                </c:pt>
                <c:pt idx="5">
                  <c:v>2.1321544428890845E-4</c:v>
                </c:pt>
                <c:pt idx="6">
                  <c:v>1.9957603611054649E-4</c:v>
                </c:pt>
                <c:pt idx="7">
                  <c:v>1.8732986432011734E-4</c:v>
                </c:pt>
                <c:pt idx="8">
                  <c:v>1.8310125498525258E-4</c:v>
                </c:pt>
                <c:pt idx="9">
                  <c:v>1.7405781262357813E-4</c:v>
                </c:pt>
                <c:pt idx="10">
                  <c:v>1.706724062012888E-4</c:v>
                </c:pt>
                <c:pt idx="11">
                  <c:v>1.6792268524298977E-4</c:v>
                </c:pt>
                <c:pt idx="12">
                  <c:v>1.7108301936167929E-4</c:v>
                </c:pt>
                <c:pt idx="13">
                  <c:v>1.7450791406706066E-4</c:v>
                </c:pt>
                <c:pt idx="14">
                  <c:v>1.7883923067799087E-4</c:v>
                </c:pt>
                <c:pt idx="15">
                  <c:v>1.8412538454285303E-4</c:v>
                </c:pt>
                <c:pt idx="16">
                  <c:v>1.9295978857595012E-4</c:v>
                </c:pt>
              </c:numCache>
            </c:numRef>
          </c:val>
          <c:smooth val="0"/>
          <c:extLst xmlns:c16r2="http://schemas.microsoft.com/office/drawing/2015/06/chart">
            <c:ext xmlns:c16="http://schemas.microsoft.com/office/drawing/2014/chart" uri="{C3380CC4-5D6E-409C-BE32-E72D297353CC}">
              <c16:uniqueId val="{00000006-5421-3442-A8C3-68DFA52E1E50}"/>
            </c:ext>
          </c:extLst>
        </c:ser>
        <c:ser>
          <c:idx val="8"/>
          <c:order val="7"/>
          <c:tx>
            <c:strRef>
              <c:f>'Exhibits for 4 Diseases 2'!$B$39</c:f>
              <c:strCache>
                <c:ptCount val="1"/>
                <c:pt idx="0">
                  <c:v>Tanzania</c:v>
                </c:pt>
              </c:strCache>
            </c:strRef>
          </c:tx>
          <c:spPr>
            <a:ln w="28575" cap="rnd">
              <a:solidFill>
                <a:schemeClr val="accent3">
                  <a:lumMod val="60000"/>
                </a:schemeClr>
              </a:solidFill>
              <a:round/>
            </a:ln>
            <a:effectLst/>
          </c:spPr>
          <c:marker>
            <c:symbol val="none"/>
          </c:marker>
          <c:val>
            <c:numRef>
              <c:f>'Exhibits for 4 Diseases 2'!$C$39:$S$39</c:f>
              <c:numCache>
                <c:formatCode>0%</c:formatCode>
                <c:ptCount val="17"/>
                <c:pt idx="0">
                  <c:v>0.20028626801783231</c:v>
                </c:pt>
                <c:pt idx="1">
                  <c:v>0.21233754613799474</c:v>
                </c:pt>
                <c:pt idx="2">
                  <c:v>0.21482410078846273</c:v>
                </c:pt>
                <c:pt idx="3">
                  <c:v>0.19370773541935338</c:v>
                </c:pt>
                <c:pt idx="4">
                  <c:v>0.16704441099579867</c:v>
                </c:pt>
                <c:pt idx="5">
                  <c:v>0.15591850566757184</c:v>
                </c:pt>
                <c:pt idx="6">
                  <c:v>0.13513907100322645</c:v>
                </c:pt>
                <c:pt idx="7">
                  <c:v>0.10809701366082752</c:v>
                </c:pt>
                <c:pt idx="8">
                  <c:v>9.5519165080034857E-2</c:v>
                </c:pt>
                <c:pt idx="9">
                  <c:v>0.10618086938434998</c:v>
                </c:pt>
                <c:pt idx="10">
                  <c:v>0.11882771504686154</c:v>
                </c:pt>
                <c:pt idx="11">
                  <c:v>0.10193759577328995</c:v>
                </c:pt>
                <c:pt idx="12">
                  <c:v>8.2011178160716236E-2</c:v>
                </c:pt>
                <c:pt idx="13">
                  <c:v>8.3680872786403585E-2</c:v>
                </c:pt>
                <c:pt idx="14">
                  <c:v>9.0420178892997402E-2</c:v>
                </c:pt>
                <c:pt idx="15">
                  <c:v>9.4777455363231941E-2</c:v>
                </c:pt>
                <c:pt idx="16">
                  <c:v>9.7671072969260461E-2</c:v>
                </c:pt>
              </c:numCache>
            </c:numRef>
          </c:val>
          <c:smooth val="0"/>
          <c:extLst xmlns:c16r2="http://schemas.microsoft.com/office/drawing/2015/06/chart">
            <c:ext xmlns:c16="http://schemas.microsoft.com/office/drawing/2014/chart" uri="{C3380CC4-5D6E-409C-BE32-E72D297353CC}">
              <c16:uniqueId val="{00000007-5421-3442-A8C3-68DFA52E1E50}"/>
            </c:ext>
          </c:extLst>
        </c:ser>
        <c:ser>
          <c:idx val="9"/>
          <c:order val="8"/>
          <c:tx>
            <c:strRef>
              <c:f>'Exhibits for 4 Diseases 2'!$B$40</c:f>
              <c:strCache>
                <c:ptCount val="1"/>
                <c:pt idx="0">
                  <c:v>Uganda</c:v>
                </c:pt>
              </c:strCache>
            </c:strRef>
          </c:tx>
          <c:spPr>
            <a:ln w="28575" cap="rnd">
              <a:solidFill>
                <a:schemeClr val="accent4">
                  <a:lumMod val="60000"/>
                </a:schemeClr>
              </a:solidFill>
              <a:round/>
            </a:ln>
            <a:effectLst/>
          </c:spPr>
          <c:marker>
            <c:symbol val="none"/>
          </c:marker>
          <c:val>
            <c:numRef>
              <c:f>'Exhibits for 4 Diseases 2'!$C$40:$S$40</c:f>
              <c:numCache>
                <c:formatCode>0%</c:formatCode>
                <c:ptCount val="17"/>
                <c:pt idx="0">
                  <c:v>0.3162715457369436</c:v>
                </c:pt>
                <c:pt idx="1">
                  <c:v>0.32359716440040437</c:v>
                </c:pt>
                <c:pt idx="2">
                  <c:v>0.3265930775969641</c:v>
                </c:pt>
                <c:pt idx="3">
                  <c:v>0.33344594441801823</c:v>
                </c:pt>
                <c:pt idx="4">
                  <c:v>0.34378939957140864</c:v>
                </c:pt>
                <c:pt idx="5">
                  <c:v>0.33504816225623585</c:v>
                </c:pt>
                <c:pt idx="6">
                  <c:v>0.31877416861610253</c:v>
                </c:pt>
                <c:pt idx="7">
                  <c:v>0.31019506822353393</c:v>
                </c:pt>
                <c:pt idx="8">
                  <c:v>0.30363071189237784</c:v>
                </c:pt>
                <c:pt idx="9">
                  <c:v>0.28660704787348662</c:v>
                </c:pt>
                <c:pt idx="10">
                  <c:v>0.27698697394580912</c:v>
                </c:pt>
                <c:pt idx="11">
                  <c:v>0.25050518133644173</c:v>
                </c:pt>
                <c:pt idx="12">
                  <c:v>0.20082183231575873</c:v>
                </c:pt>
                <c:pt idx="13">
                  <c:v>0.16333781981828621</c:v>
                </c:pt>
                <c:pt idx="14">
                  <c:v>0.14962519497719889</c:v>
                </c:pt>
                <c:pt idx="15">
                  <c:v>0.15713714901680786</c:v>
                </c:pt>
                <c:pt idx="16">
                  <c:v>0.16234337351559736</c:v>
                </c:pt>
              </c:numCache>
            </c:numRef>
          </c:val>
          <c:smooth val="0"/>
          <c:extLst xmlns:c16r2="http://schemas.microsoft.com/office/drawing/2015/06/chart">
            <c:ext xmlns:c16="http://schemas.microsoft.com/office/drawing/2014/chart" uri="{C3380CC4-5D6E-409C-BE32-E72D297353CC}">
              <c16:uniqueId val="{00000008-5421-3442-A8C3-68DFA52E1E50}"/>
            </c:ext>
          </c:extLst>
        </c:ser>
        <c:ser>
          <c:idx val="10"/>
          <c:order val="9"/>
          <c:tx>
            <c:strRef>
              <c:f>'Exhibits for 4 Diseases 2'!$B$41</c:f>
              <c:strCache>
                <c:ptCount val="1"/>
                <c:pt idx="0">
                  <c:v>Zimbabwe</c:v>
                </c:pt>
              </c:strCache>
            </c:strRef>
          </c:tx>
          <c:spPr>
            <a:ln w="28575" cap="rnd">
              <a:solidFill>
                <a:schemeClr val="accent5">
                  <a:lumMod val="60000"/>
                </a:schemeClr>
              </a:solidFill>
              <a:round/>
            </a:ln>
            <a:effectLst/>
          </c:spPr>
          <c:marker>
            <c:symbol val="none"/>
          </c:marker>
          <c:val>
            <c:numRef>
              <c:f>'Exhibits for 4 Diseases 2'!$C$41:$S$41</c:f>
              <c:numCache>
                <c:formatCode>0%</c:formatCode>
                <c:ptCount val="17"/>
                <c:pt idx="0">
                  <c:v>5.7074368370349992E-3</c:v>
                </c:pt>
                <c:pt idx="1">
                  <c:v>6.36873336739329E-3</c:v>
                </c:pt>
                <c:pt idx="2">
                  <c:v>7.2952295960873057E-3</c:v>
                </c:pt>
                <c:pt idx="3">
                  <c:v>8.5660817731492683E-3</c:v>
                </c:pt>
                <c:pt idx="4">
                  <c:v>9.5813977605923757E-3</c:v>
                </c:pt>
                <c:pt idx="5">
                  <c:v>9.9677889907753541E-3</c:v>
                </c:pt>
                <c:pt idx="6">
                  <c:v>1.081330782245544E-2</c:v>
                </c:pt>
                <c:pt idx="7">
                  <c:v>1.1627668886873133E-2</c:v>
                </c:pt>
                <c:pt idx="8">
                  <c:v>1.112341248939713E-2</c:v>
                </c:pt>
                <c:pt idx="9">
                  <c:v>1.0090961263998399E-2</c:v>
                </c:pt>
                <c:pt idx="10">
                  <c:v>1.3431408518961437E-2</c:v>
                </c:pt>
                <c:pt idx="11">
                  <c:v>1.4876076193044844E-2</c:v>
                </c:pt>
                <c:pt idx="12">
                  <c:v>1.6376512281958789E-2</c:v>
                </c:pt>
                <c:pt idx="13">
                  <c:v>1.6809128265069292E-2</c:v>
                </c:pt>
                <c:pt idx="14">
                  <c:v>1.9328194084701107E-2</c:v>
                </c:pt>
                <c:pt idx="15">
                  <c:v>2.115176392643961E-2</c:v>
                </c:pt>
                <c:pt idx="16">
                  <c:v>2.3224071859794422E-2</c:v>
                </c:pt>
              </c:numCache>
            </c:numRef>
          </c:val>
          <c:smooth val="0"/>
          <c:extLst xmlns:c16r2="http://schemas.microsoft.com/office/drawing/2015/06/chart">
            <c:ext xmlns:c16="http://schemas.microsoft.com/office/drawing/2014/chart" uri="{C3380CC4-5D6E-409C-BE32-E72D297353CC}">
              <c16:uniqueId val="{00000009-5421-3442-A8C3-68DFA52E1E50}"/>
            </c:ext>
          </c:extLst>
        </c:ser>
        <c:dLbls>
          <c:showLegendKey val="0"/>
          <c:showVal val="0"/>
          <c:showCatName val="0"/>
          <c:showSerName val="0"/>
          <c:showPercent val="0"/>
          <c:showBubbleSize val="0"/>
        </c:dLbls>
        <c:smooth val="0"/>
        <c:axId val="160980208"/>
        <c:axId val="160980768"/>
      </c:lineChart>
      <c:catAx>
        <c:axId val="16098020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0980768"/>
        <c:crosses val="autoZero"/>
        <c:auto val="1"/>
        <c:lblAlgn val="ctr"/>
        <c:lblOffset val="100"/>
        <c:noMultiLvlLbl val="0"/>
      </c:catAx>
      <c:valAx>
        <c:axId val="16098076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098020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US"/>
              <a:t>Percentage of Diarreheal DALYS under 5</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plotArea>
      <c:layout/>
      <c:lineChart>
        <c:grouping val="standard"/>
        <c:varyColors val="0"/>
        <c:ser>
          <c:idx val="0"/>
          <c:order val="0"/>
          <c:tx>
            <c:strRef>
              <c:f>'[Group 10 - Exhibits(Pat).xlsx]Exhibits for 4 Diseases'!$B$23</c:f>
              <c:strCache>
                <c:ptCount val="1"/>
                <c:pt idx="0">
                  <c:v>Ethiopia</c:v>
                </c:pt>
              </c:strCache>
            </c:strRef>
          </c:tx>
          <c:spPr>
            <a:ln w="28575" cap="rnd">
              <a:solidFill>
                <a:schemeClr val="accent1"/>
              </a:solidFill>
              <a:round/>
            </a:ln>
            <a:effectLst/>
          </c:spPr>
          <c:marker>
            <c:symbol val="none"/>
          </c:marker>
          <c:val>
            <c:numRef>
              <c:f>'[Group 10 - Exhibits(Pat).xlsx]Exhibits for 4 Diseases'!$C$23:$S$23</c:f>
              <c:numCache>
                <c:formatCode>0%</c:formatCode>
                <c:ptCount val="17"/>
                <c:pt idx="0">
                  <c:v>0.69995227989330422</c:v>
                </c:pt>
                <c:pt idx="1">
                  <c:v>0.70544311587832509</c:v>
                </c:pt>
                <c:pt idx="2">
                  <c:v>0.70542910722977192</c:v>
                </c:pt>
                <c:pt idx="3">
                  <c:v>0.70017259339403293</c:v>
                </c:pt>
                <c:pt idx="4">
                  <c:v>0.69131724187529342</c:v>
                </c:pt>
                <c:pt idx="5">
                  <c:v>0.67787004392621131</c:v>
                </c:pt>
                <c:pt idx="6">
                  <c:v>0.66610397412882016</c:v>
                </c:pt>
                <c:pt idx="7">
                  <c:v>0.65171732077738409</c:v>
                </c:pt>
                <c:pt idx="8">
                  <c:v>0.63170566667741102</c:v>
                </c:pt>
                <c:pt idx="9">
                  <c:v>0.617179181962626</c:v>
                </c:pt>
                <c:pt idx="10">
                  <c:v>0.5951405817738662</c:v>
                </c:pt>
                <c:pt idx="11">
                  <c:v>0.58210837387741632</c:v>
                </c:pt>
                <c:pt idx="12">
                  <c:v>0.56666996422829408</c:v>
                </c:pt>
                <c:pt idx="13">
                  <c:v>0.5284277385243541</c:v>
                </c:pt>
                <c:pt idx="14">
                  <c:v>0.50804799283233115</c:v>
                </c:pt>
                <c:pt idx="15">
                  <c:v>0.49030392108519799</c:v>
                </c:pt>
                <c:pt idx="16">
                  <c:v>0.47184955242119964</c:v>
                </c:pt>
              </c:numCache>
            </c:numRef>
          </c:val>
          <c:smooth val="0"/>
          <c:extLst xmlns:c16r2="http://schemas.microsoft.com/office/drawing/2015/06/chart">
            <c:ext xmlns:c16="http://schemas.microsoft.com/office/drawing/2014/chart" uri="{C3380CC4-5D6E-409C-BE32-E72D297353CC}">
              <c16:uniqueId val="{00000000-1D58-304C-83F9-8649DC6EBD34}"/>
            </c:ext>
          </c:extLst>
        </c:ser>
        <c:ser>
          <c:idx val="1"/>
          <c:order val="1"/>
          <c:tx>
            <c:strRef>
              <c:f>'[Group 10 - Exhibits(Pat).xlsx]Exhibits for 4 Diseases'!$B$24</c:f>
              <c:strCache>
                <c:ptCount val="1"/>
                <c:pt idx="0">
                  <c:v>Ghana</c:v>
                </c:pt>
              </c:strCache>
            </c:strRef>
          </c:tx>
          <c:spPr>
            <a:ln w="28575" cap="rnd">
              <a:solidFill>
                <a:schemeClr val="accent2"/>
              </a:solidFill>
              <a:round/>
            </a:ln>
            <a:effectLst/>
          </c:spPr>
          <c:marker>
            <c:symbol val="none"/>
          </c:marker>
          <c:val>
            <c:numRef>
              <c:f>'[Group 10 - Exhibits(Pat).xlsx]Exhibits for 4 Diseases'!$C$24:$S$24</c:f>
              <c:numCache>
                <c:formatCode>0%</c:formatCode>
                <c:ptCount val="17"/>
                <c:pt idx="0">
                  <c:v>0.74571410210885358</c:v>
                </c:pt>
                <c:pt idx="1">
                  <c:v>0.74662650622923288</c:v>
                </c:pt>
                <c:pt idx="2">
                  <c:v>0.74267077344888344</c:v>
                </c:pt>
                <c:pt idx="3">
                  <c:v>0.74627801515376435</c:v>
                </c:pt>
                <c:pt idx="4">
                  <c:v>0.73898525976733476</c:v>
                </c:pt>
                <c:pt idx="5">
                  <c:v>0.73621288679442365</c:v>
                </c:pt>
                <c:pt idx="6">
                  <c:v>0.73269534553607951</c:v>
                </c:pt>
                <c:pt idx="7">
                  <c:v>0.72780001084416135</c:v>
                </c:pt>
                <c:pt idx="8">
                  <c:v>0.7061105274197369</c:v>
                </c:pt>
                <c:pt idx="9">
                  <c:v>0.69227999033898302</c:v>
                </c:pt>
                <c:pt idx="10">
                  <c:v>0.67735722980554247</c:v>
                </c:pt>
                <c:pt idx="11">
                  <c:v>0.67198086326464601</c:v>
                </c:pt>
                <c:pt idx="12">
                  <c:v>0.62879159731939627</c:v>
                </c:pt>
                <c:pt idx="13">
                  <c:v>0.60055921203594953</c:v>
                </c:pt>
                <c:pt idx="14">
                  <c:v>0.60657516014894564</c:v>
                </c:pt>
                <c:pt idx="15">
                  <c:v>0.56464141509641275</c:v>
                </c:pt>
                <c:pt idx="16">
                  <c:v>0.54342292044876528</c:v>
                </c:pt>
              </c:numCache>
            </c:numRef>
          </c:val>
          <c:smooth val="0"/>
          <c:extLst xmlns:c16r2="http://schemas.microsoft.com/office/drawing/2015/06/chart">
            <c:ext xmlns:c16="http://schemas.microsoft.com/office/drawing/2014/chart" uri="{C3380CC4-5D6E-409C-BE32-E72D297353CC}">
              <c16:uniqueId val="{00000001-1D58-304C-83F9-8649DC6EBD34}"/>
            </c:ext>
          </c:extLst>
        </c:ser>
        <c:ser>
          <c:idx val="2"/>
          <c:order val="2"/>
          <c:tx>
            <c:strRef>
              <c:f>'[Group 10 - Exhibits(Pat).xlsx]Exhibits for 4 Diseases'!$B$25</c:f>
              <c:strCache>
                <c:ptCount val="1"/>
                <c:pt idx="0">
                  <c:v>Kenya</c:v>
                </c:pt>
              </c:strCache>
            </c:strRef>
          </c:tx>
          <c:spPr>
            <a:ln w="28575" cap="rnd">
              <a:solidFill>
                <a:schemeClr val="accent3"/>
              </a:solidFill>
              <a:round/>
            </a:ln>
            <a:effectLst/>
          </c:spPr>
          <c:marker>
            <c:symbol val="none"/>
          </c:marker>
          <c:val>
            <c:numRef>
              <c:f>'[Group 10 - Exhibits(Pat).xlsx]Exhibits for 4 Diseases'!$C$25:$S$25</c:f>
              <c:numCache>
                <c:formatCode>0%</c:formatCode>
                <c:ptCount val="17"/>
                <c:pt idx="0">
                  <c:v>0.51501390793615553</c:v>
                </c:pt>
                <c:pt idx="1">
                  <c:v>0.50653294579901664</c:v>
                </c:pt>
                <c:pt idx="2">
                  <c:v>0.49976530962808613</c:v>
                </c:pt>
                <c:pt idx="3">
                  <c:v>0.50844255758679446</c:v>
                </c:pt>
                <c:pt idx="4">
                  <c:v>0.51173034655387506</c:v>
                </c:pt>
                <c:pt idx="5">
                  <c:v>0.51625314811453338</c:v>
                </c:pt>
                <c:pt idx="6">
                  <c:v>0.51259307979894608</c:v>
                </c:pt>
                <c:pt idx="7">
                  <c:v>0.50466401667709126</c:v>
                </c:pt>
                <c:pt idx="8">
                  <c:v>0.48787531508232707</c:v>
                </c:pt>
                <c:pt idx="9">
                  <c:v>0.4699996535206184</c:v>
                </c:pt>
                <c:pt idx="10">
                  <c:v>0.44955617018972066</c:v>
                </c:pt>
                <c:pt idx="11">
                  <c:v>0.42387574568482916</c:v>
                </c:pt>
                <c:pt idx="12">
                  <c:v>0.39167682091973149</c:v>
                </c:pt>
                <c:pt idx="13">
                  <c:v>0.36662726403320361</c:v>
                </c:pt>
                <c:pt idx="14">
                  <c:v>0.32099353408689196</c:v>
                </c:pt>
                <c:pt idx="15">
                  <c:v>0.29263496991634064</c:v>
                </c:pt>
                <c:pt idx="16">
                  <c:v>0.27354816865526399</c:v>
                </c:pt>
              </c:numCache>
            </c:numRef>
          </c:val>
          <c:smooth val="0"/>
          <c:extLst xmlns:c16r2="http://schemas.microsoft.com/office/drawing/2015/06/chart">
            <c:ext xmlns:c16="http://schemas.microsoft.com/office/drawing/2014/chart" uri="{C3380CC4-5D6E-409C-BE32-E72D297353CC}">
              <c16:uniqueId val="{00000002-1D58-304C-83F9-8649DC6EBD34}"/>
            </c:ext>
          </c:extLst>
        </c:ser>
        <c:ser>
          <c:idx val="3"/>
          <c:order val="3"/>
          <c:tx>
            <c:strRef>
              <c:f>'[Group 10 - Exhibits(Pat).xlsx]Exhibits for 4 Diseases'!$B$26</c:f>
              <c:strCache>
                <c:ptCount val="1"/>
                <c:pt idx="0">
                  <c:v>Malawi</c:v>
                </c:pt>
              </c:strCache>
            </c:strRef>
          </c:tx>
          <c:spPr>
            <a:ln w="28575" cap="rnd">
              <a:solidFill>
                <a:schemeClr val="accent4"/>
              </a:solidFill>
              <a:round/>
            </a:ln>
            <a:effectLst/>
          </c:spPr>
          <c:marker>
            <c:symbol val="none"/>
          </c:marker>
          <c:val>
            <c:numRef>
              <c:f>'[Group 10 - Exhibits(Pat).xlsx]Exhibits for 4 Diseases'!$C$26:$S$26</c:f>
              <c:numCache>
                <c:formatCode>0%</c:formatCode>
                <c:ptCount val="17"/>
                <c:pt idx="0">
                  <c:v>0.79321794470791185</c:v>
                </c:pt>
                <c:pt idx="1">
                  <c:v>0.79733679737395124</c:v>
                </c:pt>
                <c:pt idx="2">
                  <c:v>0.81075140491574749</c:v>
                </c:pt>
                <c:pt idx="3">
                  <c:v>0.78243039985440233</c:v>
                </c:pt>
                <c:pt idx="4">
                  <c:v>0.76363588298053253</c:v>
                </c:pt>
                <c:pt idx="5">
                  <c:v>0.75809293814062628</c:v>
                </c:pt>
                <c:pt idx="6">
                  <c:v>0.74555554662206625</c:v>
                </c:pt>
                <c:pt idx="7">
                  <c:v>0.72623411692396811</c:v>
                </c:pt>
                <c:pt idx="8">
                  <c:v>0.70578033331255907</c:v>
                </c:pt>
                <c:pt idx="9">
                  <c:v>0.69021615236363021</c:v>
                </c:pt>
                <c:pt idx="10">
                  <c:v>0.68034013114365199</c:v>
                </c:pt>
                <c:pt idx="11">
                  <c:v>0.67125712128002191</c:v>
                </c:pt>
                <c:pt idx="12">
                  <c:v>0.63720948236494124</c:v>
                </c:pt>
                <c:pt idx="13">
                  <c:v>0.61522732737371855</c:v>
                </c:pt>
                <c:pt idx="14">
                  <c:v>0.5930707301566317</c:v>
                </c:pt>
                <c:pt idx="15">
                  <c:v>0.57920709574705609</c:v>
                </c:pt>
                <c:pt idx="16">
                  <c:v>0.56199003816688453</c:v>
                </c:pt>
              </c:numCache>
            </c:numRef>
          </c:val>
          <c:smooth val="0"/>
          <c:extLst xmlns:c16r2="http://schemas.microsoft.com/office/drawing/2015/06/chart">
            <c:ext xmlns:c16="http://schemas.microsoft.com/office/drawing/2014/chart" uri="{C3380CC4-5D6E-409C-BE32-E72D297353CC}">
              <c16:uniqueId val="{00000003-1D58-304C-83F9-8649DC6EBD34}"/>
            </c:ext>
          </c:extLst>
        </c:ser>
        <c:ser>
          <c:idx val="4"/>
          <c:order val="4"/>
          <c:tx>
            <c:strRef>
              <c:f>'[Group 10 - Exhibits(Pat).xlsx]Exhibits for 4 Diseases'!$B$27</c:f>
              <c:strCache>
                <c:ptCount val="1"/>
                <c:pt idx="0">
                  <c:v>Mozambique</c:v>
                </c:pt>
              </c:strCache>
            </c:strRef>
          </c:tx>
          <c:spPr>
            <a:ln w="28575" cap="rnd">
              <a:solidFill>
                <a:schemeClr val="accent5"/>
              </a:solidFill>
              <a:round/>
            </a:ln>
            <a:effectLst/>
          </c:spPr>
          <c:marker>
            <c:symbol val="none"/>
          </c:marker>
          <c:val>
            <c:numRef>
              <c:f>'[Group 10 - Exhibits(Pat).xlsx]Exhibits for 4 Diseases'!$C$27:$S$27</c:f>
              <c:numCache>
                <c:formatCode>0%</c:formatCode>
                <c:ptCount val="17"/>
                <c:pt idx="0">
                  <c:v>0.82300389568572618</c:v>
                </c:pt>
                <c:pt idx="1">
                  <c:v>0.8142037096796696</c:v>
                </c:pt>
                <c:pt idx="2">
                  <c:v>0.80841967490776567</c:v>
                </c:pt>
                <c:pt idx="3">
                  <c:v>0.79806445180739005</c:v>
                </c:pt>
                <c:pt idx="4">
                  <c:v>0.79158766365437561</c:v>
                </c:pt>
                <c:pt idx="5">
                  <c:v>0.784890889899029</c:v>
                </c:pt>
                <c:pt idx="6">
                  <c:v>0.78021706137641111</c:v>
                </c:pt>
                <c:pt idx="7">
                  <c:v>0.77304447800471032</c:v>
                </c:pt>
                <c:pt idx="8">
                  <c:v>0.77270474779531895</c:v>
                </c:pt>
                <c:pt idx="9">
                  <c:v>0.76157897403231278</c:v>
                </c:pt>
                <c:pt idx="10">
                  <c:v>0.74661177337476026</c:v>
                </c:pt>
                <c:pt idx="11">
                  <c:v>0.72754820889614558</c:v>
                </c:pt>
                <c:pt idx="12">
                  <c:v>0.71414378980419324</c:v>
                </c:pt>
                <c:pt idx="13">
                  <c:v>0.69702551678002544</c:v>
                </c:pt>
                <c:pt idx="14">
                  <c:v>0.68263073490323978</c:v>
                </c:pt>
                <c:pt idx="15">
                  <c:v>0.64306801148142467</c:v>
                </c:pt>
                <c:pt idx="16">
                  <c:v>0.61237184083097684</c:v>
                </c:pt>
              </c:numCache>
            </c:numRef>
          </c:val>
          <c:smooth val="0"/>
          <c:extLst xmlns:c16r2="http://schemas.microsoft.com/office/drawing/2015/06/chart">
            <c:ext xmlns:c16="http://schemas.microsoft.com/office/drawing/2014/chart" uri="{C3380CC4-5D6E-409C-BE32-E72D297353CC}">
              <c16:uniqueId val="{00000004-1D58-304C-83F9-8649DC6EBD34}"/>
            </c:ext>
          </c:extLst>
        </c:ser>
        <c:ser>
          <c:idx val="5"/>
          <c:order val="5"/>
          <c:tx>
            <c:strRef>
              <c:f>'[Group 10 - Exhibits(Pat).xlsx]Exhibits for 4 Diseases'!$B$28</c:f>
              <c:strCache>
                <c:ptCount val="1"/>
                <c:pt idx="0">
                  <c:v>Sierra Leone</c:v>
                </c:pt>
              </c:strCache>
            </c:strRef>
          </c:tx>
          <c:spPr>
            <a:ln w="28575" cap="rnd">
              <a:solidFill>
                <a:schemeClr val="accent6"/>
              </a:solidFill>
              <a:round/>
            </a:ln>
            <a:effectLst/>
          </c:spPr>
          <c:marker>
            <c:symbol val="none"/>
          </c:marker>
          <c:val>
            <c:numRef>
              <c:f>'[Group 10 - Exhibits(Pat).xlsx]Exhibits for 4 Diseases'!$C$28:$S$28</c:f>
              <c:numCache>
                <c:formatCode>0%</c:formatCode>
                <c:ptCount val="17"/>
                <c:pt idx="0">
                  <c:v>0.83595634439159849</c:v>
                </c:pt>
                <c:pt idx="1">
                  <c:v>0.83727764177097252</c:v>
                </c:pt>
                <c:pt idx="2">
                  <c:v>0.83285207137601402</c:v>
                </c:pt>
                <c:pt idx="3">
                  <c:v>0.83118349449303042</c:v>
                </c:pt>
                <c:pt idx="4">
                  <c:v>0.83383723433895129</c:v>
                </c:pt>
                <c:pt idx="5">
                  <c:v>0.83478892094803603</c:v>
                </c:pt>
                <c:pt idx="6">
                  <c:v>0.83531142400149849</c:v>
                </c:pt>
                <c:pt idx="7">
                  <c:v>0.83170385368952249</c:v>
                </c:pt>
                <c:pt idx="8">
                  <c:v>0.82539496730013917</c:v>
                </c:pt>
                <c:pt idx="9">
                  <c:v>0.82377771273550149</c:v>
                </c:pt>
                <c:pt idx="10">
                  <c:v>0.82323339716065314</c:v>
                </c:pt>
                <c:pt idx="11">
                  <c:v>0.82305413644794412</c:v>
                </c:pt>
                <c:pt idx="12">
                  <c:v>0.82169875214836052</c:v>
                </c:pt>
                <c:pt idx="13">
                  <c:v>0.80843662829060903</c:v>
                </c:pt>
                <c:pt idx="14">
                  <c:v>0.78073209063076487</c:v>
                </c:pt>
                <c:pt idx="15">
                  <c:v>0.77079271850865105</c:v>
                </c:pt>
                <c:pt idx="16">
                  <c:v>0.75822683060101748</c:v>
                </c:pt>
              </c:numCache>
            </c:numRef>
          </c:val>
          <c:smooth val="0"/>
          <c:extLst xmlns:c16r2="http://schemas.microsoft.com/office/drawing/2015/06/chart">
            <c:ext xmlns:c16="http://schemas.microsoft.com/office/drawing/2014/chart" uri="{C3380CC4-5D6E-409C-BE32-E72D297353CC}">
              <c16:uniqueId val="{00000005-1D58-304C-83F9-8649DC6EBD34}"/>
            </c:ext>
          </c:extLst>
        </c:ser>
        <c:ser>
          <c:idx val="6"/>
          <c:order val="6"/>
          <c:tx>
            <c:strRef>
              <c:f>'[Group 10 - Exhibits(Pat).xlsx]Exhibits for 4 Diseases'!$B$29</c:f>
              <c:strCache>
                <c:ptCount val="1"/>
                <c:pt idx="0">
                  <c:v>South Africa</c:v>
                </c:pt>
              </c:strCache>
            </c:strRef>
          </c:tx>
          <c:spPr>
            <a:ln w="28575" cap="rnd">
              <a:solidFill>
                <a:schemeClr val="accent1">
                  <a:lumMod val="60000"/>
                </a:schemeClr>
              </a:solidFill>
              <a:round/>
            </a:ln>
            <a:effectLst/>
          </c:spPr>
          <c:marker>
            <c:symbol val="none"/>
          </c:marker>
          <c:val>
            <c:numRef>
              <c:f>'[Group 10 - Exhibits(Pat).xlsx]Exhibits for 4 Diseases'!$C$29:$S$29</c:f>
              <c:numCache>
                <c:formatCode>0%</c:formatCode>
                <c:ptCount val="17"/>
                <c:pt idx="0">
                  <c:v>0.64524273779368191</c:v>
                </c:pt>
                <c:pt idx="1">
                  <c:v>0.63242580067617526</c:v>
                </c:pt>
                <c:pt idx="2">
                  <c:v>0.61260755539281442</c:v>
                </c:pt>
                <c:pt idx="3">
                  <c:v>0.5952596879593145</c:v>
                </c:pt>
                <c:pt idx="4">
                  <c:v>0.58280104112303877</c:v>
                </c:pt>
                <c:pt idx="5">
                  <c:v>0.5748320219939812</c:v>
                </c:pt>
                <c:pt idx="6">
                  <c:v>0.5648094494377992</c:v>
                </c:pt>
                <c:pt idx="7">
                  <c:v>0.56531539532183828</c:v>
                </c:pt>
                <c:pt idx="8">
                  <c:v>0.55129344990779372</c:v>
                </c:pt>
                <c:pt idx="9">
                  <c:v>0.52082442238997995</c:v>
                </c:pt>
                <c:pt idx="10">
                  <c:v>0.48669102536928838</c:v>
                </c:pt>
                <c:pt idx="11">
                  <c:v>0.4589042064263999</c:v>
                </c:pt>
                <c:pt idx="12">
                  <c:v>0.4382465301026881</c:v>
                </c:pt>
                <c:pt idx="13">
                  <c:v>0.42490109300313605</c:v>
                </c:pt>
                <c:pt idx="14">
                  <c:v>0.41184621278258277</c:v>
                </c:pt>
                <c:pt idx="15">
                  <c:v>0.39627301545729809</c:v>
                </c:pt>
                <c:pt idx="16">
                  <c:v>0.3829143094220061</c:v>
                </c:pt>
              </c:numCache>
            </c:numRef>
          </c:val>
          <c:smooth val="0"/>
          <c:extLst xmlns:c16r2="http://schemas.microsoft.com/office/drawing/2015/06/chart">
            <c:ext xmlns:c16="http://schemas.microsoft.com/office/drawing/2014/chart" uri="{C3380CC4-5D6E-409C-BE32-E72D297353CC}">
              <c16:uniqueId val="{00000006-1D58-304C-83F9-8649DC6EBD34}"/>
            </c:ext>
          </c:extLst>
        </c:ser>
        <c:ser>
          <c:idx val="7"/>
          <c:order val="7"/>
          <c:tx>
            <c:strRef>
              <c:f>'[Group 10 - Exhibits(Pat).xlsx]Exhibits for 4 Diseases'!$B$30</c:f>
              <c:strCache>
                <c:ptCount val="1"/>
                <c:pt idx="0">
                  <c:v>Tanzania</c:v>
                </c:pt>
              </c:strCache>
            </c:strRef>
          </c:tx>
          <c:spPr>
            <a:ln w="28575" cap="rnd">
              <a:solidFill>
                <a:schemeClr val="accent2">
                  <a:lumMod val="60000"/>
                </a:schemeClr>
              </a:solidFill>
              <a:round/>
            </a:ln>
            <a:effectLst/>
          </c:spPr>
          <c:marker>
            <c:symbol val="none"/>
          </c:marker>
          <c:val>
            <c:numRef>
              <c:f>'[Group 10 - Exhibits(Pat).xlsx]Exhibits for 4 Diseases'!$C$30:$S$30</c:f>
              <c:numCache>
                <c:formatCode>0%</c:formatCode>
                <c:ptCount val="17"/>
                <c:pt idx="0">
                  <c:v>0.65517566959024243</c:v>
                </c:pt>
                <c:pt idx="1">
                  <c:v>0.63246126816169179</c:v>
                </c:pt>
                <c:pt idx="2">
                  <c:v>0.61038561440192141</c:v>
                </c:pt>
                <c:pt idx="3">
                  <c:v>0.58326942560295791</c:v>
                </c:pt>
                <c:pt idx="4">
                  <c:v>0.56721121451840251</c:v>
                </c:pt>
                <c:pt idx="5">
                  <c:v>0.53554148571959737</c:v>
                </c:pt>
                <c:pt idx="6">
                  <c:v>0.52576050313859812</c:v>
                </c:pt>
                <c:pt idx="7">
                  <c:v>0.5220449029779417</c:v>
                </c:pt>
                <c:pt idx="8">
                  <c:v>0.52613001423696537</c:v>
                </c:pt>
                <c:pt idx="9">
                  <c:v>0.52550593396014267</c:v>
                </c:pt>
                <c:pt idx="10">
                  <c:v>0.51645356816558852</c:v>
                </c:pt>
                <c:pt idx="11">
                  <c:v>0.5128522162060476</c:v>
                </c:pt>
                <c:pt idx="12">
                  <c:v>0.50991985880601631</c:v>
                </c:pt>
                <c:pt idx="13">
                  <c:v>0.45556197154172046</c:v>
                </c:pt>
                <c:pt idx="14">
                  <c:v>0.43679815585956261</c:v>
                </c:pt>
                <c:pt idx="15">
                  <c:v>0.4232932987152887</c:v>
                </c:pt>
                <c:pt idx="16">
                  <c:v>0.41036063760238711</c:v>
                </c:pt>
              </c:numCache>
            </c:numRef>
          </c:val>
          <c:smooth val="0"/>
          <c:extLst xmlns:c16r2="http://schemas.microsoft.com/office/drawing/2015/06/chart">
            <c:ext xmlns:c16="http://schemas.microsoft.com/office/drawing/2014/chart" uri="{C3380CC4-5D6E-409C-BE32-E72D297353CC}">
              <c16:uniqueId val="{00000007-1D58-304C-83F9-8649DC6EBD34}"/>
            </c:ext>
          </c:extLst>
        </c:ser>
        <c:ser>
          <c:idx val="8"/>
          <c:order val="8"/>
          <c:tx>
            <c:strRef>
              <c:f>'[Group 10 - Exhibits(Pat).xlsx]Exhibits for 4 Diseases'!$B$31</c:f>
              <c:strCache>
                <c:ptCount val="1"/>
                <c:pt idx="0">
                  <c:v>Uganda</c:v>
                </c:pt>
              </c:strCache>
            </c:strRef>
          </c:tx>
          <c:spPr>
            <a:ln w="28575" cap="rnd">
              <a:solidFill>
                <a:schemeClr val="accent3">
                  <a:lumMod val="60000"/>
                </a:schemeClr>
              </a:solidFill>
              <a:round/>
            </a:ln>
            <a:effectLst/>
          </c:spPr>
          <c:marker>
            <c:symbol val="none"/>
          </c:marker>
          <c:val>
            <c:numRef>
              <c:f>'[Group 10 - Exhibits(Pat).xlsx]Exhibits for 4 Diseases'!$C$31:$S$31</c:f>
              <c:numCache>
                <c:formatCode>0%</c:formatCode>
                <c:ptCount val="17"/>
                <c:pt idx="0">
                  <c:v>0.76183773366062635</c:v>
                </c:pt>
                <c:pt idx="1">
                  <c:v>0.75638904102829485</c:v>
                </c:pt>
                <c:pt idx="2">
                  <c:v>0.75270484525486914</c:v>
                </c:pt>
                <c:pt idx="3">
                  <c:v>0.73179033614244071</c:v>
                </c:pt>
                <c:pt idx="4">
                  <c:v>0.71339603818677344</c:v>
                </c:pt>
                <c:pt idx="5">
                  <c:v>0.7028131580274628</c:v>
                </c:pt>
                <c:pt idx="6">
                  <c:v>0.68669739696784471</c:v>
                </c:pt>
                <c:pt idx="7">
                  <c:v>0.67405920238764239</c:v>
                </c:pt>
                <c:pt idx="8">
                  <c:v>0.66600030815041678</c:v>
                </c:pt>
                <c:pt idx="9">
                  <c:v>0.65707417820933089</c:v>
                </c:pt>
                <c:pt idx="10">
                  <c:v>0.64624950759136834</c:v>
                </c:pt>
                <c:pt idx="11">
                  <c:v>0.64010647703304102</c:v>
                </c:pt>
                <c:pt idx="12">
                  <c:v>0.64901678742375279</c:v>
                </c:pt>
                <c:pt idx="13">
                  <c:v>0.65361571695912957</c:v>
                </c:pt>
                <c:pt idx="14">
                  <c:v>0.64903011366955421</c:v>
                </c:pt>
                <c:pt idx="15">
                  <c:v>0.63291211198939246</c:v>
                </c:pt>
                <c:pt idx="16">
                  <c:v>0.62349163793249707</c:v>
                </c:pt>
              </c:numCache>
            </c:numRef>
          </c:val>
          <c:smooth val="0"/>
          <c:extLst xmlns:c16r2="http://schemas.microsoft.com/office/drawing/2015/06/chart">
            <c:ext xmlns:c16="http://schemas.microsoft.com/office/drawing/2014/chart" uri="{C3380CC4-5D6E-409C-BE32-E72D297353CC}">
              <c16:uniqueId val="{00000008-1D58-304C-83F9-8649DC6EBD34}"/>
            </c:ext>
          </c:extLst>
        </c:ser>
        <c:dLbls>
          <c:showLegendKey val="0"/>
          <c:showVal val="0"/>
          <c:showCatName val="0"/>
          <c:showSerName val="0"/>
          <c:showPercent val="0"/>
          <c:showBubbleSize val="0"/>
        </c:dLbls>
        <c:smooth val="0"/>
        <c:axId val="161992960"/>
        <c:axId val="161993520"/>
      </c:lineChart>
      <c:catAx>
        <c:axId val="1619929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61993520"/>
        <c:crosses val="autoZero"/>
        <c:auto val="1"/>
        <c:lblAlgn val="ctr"/>
        <c:lblOffset val="100"/>
        <c:noMultiLvlLbl val="0"/>
      </c:catAx>
      <c:valAx>
        <c:axId val="16199352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6199296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US"/>
              <a:t>Pecentage</a:t>
            </a:r>
            <a:r>
              <a:rPr lang="en-US" baseline="0"/>
              <a:t> of Diarrheal Deaths Under Age of 5</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plotArea>
      <c:layout/>
      <c:lineChart>
        <c:grouping val="standard"/>
        <c:varyColors val="0"/>
        <c:ser>
          <c:idx val="0"/>
          <c:order val="0"/>
          <c:tx>
            <c:strRef>
              <c:f>'[Group 10 - Exhibits(Pat).xlsx]Exhibits for 4 Diseases'!$B$61</c:f>
              <c:strCache>
                <c:ptCount val="1"/>
                <c:pt idx="0">
                  <c:v>Ethiopia</c:v>
                </c:pt>
              </c:strCache>
            </c:strRef>
          </c:tx>
          <c:spPr>
            <a:ln w="28575" cap="rnd">
              <a:solidFill>
                <a:schemeClr val="accent1"/>
              </a:solidFill>
              <a:round/>
            </a:ln>
            <a:effectLst/>
          </c:spPr>
          <c:marker>
            <c:symbol val="none"/>
          </c:marker>
          <c:val>
            <c:numRef>
              <c:f>'[Group 10 - Exhibits(Pat).xlsx]Exhibits for 4 Diseases'!$C$61:$S$61</c:f>
              <c:numCache>
                <c:formatCode>0%</c:formatCode>
                <c:ptCount val="17"/>
                <c:pt idx="0">
                  <c:v>0.49276781141334441</c:v>
                </c:pt>
                <c:pt idx="1">
                  <c:v>0.50121736099224801</c:v>
                </c:pt>
                <c:pt idx="2">
                  <c:v>0.50203881017125362</c:v>
                </c:pt>
                <c:pt idx="3">
                  <c:v>0.49592688556770387</c:v>
                </c:pt>
                <c:pt idx="4">
                  <c:v>0.48536417842899882</c:v>
                </c:pt>
                <c:pt idx="5">
                  <c:v>0.47020277239002328</c:v>
                </c:pt>
                <c:pt idx="6">
                  <c:v>0.45679270285203083</c:v>
                </c:pt>
                <c:pt idx="7">
                  <c:v>0.44080741398660556</c:v>
                </c:pt>
                <c:pt idx="8">
                  <c:v>0.41826005123515847</c:v>
                </c:pt>
                <c:pt idx="9">
                  <c:v>0.40235528016300831</c:v>
                </c:pt>
                <c:pt idx="10">
                  <c:v>0.37914068883724966</c:v>
                </c:pt>
                <c:pt idx="11">
                  <c:v>0.36539266610658727</c:v>
                </c:pt>
                <c:pt idx="12">
                  <c:v>0.34965698586846605</c:v>
                </c:pt>
                <c:pt idx="13">
                  <c:v>0.31316197670130669</c:v>
                </c:pt>
                <c:pt idx="14">
                  <c:v>0.29464974709474184</c:v>
                </c:pt>
                <c:pt idx="15">
                  <c:v>0.27897571574860208</c:v>
                </c:pt>
                <c:pt idx="16">
                  <c:v>0.26264588546986189</c:v>
                </c:pt>
              </c:numCache>
            </c:numRef>
          </c:val>
          <c:smooth val="0"/>
          <c:extLst xmlns:c16r2="http://schemas.microsoft.com/office/drawing/2015/06/chart">
            <c:ext xmlns:c16="http://schemas.microsoft.com/office/drawing/2014/chart" uri="{C3380CC4-5D6E-409C-BE32-E72D297353CC}">
              <c16:uniqueId val="{00000000-DFCD-3F46-9E6E-85DAAD4A047B}"/>
            </c:ext>
          </c:extLst>
        </c:ser>
        <c:ser>
          <c:idx val="1"/>
          <c:order val="1"/>
          <c:tx>
            <c:strRef>
              <c:f>'[Group 10 - Exhibits(Pat).xlsx]Exhibits for 4 Diseases'!$B$62</c:f>
              <c:strCache>
                <c:ptCount val="1"/>
                <c:pt idx="0">
                  <c:v>Ghana</c:v>
                </c:pt>
              </c:strCache>
            </c:strRef>
          </c:tx>
          <c:spPr>
            <a:ln w="28575" cap="rnd">
              <a:solidFill>
                <a:schemeClr val="accent2"/>
              </a:solidFill>
              <a:round/>
            </a:ln>
            <a:effectLst/>
          </c:spPr>
          <c:marker>
            <c:symbol val="none"/>
          </c:marker>
          <c:val>
            <c:numRef>
              <c:f>'[Group 10 - Exhibits(Pat).xlsx]Exhibits for 4 Diseases'!$C$62:$S$62</c:f>
              <c:numCache>
                <c:formatCode>0%</c:formatCode>
                <c:ptCount val="17"/>
                <c:pt idx="0">
                  <c:v>0.57292989809379746</c:v>
                </c:pt>
                <c:pt idx="1">
                  <c:v>0.57323203754163721</c:v>
                </c:pt>
                <c:pt idx="2">
                  <c:v>0.56730196140180111</c:v>
                </c:pt>
                <c:pt idx="3">
                  <c:v>0.57129557118488106</c:v>
                </c:pt>
                <c:pt idx="4">
                  <c:v>0.55979257262097692</c:v>
                </c:pt>
                <c:pt idx="5">
                  <c:v>0.55522076157812172</c:v>
                </c:pt>
                <c:pt idx="6">
                  <c:v>0.5501693873930551</c:v>
                </c:pt>
                <c:pt idx="7">
                  <c:v>0.54223954228027571</c:v>
                </c:pt>
                <c:pt idx="8">
                  <c:v>0.51183819195465896</c:v>
                </c:pt>
                <c:pt idx="9">
                  <c:v>0.49346453207316104</c:v>
                </c:pt>
                <c:pt idx="10">
                  <c:v>0.47427353425089297</c:v>
                </c:pt>
                <c:pt idx="11">
                  <c:v>0.46889892227377034</c:v>
                </c:pt>
                <c:pt idx="12">
                  <c:v>0.41992920896095776</c:v>
                </c:pt>
                <c:pt idx="13">
                  <c:v>0.3920043024144822</c:v>
                </c:pt>
                <c:pt idx="14">
                  <c:v>0.40213744749072822</c:v>
                </c:pt>
                <c:pt idx="15">
                  <c:v>0.36035858359645245</c:v>
                </c:pt>
                <c:pt idx="16">
                  <c:v>0.33935981224155332</c:v>
                </c:pt>
              </c:numCache>
            </c:numRef>
          </c:val>
          <c:smooth val="0"/>
          <c:extLst xmlns:c16r2="http://schemas.microsoft.com/office/drawing/2015/06/chart">
            <c:ext xmlns:c16="http://schemas.microsoft.com/office/drawing/2014/chart" uri="{C3380CC4-5D6E-409C-BE32-E72D297353CC}">
              <c16:uniqueId val="{00000001-DFCD-3F46-9E6E-85DAAD4A047B}"/>
            </c:ext>
          </c:extLst>
        </c:ser>
        <c:ser>
          <c:idx val="2"/>
          <c:order val="2"/>
          <c:tx>
            <c:strRef>
              <c:f>'[Group 10 - Exhibits(Pat).xlsx]Exhibits for 4 Diseases'!$B$63</c:f>
              <c:strCache>
                <c:ptCount val="1"/>
                <c:pt idx="0">
                  <c:v>Kenya</c:v>
                </c:pt>
              </c:strCache>
            </c:strRef>
          </c:tx>
          <c:spPr>
            <a:ln w="28575" cap="rnd">
              <a:solidFill>
                <a:schemeClr val="accent3"/>
              </a:solidFill>
              <a:round/>
            </a:ln>
            <a:effectLst/>
          </c:spPr>
          <c:marker>
            <c:symbol val="none"/>
          </c:marker>
          <c:val>
            <c:numRef>
              <c:f>'[Group 10 - Exhibits(Pat).xlsx]Exhibits for 4 Diseases'!$C$63:$S$63</c:f>
              <c:numCache>
                <c:formatCode>0%</c:formatCode>
                <c:ptCount val="17"/>
                <c:pt idx="0">
                  <c:v>0.29672778727713806</c:v>
                </c:pt>
                <c:pt idx="1">
                  <c:v>0.28863663861977185</c:v>
                </c:pt>
                <c:pt idx="2">
                  <c:v>0.28300491892564256</c:v>
                </c:pt>
                <c:pt idx="3">
                  <c:v>0.29090643626853585</c:v>
                </c:pt>
                <c:pt idx="4">
                  <c:v>0.29386333992775732</c:v>
                </c:pt>
                <c:pt idx="5">
                  <c:v>0.29779662807731155</c:v>
                </c:pt>
                <c:pt idx="6">
                  <c:v>0.29471895230626788</c:v>
                </c:pt>
                <c:pt idx="7">
                  <c:v>0.28800188349685363</c:v>
                </c:pt>
                <c:pt idx="8">
                  <c:v>0.27344459695104978</c:v>
                </c:pt>
                <c:pt idx="9">
                  <c:v>0.25885390091641181</c:v>
                </c:pt>
                <c:pt idx="10">
                  <c:v>0.24320299078314936</c:v>
                </c:pt>
                <c:pt idx="11">
                  <c:v>0.22399622969037752</c:v>
                </c:pt>
                <c:pt idx="12">
                  <c:v>0.20071586850999884</c:v>
                </c:pt>
                <c:pt idx="13">
                  <c:v>0.18364666859830542</c:v>
                </c:pt>
                <c:pt idx="14">
                  <c:v>0.15383172152541422</c:v>
                </c:pt>
                <c:pt idx="15">
                  <c:v>0.13641482462512264</c:v>
                </c:pt>
                <c:pt idx="16">
                  <c:v>0.12761470997830504</c:v>
                </c:pt>
              </c:numCache>
            </c:numRef>
          </c:val>
          <c:smooth val="0"/>
          <c:extLst xmlns:c16r2="http://schemas.microsoft.com/office/drawing/2015/06/chart">
            <c:ext xmlns:c16="http://schemas.microsoft.com/office/drawing/2014/chart" uri="{C3380CC4-5D6E-409C-BE32-E72D297353CC}">
              <c16:uniqueId val="{00000002-DFCD-3F46-9E6E-85DAAD4A047B}"/>
            </c:ext>
          </c:extLst>
        </c:ser>
        <c:ser>
          <c:idx val="3"/>
          <c:order val="3"/>
          <c:tx>
            <c:strRef>
              <c:f>'[Group 10 - Exhibits(Pat).xlsx]Exhibits for 4 Diseases'!$B$64</c:f>
              <c:strCache>
                <c:ptCount val="1"/>
                <c:pt idx="0">
                  <c:v>Malawi</c:v>
                </c:pt>
              </c:strCache>
            </c:strRef>
          </c:tx>
          <c:spPr>
            <a:ln w="28575" cap="rnd">
              <a:solidFill>
                <a:schemeClr val="accent4"/>
              </a:solidFill>
              <a:round/>
            </a:ln>
            <a:effectLst/>
          </c:spPr>
          <c:marker>
            <c:symbol val="none"/>
          </c:marker>
          <c:val>
            <c:numRef>
              <c:f>'[Group 10 - Exhibits(Pat).xlsx]Exhibits for 4 Diseases'!$C$64:$S$64</c:f>
              <c:numCache>
                <c:formatCode>0%</c:formatCode>
                <c:ptCount val="17"/>
                <c:pt idx="0">
                  <c:v>0.6214388386672427</c:v>
                </c:pt>
                <c:pt idx="1">
                  <c:v>0.62670752908601235</c:v>
                </c:pt>
                <c:pt idx="2">
                  <c:v>0.64693090914434059</c:v>
                </c:pt>
                <c:pt idx="3">
                  <c:v>0.60354459541405159</c:v>
                </c:pt>
                <c:pt idx="4">
                  <c:v>0.57654676953594997</c:v>
                </c:pt>
                <c:pt idx="5">
                  <c:v>0.56862004188437609</c:v>
                </c:pt>
                <c:pt idx="6">
                  <c:v>0.55134998516838785</c:v>
                </c:pt>
                <c:pt idx="7">
                  <c:v>0.52468726588841896</c:v>
                </c:pt>
                <c:pt idx="8">
                  <c:v>0.49741296734913371</c:v>
                </c:pt>
                <c:pt idx="9">
                  <c:v>0.4786318963583342</c:v>
                </c:pt>
                <c:pt idx="10">
                  <c:v>0.46804412147871832</c:v>
                </c:pt>
                <c:pt idx="11">
                  <c:v>0.45741583651848156</c:v>
                </c:pt>
                <c:pt idx="12">
                  <c:v>0.41883913893551183</c:v>
                </c:pt>
                <c:pt idx="13">
                  <c:v>0.39408921380547235</c:v>
                </c:pt>
                <c:pt idx="14">
                  <c:v>0.36938222961331491</c:v>
                </c:pt>
                <c:pt idx="15">
                  <c:v>0.35460815505976867</c:v>
                </c:pt>
                <c:pt idx="16">
                  <c:v>0.33640053237723055</c:v>
                </c:pt>
              </c:numCache>
            </c:numRef>
          </c:val>
          <c:smooth val="0"/>
          <c:extLst xmlns:c16r2="http://schemas.microsoft.com/office/drawing/2015/06/chart">
            <c:ext xmlns:c16="http://schemas.microsoft.com/office/drawing/2014/chart" uri="{C3380CC4-5D6E-409C-BE32-E72D297353CC}">
              <c16:uniqueId val="{00000003-DFCD-3F46-9E6E-85DAAD4A047B}"/>
            </c:ext>
          </c:extLst>
        </c:ser>
        <c:ser>
          <c:idx val="4"/>
          <c:order val="4"/>
          <c:tx>
            <c:strRef>
              <c:f>'[Group 10 - Exhibits(Pat).xlsx]Exhibits for 4 Diseases'!$B$65</c:f>
              <c:strCache>
                <c:ptCount val="1"/>
                <c:pt idx="0">
                  <c:v>Mozambique</c:v>
                </c:pt>
              </c:strCache>
            </c:strRef>
          </c:tx>
          <c:spPr>
            <a:ln w="28575" cap="rnd">
              <a:solidFill>
                <a:schemeClr val="accent5"/>
              </a:solidFill>
              <a:round/>
            </a:ln>
            <a:effectLst/>
          </c:spPr>
          <c:marker>
            <c:symbol val="none"/>
          </c:marker>
          <c:val>
            <c:numRef>
              <c:f>'[Group 10 - Exhibits(Pat).xlsx]Exhibits for 4 Diseases'!$C$65:$S$65</c:f>
              <c:numCache>
                <c:formatCode>0%</c:formatCode>
                <c:ptCount val="17"/>
                <c:pt idx="0">
                  <c:v>0.67575736544561471</c:v>
                </c:pt>
                <c:pt idx="1">
                  <c:v>0.66154610089058574</c:v>
                </c:pt>
                <c:pt idx="2">
                  <c:v>0.65286810827903019</c:v>
                </c:pt>
                <c:pt idx="3">
                  <c:v>0.6368528717716786</c:v>
                </c:pt>
                <c:pt idx="4">
                  <c:v>0.6274235953795515</c:v>
                </c:pt>
                <c:pt idx="5">
                  <c:v>0.61771739213000565</c:v>
                </c:pt>
                <c:pt idx="6">
                  <c:v>0.61205975776278698</c:v>
                </c:pt>
                <c:pt idx="7">
                  <c:v>0.60206670122855421</c:v>
                </c:pt>
                <c:pt idx="8">
                  <c:v>0.60244846758134807</c:v>
                </c:pt>
                <c:pt idx="9">
                  <c:v>0.58617027486123996</c:v>
                </c:pt>
                <c:pt idx="10">
                  <c:v>0.56471493019742003</c:v>
                </c:pt>
                <c:pt idx="11">
                  <c:v>0.53786609116567685</c:v>
                </c:pt>
                <c:pt idx="12">
                  <c:v>0.52090083685864175</c:v>
                </c:pt>
                <c:pt idx="13">
                  <c:v>0.50031797831801905</c:v>
                </c:pt>
                <c:pt idx="14">
                  <c:v>0.4839669324155001</c:v>
                </c:pt>
                <c:pt idx="15">
                  <c:v>0.43902491746040223</c:v>
                </c:pt>
                <c:pt idx="16">
                  <c:v>0.40453441191448619</c:v>
                </c:pt>
              </c:numCache>
            </c:numRef>
          </c:val>
          <c:smooth val="0"/>
          <c:extLst xmlns:c16r2="http://schemas.microsoft.com/office/drawing/2015/06/chart">
            <c:ext xmlns:c16="http://schemas.microsoft.com/office/drawing/2014/chart" uri="{C3380CC4-5D6E-409C-BE32-E72D297353CC}">
              <c16:uniqueId val="{00000004-DFCD-3F46-9E6E-85DAAD4A047B}"/>
            </c:ext>
          </c:extLst>
        </c:ser>
        <c:ser>
          <c:idx val="5"/>
          <c:order val="5"/>
          <c:tx>
            <c:strRef>
              <c:f>'[Group 10 - Exhibits(Pat).xlsx]Exhibits for 4 Diseases'!$B$66</c:f>
              <c:strCache>
                <c:ptCount val="1"/>
                <c:pt idx="0">
                  <c:v>Sierra Leone</c:v>
                </c:pt>
              </c:strCache>
            </c:strRef>
          </c:tx>
          <c:spPr>
            <a:ln w="28575" cap="rnd">
              <a:solidFill>
                <a:schemeClr val="accent6"/>
              </a:solidFill>
              <a:round/>
            </a:ln>
            <a:effectLst/>
          </c:spPr>
          <c:marker>
            <c:symbol val="none"/>
          </c:marker>
          <c:val>
            <c:numRef>
              <c:f>'[Group 10 - Exhibits(Pat).xlsx]Exhibits for 4 Diseases'!$C$66:$S$66</c:f>
              <c:numCache>
                <c:formatCode>0%</c:formatCode>
                <c:ptCount val="17"/>
                <c:pt idx="0">
                  <c:v>0.70844917299923016</c:v>
                </c:pt>
                <c:pt idx="1">
                  <c:v>0.71022807463930693</c:v>
                </c:pt>
                <c:pt idx="2">
                  <c:v>0.7035532530854659</c:v>
                </c:pt>
                <c:pt idx="3">
                  <c:v>0.70072955855008257</c:v>
                </c:pt>
                <c:pt idx="4">
                  <c:v>0.70501443615808745</c:v>
                </c:pt>
                <c:pt idx="5">
                  <c:v>0.7063792862612841</c:v>
                </c:pt>
                <c:pt idx="6">
                  <c:v>0.70730028666282352</c:v>
                </c:pt>
                <c:pt idx="7">
                  <c:v>0.70093536248814092</c:v>
                </c:pt>
                <c:pt idx="8">
                  <c:v>0.6901818635184942</c:v>
                </c:pt>
                <c:pt idx="9">
                  <c:v>0.68825795546184898</c:v>
                </c:pt>
                <c:pt idx="10">
                  <c:v>0.68839151305421209</c:v>
                </c:pt>
                <c:pt idx="11">
                  <c:v>0.6858209293997789</c:v>
                </c:pt>
                <c:pt idx="12">
                  <c:v>0.68621726452126663</c:v>
                </c:pt>
                <c:pt idx="13">
                  <c:v>0.66683000318277486</c:v>
                </c:pt>
                <c:pt idx="14">
                  <c:v>0.62765819806834522</c:v>
                </c:pt>
                <c:pt idx="15">
                  <c:v>0.61433040043883347</c:v>
                </c:pt>
                <c:pt idx="16">
                  <c:v>0.59604707805064039</c:v>
                </c:pt>
              </c:numCache>
            </c:numRef>
          </c:val>
          <c:smooth val="0"/>
          <c:extLst xmlns:c16r2="http://schemas.microsoft.com/office/drawing/2015/06/chart">
            <c:ext xmlns:c16="http://schemas.microsoft.com/office/drawing/2014/chart" uri="{C3380CC4-5D6E-409C-BE32-E72D297353CC}">
              <c16:uniqueId val="{00000005-DFCD-3F46-9E6E-85DAAD4A047B}"/>
            </c:ext>
          </c:extLst>
        </c:ser>
        <c:ser>
          <c:idx val="6"/>
          <c:order val="6"/>
          <c:tx>
            <c:strRef>
              <c:f>'[Group 10 - Exhibits(Pat).xlsx]Exhibits for 4 Diseases'!$B$67</c:f>
              <c:strCache>
                <c:ptCount val="1"/>
                <c:pt idx="0">
                  <c:v>South Africa</c:v>
                </c:pt>
              </c:strCache>
            </c:strRef>
          </c:tx>
          <c:spPr>
            <a:ln w="28575" cap="rnd">
              <a:solidFill>
                <a:schemeClr val="accent1">
                  <a:lumMod val="60000"/>
                </a:schemeClr>
              </a:solidFill>
              <a:round/>
            </a:ln>
            <a:effectLst/>
          </c:spPr>
          <c:marker>
            <c:symbol val="none"/>
          </c:marker>
          <c:val>
            <c:numRef>
              <c:f>'[Group 10 - Exhibits(Pat).xlsx]Exhibits for 4 Diseases'!$C$67:$S$67</c:f>
              <c:numCache>
                <c:formatCode>0%</c:formatCode>
                <c:ptCount val="17"/>
                <c:pt idx="0">
                  <c:v>0.44132397665780249</c:v>
                </c:pt>
                <c:pt idx="1">
                  <c:v>0.42962277276432076</c:v>
                </c:pt>
                <c:pt idx="2">
                  <c:v>0.41016053093294286</c:v>
                </c:pt>
                <c:pt idx="3">
                  <c:v>0.39333060819082294</c:v>
                </c:pt>
                <c:pt idx="4">
                  <c:v>0.38147158586638624</c:v>
                </c:pt>
                <c:pt idx="5">
                  <c:v>0.37420164480902207</c:v>
                </c:pt>
                <c:pt idx="6">
                  <c:v>0.36462963267881998</c:v>
                </c:pt>
                <c:pt idx="7">
                  <c:v>0.36458969138827269</c:v>
                </c:pt>
                <c:pt idx="8">
                  <c:v>0.351327867029261</c:v>
                </c:pt>
                <c:pt idx="9">
                  <c:v>0.32309046096208055</c:v>
                </c:pt>
                <c:pt idx="10">
                  <c:v>0.29325497571816456</c:v>
                </c:pt>
                <c:pt idx="11">
                  <c:v>0.26983023947559442</c:v>
                </c:pt>
                <c:pt idx="12">
                  <c:v>0.2532929919405979</c:v>
                </c:pt>
                <c:pt idx="13">
                  <c:v>0.24298496348728491</c:v>
                </c:pt>
                <c:pt idx="14">
                  <c:v>0.233848648527125</c:v>
                </c:pt>
                <c:pt idx="15">
                  <c:v>0.22371825852112492</c:v>
                </c:pt>
                <c:pt idx="16">
                  <c:v>0.21535769402705324</c:v>
                </c:pt>
              </c:numCache>
            </c:numRef>
          </c:val>
          <c:smooth val="0"/>
          <c:extLst xmlns:c16r2="http://schemas.microsoft.com/office/drawing/2015/06/chart">
            <c:ext xmlns:c16="http://schemas.microsoft.com/office/drawing/2014/chart" uri="{C3380CC4-5D6E-409C-BE32-E72D297353CC}">
              <c16:uniqueId val="{00000006-DFCD-3F46-9E6E-85DAAD4A047B}"/>
            </c:ext>
          </c:extLst>
        </c:ser>
        <c:ser>
          <c:idx val="7"/>
          <c:order val="7"/>
          <c:tx>
            <c:strRef>
              <c:f>'[Group 10 - Exhibits(Pat).xlsx]Exhibits for 4 Diseases'!$B$68</c:f>
              <c:strCache>
                <c:ptCount val="1"/>
                <c:pt idx="0">
                  <c:v>Tanzania</c:v>
                </c:pt>
              </c:strCache>
            </c:strRef>
          </c:tx>
          <c:spPr>
            <a:ln w="28575" cap="rnd">
              <a:solidFill>
                <a:schemeClr val="accent2">
                  <a:lumMod val="60000"/>
                </a:schemeClr>
              </a:solidFill>
              <a:round/>
            </a:ln>
            <a:effectLst/>
          </c:spPr>
          <c:marker>
            <c:symbol val="none"/>
          </c:marker>
          <c:val>
            <c:numRef>
              <c:f>'[Group 10 - Exhibits(Pat).xlsx]Exhibits for 4 Diseases'!$C$68:$S$68</c:f>
              <c:numCache>
                <c:formatCode>0%</c:formatCode>
                <c:ptCount val="17"/>
                <c:pt idx="0">
                  <c:v>0.44866335482920761</c:v>
                </c:pt>
                <c:pt idx="1">
                  <c:v>0.42384446320855301</c:v>
                </c:pt>
                <c:pt idx="2">
                  <c:v>0.40103478062094133</c:v>
                </c:pt>
                <c:pt idx="3">
                  <c:v>0.37421721891583587</c:v>
                </c:pt>
                <c:pt idx="4">
                  <c:v>0.3590395347549647</c:v>
                </c:pt>
                <c:pt idx="5">
                  <c:v>0.32841762497394761</c:v>
                </c:pt>
                <c:pt idx="6">
                  <c:v>0.3197843190213141</c:v>
                </c:pt>
                <c:pt idx="7">
                  <c:v>0.31618540440894766</c:v>
                </c:pt>
                <c:pt idx="8">
                  <c:v>0.31858917774708251</c:v>
                </c:pt>
                <c:pt idx="9">
                  <c:v>0.31688086595663661</c:v>
                </c:pt>
                <c:pt idx="10">
                  <c:v>0.30744019944561524</c:v>
                </c:pt>
                <c:pt idx="11">
                  <c:v>0.3037161012039849</c:v>
                </c:pt>
                <c:pt idx="12">
                  <c:v>0.30080291115408431</c:v>
                </c:pt>
                <c:pt idx="13">
                  <c:v>0.25493116915953795</c:v>
                </c:pt>
                <c:pt idx="14">
                  <c:v>0.2394280311952201</c:v>
                </c:pt>
                <c:pt idx="15">
                  <c:v>0.22919207416424781</c:v>
                </c:pt>
                <c:pt idx="16">
                  <c:v>0.21860892598147472</c:v>
                </c:pt>
              </c:numCache>
            </c:numRef>
          </c:val>
          <c:smooth val="0"/>
          <c:extLst xmlns:c16r2="http://schemas.microsoft.com/office/drawing/2015/06/chart">
            <c:ext xmlns:c16="http://schemas.microsoft.com/office/drawing/2014/chart" uri="{C3380CC4-5D6E-409C-BE32-E72D297353CC}">
              <c16:uniqueId val="{00000007-DFCD-3F46-9E6E-85DAAD4A047B}"/>
            </c:ext>
          </c:extLst>
        </c:ser>
        <c:ser>
          <c:idx val="8"/>
          <c:order val="8"/>
          <c:tx>
            <c:strRef>
              <c:f>'[Group 10 - Exhibits(Pat).xlsx]Exhibits for 4 Diseases'!$B$69</c:f>
              <c:strCache>
                <c:ptCount val="1"/>
                <c:pt idx="0">
                  <c:v>Uganda</c:v>
                </c:pt>
              </c:strCache>
            </c:strRef>
          </c:tx>
          <c:spPr>
            <a:ln w="28575" cap="rnd">
              <a:solidFill>
                <a:schemeClr val="accent3">
                  <a:lumMod val="60000"/>
                </a:schemeClr>
              </a:solidFill>
              <a:round/>
            </a:ln>
            <a:effectLst/>
          </c:spPr>
          <c:marker>
            <c:symbol val="none"/>
          </c:marker>
          <c:val>
            <c:numRef>
              <c:f>'[Group 10 - Exhibits(Pat).xlsx]Exhibits for 4 Diseases'!$C$69:$S$69</c:f>
              <c:numCache>
                <c:formatCode>0%</c:formatCode>
                <c:ptCount val="17"/>
                <c:pt idx="0">
                  <c:v>0.58219822178206904</c:v>
                </c:pt>
                <c:pt idx="1">
                  <c:v>0.5758911641712382</c:v>
                </c:pt>
                <c:pt idx="2">
                  <c:v>0.57128109886256973</c:v>
                </c:pt>
                <c:pt idx="3">
                  <c:v>0.54340569889195289</c:v>
                </c:pt>
                <c:pt idx="4">
                  <c:v>0.52157334552702006</c:v>
                </c:pt>
                <c:pt idx="5">
                  <c:v>0.50876928213477668</c:v>
                </c:pt>
                <c:pt idx="6">
                  <c:v>0.49155830056648209</c:v>
                </c:pt>
                <c:pt idx="7">
                  <c:v>0.47805648100749848</c:v>
                </c:pt>
                <c:pt idx="8">
                  <c:v>0.46910999642078322</c:v>
                </c:pt>
                <c:pt idx="9">
                  <c:v>0.45971447370823521</c:v>
                </c:pt>
                <c:pt idx="10">
                  <c:v>0.44866080218403442</c:v>
                </c:pt>
                <c:pt idx="11">
                  <c:v>0.44376022913221902</c:v>
                </c:pt>
                <c:pt idx="12">
                  <c:v>0.45728191018168007</c:v>
                </c:pt>
                <c:pt idx="13">
                  <c:v>0.46626409396253016</c:v>
                </c:pt>
                <c:pt idx="14">
                  <c:v>0.46152715735330813</c:v>
                </c:pt>
                <c:pt idx="15">
                  <c:v>0.44305324802490986</c:v>
                </c:pt>
                <c:pt idx="16">
                  <c:v>0.4326691388860251</c:v>
                </c:pt>
              </c:numCache>
            </c:numRef>
          </c:val>
          <c:smooth val="0"/>
          <c:extLst xmlns:c16r2="http://schemas.microsoft.com/office/drawing/2015/06/chart">
            <c:ext xmlns:c16="http://schemas.microsoft.com/office/drawing/2014/chart" uri="{C3380CC4-5D6E-409C-BE32-E72D297353CC}">
              <c16:uniqueId val="{00000008-DFCD-3F46-9E6E-85DAAD4A047B}"/>
            </c:ext>
          </c:extLst>
        </c:ser>
        <c:ser>
          <c:idx val="9"/>
          <c:order val="9"/>
          <c:tx>
            <c:strRef>
              <c:f>'[Group 10 - Exhibits(Pat).xlsx]Exhibits for 4 Diseases'!$B$70</c:f>
              <c:strCache>
                <c:ptCount val="1"/>
                <c:pt idx="0">
                  <c:v>Zimbabwe</c:v>
                </c:pt>
              </c:strCache>
            </c:strRef>
          </c:tx>
          <c:spPr>
            <a:ln w="28575" cap="rnd">
              <a:solidFill>
                <a:schemeClr val="accent4">
                  <a:lumMod val="60000"/>
                </a:schemeClr>
              </a:solidFill>
              <a:round/>
            </a:ln>
            <a:effectLst/>
          </c:spPr>
          <c:marker>
            <c:symbol val="none"/>
          </c:marker>
          <c:val>
            <c:numRef>
              <c:f>'[Group 10 - Exhibits(Pat).xlsx]Exhibits for 4 Diseases'!$C$70:$S$70</c:f>
              <c:numCache>
                <c:formatCode>0%</c:formatCode>
                <c:ptCount val="17"/>
                <c:pt idx="0">
                  <c:v>0.55093981173342865</c:v>
                </c:pt>
                <c:pt idx="1">
                  <c:v>0.56152588546862725</c:v>
                </c:pt>
                <c:pt idx="2">
                  <c:v>0.58158983658043428</c:v>
                </c:pt>
                <c:pt idx="3">
                  <c:v>0.59911722909482534</c:v>
                </c:pt>
                <c:pt idx="4">
                  <c:v>0.61038882520467908</c:v>
                </c:pt>
                <c:pt idx="5">
                  <c:v>0.63467991594439688</c:v>
                </c:pt>
                <c:pt idx="6">
                  <c:v>0.65502451321723543</c:v>
                </c:pt>
                <c:pt idx="7">
                  <c:v>0.6792081609623748</c:v>
                </c:pt>
                <c:pt idx="8">
                  <c:v>0.73597260501910522</c:v>
                </c:pt>
                <c:pt idx="9">
                  <c:v>0.75228606651530083</c:v>
                </c:pt>
                <c:pt idx="10">
                  <c:v>0.69646647959308194</c:v>
                </c:pt>
                <c:pt idx="11">
                  <c:v>0.70630494808291622</c:v>
                </c:pt>
                <c:pt idx="12">
                  <c:v>0.70373685562860111</c:v>
                </c:pt>
                <c:pt idx="13">
                  <c:v>0.70178727616576264</c:v>
                </c:pt>
                <c:pt idx="14">
                  <c:v>0.67267157775200082</c:v>
                </c:pt>
                <c:pt idx="15">
                  <c:v>0.66557777551175257</c:v>
                </c:pt>
                <c:pt idx="16">
                  <c:v>0.66060731752233126</c:v>
                </c:pt>
              </c:numCache>
            </c:numRef>
          </c:val>
          <c:smooth val="0"/>
          <c:extLst xmlns:c16r2="http://schemas.microsoft.com/office/drawing/2015/06/chart">
            <c:ext xmlns:c16="http://schemas.microsoft.com/office/drawing/2014/chart" uri="{C3380CC4-5D6E-409C-BE32-E72D297353CC}">
              <c16:uniqueId val="{00000009-DFCD-3F46-9E6E-85DAAD4A047B}"/>
            </c:ext>
          </c:extLst>
        </c:ser>
        <c:dLbls>
          <c:showLegendKey val="0"/>
          <c:showVal val="0"/>
          <c:showCatName val="0"/>
          <c:showSerName val="0"/>
          <c:showPercent val="0"/>
          <c:showBubbleSize val="0"/>
        </c:dLbls>
        <c:smooth val="0"/>
        <c:axId val="158419968"/>
        <c:axId val="158420528"/>
      </c:lineChart>
      <c:catAx>
        <c:axId val="158419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58420528"/>
        <c:crosses val="autoZero"/>
        <c:auto val="1"/>
        <c:lblAlgn val="ctr"/>
        <c:lblOffset val="100"/>
        <c:noMultiLvlLbl val="0"/>
      </c:catAx>
      <c:valAx>
        <c:axId val="15842052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5841996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IN" dirty="0"/>
              <a:t>TOTAL DEATHS IN ALL AGE GROUP</a:t>
            </a:r>
          </a:p>
        </c:rich>
      </c:tx>
      <c:layout/>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lotArea>
      <c:layout/>
      <c:pieChart>
        <c:varyColors val="1"/>
        <c:ser>
          <c:idx val="0"/>
          <c:order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extLst xmlns:c16r2="http://schemas.microsoft.com/office/drawing/2015/06/chart">
              <c:ext xmlns:c16="http://schemas.microsoft.com/office/drawing/2014/chart" uri="{C3380CC4-5D6E-409C-BE32-E72D297353CC}">
                <c16:uniqueId val="{00000001-8630-494F-B78C-6039899846BB}"/>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xmlns:c16r2="http://schemas.microsoft.com/office/drawing/2015/06/chart">
              <c:ext xmlns:c16="http://schemas.microsoft.com/office/drawing/2014/chart" uri="{C3380CC4-5D6E-409C-BE32-E72D297353CC}">
                <c16:uniqueId val="{00000003-8630-494F-B78C-6039899846BB}"/>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extLst xmlns:c16r2="http://schemas.microsoft.com/office/drawing/2015/06/chart">
              <c:ext xmlns:c16="http://schemas.microsoft.com/office/drawing/2014/chart" uri="{C3380CC4-5D6E-409C-BE32-E72D297353CC}">
                <c16:uniqueId val="{00000005-8630-494F-B78C-6039899846BB}"/>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extLst xmlns:c16r2="http://schemas.microsoft.com/office/drawing/2015/06/chart">
              <c:ext xmlns:c16="http://schemas.microsoft.com/office/drawing/2014/chart" uri="{C3380CC4-5D6E-409C-BE32-E72D297353CC}">
                <c16:uniqueId val="{00000007-8630-494F-B78C-6039899846BB}"/>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c:spPr>
            <c:extLst xmlns:c16r2="http://schemas.microsoft.com/office/drawing/2015/06/chart">
              <c:ext xmlns:c16="http://schemas.microsoft.com/office/drawing/2014/chart" uri="{C3380CC4-5D6E-409C-BE32-E72D297353CC}">
                <c16:uniqueId val="{00000009-8630-494F-B78C-6039899846BB}"/>
              </c:ext>
            </c:extLst>
          </c:dPt>
          <c:cat>
            <c:strRef>
              <c:f>Intro_Exhibits_New!$U$40:$U$44</c:f>
              <c:strCache>
                <c:ptCount val="5"/>
                <c:pt idx="0">
                  <c:v>15-49 years</c:v>
                </c:pt>
                <c:pt idx="1">
                  <c:v>50-69 years</c:v>
                </c:pt>
                <c:pt idx="2">
                  <c:v>5-14 years</c:v>
                </c:pt>
                <c:pt idx="3">
                  <c:v>70+ years</c:v>
                </c:pt>
                <c:pt idx="4">
                  <c:v>Under 5</c:v>
                </c:pt>
              </c:strCache>
            </c:strRef>
          </c:cat>
          <c:val>
            <c:numRef>
              <c:f>Intro_Exhibits_New!$V$40:$V$44</c:f>
              <c:numCache>
                <c:formatCode>_(* #,##0.00_);_(* \(#,##0.00\);_(* "-"??_);_(@_)</c:formatCode>
                <c:ptCount val="5"/>
                <c:pt idx="0">
                  <c:v>1088397.9255134116</c:v>
                </c:pt>
                <c:pt idx="1">
                  <c:v>641820.23963452934</c:v>
                </c:pt>
                <c:pt idx="2">
                  <c:v>131639.57895252944</c:v>
                </c:pt>
                <c:pt idx="3">
                  <c:v>599603.91533117648</c:v>
                </c:pt>
                <c:pt idx="4">
                  <c:v>955241.1241170587</c:v>
                </c:pt>
              </c:numCache>
            </c:numRef>
          </c:val>
          <c:extLst xmlns:c16r2="http://schemas.microsoft.com/office/drawing/2015/06/chart">
            <c:ext xmlns:c16="http://schemas.microsoft.com/office/drawing/2014/chart" uri="{C3380CC4-5D6E-409C-BE32-E72D297353CC}">
              <c16:uniqueId val="{0000000A-8630-494F-B78C-6039899846BB}"/>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r>
              <a:rPr lang="en-IN"/>
              <a:t>Total DALYS below age 5</a:t>
            </a:r>
          </a:p>
        </c:rich>
      </c:tx>
      <c:layout/>
      <c:overlay val="0"/>
      <c:spPr>
        <a:noFill/>
        <a:ln>
          <a:noFill/>
        </a:ln>
        <a:effectLst/>
      </c:spPr>
      <c:txPr>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lineChart>
        <c:grouping val="standard"/>
        <c:varyColors val="0"/>
        <c:ser>
          <c:idx val="0"/>
          <c:order val="0"/>
          <c:tx>
            <c:strRef>
              <c:f>Intro_Exhibits!$B$63</c:f>
              <c:strCache>
                <c:ptCount val="1"/>
                <c:pt idx="0">
                  <c:v>Ethiopia</c:v>
                </c:pt>
              </c:strCache>
            </c:strRef>
          </c:tx>
          <c:spPr>
            <a:ln w="22225" cap="rnd">
              <a:solidFill>
                <a:schemeClr val="accent1"/>
              </a:solidFill>
              <a:round/>
            </a:ln>
            <a:effectLst/>
          </c:spPr>
          <c:marker>
            <c:symbol val="none"/>
          </c:marker>
          <c:cat>
            <c:numRef>
              <c:f>Intro_Exhibits!$C$62:$S$62</c:f>
              <c:numCache>
                <c:formatCode>0</c:formatCode>
                <c:ptCount val="17"/>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formatCode="General">
                  <c:v>2015</c:v>
                </c:pt>
                <c:pt idx="16" formatCode="General">
                  <c:v>2016</c:v>
                </c:pt>
              </c:numCache>
            </c:numRef>
          </c:cat>
          <c:val>
            <c:numRef>
              <c:f>Intro_Exhibits!$C$63:$S$63</c:f>
              <c:numCache>
                <c:formatCode>0.00</c:formatCode>
                <c:ptCount val="17"/>
                <c:pt idx="0">
                  <c:v>29231573.629999999</c:v>
                </c:pt>
                <c:pt idx="1">
                  <c:v>27794857.550000001</c:v>
                </c:pt>
                <c:pt idx="2">
                  <c:v>27051172.829999998</c:v>
                </c:pt>
                <c:pt idx="3">
                  <c:v>26410807.579999998</c:v>
                </c:pt>
                <c:pt idx="4">
                  <c:v>25572526.800000001</c:v>
                </c:pt>
                <c:pt idx="5">
                  <c:v>24717831.07</c:v>
                </c:pt>
                <c:pt idx="6">
                  <c:v>23766442.550000001</c:v>
                </c:pt>
                <c:pt idx="7">
                  <c:v>22630302.98</c:v>
                </c:pt>
                <c:pt idx="8">
                  <c:v>21441134.870000001</c:v>
                </c:pt>
                <c:pt idx="9">
                  <c:v>20253202.350000001</c:v>
                </c:pt>
                <c:pt idx="10">
                  <c:v>19207311.329999998</c:v>
                </c:pt>
                <c:pt idx="11">
                  <c:v>17933586.030000001</c:v>
                </c:pt>
                <c:pt idx="12">
                  <c:v>16738631.380000001</c:v>
                </c:pt>
                <c:pt idx="13">
                  <c:v>15522729.32</c:v>
                </c:pt>
                <c:pt idx="14">
                  <c:v>14180152.960000001</c:v>
                </c:pt>
                <c:pt idx="15">
                  <c:v>13739278.18</c:v>
                </c:pt>
                <c:pt idx="16">
                  <c:v>13210976.689999999</c:v>
                </c:pt>
              </c:numCache>
            </c:numRef>
          </c:val>
          <c:smooth val="0"/>
          <c:extLst xmlns:c16r2="http://schemas.microsoft.com/office/drawing/2015/06/chart">
            <c:ext xmlns:c16="http://schemas.microsoft.com/office/drawing/2014/chart" uri="{C3380CC4-5D6E-409C-BE32-E72D297353CC}">
              <c16:uniqueId val="{00000000-8863-417B-900D-3003F1A49A34}"/>
            </c:ext>
          </c:extLst>
        </c:ser>
        <c:ser>
          <c:idx val="1"/>
          <c:order val="1"/>
          <c:tx>
            <c:strRef>
              <c:f>Intro_Exhibits!$B$64</c:f>
              <c:strCache>
                <c:ptCount val="1"/>
                <c:pt idx="0">
                  <c:v>Ghana</c:v>
                </c:pt>
              </c:strCache>
            </c:strRef>
          </c:tx>
          <c:spPr>
            <a:ln w="22225" cap="rnd">
              <a:solidFill>
                <a:schemeClr val="accent2"/>
              </a:solidFill>
              <a:round/>
            </a:ln>
            <a:effectLst/>
          </c:spPr>
          <c:marker>
            <c:symbol val="none"/>
          </c:marker>
          <c:cat>
            <c:numRef>
              <c:f>Intro_Exhibits!$C$62:$S$62</c:f>
              <c:numCache>
                <c:formatCode>0</c:formatCode>
                <c:ptCount val="17"/>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formatCode="General">
                  <c:v>2015</c:v>
                </c:pt>
                <c:pt idx="16" formatCode="General">
                  <c:v>2016</c:v>
                </c:pt>
              </c:numCache>
            </c:numRef>
          </c:cat>
          <c:val>
            <c:numRef>
              <c:f>Intro_Exhibits!$C$64:$S$64</c:f>
              <c:numCache>
                <c:formatCode>0.00</c:formatCode>
                <c:ptCount val="17"/>
                <c:pt idx="0">
                  <c:v>5354401.0259999996</c:v>
                </c:pt>
                <c:pt idx="1">
                  <c:v>5411145.6840000004</c:v>
                </c:pt>
                <c:pt idx="2">
                  <c:v>5443786.733</c:v>
                </c:pt>
                <c:pt idx="3">
                  <c:v>5496834.9479999999</c:v>
                </c:pt>
                <c:pt idx="4">
                  <c:v>5551635.4680000003</c:v>
                </c:pt>
                <c:pt idx="5">
                  <c:v>5606519.4340000004</c:v>
                </c:pt>
                <c:pt idx="6">
                  <c:v>5650134.9929999998</c:v>
                </c:pt>
                <c:pt idx="7">
                  <c:v>5666810.9249999998</c:v>
                </c:pt>
                <c:pt idx="8">
                  <c:v>5643255.7290000003</c:v>
                </c:pt>
                <c:pt idx="9">
                  <c:v>5667409.8990000002</c:v>
                </c:pt>
                <c:pt idx="10">
                  <c:v>5662008.0149999997</c:v>
                </c:pt>
                <c:pt idx="11">
                  <c:v>5501512.5250000004</c:v>
                </c:pt>
                <c:pt idx="12">
                  <c:v>5255649.1550000003</c:v>
                </c:pt>
                <c:pt idx="13">
                  <c:v>5021137.5630000001</c:v>
                </c:pt>
                <c:pt idx="14">
                  <c:v>4815037.1109999996</c:v>
                </c:pt>
                <c:pt idx="15">
                  <c:v>4588907.57</c:v>
                </c:pt>
                <c:pt idx="16">
                  <c:v>4387124.8830000004</c:v>
                </c:pt>
              </c:numCache>
            </c:numRef>
          </c:val>
          <c:smooth val="0"/>
          <c:extLst xmlns:c16r2="http://schemas.microsoft.com/office/drawing/2015/06/chart">
            <c:ext xmlns:c16="http://schemas.microsoft.com/office/drawing/2014/chart" uri="{C3380CC4-5D6E-409C-BE32-E72D297353CC}">
              <c16:uniqueId val="{00000001-8863-417B-900D-3003F1A49A34}"/>
            </c:ext>
          </c:extLst>
        </c:ser>
        <c:ser>
          <c:idx val="2"/>
          <c:order val="2"/>
          <c:tx>
            <c:strRef>
              <c:f>Intro_Exhibits!$B$65</c:f>
              <c:strCache>
                <c:ptCount val="1"/>
                <c:pt idx="0">
                  <c:v>Kenya</c:v>
                </c:pt>
              </c:strCache>
            </c:strRef>
          </c:tx>
          <c:spPr>
            <a:ln w="22225" cap="rnd">
              <a:solidFill>
                <a:schemeClr val="accent3"/>
              </a:solidFill>
              <a:round/>
            </a:ln>
            <a:effectLst/>
          </c:spPr>
          <c:marker>
            <c:symbol val="none"/>
          </c:marker>
          <c:cat>
            <c:numRef>
              <c:f>Intro_Exhibits!$C$62:$S$62</c:f>
              <c:numCache>
                <c:formatCode>0</c:formatCode>
                <c:ptCount val="17"/>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formatCode="General">
                  <c:v>2015</c:v>
                </c:pt>
                <c:pt idx="16" formatCode="General">
                  <c:v>2016</c:v>
                </c:pt>
              </c:numCache>
            </c:numRef>
          </c:cat>
          <c:val>
            <c:numRef>
              <c:f>Intro_Exhibits!$C$65:$S$65</c:f>
              <c:numCache>
                <c:formatCode>0.00</c:formatCode>
                <c:ptCount val="17"/>
                <c:pt idx="0">
                  <c:v>8993295.2719999999</c:v>
                </c:pt>
                <c:pt idx="1">
                  <c:v>8850207.0289999992</c:v>
                </c:pt>
                <c:pt idx="2">
                  <c:v>8688429.9330000002</c:v>
                </c:pt>
                <c:pt idx="3">
                  <c:v>8518690.25</c:v>
                </c:pt>
                <c:pt idx="4">
                  <c:v>8342425.8470000001</c:v>
                </c:pt>
                <c:pt idx="5">
                  <c:v>8119411.4570000004</c:v>
                </c:pt>
                <c:pt idx="6">
                  <c:v>7813771.1720000003</c:v>
                </c:pt>
                <c:pt idx="7">
                  <c:v>7525457.1310000001</c:v>
                </c:pt>
                <c:pt idx="8">
                  <c:v>7162530.1059999997</c:v>
                </c:pt>
                <c:pt idx="9">
                  <c:v>6962610.2039999999</c:v>
                </c:pt>
                <c:pt idx="10">
                  <c:v>6727406.4689999996</c:v>
                </c:pt>
                <c:pt idx="11">
                  <c:v>6429205.2549999999</c:v>
                </c:pt>
                <c:pt idx="12">
                  <c:v>6196742.9069999997</c:v>
                </c:pt>
                <c:pt idx="13">
                  <c:v>5982026.8739999998</c:v>
                </c:pt>
                <c:pt idx="14">
                  <c:v>5652749.9179999996</c:v>
                </c:pt>
                <c:pt idx="15">
                  <c:v>5484287.6119999997</c:v>
                </c:pt>
                <c:pt idx="16">
                  <c:v>5390065.2829999998</c:v>
                </c:pt>
              </c:numCache>
            </c:numRef>
          </c:val>
          <c:smooth val="0"/>
          <c:extLst xmlns:c16r2="http://schemas.microsoft.com/office/drawing/2015/06/chart">
            <c:ext xmlns:c16="http://schemas.microsoft.com/office/drawing/2014/chart" uri="{C3380CC4-5D6E-409C-BE32-E72D297353CC}">
              <c16:uniqueId val="{00000002-8863-417B-900D-3003F1A49A34}"/>
            </c:ext>
          </c:extLst>
        </c:ser>
        <c:ser>
          <c:idx val="3"/>
          <c:order val="3"/>
          <c:tx>
            <c:strRef>
              <c:f>Intro_Exhibits!$B$66</c:f>
              <c:strCache>
                <c:ptCount val="1"/>
                <c:pt idx="0">
                  <c:v>Malawi</c:v>
                </c:pt>
              </c:strCache>
            </c:strRef>
          </c:tx>
          <c:spPr>
            <a:ln w="22225" cap="rnd">
              <a:solidFill>
                <a:schemeClr val="accent4"/>
              </a:solidFill>
              <a:round/>
            </a:ln>
            <a:effectLst/>
          </c:spPr>
          <c:marker>
            <c:symbol val="none"/>
          </c:marker>
          <c:cat>
            <c:numRef>
              <c:f>Intro_Exhibits!$C$62:$S$62</c:f>
              <c:numCache>
                <c:formatCode>0</c:formatCode>
                <c:ptCount val="17"/>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formatCode="General">
                  <c:v>2015</c:v>
                </c:pt>
                <c:pt idx="16" formatCode="General">
                  <c:v>2016</c:v>
                </c:pt>
              </c:numCache>
            </c:numRef>
          </c:cat>
          <c:val>
            <c:numRef>
              <c:f>Intro_Exhibits!$C$66:$S$66</c:f>
              <c:numCache>
                <c:formatCode>0.00</c:formatCode>
                <c:ptCount val="17"/>
                <c:pt idx="0">
                  <c:v>6935837.8940000003</c:v>
                </c:pt>
                <c:pt idx="1">
                  <c:v>6716792.1529999999</c:v>
                </c:pt>
                <c:pt idx="2">
                  <c:v>6542060.0470000003</c:v>
                </c:pt>
                <c:pt idx="3">
                  <c:v>6165273.4699999997</c:v>
                </c:pt>
                <c:pt idx="4">
                  <c:v>5922776.7690000003</c:v>
                </c:pt>
                <c:pt idx="5">
                  <c:v>5757124.21</c:v>
                </c:pt>
                <c:pt idx="6">
                  <c:v>5676393.7759999996</c:v>
                </c:pt>
                <c:pt idx="7">
                  <c:v>5617360.4409999996</c:v>
                </c:pt>
                <c:pt idx="8">
                  <c:v>5550214.193</c:v>
                </c:pt>
                <c:pt idx="9">
                  <c:v>5478257.3779999996</c:v>
                </c:pt>
                <c:pt idx="10">
                  <c:v>5387101.7439999999</c:v>
                </c:pt>
                <c:pt idx="11">
                  <c:v>5208180.5870000003</c:v>
                </c:pt>
                <c:pt idx="12">
                  <c:v>5004835.7659999998</c:v>
                </c:pt>
                <c:pt idx="13">
                  <c:v>4854496.1469999999</c:v>
                </c:pt>
                <c:pt idx="14">
                  <c:v>4699193.5810000002</c:v>
                </c:pt>
                <c:pt idx="15">
                  <c:v>4508589.4000000004</c:v>
                </c:pt>
                <c:pt idx="16">
                  <c:v>4347004.7520000003</c:v>
                </c:pt>
              </c:numCache>
            </c:numRef>
          </c:val>
          <c:smooth val="0"/>
          <c:extLst xmlns:c16r2="http://schemas.microsoft.com/office/drawing/2015/06/chart">
            <c:ext xmlns:c16="http://schemas.microsoft.com/office/drawing/2014/chart" uri="{C3380CC4-5D6E-409C-BE32-E72D297353CC}">
              <c16:uniqueId val="{00000003-8863-417B-900D-3003F1A49A34}"/>
            </c:ext>
          </c:extLst>
        </c:ser>
        <c:ser>
          <c:idx val="4"/>
          <c:order val="4"/>
          <c:tx>
            <c:strRef>
              <c:f>Intro_Exhibits!$B$67</c:f>
              <c:strCache>
                <c:ptCount val="1"/>
                <c:pt idx="0">
                  <c:v>Mozambique</c:v>
                </c:pt>
              </c:strCache>
            </c:strRef>
          </c:tx>
          <c:spPr>
            <a:ln w="22225" cap="rnd">
              <a:solidFill>
                <a:schemeClr val="accent5"/>
              </a:solidFill>
              <a:round/>
            </a:ln>
            <a:effectLst/>
          </c:spPr>
          <c:marker>
            <c:symbol val="none"/>
          </c:marker>
          <c:cat>
            <c:numRef>
              <c:f>Intro_Exhibits!$C$62:$S$62</c:f>
              <c:numCache>
                <c:formatCode>0</c:formatCode>
                <c:ptCount val="17"/>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formatCode="General">
                  <c:v>2015</c:v>
                </c:pt>
                <c:pt idx="16" formatCode="General">
                  <c:v>2016</c:v>
                </c:pt>
              </c:numCache>
            </c:numRef>
          </c:cat>
          <c:val>
            <c:numRef>
              <c:f>Intro_Exhibits!$C$67:$S$67</c:f>
              <c:numCache>
                <c:formatCode>0.00</c:formatCode>
                <c:ptCount val="17"/>
                <c:pt idx="0">
                  <c:v>10486900.970000001</c:v>
                </c:pt>
                <c:pt idx="1">
                  <c:v>10334381.119999999</c:v>
                </c:pt>
                <c:pt idx="2">
                  <c:v>10179860.07</c:v>
                </c:pt>
                <c:pt idx="3">
                  <c:v>10019357.74</c:v>
                </c:pt>
                <c:pt idx="4">
                  <c:v>9900026.2990000006</c:v>
                </c:pt>
                <c:pt idx="5">
                  <c:v>9799457.4849999994</c:v>
                </c:pt>
                <c:pt idx="6">
                  <c:v>9705854.2410000004</c:v>
                </c:pt>
                <c:pt idx="7">
                  <c:v>9570100.0899999999</c:v>
                </c:pt>
                <c:pt idx="8">
                  <c:v>9449013.8169999998</c:v>
                </c:pt>
                <c:pt idx="9">
                  <c:v>9306050.7029999997</c:v>
                </c:pt>
                <c:pt idx="10">
                  <c:v>9113090.2939999998</c:v>
                </c:pt>
                <c:pt idx="11">
                  <c:v>8909722.7569999993</c:v>
                </c:pt>
                <c:pt idx="12">
                  <c:v>8666420.3969999999</c:v>
                </c:pt>
                <c:pt idx="13">
                  <c:v>8363164.5999999996</c:v>
                </c:pt>
                <c:pt idx="14">
                  <c:v>8023277.6660000002</c:v>
                </c:pt>
                <c:pt idx="15">
                  <c:v>7709233.7209999999</c:v>
                </c:pt>
                <c:pt idx="16">
                  <c:v>7401052.0130000003</c:v>
                </c:pt>
              </c:numCache>
            </c:numRef>
          </c:val>
          <c:smooth val="0"/>
          <c:extLst xmlns:c16r2="http://schemas.microsoft.com/office/drawing/2015/06/chart">
            <c:ext xmlns:c16="http://schemas.microsoft.com/office/drawing/2014/chart" uri="{C3380CC4-5D6E-409C-BE32-E72D297353CC}">
              <c16:uniqueId val="{00000004-8863-417B-900D-3003F1A49A34}"/>
            </c:ext>
          </c:extLst>
        </c:ser>
        <c:ser>
          <c:idx val="5"/>
          <c:order val="5"/>
          <c:tx>
            <c:strRef>
              <c:f>Intro_Exhibits!$B$68</c:f>
              <c:strCache>
                <c:ptCount val="1"/>
                <c:pt idx="0">
                  <c:v>Sierra Leone</c:v>
                </c:pt>
              </c:strCache>
            </c:strRef>
          </c:tx>
          <c:spPr>
            <a:ln w="22225" cap="rnd">
              <a:solidFill>
                <a:schemeClr val="accent6"/>
              </a:solidFill>
              <a:round/>
            </a:ln>
            <a:effectLst/>
          </c:spPr>
          <c:marker>
            <c:symbol val="none"/>
          </c:marker>
          <c:cat>
            <c:numRef>
              <c:f>Intro_Exhibits!$C$62:$S$62</c:f>
              <c:numCache>
                <c:formatCode>0</c:formatCode>
                <c:ptCount val="17"/>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formatCode="General">
                  <c:v>2015</c:v>
                </c:pt>
                <c:pt idx="16" formatCode="General">
                  <c:v>2016</c:v>
                </c:pt>
              </c:numCache>
            </c:numRef>
          </c:cat>
          <c:val>
            <c:numRef>
              <c:f>Intro_Exhibits!$C$68:$S$68</c:f>
              <c:numCache>
                <c:formatCode>0.00</c:formatCode>
                <c:ptCount val="17"/>
                <c:pt idx="0">
                  <c:v>2818881.8119999999</c:v>
                </c:pt>
                <c:pt idx="1">
                  <c:v>2832143.5120000001</c:v>
                </c:pt>
                <c:pt idx="2">
                  <c:v>2853236.4360000002</c:v>
                </c:pt>
                <c:pt idx="3">
                  <c:v>2894176.71</c:v>
                </c:pt>
                <c:pt idx="4">
                  <c:v>2945825.9709999999</c:v>
                </c:pt>
                <c:pt idx="5">
                  <c:v>2984407.605</c:v>
                </c:pt>
                <c:pt idx="6">
                  <c:v>3008661.26</c:v>
                </c:pt>
                <c:pt idx="7">
                  <c:v>2996965.963</c:v>
                </c:pt>
                <c:pt idx="8">
                  <c:v>2954557.949</c:v>
                </c:pt>
                <c:pt idx="9">
                  <c:v>2913183.9479999999</c:v>
                </c:pt>
                <c:pt idx="10">
                  <c:v>2858595.1690000002</c:v>
                </c:pt>
                <c:pt idx="11">
                  <c:v>2792904.6690000002</c:v>
                </c:pt>
                <c:pt idx="12">
                  <c:v>2726486.65</c:v>
                </c:pt>
                <c:pt idx="13">
                  <c:v>2599129.477</c:v>
                </c:pt>
                <c:pt idx="14">
                  <c:v>2599331.6740000001</c:v>
                </c:pt>
                <c:pt idx="15">
                  <c:v>2509231.7319999998</c:v>
                </c:pt>
                <c:pt idx="16">
                  <c:v>2419439.4959999998</c:v>
                </c:pt>
              </c:numCache>
            </c:numRef>
          </c:val>
          <c:smooth val="0"/>
          <c:extLst xmlns:c16r2="http://schemas.microsoft.com/office/drawing/2015/06/chart">
            <c:ext xmlns:c16="http://schemas.microsoft.com/office/drawing/2014/chart" uri="{C3380CC4-5D6E-409C-BE32-E72D297353CC}">
              <c16:uniqueId val="{00000005-8863-417B-900D-3003F1A49A34}"/>
            </c:ext>
          </c:extLst>
        </c:ser>
        <c:ser>
          <c:idx val="6"/>
          <c:order val="6"/>
          <c:tx>
            <c:strRef>
              <c:f>Intro_Exhibits!$B$69</c:f>
              <c:strCache>
                <c:ptCount val="1"/>
                <c:pt idx="0">
                  <c:v>South Africa</c:v>
                </c:pt>
              </c:strCache>
            </c:strRef>
          </c:tx>
          <c:spPr>
            <a:ln w="22225" cap="rnd">
              <a:solidFill>
                <a:schemeClr val="accent1">
                  <a:lumMod val="60000"/>
                </a:schemeClr>
              </a:solidFill>
              <a:round/>
            </a:ln>
            <a:effectLst/>
          </c:spPr>
          <c:marker>
            <c:symbol val="none"/>
          </c:marker>
          <c:cat>
            <c:numRef>
              <c:f>Intro_Exhibits!$C$62:$S$62</c:f>
              <c:numCache>
                <c:formatCode>0</c:formatCode>
                <c:ptCount val="17"/>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formatCode="General">
                  <c:v>2015</c:v>
                </c:pt>
                <c:pt idx="16" formatCode="General">
                  <c:v>2016</c:v>
                </c:pt>
              </c:numCache>
            </c:numRef>
          </c:cat>
          <c:val>
            <c:numRef>
              <c:f>Intro_Exhibits!$C$69:$S$69</c:f>
              <c:numCache>
                <c:formatCode>0.00</c:formatCode>
                <c:ptCount val="17"/>
                <c:pt idx="0">
                  <c:v>6505657.7000000002</c:v>
                </c:pt>
                <c:pt idx="1">
                  <c:v>6683774.7719999999</c:v>
                </c:pt>
                <c:pt idx="2">
                  <c:v>6809552.0650000004</c:v>
                </c:pt>
                <c:pt idx="3">
                  <c:v>6923115.5410000002</c:v>
                </c:pt>
                <c:pt idx="4">
                  <c:v>6973009.1749999998</c:v>
                </c:pt>
                <c:pt idx="5">
                  <c:v>7009551.8830000004</c:v>
                </c:pt>
                <c:pt idx="6">
                  <c:v>6948296.9500000002</c:v>
                </c:pt>
                <c:pt idx="7">
                  <c:v>6862061.875</c:v>
                </c:pt>
                <c:pt idx="8">
                  <c:v>6679389.7240000004</c:v>
                </c:pt>
                <c:pt idx="9">
                  <c:v>6276999.6160000004</c:v>
                </c:pt>
                <c:pt idx="10">
                  <c:v>5728765.2800000003</c:v>
                </c:pt>
                <c:pt idx="11">
                  <c:v>5265490.6739999996</c:v>
                </c:pt>
                <c:pt idx="12">
                  <c:v>4972700.2309999997</c:v>
                </c:pt>
                <c:pt idx="13">
                  <c:v>4771376.7410000004</c:v>
                </c:pt>
                <c:pt idx="14">
                  <c:v>4611909.4970000004</c:v>
                </c:pt>
                <c:pt idx="15">
                  <c:v>4383722.7419999996</c:v>
                </c:pt>
                <c:pt idx="16">
                  <c:v>4222249.6469999999</c:v>
                </c:pt>
              </c:numCache>
            </c:numRef>
          </c:val>
          <c:smooth val="0"/>
          <c:extLst xmlns:c16r2="http://schemas.microsoft.com/office/drawing/2015/06/chart">
            <c:ext xmlns:c16="http://schemas.microsoft.com/office/drawing/2014/chart" uri="{C3380CC4-5D6E-409C-BE32-E72D297353CC}">
              <c16:uniqueId val="{00000006-8863-417B-900D-3003F1A49A34}"/>
            </c:ext>
          </c:extLst>
        </c:ser>
        <c:ser>
          <c:idx val="7"/>
          <c:order val="7"/>
          <c:tx>
            <c:strRef>
              <c:f>Intro_Exhibits!$B$70</c:f>
              <c:strCache>
                <c:ptCount val="1"/>
                <c:pt idx="0">
                  <c:v>Tanzania</c:v>
                </c:pt>
              </c:strCache>
            </c:strRef>
          </c:tx>
          <c:spPr>
            <a:ln w="22225" cap="rnd">
              <a:solidFill>
                <a:schemeClr val="accent2">
                  <a:lumMod val="60000"/>
                </a:schemeClr>
              </a:solidFill>
              <a:round/>
            </a:ln>
            <a:effectLst/>
          </c:spPr>
          <c:marker>
            <c:symbol val="none"/>
          </c:marker>
          <c:cat>
            <c:numRef>
              <c:f>Intro_Exhibits!$C$62:$S$62</c:f>
              <c:numCache>
                <c:formatCode>0</c:formatCode>
                <c:ptCount val="17"/>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formatCode="General">
                  <c:v>2015</c:v>
                </c:pt>
                <c:pt idx="16" formatCode="General">
                  <c:v>2016</c:v>
                </c:pt>
              </c:numCache>
            </c:numRef>
          </c:cat>
          <c:val>
            <c:numRef>
              <c:f>Intro_Exhibits!$C$70:$S$70</c:f>
              <c:numCache>
                <c:formatCode>0.00</c:formatCode>
                <c:ptCount val="17"/>
                <c:pt idx="0">
                  <c:v>15338824.9</c:v>
                </c:pt>
                <c:pt idx="1">
                  <c:v>15001719.380000001</c:v>
                </c:pt>
                <c:pt idx="2">
                  <c:v>14705069.609999999</c:v>
                </c:pt>
                <c:pt idx="3">
                  <c:v>14377505.720000001</c:v>
                </c:pt>
                <c:pt idx="4">
                  <c:v>14125727.17</c:v>
                </c:pt>
                <c:pt idx="5">
                  <c:v>13839539.59</c:v>
                </c:pt>
                <c:pt idx="6">
                  <c:v>13593917.18</c:v>
                </c:pt>
                <c:pt idx="7">
                  <c:v>13254716.800000001</c:v>
                </c:pt>
                <c:pt idx="8">
                  <c:v>12877635.76</c:v>
                </c:pt>
                <c:pt idx="9">
                  <c:v>12557457.24</c:v>
                </c:pt>
                <c:pt idx="10">
                  <c:v>12136194.67</c:v>
                </c:pt>
                <c:pt idx="11">
                  <c:v>11697370.17</c:v>
                </c:pt>
                <c:pt idx="12">
                  <c:v>11246809.130000001</c:v>
                </c:pt>
                <c:pt idx="13">
                  <c:v>10855282.76</c:v>
                </c:pt>
                <c:pt idx="14">
                  <c:v>10434330.17</c:v>
                </c:pt>
                <c:pt idx="15">
                  <c:v>10057869.210000001</c:v>
                </c:pt>
                <c:pt idx="16">
                  <c:v>9733794.6620000005</c:v>
                </c:pt>
              </c:numCache>
            </c:numRef>
          </c:val>
          <c:smooth val="0"/>
          <c:extLst xmlns:c16r2="http://schemas.microsoft.com/office/drawing/2015/06/chart">
            <c:ext xmlns:c16="http://schemas.microsoft.com/office/drawing/2014/chart" uri="{C3380CC4-5D6E-409C-BE32-E72D297353CC}">
              <c16:uniqueId val="{00000007-8863-417B-900D-3003F1A49A34}"/>
            </c:ext>
          </c:extLst>
        </c:ser>
        <c:ser>
          <c:idx val="8"/>
          <c:order val="8"/>
          <c:tx>
            <c:strRef>
              <c:f>Intro_Exhibits!$B$71</c:f>
              <c:strCache>
                <c:ptCount val="1"/>
                <c:pt idx="0">
                  <c:v>Uganda</c:v>
                </c:pt>
              </c:strCache>
            </c:strRef>
          </c:tx>
          <c:spPr>
            <a:ln w="22225" cap="rnd">
              <a:solidFill>
                <a:schemeClr val="accent3">
                  <a:lumMod val="60000"/>
                </a:schemeClr>
              </a:solidFill>
              <a:round/>
            </a:ln>
            <a:effectLst/>
          </c:spPr>
          <c:marker>
            <c:symbol val="none"/>
          </c:marker>
          <c:cat>
            <c:numRef>
              <c:f>Intro_Exhibits!$C$62:$S$62</c:f>
              <c:numCache>
                <c:formatCode>0</c:formatCode>
                <c:ptCount val="17"/>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formatCode="General">
                  <c:v>2015</c:v>
                </c:pt>
                <c:pt idx="16" formatCode="General">
                  <c:v>2016</c:v>
                </c:pt>
              </c:numCache>
            </c:numRef>
          </c:cat>
          <c:val>
            <c:numRef>
              <c:f>Intro_Exhibits!$C$71:$S$71</c:f>
              <c:numCache>
                <c:formatCode>0.00</c:formatCode>
                <c:ptCount val="17"/>
                <c:pt idx="0">
                  <c:v>12952032.609999999</c:v>
                </c:pt>
                <c:pt idx="1">
                  <c:v>12857488.08</c:v>
                </c:pt>
                <c:pt idx="2">
                  <c:v>12801207.26</c:v>
                </c:pt>
                <c:pt idx="3">
                  <c:v>12735851.039999999</c:v>
                </c:pt>
                <c:pt idx="4">
                  <c:v>12661581.26</c:v>
                </c:pt>
                <c:pt idx="5">
                  <c:v>12568627.33</c:v>
                </c:pt>
                <c:pt idx="6">
                  <c:v>12439008.66</c:v>
                </c:pt>
                <c:pt idx="7">
                  <c:v>12272194.09</c:v>
                </c:pt>
                <c:pt idx="8">
                  <c:v>12040862.59</c:v>
                </c:pt>
                <c:pt idx="9">
                  <c:v>11786990.24</c:v>
                </c:pt>
                <c:pt idx="10">
                  <c:v>11591895.58</c:v>
                </c:pt>
                <c:pt idx="11">
                  <c:v>11201169.939999999</c:v>
                </c:pt>
                <c:pt idx="12">
                  <c:v>10713049.16</c:v>
                </c:pt>
                <c:pt idx="13">
                  <c:v>10247495.27</c:v>
                </c:pt>
                <c:pt idx="14">
                  <c:v>9858981.0040000007</c:v>
                </c:pt>
                <c:pt idx="15">
                  <c:v>9499499.9039999992</c:v>
                </c:pt>
                <c:pt idx="16">
                  <c:v>9225551.5120000001</c:v>
                </c:pt>
              </c:numCache>
            </c:numRef>
          </c:val>
          <c:smooth val="0"/>
          <c:extLst xmlns:c16r2="http://schemas.microsoft.com/office/drawing/2015/06/chart">
            <c:ext xmlns:c16="http://schemas.microsoft.com/office/drawing/2014/chart" uri="{C3380CC4-5D6E-409C-BE32-E72D297353CC}">
              <c16:uniqueId val="{00000008-8863-417B-900D-3003F1A49A34}"/>
            </c:ext>
          </c:extLst>
        </c:ser>
        <c:ser>
          <c:idx val="9"/>
          <c:order val="9"/>
          <c:tx>
            <c:strRef>
              <c:f>Intro_Exhibits!$B$72</c:f>
              <c:strCache>
                <c:ptCount val="1"/>
                <c:pt idx="0">
                  <c:v>Zimbabwe</c:v>
                </c:pt>
              </c:strCache>
            </c:strRef>
          </c:tx>
          <c:spPr>
            <a:ln w="22225" cap="rnd">
              <a:solidFill>
                <a:schemeClr val="accent4">
                  <a:lumMod val="60000"/>
                </a:schemeClr>
              </a:solidFill>
              <a:round/>
            </a:ln>
            <a:effectLst/>
          </c:spPr>
          <c:marker>
            <c:symbol val="none"/>
          </c:marker>
          <c:cat>
            <c:numRef>
              <c:f>Intro_Exhibits!$C$62:$S$62</c:f>
              <c:numCache>
                <c:formatCode>0</c:formatCode>
                <c:ptCount val="17"/>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formatCode="General">
                  <c:v>2015</c:v>
                </c:pt>
                <c:pt idx="16" formatCode="General">
                  <c:v>2016</c:v>
                </c:pt>
              </c:numCache>
            </c:numRef>
          </c:cat>
          <c:val>
            <c:numRef>
              <c:f>Intro_Exhibits!$C$72:$S$72</c:f>
              <c:numCache>
                <c:formatCode>0.00</c:formatCode>
                <c:ptCount val="17"/>
                <c:pt idx="0">
                  <c:v>2662475.392</c:v>
                </c:pt>
                <c:pt idx="1">
                  <c:v>2720737.4670000002</c:v>
                </c:pt>
                <c:pt idx="2">
                  <c:v>2797866.0809999998</c:v>
                </c:pt>
                <c:pt idx="3">
                  <c:v>2864358.2409999999</c:v>
                </c:pt>
                <c:pt idx="4">
                  <c:v>2957934.5580000002</c:v>
                </c:pt>
                <c:pt idx="5">
                  <c:v>3065420.5619999999</c:v>
                </c:pt>
                <c:pt idx="6">
                  <c:v>3181144.9350000001</c:v>
                </c:pt>
                <c:pt idx="7">
                  <c:v>3307699.5839999998</c:v>
                </c:pt>
                <c:pt idx="8">
                  <c:v>3648309.8849999998</c:v>
                </c:pt>
                <c:pt idx="9">
                  <c:v>3773223.5120000001</c:v>
                </c:pt>
                <c:pt idx="10">
                  <c:v>3399919.37</c:v>
                </c:pt>
                <c:pt idx="11">
                  <c:v>3281332.4169999999</c:v>
                </c:pt>
                <c:pt idx="12">
                  <c:v>3098698.0290000001</c:v>
                </c:pt>
                <c:pt idx="13">
                  <c:v>2998162.673</c:v>
                </c:pt>
                <c:pt idx="14">
                  <c:v>2898274.6439999999</c:v>
                </c:pt>
                <c:pt idx="15">
                  <c:v>2793179.5449999999</c:v>
                </c:pt>
                <c:pt idx="16">
                  <c:v>2766445.2089999998</c:v>
                </c:pt>
              </c:numCache>
            </c:numRef>
          </c:val>
          <c:smooth val="0"/>
          <c:extLst xmlns:c16r2="http://schemas.microsoft.com/office/drawing/2015/06/chart">
            <c:ext xmlns:c16="http://schemas.microsoft.com/office/drawing/2014/chart" uri="{C3380CC4-5D6E-409C-BE32-E72D297353CC}">
              <c16:uniqueId val="{00000009-8863-417B-900D-3003F1A49A34}"/>
            </c:ext>
          </c:extLst>
        </c:ser>
        <c:dLbls>
          <c:showLegendKey val="0"/>
          <c:showVal val="0"/>
          <c:showCatName val="0"/>
          <c:showSerName val="0"/>
          <c:showPercent val="0"/>
          <c:showBubbleSize val="0"/>
        </c:dLbls>
        <c:smooth val="0"/>
        <c:axId val="159263856"/>
        <c:axId val="159264416"/>
      </c:lineChart>
      <c:catAx>
        <c:axId val="159263856"/>
        <c:scaling>
          <c:orientation val="minMax"/>
        </c:scaling>
        <c:delete val="0"/>
        <c:axPos val="b"/>
        <c:majorGridlines>
          <c:spPr>
            <a:ln w="9525" cap="flat" cmpd="sng" algn="ctr">
              <a:solidFill>
                <a:schemeClr val="dk1">
                  <a:lumMod val="15000"/>
                  <a:lumOff val="85000"/>
                  <a:alpha val="54000"/>
                </a:schemeClr>
              </a:solidFill>
              <a:round/>
            </a:ln>
            <a:effectLst/>
          </c:spPr>
        </c:majorGridlines>
        <c:minorGridlines>
          <c:spPr>
            <a:ln w="9525" cap="flat" cmpd="sng" algn="ctr">
              <a:solidFill>
                <a:schemeClr val="dk1">
                  <a:lumMod val="15000"/>
                  <a:lumOff val="85000"/>
                  <a:alpha val="51000"/>
                </a:schemeClr>
              </a:solidFill>
              <a:round/>
            </a:ln>
            <a:effectLst/>
          </c:spPr>
        </c:minorGridlines>
        <c:numFmt formatCode="0"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dk1">
                    <a:lumMod val="65000"/>
                    <a:lumOff val="35000"/>
                  </a:schemeClr>
                </a:solidFill>
                <a:latin typeface="+mn-lt"/>
                <a:ea typeface="+mn-ea"/>
                <a:cs typeface="+mn-cs"/>
              </a:defRPr>
            </a:pPr>
            <a:endParaRPr lang="en-US"/>
          </a:p>
        </c:txPr>
        <c:crossAx val="159264416"/>
        <c:crosses val="autoZero"/>
        <c:auto val="1"/>
        <c:lblAlgn val="ctr"/>
        <c:lblOffset val="100"/>
        <c:noMultiLvlLbl val="0"/>
      </c:catAx>
      <c:valAx>
        <c:axId val="159264416"/>
        <c:scaling>
          <c:orientation val="minMax"/>
        </c:scaling>
        <c:delete val="0"/>
        <c:axPos val="l"/>
        <c:majorGridlines>
          <c:spPr>
            <a:ln w="9525" cap="flat" cmpd="sng" algn="ctr">
              <a:solidFill>
                <a:schemeClr val="dk1">
                  <a:lumMod val="15000"/>
                  <a:lumOff val="85000"/>
                  <a:alpha val="54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crossAx val="159263856"/>
        <c:crosses val="autoZero"/>
        <c:crossBetween val="between"/>
      </c:valAx>
      <c:spPr>
        <a:pattFill prst="ltDnDiag">
          <a:fgClr>
            <a:schemeClr val="dk1">
              <a:lumMod val="15000"/>
              <a:lumOff val="85000"/>
            </a:schemeClr>
          </a:fgClr>
          <a:bgClr>
            <a:schemeClr val="lt1"/>
          </a:bgClr>
        </a:patt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r>
              <a:rPr lang="en-IN"/>
              <a:t>Deaths under age 5 as a</a:t>
            </a:r>
            <a:r>
              <a:rPr lang="en-IN" baseline="0"/>
              <a:t> percentage of Total Deaths</a:t>
            </a:r>
            <a:endParaRPr lang="en-IN"/>
          </a:p>
        </c:rich>
      </c:tx>
      <c:layout/>
      <c:overlay val="0"/>
      <c:spPr>
        <a:noFill/>
        <a:ln>
          <a:noFill/>
        </a:ln>
        <a:effectLst/>
      </c:spPr>
      <c:txPr>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lineChart>
        <c:grouping val="standard"/>
        <c:varyColors val="0"/>
        <c:ser>
          <c:idx val="0"/>
          <c:order val="0"/>
          <c:tx>
            <c:strRef>
              <c:f>Intro_Exhibits_New!$B$62</c:f>
              <c:strCache>
                <c:ptCount val="1"/>
                <c:pt idx="0">
                  <c:v>Ethiopia</c:v>
                </c:pt>
              </c:strCache>
            </c:strRef>
          </c:tx>
          <c:spPr>
            <a:ln w="22225" cap="rnd">
              <a:solidFill>
                <a:schemeClr val="accent1"/>
              </a:solidFill>
              <a:round/>
            </a:ln>
            <a:effectLst/>
          </c:spPr>
          <c:marker>
            <c:symbol val="none"/>
          </c:marker>
          <c:cat>
            <c:numRef>
              <c:f>Intro_Exhibits_New!$C$61:$S$61</c:f>
              <c:numCache>
                <c:formatCode>General</c:formatCode>
                <c:ptCount val="17"/>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numCache>
            </c:numRef>
          </c:cat>
          <c:val>
            <c:numRef>
              <c:f>Intro_Exhibits_New!$C$62:$S$62</c:f>
              <c:numCache>
                <c:formatCode>0%</c:formatCode>
                <c:ptCount val="17"/>
                <c:pt idx="0">
                  <c:v>0.36867381444423591</c:v>
                </c:pt>
                <c:pt idx="1">
                  <c:v>0.37232728106766461</c:v>
                </c:pt>
                <c:pt idx="2">
                  <c:v>0.36611735980542437</c:v>
                </c:pt>
                <c:pt idx="3">
                  <c:v>0.35894433706208173</c:v>
                </c:pt>
                <c:pt idx="4">
                  <c:v>0.35039613437564032</c:v>
                </c:pt>
                <c:pt idx="5">
                  <c:v>0.34143186593462593</c:v>
                </c:pt>
                <c:pt idx="6">
                  <c:v>0.33364516446536313</c:v>
                </c:pt>
                <c:pt idx="7">
                  <c:v>0.32600162636435098</c:v>
                </c:pt>
                <c:pt idx="8">
                  <c:v>0.31744788615570324</c:v>
                </c:pt>
                <c:pt idx="9">
                  <c:v>0.3061373610178299</c:v>
                </c:pt>
                <c:pt idx="10">
                  <c:v>0.29485231847415999</c:v>
                </c:pt>
                <c:pt idx="11">
                  <c:v>0.28092653010189894</c:v>
                </c:pt>
                <c:pt idx="12">
                  <c:v>0.26637464884837309</c:v>
                </c:pt>
                <c:pt idx="13">
                  <c:v>0.25051573965072832</c:v>
                </c:pt>
                <c:pt idx="14">
                  <c:v>0.23170227982094233</c:v>
                </c:pt>
                <c:pt idx="15">
                  <c:v>0.2237202269744141</c:v>
                </c:pt>
                <c:pt idx="16">
                  <c:v>0.21375342160765276</c:v>
                </c:pt>
              </c:numCache>
            </c:numRef>
          </c:val>
          <c:smooth val="0"/>
          <c:extLst xmlns:c16r2="http://schemas.microsoft.com/office/drawing/2015/06/chart">
            <c:ext xmlns:c16="http://schemas.microsoft.com/office/drawing/2014/chart" uri="{C3380CC4-5D6E-409C-BE32-E72D297353CC}">
              <c16:uniqueId val="{00000000-8559-4288-9087-D6B0315CD123}"/>
            </c:ext>
          </c:extLst>
        </c:ser>
        <c:ser>
          <c:idx val="1"/>
          <c:order val="1"/>
          <c:tx>
            <c:strRef>
              <c:f>Intro_Exhibits_New!$B$63</c:f>
              <c:strCache>
                <c:ptCount val="1"/>
                <c:pt idx="0">
                  <c:v>Ghana</c:v>
                </c:pt>
              </c:strCache>
            </c:strRef>
          </c:tx>
          <c:spPr>
            <a:ln w="22225" cap="rnd">
              <a:solidFill>
                <a:schemeClr val="accent2"/>
              </a:solidFill>
              <a:round/>
            </a:ln>
            <a:effectLst/>
          </c:spPr>
          <c:marker>
            <c:symbol val="none"/>
          </c:marker>
          <c:cat>
            <c:numRef>
              <c:f>Intro_Exhibits_New!$C$61:$S$61</c:f>
              <c:numCache>
                <c:formatCode>General</c:formatCode>
                <c:ptCount val="17"/>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numCache>
            </c:numRef>
          </c:cat>
          <c:val>
            <c:numRef>
              <c:f>Intro_Exhibits_New!$C$63:$S$63</c:f>
              <c:numCache>
                <c:formatCode>0%</c:formatCode>
                <c:ptCount val="17"/>
                <c:pt idx="0">
                  <c:v>0.3518095131893747</c:v>
                </c:pt>
                <c:pt idx="1">
                  <c:v>0.34327351886517943</c:v>
                </c:pt>
                <c:pt idx="2">
                  <c:v>0.33596108213436643</c:v>
                </c:pt>
                <c:pt idx="3">
                  <c:v>0.33081408840561499</c:v>
                </c:pt>
                <c:pt idx="4">
                  <c:v>0.32674783160439391</c:v>
                </c:pt>
                <c:pt idx="5">
                  <c:v>0.32248673798439981</c:v>
                </c:pt>
                <c:pt idx="6">
                  <c:v>0.31906268522481773</c:v>
                </c:pt>
                <c:pt idx="7">
                  <c:v>0.31397552359962622</c:v>
                </c:pt>
                <c:pt idx="8">
                  <c:v>0.30886467994057221</c:v>
                </c:pt>
                <c:pt idx="9">
                  <c:v>0.30602600937737856</c:v>
                </c:pt>
                <c:pt idx="10">
                  <c:v>0.30177458549690445</c:v>
                </c:pt>
                <c:pt idx="11">
                  <c:v>0.29676013067670654</c:v>
                </c:pt>
                <c:pt idx="12">
                  <c:v>0.28884363973747362</c:v>
                </c:pt>
                <c:pt idx="13">
                  <c:v>0.281441590271932</c:v>
                </c:pt>
                <c:pt idx="14">
                  <c:v>0.27370093936752071</c:v>
                </c:pt>
                <c:pt idx="15">
                  <c:v>0.26465568372038922</c:v>
                </c:pt>
                <c:pt idx="16">
                  <c:v>0.25561054734805116</c:v>
                </c:pt>
              </c:numCache>
            </c:numRef>
          </c:val>
          <c:smooth val="0"/>
          <c:extLst xmlns:c16r2="http://schemas.microsoft.com/office/drawing/2015/06/chart">
            <c:ext xmlns:c16="http://schemas.microsoft.com/office/drawing/2014/chart" uri="{C3380CC4-5D6E-409C-BE32-E72D297353CC}">
              <c16:uniqueId val="{00000001-8559-4288-9087-D6B0315CD123}"/>
            </c:ext>
          </c:extLst>
        </c:ser>
        <c:ser>
          <c:idx val="2"/>
          <c:order val="2"/>
          <c:tx>
            <c:strRef>
              <c:f>Intro_Exhibits_New!$B$64</c:f>
              <c:strCache>
                <c:ptCount val="1"/>
                <c:pt idx="0">
                  <c:v>Kenya</c:v>
                </c:pt>
              </c:strCache>
            </c:strRef>
          </c:tx>
          <c:spPr>
            <a:ln w="22225" cap="rnd">
              <a:solidFill>
                <a:schemeClr val="accent3"/>
              </a:solidFill>
              <a:round/>
            </a:ln>
            <a:effectLst/>
          </c:spPr>
          <c:marker>
            <c:symbol val="none"/>
          </c:marker>
          <c:cat>
            <c:numRef>
              <c:f>Intro_Exhibits_New!$C$61:$S$61</c:f>
              <c:numCache>
                <c:formatCode>General</c:formatCode>
                <c:ptCount val="17"/>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numCache>
            </c:numRef>
          </c:cat>
          <c:val>
            <c:numRef>
              <c:f>Intro_Exhibits_New!$C$64:$S$64</c:f>
              <c:numCache>
                <c:formatCode>0%</c:formatCode>
                <c:ptCount val="17"/>
                <c:pt idx="0">
                  <c:v>0.30935783369369685</c:v>
                </c:pt>
                <c:pt idx="1">
                  <c:v>0.30106632170911218</c:v>
                </c:pt>
                <c:pt idx="2">
                  <c:v>0.29161061027696239</c:v>
                </c:pt>
                <c:pt idx="3">
                  <c:v>0.28301549519327945</c:v>
                </c:pt>
                <c:pt idx="4">
                  <c:v>0.27714672967568083</c:v>
                </c:pt>
                <c:pt idx="5">
                  <c:v>0.2735406043774507</c:v>
                </c:pt>
                <c:pt idx="6">
                  <c:v>0.26952571017471322</c:v>
                </c:pt>
                <c:pt idx="7">
                  <c:v>0.26700820957497351</c:v>
                </c:pt>
                <c:pt idx="8">
                  <c:v>0.26001544162935314</c:v>
                </c:pt>
                <c:pt idx="9">
                  <c:v>0.25857243265666879</c:v>
                </c:pt>
                <c:pt idx="10">
                  <c:v>0.25640914525632236</c:v>
                </c:pt>
                <c:pt idx="11">
                  <c:v>0.25126953862951135</c:v>
                </c:pt>
                <c:pt idx="12">
                  <c:v>0.24631420834924334</c:v>
                </c:pt>
                <c:pt idx="13">
                  <c:v>0.23965377946147795</c:v>
                </c:pt>
                <c:pt idx="14">
                  <c:v>0.22801342905137689</c:v>
                </c:pt>
                <c:pt idx="15">
                  <c:v>0.22238757761598418</c:v>
                </c:pt>
                <c:pt idx="16">
                  <c:v>0.21886865953288021</c:v>
                </c:pt>
              </c:numCache>
            </c:numRef>
          </c:val>
          <c:smooth val="0"/>
          <c:extLst xmlns:c16r2="http://schemas.microsoft.com/office/drawing/2015/06/chart">
            <c:ext xmlns:c16="http://schemas.microsoft.com/office/drawing/2014/chart" uri="{C3380CC4-5D6E-409C-BE32-E72D297353CC}">
              <c16:uniqueId val="{00000002-8559-4288-9087-D6B0315CD123}"/>
            </c:ext>
          </c:extLst>
        </c:ser>
        <c:ser>
          <c:idx val="3"/>
          <c:order val="3"/>
          <c:tx>
            <c:strRef>
              <c:f>Intro_Exhibits_New!$B$65</c:f>
              <c:strCache>
                <c:ptCount val="1"/>
                <c:pt idx="0">
                  <c:v>Malawi</c:v>
                </c:pt>
              </c:strCache>
            </c:strRef>
          </c:tx>
          <c:spPr>
            <a:ln w="22225" cap="rnd">
              <a:solidFill>
                <a:schemeClr val="accent4"/>
              </a:solidFill>
              <a:round/>
            </a:ln>
            <a:effectLst/>
          </c:spPr>
          <c:marker>
            <c:symbol val="none"/>
          </c:marker>
          <c:cat>
            <c:numRef>
              <c:f>Intro_Exhibits_New!$C$61:$S$61</c:f>
              <c:numCache>
                <c:formatCode>General</c:formatCode>
                <c:ptCount val="17"/>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numCache>
            </c:numRef>
          </c:cat>
          <c:val>
            <c:numRef>
              <c:f>Intro_Exhibits_New!$C$65:$S$65</c:f>
              <c:numCache>
                <c:formatCode>0%</c:formatCode>
                <c:ptCount val="17"/>
                <c:pt idx="0">
                  <c:v>0.39438859880169391</c:v>
                </c:pt>
                <c:pt idx="1">
                  <c:v>0.38204256403754688</c:v>
                </c:pt>
                <c:pt idx="2">
                  <c:v>0.37138079059293616</c:v>
                </c:pt>
                <c:pt idx="3">
                  <c:v>0.35345807878056729</c:v>
                </c:pt>
                <c:pt idx="4">
                  <c:v>0.34108772772784118</c:v>
                </c:pt>
                <c:pt idx="5">
                  <c:v>0.33522604426859098</c:v>
                </c:pt>
                <c:pt idx="6">
                  <c:v>0.33338214359569557</c:v>
                </c:pt>
                <c:pt idx="7">
                  <c:v>0.33432796093395417</c:v>
                </c:pt>
                <c:pt idx="8">
                  <c:v>0.33498611916553428</c:v>
                </c:pt>
                <c:pt idx="9">
                  <c:v>0.33666518052158306</c:v>
                </c:pt>
                <c:pt idx="10">
                  <c:v>0.33676699733831134</c:v>
                </c:pt>
                <c:pt idx="11">
                  <c:v>0.33470201645884717</c:v>
                </c:pt>
                <c:pt idx="12">
                  <c:v>0.33214797259016149</c:v>
                </c:pt>
                <c:pt idx="13">
                  <c:v>0.33019088535644492</c:v>
                </c:pt>
                <c:pt idx="14">
                  <c:v>0.32418105349712822</c:v>
                </c:pt>
                <c:pt idx="15">
                  <c:v>0.315357658552892</c:v>
                </c:pt>
                <c:pt idx="16">
                  <c:v>0.30644960891059775</c:v>
                </c:pt>
              </c:numCache>
            </c:numRef>
          </c:val>
          <c:smooth val="0"/>
          <c:extLst xmlns:c16r2="http://schemas.microsoft.com/office/drawing/2015/06/chart">
            <c:ext xmlns:c16="http://schemas.microsoft.com/office/drawing/2014/chart" uri="{C3380CC4-5D6E-409C-BE32-E72D297353CC}">
              <c16:uniqueId val="{00000003-8559-4288-9087-D6B0315CD123}"/>
            </c:ext>
          </c:extLst>
        </c:ser>
        <c:ser>
          <c:idx val="4"/>
          <c:order val="4"/>
          <c:tx>
            <c:strRef>
              <c:f>Intro_Exhibits_New!$B$66</c:f>
              <c:strCache>
                <c:ptCount val="1"/>
                <c:pt idx="0">
                  <c:v>Mozambique</c:v>
                </c:pt>
              </c:strCache>
            </c:strRef>
          </c:tx>
          <c:spPr>
            <a:ln w="22225" cap="rnd">
              <a:solidFill>
                <a:schemeClr val="accent5"/>
              </a:solidFill>
              <a:round/>
            </a:ln>
            <a:effectLst/>
          </c:spPr>
          <c:marker>
            <c:symbol val="none"/>
          </c:marker>
          <c:cat>
            <c:numRef>
              <c:f>Intro_Exhibits_New!$C$61:$S$61</c:f>
              <c:numCache>
                <c:formatCode>General</c:formatCode>
                <c:ptCount val="17"/>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numCache>
            </c:numRef>
          </c:cat>
          <c:val>
            <c:numRef>
              <c:f>Intro_Exhibits_New!$C$66:$S$66</c:f>
              <c:numCache>
                <c:formatCode>0%</c:formatCode>
                <c:ptCount val="17"/>
                <c:pt idx="0">
                  <c:v>0.46114745097898791</c:v>
                </c:pt>
                <c:pt idx="1">
                  <c:v>0.4526903741619176</c:v>
                </c:pt>
                <c:pt idx="2">
                  <c:v>0.43724373383509862</c:v>
                </c:pt>
                <c:pt idx="3">
                  <c:v>0.4245582545913717</c:v>
                </c:pt>
                <c:pt idx="4">
                  <c:v>0.41185770646284003</c:v>
                </c:pt>
                <c:pt idx="5">
                  <c:v>0.39835650868776357</c:v>
                </c:pt>
                <c:pt idx="6">
                  <c:v>0.38866060584980833</c:v>
                </c:pt>
                <c:pt idx="7">
                  <c:v>0.3782744040086759</c:v>
                </c:pt>
                <c:pt idx="8">
                  <c:v>0.37418824948874196</c:v>
                </c:pt>
                <c:pt idx="9">
                  <c:v>0.36597238987463215</c:v>
                </c:pt>
                <c:pt idx="10">
                  <c:v>0.35532099882077928</c:v>
                </c:pt>
                <c:pt idx="11">
                  <c:v>0.34761327358526367</c:v>
                </c:pt>
                <c:pt idx="12">
                  <c:v>0.33879227058985056</c:v>
                </c:pt>
                <c:pt idx="13">
                  <c:v>0.33177010253980893</c:v>
                </c:pt>
                <c:pt idx="14">
                  <c:v>0.32918680675702972</c:v>
                </c:pt>
                <c:pt idx="15">
                  <c:v>0.32314483095655883</c:v>
                </c:pt>
                <c:pt idx="16">
                  <c:v>0.31631296656743257</c:v>
                </c:pt>
              </c:numCache>
            </c:numRef>
          </c:val>
          <c:smooth val="0"/>
          <c:extLst xmlns:c16r2="http://schemas.microsoft.com/office/drawing/2015/06/chart">
            <c:ext xmlns:c16="http://schemas.microsoft.com/office/drawing/2014/chart" uri="{C3380CC4-5D6E-409C-BE32-E72D297353CC}">
              <c16:uniqueId val="{00000004-8559-4288-9087-D6B0315CD123}"/>
            </c:ext>
          </c:extLst>
        </c:ser>
        <c:ser>
          <c:idx val="5"/>
          <c:order val="5"/>
          <c:tx>
            <c:strRef>
              <c:f>Intro_Exhibits_New!$B$67</c:f>
              <c:strCache>
                <c:ptCount val="1"/>
                <c:pt idx="0">
                  <c:v>Sierra Leone</c:v>
                </c:pt>
              </c:strCache>
            </c:strRef>
          </c:tx>
          <c:spPr>
            <a:ln w="22225" cap="rnd">
              <a:solidFill>
                <a:schemeClr val="accent6"/>
              </a:solidFill>
              <a:round/>
            </a:ln>
            <a:effectLst/>
          </c:spPr>
          <c:marker>
            <c:symbol val="none"/>
          </c:marker>
          <c:cat>
            <c:numRef>
              <c:f>Intro_Exhibits_New!$C$61:$S$61</c:f>
              <c:numCache>
                <c:formatCode>General</c:formatCode>
                <c:ptCount val="17"/>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numCache>
            </c:numRef>
          </c:cat>
          <c:val>
            <c:numRef>
              <c:f>Intro_Exhibits_New!$C$67:$S$67</c:f>
              <c:numCache>
                <c:formatCode>0%</c:formatCode>
                <c:ptCount val="17"/>
                <c:pt idx="0">
                  <c:v>0.57415427298711819</c:v>
                </c:pt>
                <c:pt idx="1">
                  <c:v>0.57004241300321556</c:v>
                </c:pt>
                <c:pt idx="2">
                  <c:v>0.55498640436260771</c:v>
                </c:pt>
                <c:pt idx="3">
                  <c:v>0.54613657366490964</c:v>
                </c:pt>
                <c:pt idx="4">
                  <c:v>0.53946057610238618</c:v>
                </c:pt>
                <c:pt idx="5">
                  <c:v>0.53160611405669456</c:v>
                </c:pt>
                <c:pt idx="6">
                  <c:v>0.52638184236359642</c:v>
                </c:pt>
                <c:pt idx="7">
                  <c:v>0.51660301797270858</c:v>
                </c:pt>
                <c:pt idx="8">
                  <c:v>0.50981247237243787</c:v>
                </c:pt>
                <c:pt idx="9">
                  <c:v>0.50156274046987737</c:v>
                </c:pt>
                <c:pt idx="10">
                  <c:v>0.49654580945302818</c:v>
                </c:pt>
                <c:pt idx="11">
                  <c:v>0.48883574141012626</c:v>
                </c:pt>
                <c:pt idx="12">
                  <c:v>0.48267235451049989</c:v>
                </c:pt>
                <c:pt idx="13">
                  <c:v>0.47084989132475752</c:v>
                </c:pt>
                <c:pt idx="14">
                  <c:v>0.39552909455190577</c:v>
                </c:pt>
                <c:pt idx="15">
                  <c:v>0.4415330594678325</c:v>
                </c:pt>
                <c:pt idx="16">
                  <c:v>0.4464767759888239</c:v>
                </c:pt>
              </c:numCache>
            </c:numRef>
          </c:val>
          <c:smooth val="0"/>
          <c:extLst xmlns:c16r2="http://schemas.microsoft.com/office/drawing/2015/06/chart">
            <c:ext xmlns:c16="http://schemas.microsoft.com/office/drawing/2014/chart" uri="{C3380CC4-5D6E-409C-BE32-E72D297353CC}">
              <c16:uniqueId val="{00000005-8559-4288-9087-D6B0315CD123}"/>
            </c:ext>
          </c:extLst>
        </c:ser>
        <c:ser>
          <c:idx val="6"/>
          <c:order val="6"/>
          <c:tx>
            <c:strRef>
              <c:f>Intro_Exhibits_New!$B$68</c:f>
              <c:strCache>
                <c:ptCount val="1"/>
                <c:pt idx="0">
                  <c:v>South Africa</c:v>
                </c:pt>
              </c:strCache>
            </c:strRef>
          </c:tx>
          <c:spPr>
            <a:ln w="22225" cap="rnd">
              <a:solidFill>
                <a:schemeClr val="accent1">
                  <a:lumMod val="60000"/>
                </a:schemeClr>
              </a:solidFill>
              <a:round/>
            </a:ln>
            <a:effectLst/>
          </c:spPr>
          <c:marker>
            <c:symbol val="none"/>
          </c:marker>
          <c:cat>
            <c:numRef>
              <c:f>Intro_Exhibits_New!$C$61:$S$61</c:f>
              <c:numCache>
                <c:formatCode>General</c:formatCode>
                <c:ptCount val="17"/>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numCache>
            </c:numRef>
          </c:cat>
          <c:val>
            <c:numRef>
              <c:f>Intro_Exhibits_New!$C$68:$S$68</c:f>
              <c:numCache>
                <c:formatCode>0%</c:formatCode>
                <c:ptCount val="17"/>
                <c:pt idx="0">
                  <c:v>0.12891298493637307</c:v>
                </c:pt>
                <c:pt idx="1">
                  <c:v>0.12366796052362278</c:v>
                </c:pt>
                <c:pt idx="2">
                  <c:v>0.11691386247177446</c:v>
                </c:pt>
                <c:pt idx="3">
                  <c:v>0.11105761248196029</c:v>
                </c:pt>
                <c:pt idx="4">
                  <c:v>0.10622005075786067</c:v>
                </c:pt>
                <c:pt idx="5">
                  <c:v>0.10291497876553626</c:v>
                </c:pt>
                <c:pt idx="6">
                  <c:v>9.9549995151749671E-2</c:v>
                </c:pt>
                <c:pt idx="7">
                  <c:v>9.8709007525361409E-2</c:v>
                </c:pt>
                <c:pt idx="8">
                  <c:v>9.7655535031548696E-2</c:v>
                </c:pt>
                <c:pt idx="9">
                  <c:v>9.3871564570239985E-2</c:v>
                </c:pt>
                <c:pt idx="10">
                  <c:v>8.8552110179553195E-2</c:v>
                </c:pt>
                <c:pt idx="11">
                  <c:v>8.5507941745583196E-2</c:v>
                </c:pt>
                <c:pt idx="12">
                  <c:v>8.6152132721310087E-2</c:v>
                </c:pt>
                <c:pt idx="13">
                  <c:v>8.8281145619711746E-2</c:v>
                </c:pt>
                <c:pt idx="14">
                  <c:v>8.9564122209314909E-2</c:v>
                </c:pt>
                <c:pt idx="15">
                  <c:v>8.8354261968617273E-2</c:v>
                </c:pt>
                <c:pt idx="16">
                  <c:v>8.6751028737623512E-2</c:v>
                </c:pt>
              </c:numCache>
            </c:numRef>
          </c:val>
          <c:smooth val="0"/>
          <c:extLst xmlns:c16r2="http://schemas.microsoft.com/office/drawing/2015/06/chart">
            <c:ext xmlns:c16="http://schemas.microsoft.com/office/drawing/2014/chart" uri="{C3380CC4-5D6E-409C-BE32-E72D297353CC}">
              <c16:uniqueId val="{00000006-8559-4288-9087-D6B0315CD123}"/>
            </c:ext>
          </c:extLst>
        </c:ser>
        <c:ser>
          <c:idx val="7"/>
          <c:order val="7"/>
          <c:tx>
            <c:strRef>
              <c:f>Intro_Exhibits_New!$B$69</c:f>
              <c:strCache>
                <c:ptCount val="1"/>
                <c:pt idx="0">
                  <c:v>Tanzania</c:v>
                </c:pt>
              </c:strCache>
            </c:strRef>
          </c:tx>
          <c:spPr>
            <a:ln w="22225" cap="rnd">
              <a:solidFill>
                <a:schemeClr val="accent2">
                  <a:lumMod val="60000"/>
                </a:schemeClr>
              </a:solidFill>
              <a:round/>
            </a:ln>
            <a:effectLst/>
          </c:spPr>
          <c:marker>
            <c:symbol val="none"/>
          </c:marker>
          <c:cat>
            <c:numRef>
              <c:f>Intro_Exhibits_New!$C$61:$S$61</c:f>
              <c:numCache>
                <c:formatCode>General</c:formatCode>
                <c:ptCount val="17"/>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numCache>
            </c:numRef>
          </c:cat>
          <c:val>
            <c:numRef>
              <c:f>Intro_Exhibits_New!$C$69:$S$69</c:f>
              <c:numCache>
                <c:formatCode>0%</c:formatCode>
                <c:ptCount val="17"/>
                <c:pt idx="0">
                  <c:v>0.39923373308152532</c:v>
                </c:pt>
                <c:pt idx="1">
                  <c:v>0.39071299186148978</c:v>
                </c:pt>
                <c:pt idx="2">
                  <c:v>0.38237928840294555</c:v>
                </c:pt>
                <c:pt idx="3">
                  <c:v>0.37242421081965993</c:v>
                </c:pt>
                <c:pt idx="4">
                  <c:v>0.36422402868709758</c:v>
                </c:pt>
                <c:pt idx="5">
                  <c:v>0.35491359953503843</c:v>
                </c:pt>
                <c:pt idx="6">
                  <c:v>0.34966092794083953</c:v>
                </c:pt>
                <c:pt idx="7">
                  <c:v>0.34540839792530642</c:v>
                </c:pt>
                <c:pt idx="8">
                  <c:v>0.33987422616113611</c:v>
                </c:pt>
                <c:pt idx="9">
                  <c:v>0.33038615017465112</c:v>
                </c:pt>
                <c:pt idx="10">
                  <c:v>0.32030257801167422</c:v>
                </c:pt>
                <c:pt idx="11">
                  <c:v>0.30970462841969021</c:v>
                </c:pt>
                <c:pt idx="12">
                  <c:v>0.30011728610113148</c:v>
                </c:pt>
                <c:pt idx="13">
                  <c:v>0.29641608193551688</c:v>
                </c:pt>
                <c:pt idx="14">
                  <c:v>0.28969260414518899</c:v>
                </c:pt>
                <c:pt idx="15">
                  <c:v>0.28381066495869889</c:v>
                </c:pt>
                <c:pt idx="16">
                  <c:v>0.27892735135529234</c:v>
                </c:pt>
              </c:numCache>
            </c:numRef>
          </c:val>
          <c:smooth val="0"/>
          <c:extLst xmlns:c16r2="http://schemas.microsoft.com/office/drawing/2015/06/chart">
            <c:ext xmlns:c16="http://schemas.microsoft.com/office/drawing/2014/chart" uri="{C3380CC4-5D6E-409C-BE32-E72D297353CC}">
              <c16:uniqueId val="{00000007-8559-4288-9087-D6B0315CD123}"/>
            </c:ext>
          </c:extLst>
        </c:ser>
        <c:ser>
          <c:idx val="8"/>
          <c:order val="8"/>
          <c:tx>
            <c:strRef>
              <c:f>Intro_Exhibits_New!$B$70</c:f>
              <c:strCache>
                <c:ptCount val="1"/>
                <c:pt idx="0">
                  <c:v>Uganda</c:v>
                </c:pt>
              </c:strCache>
            </c:strRef>
          </c:tx>
          <c:spPr>
            <a:ln w="22225" cap="rnd">
              <a:solidFill>
                <a:schemeClr val="accent3">
                  <a:lumMod val="60000"/>
                </a:schemeClr>
              </a:solidFill>
              <a:round/>
            </a:ln>
            <a:effectLst/>
          </c:spPr>
          <c:marker>
            <c:symbol val="none"/>
          </c:marker>
          <c:cat>
            <c:numRef>
              <c:f>Intro_Exhibits_New!$C$61:$S$61</c:f>
              <c:numCache>
                <c:formatCode>General</c:formatCode>
                <c:ptCount val="17"/>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numCache>
            </c:numRef>
          </c:cat>
          <c:val>
            <c:numRef>
              <c:f>Intro_Exhibits_New!$C$70:$S$70</c:f>
              <c:numCache>
                <c:formatCode>0%</c:formatCode>
                <c:ptCount val="17"/>
                <c:pt idx="0">
                  <c:v>0.41285132104277084</c:v>
                </c:pt>
                <c:pt idx="1">
                  <c:v>0.41095535319320009</c:v>
                </c:pt>
                <c:pt idx="2">
                  <c:v>0.41003001510744236</c:v>
                </c:pt>
                <c:pt idx="3">
                  <c:v>0.40874850095977283</c:v>
                </c:pt>
                <c:pt idx="4">
                  <c:v>0.40825793525965759</c:v>
                </c:pt>
                <c:pt idx="5">
                  <c:v>0.4103233348146032</c:v>
                </c:pt>
                <c:pt idx="6">
                  <c:v>0.40970022252721805</c:v>
                </c:pt>
                <c:pt idx="7">
                  <c:v>0.4041871643897747</c:v>
                </c:pt>
                <c:pt idx="8">
                  <c:v>0.39880733991851258</c:v>
                </c:pt>
                <c:pt idx="9">
                  <c:v>0.39482732328387604</c:v>
                </c:pt>
                <c:pt idx="10">
                  <c:v>0.39020601099739111</c:v>
                </c:pt>
                <c:pt idx="11">
                  <c:v>0.38224271142597066</c:v>
                </c:pt>
                <c:pt idx="12">
                  <c:v>0.37245672423433446</c:v>
                </c:pt>
                <c:pt idx="13">
                  <c:v>0.36539644001535138</c:v>
                </c:pt>
                <c:pt idx="14">
                  <c:v>0.35914067753148776</c:v>
                </c:pt>
                <c:pt idx="15">
                  <c:v>0.35246103261301748</c:v>
                </c:pt>
                <c:pt idx="16">
                  <c:v>0.34408037907822037</c:v>
                </c:pt>
              </c:numCache>
            </c:numRef>
          </c:val>
          <c:smooth val="0"/>
          <c:extLst xmlns:c16r2="http://schemas.microsoft.com/office/drawing/2015/06/chart">
            <c:ext xmlns:c16="http://schemas.microsoft.com/office/drawing/2014/chart" uri="{C3380CC4-5D6E-409C-BE32-E72D297353CC}">
              <c16:uniqueId val="{00000008-8559-4288-9087-D6B0315CD123}"/>
            </c:ext>
          </c:extLst>
        </c:ser>
        <c:ser>
          <c:idx val="9"/>
          <c:order val="9"/>
          <c:tx>
            <c:strRef>
              <c:f>Intro_Exhibits_New!$B$71</c:f>
              <c:strCache>
                <c:ptCount val="1"/>
                <c:pt idx="0">
                  <c:v>Zimbabwe</c:v>
                </c:pt>
              </c:strCache>
            </c:strRef>
          </c:tx>
          <c:spPr>
            <a:ln w="22225" cap="rnd">
              <a:solidFill>
                <a:schemeClr val="accent4">
                  <a:lumMod val="60000"/>
                </a:schemeClr>
              </a:solidFill>
              <a:round/>
            </a:ln>
            <a:effectLst/>
          </c:spPr>
          <c:marker>
            <c:symbol val="none"/>
          </c:marker>
          <c:cat>
            <c:numRef>
              <c:f>Intro_Exhibits_New!$C$61:$S$61</c:f>
              <c:numCache>
                <c:formatCode>General</c:formatCode>
                <c:ptCount val="17"/>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numCache>
            </c:numRef>
          </c:cat>
          <c:val>
            <c:numRef>
              <c:f>Intro_Exhibits_New!$C$71:$S$71</c:f>
              <c:numCache>
                <c:formatCode>0%</c:formatCode>
                <c:ptCount val="17"/>
                <c:pt idx="0">
                  <c:v>0.15539955694334565</c:v>
                </c:pt>
                <c:pt idx="1">
                  <c:v>0.15386256839951307</c:v>
                </c:pt>
                <c:pt idx="2">
                  <c:v>0.15202042305763747</c:v>
                </c:pt>
                <c:pt idx="3">
                  <c:v>0.15285166697774533</c:v>
                </c:pt>
                <c:pt idx="4">
                  <c:v>0.15442969746944307</c:v>
                </c:pt>
                <c:pt idx="5">
                  <c:v>0.16093746434718051</c:v>
                </c:pt>
                <c:pt idx="6">
                  <c:v>0.16781756305875409</c:v>
                </c:pt>
                <c:pt idx="7">
                  <c:v>0.1772504031318772</c:v>
                </c:pt>
                <c:pt idx="8">
                  <c:v>0.19490891757194448</c:v>
                </c:pt>
                <c:pt idx="9">
                  <c:v>0.20497906181196807</c:v>
                </c:pt>
                <c:pt idx="10">
                  <c:v>0.19696389696124758</c:v>
                </c:pt>
                <c:pt idx="11">
                  <c:v>0.20467117840376065</c:v>
                </c:pt>
                <c:pt idx="12">
                  <c:v>0.20713914115254742</c:v>
                </c:pt>
                <c:pt idx="13">
                  <c:v>0.20967676033982663</c:v>
                </c:pt>
                <c:pt idx="14">
                  <c:v>0.21086284103547481</c:v>
                </c:pt>
                <c:pt idx="15">
                  <c:v>0.21150004871795283</c:v>
                </c:pt>
                <c:pt idx="16">
                  <c:v>0.21508549278480268</c:v>
                </c:pt>
              </c:numCache>
            </c:numRef>
          </c:val>
          <c:smooth val="0"/>
          <c:extLst xmlns:c16r2="http://schemas.microsoft.com/office/drawing/2015/06/chart">
            <c:ext xmlns:c16="http://schemas.microsoft.com/office/drawing/2014/chart" uri="{C3380CC4-5D6E-409C-BE32-E72D297353CC}">
              <c16:uniqueId val="{00000009-8559-4288-9087-D6B0315CD123}"/>
            </c:ext>
          </c:extLst>
        </c:ser>
        <c:dLbls>
          <c:showLegendKey val="0"/>
          <c:showVal val="0"/>
          <c:showCatName val="0"/>
          <c:showSerName val="0"/>
          <c:showPercent val="0"/>
          <c:showBubbleSize val="0"/>
        </c:dLbls>
        <c:smooth val="0"/>
        <c:axId val="159452528"/>
        <c:axId val="159453088"/>
      </c:lineChart>
      <c:catAx>
        <c:axId val="159452528"/>
        <c:scaling>
          <c:orientation val="minMax"/>
        </c:scaling>
        <c:delete val="0"/>
        <c:axPos val="b"/>
        <c:majorGridlines>
          <c:spPr>
            <a:ln w="9525" cap="flat" cmpd="sng" algn="ctr">
              <a:solidFill>
                <a:schemeClr val="dk1">
                  <a:lumMod val="15000"/>
                  <a:lumOff val="85000"/>
                  <a:alpha val="54000"/>
                </a:schemeClr>
              </a:solidFill>
              <a:round/>
            </a:ln>
            <a:effectLst/>
          </c:spPr>
        </c:majorGridlines>
        <c:minorGridlines>
          <c:spPr>
            <a:ln w="9525" cap="flat" cmpd="sng" algn="ctr">
              <a:solidFill>
                <a:schemeClr val="dk1">
                  <a:lumMod val="15000"/>
                  <a:lumOff val="85000"/>
                  <a:alpha val="51000"/>
                </a:schemeClr>
              </a:solidFill>
              <a:round/>
            </a:ln>
            <a:effectLst/>
          </c:spPr>
        </c:min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dk1">
                    <a:lumMod val="65000"/>
                    <a:lumOff val="35000"/>
                  </a:schemeClr>
                </a:solidFill>
                <a:latin typeface="+mn-lt"/>
                <a:ea typeface="+mn-ea"/>
                <a:cs typeface="+mn-cs"/>
              </a:defRPr>
            </a:pPr>
            <a:endParaRPr lang="en-US"/>
          </a:p>
        </c:txPr>
        <c:crossAx val="159453088"/>
        <c:crosses val="autoZero"/>
        <c:auto val="1"/>
        <c:lblAlgn val="ctr"/>
        <c:lblOffset val="100"/>
        <c:noMultiLvlLbl val="0"/>
      </c:catAx>
      <c:valAx>
        <c:axId val="159453088"/>
        <c:scaling>
          <c:orientation val="minMax"/>
        </c:scaling>
        <c:delete val="0"/>
        <c:axPos val="l"/>
        <c:majorGridlines>
          <c:spPr>
            <a:ln w="9525" cap="flat" cmpd="sng" algn="ctr">
              <a:solidFill>
                <a:schemeClr val="dk1">
                  <a:lumMod val="15000"/>
                  <a:lumOff val="85000"/>
                  <a:alpha val="54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crossAx val="159452528"/>
        <c:crosses val="autoZero"/>
        <c:crossBetween val="between"/>
      </c:valAx>
      <c:spPr>
        <a:pattFill prst="ltDnDiag">
          <a:fgClr>
            <a:schemeClr val="dk1">
              <a:lumMod val="15000"/>
              <a:lumOff val="85000"/>
            </a:schemeClr>
          </a:fgClr>
          <a:bgClr>
            <a:schemeClr val="lt1"/>
          </a:bgClr>
        </a:patt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r>
              <a:rPr lang="en-IN"/>
              <a:t>DALYS under age 5 as a percentage of Total DALYS</a:t>
            </a:r>
          </a:p>
        </c:rich>
      </c:tx>
      <c:layout/>
      <c:overlay val="0"/>
      <c:spPr>
        <a:noFill/>
        <a:ln>
          <a:noFill/>
        </a:ln>
        <a:effectLst/>
      </c:spPr>
      <c:txPr>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lineChart>
        <c:grouping val="standard"/>
        <c:varyColors val="0"/>
        <c:ser>
          <c:idx val="0"/>
          <c:order val="0"/>
          <c:tx>
            <c:strRef>
              <c:f>Intro_Exhibits_New!$B$79</c:f>
              <c:strCache>
                <c:ptCount val="1"/>
                <c:pt idx="0">
                  <c:v>Ethiopia</c:v>
                </c:pt>
              </c:strCache>
            </c:strRef>
          </c:tx>
          <c:spPr>
            <a:ln w="22225" cap="rnd">
              <a:solidFill>
                <a:schemeClr val="accent1"/>
              </a:solidFill>
              <a:round/>
            </a:ln>
            <a:effectLst/>
          </c:spPr>
          <c:marker>
            <c:symbol val="none"/>
          </c:marker>
          <c:cat>
            <c:numRef>
              <c:f>Intro_Exhibits_New!$C$78:$S$78</c:f>
              <c:numCache>
                <c:formatCode>General</c:formatCode>
                <c:ptCount val="17"/>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numCache>
            </c:numRef>
          </c:cat>
          <c:val>
            <c:numRef>
              <c:f>Intro_Exhibits_New!$C$79:$S$79</c:f>
              <c:numCache>
                <c:formatCode>0%</c:formatCode>
                <c:ptCount val="17"/>
                <c:pt idx="0">
                  <c:v>0.51986217375636745</c:v>
                </c:pt>
                <c:pt idx="1">
                  <c:v>0.52833988534984355</c:v>
                </c:pt>
                <c:pt idx="2">
                  <c:v>0.52066515005851677</c:v>
                </c:pt>
                <c:pt idx="3">
                  <c:v>0.5123622013731769</c:v>
                </c:pt>
                <c:pt idx="4">
                  <c:v>0.50286261764186513</c:v>
                </c:pt>
                <c:pt idx="5">
                  <c:v>0.49328216504031686</c:v>
                </c:pt>
                <c:pt idx="6">
                  <c:v>0.48468078358618677</c:v>
                </c:pt>
                <c:pt idx="7">
                  <c:v>0.47577466711265914</c:v>
                </c:pt>
                <c:pt idx="8">
                  <c:v>0.46611948303927903</c:v>
                </c:pt>
                <c:pt idx="9">
                  <c:v>0.45349979370052002</c:v>
                </c:pt>
                <c:pt idx="10">
                  <c:v>0.44116952388091002</c:v>
                </c:pt>
                <c:pt idx="11">
                  <c:v>0.42498563668714107</c:v>
                </c:pt>
                <c:pt idx="12">
                  <c:v>0.40815224789721727</c:v>
                </c:pt>
                <c:pt idx="13">
                  <c:v>0.38937470799303697</c:v>
                </c:pt>
                <c:pt idx="14">
                  <c:v>0.36704622867538028</c:v>
                </c:pt>
                <c:pt idx="15">
                  <c:v>0.35742383808953349</c:v>
                </c:pt>
                <c:pt idx="16">
                  <c:v>0.34622215204667489</c:v>
                </c:pt>
              </c:numCache>
            </c:numRef>
          </c:val>
          <c:smooth val="0"/>
          <c:extLst xmlns:c16r2="http://schemas.microsoft.com/office/drawing/2015/06/chart">
            <c:ext xmlns:c16="http://schemas.microsoft.com/office/drawing/2014/chart" uri="{C3380CC4-5D6E-409C-BE32-E72D297353CC}">
              <c16:uniqueId val="{00000000-2D26-4315-BF30-E91E855EF5D5}"/>
            </c:ext>
          </c:extLst>
        </c:ser>
        <c:ser>
          <c:idx val="1"/>
          <c:order val="1"/>
          <c:tx>
            <c:strRef>
              <c:f>Intro_Exhibits_New!$B$80</c:f>
              <c:strCache>
                <c:ptCount val="1"/>
                <c:pt idx="0">
                  <c:v>Ghana</c:v>
                </c:pt>
              </c:strCache>
            </c:strRef>
          </c:tx>
          <c:spPr>
            <a:ln w="22225" cap="rnd">
              <a:solidFill>
                <a:schemeClr val="accent2"/>
              </a:solidFill>
              <a:round/>
            </a:ln>
            <a:effectLst/>
          </c:spPr>
          <c:marker>
            <c:symbol val="none"/>
          </c:marker>
          <c:cat>
            <c:numRef>
              <c:f>Intro_Exhibits_New!$C$78:$S$78</c:f>
              <c:numCache>
                <c:formatCode>General</c:formatCode>
                <c:ptCount val="17"/>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numCache>
            </c:numRef>
          </c:cat>
          <c:val>
            <c:numRef>
              <c:f>Intro_Exhibits_New!$C$80:$S$80</c:f>
              <c:numCache>
                <c:formatCode>0%</c:formatCode>
                <c:ptCount val="17"/>
                <c:pt idx="0">
                  <c:v>0.48411547976906255</c:v>
                </c:pt>
                <c:pt idx="1">
                  <c:v>0.47746139100851887</c:v>
                </c:pt>
                <c:pt idx="2">
                  <c:v>0.47113066127434367</c:v>
                </c:pt>
                <c:pt idx="3">
                  <c:v>0.46726740851305648</c:v>
                </c:pt>
                <c:pt idx="4">
                  <c:v>0.46407349367166822</c:v>
                </c:pt>
                <c:pt idx="5">
                  <c:v>0.461023203166814</c:v>
                </c:pt>
                <c:pt idx="6">
                  <c:v>0.45860592502994169</c:v>
                </c:pt>
                <c:pt idx="7">
                  <c:v>0.45458245619001308</c:v>
                </c:pt>
                <c:pt idx="8">
                  <c:v>0.45027755181450818</c:v>
                </c:pt>
                <c:pt idx="9">
                  <c:v>0.44839548912140875</c:v>
                </c:pt>
                <c:pt idx="10">
                  <c:v>0.44534286200744061</c:v>
                </c:pt>
                <c:pt idx="11">
                  <c:v>0.43934801731607509</c:v>
                </c:pt>
                <c:pt idx="12">
                  <c:v>0.42990034125437565</c:v>
                </c:pt>
                <c:pt idx="13">
                  <c:v>0.41928332847898764</c:v>
                </c:pt>
                <c:pt idx="14">
                  <c:v>0.40843905252801538</c:v>
                </c:pt>
                <c:pt idx="15">
                  <c:v>0.39609086658029646</c:v>
                </c:pt>
                <c:pt idx="16">
                  <c:v>0.3858179798784353</c:v>
                </c:pt>
              </c:numCache>
            </c:numRef>
          </c:val>
          <c:smooth val="0"/>
          <c:extLst xmlns:c16r2="http://schemas.microsoft.com/office/drawing/2015/06/chart">
            <c:ext xmlns:c16="http://schemas.microsoft.com/office/drawing/2014/chart" uri="{C3380CC4-5D6E-409C-BE32-E72D297353CC}">
              <c16:uniqueId val="{00000001-2D26-4315-BF30-E91E855EF5D5}"/>
            </c:ext>
          </c:extLst>
        </c:ser>
        <c:ser>
          <c:idx val="2"/>
          <c:order val="2"/>
          <c:tx>
            <c:strRef>
              <c:f>Intro_Exhibits_New!$B$81</c:f>
              <c:strCache>
                <c:ptCount val="1"/>
                <c:pt idx="0">
                  <c:v>Kenya</c:v>
                </c:pt>
              </c:strCache>
            </c:strRef>
          </c:tx>
          <c:spPr>
            <a:ln w="22225" cap="rnd">
              <a:solidFill>
                <a:schemeClr val="accent3"/>
              </a:solidFill>
              <a:round/>
            </a:ln>
            <a:effectLst/>
          </c:spPr>
          <c:marker>
            <c:symbol val="none"/>
          </c:marker>
          <c:cat>
            <c:numRef>
              <c:f>Intro_Exhibits_New!$C$78:$S$78</c:f>
              <c:numCache>
                <c:formatCode>General</c:formatCode>
                <c:ptCount val="17"/>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numCache>
            </c:numRef>
          </c:cat>
          <c:val>
            <c:numRef>
              <c:f>Intro_Exhibits_New!$C$81:$S$81</c:f>
              <c:numCache>
                <c:formatCode>0%</c:formatCode>
                <c:ptCount val="17"/>
                <c:pt idx="0">
                  <c:v>0.43542918115078821</c:v>
                </c:pt>
                <c:pt idx="1">
                  <c:v>0.42620690670040895</c:v>
                </c:pt>
                <c:pt idx="2">
                  <c:v>0.41598458937818078</c:v>
                </c:pt>
                <c:pt idx="3">
                  <c:v>0.40668511627831677</c:v>
                </c:pt>
                <c:pt idx="4">
                  <c:v>0.39970422108643294</c:v>
                </c:pt>
                <c:pt idx="5">
                  <c:v>0.39460325656820261</c:v>
                </c:pt>
                <c:pt idx="6">
                  <c:v>0.38914025881785319</c:v>
                </c:pt>
                <c:pt idx="7">
                  <c:v>0.3854299980298323</c:v>
                </c:pt>
                <c:pt idx="8">
                  <c:v>0.37677905410375073</c:v>
                </c:pt>
                <c:pt idx="9">
                  <c:v>0.37423387839393563</c:v>
                </c:pt>
                <c:pt idx="10">
                  <c:v>0.37047757486152377</c:v>
                </c:pt>
                <c:pt idx="11">
                  <c:v>0.36356234693370143</c:v>
                </c:pt>
                <c:pt idx="12">
                  <c:v>0.3571631186807171</c:v>
                </c:pt>
                <c:pt idx="13">
                  <c:v>0.34879975319688727</c:v>
                </c:pt>
                <c:pt idx="14">
                  <c:v>0.33499376328748609</c:v>
                </c:pt>
                <c:pt idx="15">
                  <c:v>0.32799489875785093</c:v>
                </c:pt>
                <c:pt idx="16">
                  <c:v>0.32389485724135708</c:v>
                </c:pt>
              </c:numCache>
            </c:numRef>
          </c:val>
          <c:smooth val="0"/>
          <c:extLst xmlns:c16r2="http://schemas.microsoft.com/office/drawing/2015/06/chart">
            <c:ext xmlns:c16="http://schemas.microsoft.com/office/drawing/2014/chart" uri="{C3380CC4-5D6E-409C-BE32-E72D297353CC}">
              <c16:uniqueId val="{00000002-2D26-4315-BF30-E91E855EF5D5}"/>
            </c:ext>
          </c:extLst>
        </c:ser>
        <c:ser>
          <c:idx val="3"/>
          <c:order val="3"/>
          <c:tx>
            <c:strRef>
              <c:f>Intro_Exhibits_New!$B$82</c:f>
              <c:strCache>
                <c:ptCount val="1"/>
                <c:pt idx="0">
                  <c:v>Malawi</c:v>
                </c:pt>
              </c:strCache>
            </c:strRef>
          </c:tx>
          <c:spPr>
            <a:ln w="22225" cap="rnd">
              <a:solidFill>
                <a:schemeClr val="accent4"/>
              </a:solidFill>
              <a:round/>
            </a:ln>
            <a:effectLst/>
          </c:spPr>
          <c:marker>
            <c:symbol val="none"/>
          </c:marker>
          <c:cat>
            <c:numRef>
              <c:f>Intro_Exhibits_New!$C$78:$S$78</c:f>
              <c:numCache>
                <c:formatCode>General</c:formatCode>
                <c:ptCount val="17"/>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numCache>
            </c:numRef>
          </c:cat>
          <c:val>
            <c:numRef>
              <c:f>Intro_Exhibits_New!$C$82:$S$82</c:f>
              <c:numCache>
                <c:formatCode>0%</c:formatCode>
                <c:ptCount val="17"/>
                <c:pt idx="0">
                  <c:v>0.53358218051244888</c:v>
                </c:pt>
                <c:pt idx="1">
                  <c:v>0.52032965442893264</c:v>
                </c:pt>
                <c:pt idx="2">
                  <c:v>0.50898731052753654</c:v>
                </c:pt>
                <c:pt idx="3">
                  <c:v>0.48989734758543413</c:v>
                </c:pt>
                <c:pt idx="4">
                  <c:v>0.4763247184384754</c:v>
                </c:pt>
                <c:pt idx="5">
                  <c:v>0.46876429748097065</c:v>
                </c:pt>
                <c:pt idx="6">
                  <c:v>0.4659773820057394</c:v>
                </c:pt>
                <c:pt idx="7">
                  <c:v>0.46591968315699012</c:v>
                </c:pt>
                <c:pt idx="8">
                  <c:v>0.46602337550044265</c:v>
                </c:pt>
                <c:pt idx="9">
                  <c:v>0.46693572538182071</c:v>
                </c:pt>
                <c:pt idx="10">
                  <c:v>0.46630784590625346</c:v>
                </c:pt>
                <c:pt idx="11">
                  <c:v>0.46312747099127644</c:v>
                </c:pt>
                <c:pt idx="12">
                  <c:v>0.45962761651365458</c:v>
                </c:pt>
                <c:pt idx="13">
                  <c:v>0.45775748889323814</c:v>
                </c:pt>
                <c:pt idx="14">
                  <c:v>0.45209380046749753</c:v>
                </c:pt>
                <c:pt idx="15">
                  <c:v>0.4432398735131246</c:v>
                </c:pt>
                <c:pt idx="16">
                  <c:v>0.43524898781321469</c:v>
                </c:pt>
              </c:numCache>
            </c:numRef>
          </c:val>
          <c:smooth val="0"/>
          <c:extLst xmlns:c16r2="http://schemas.microsoft.com/office/drawing/2015/06/chart">
            <c:ext xmlns:c16="http://schemas.microsoft.com/office/drawing/2014/chart" uri="{C3380CC4-5D6E-409C-BE32-E72D297353CC}">
              <c16:uniqueId val="{00000003-2D26-4315-BF30-E91E855EF5D5}"/>
            </c:ext>
          </c:extLst>
        </c:ser>
        <c:ser>
          <c:idx val="4"/>
          <c:order val="4"/>
          <c:tx>
            <c:strRef>
              <c:f>Intro_Exhibits_New!$B$83</c:f>
              <c:strCache>
                <c:ptCount val="1"/>
                <c:pt idx="0">
                  <c:v>Mozambique</c:v>
                </c:pt>
              </c:strCache>
            </c:strRef>
          </c:tx>
          <c:spPr>
            <a:ln w="22225" cap="rnd">
              <a:solidFill>
                <a:schemeClr val="accent5"/>
              </a:solidFill>
              <a:round/>
            </a:ln>
            <a:effectLst/>
          </c:spPr>
          <c:marker>
            <c:symbol val="none"/>
          </c:marker>
          <c:cat>
            <c:numRef>
              <c:f>Intro_Exhibits_New!$C$78:$S$78</c:f>
              <c:numCache>
                <c:formatCode>General</c:formatCode>
                <c:ptCount val="17"/>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numCache>
            </c:numRef>
          </c:cat>
          <c:val>
            <c:numRef>
              <c:f>Intro_Exhibits_New!$C$83:$S$83</c:f>
              <c:numCache>
                <c:formatCode>0%</c:formatCode>
                <c:ptCount val="17"/>
                <c:pt idx="0">
                  <c:v>0.59219467567065576</c:v>
                </c:pt>
                <c:pt idx="1">
                  <c:v>0.58292536511741111</c:v>
                </c:pt>
                <c:pt idx="2">
                  <c:v>0.56793268371638006</c:v>
                </c:pt>
                <c:pt idx="3">
                  <c:v>0.55499543927912554</c:v>
                </c:pt>
                <c:pt idx="4">
                  <c:v>0.54221187447017649</c:v>
                </c:pt>
                <c:pt idx="5">
                  <c:v>0.52896556620188162</c:v>
                </c:pt>
                <c:pt idx="6">
                  <c:v>0.51918292662113974</c:v>
                </c:pt>
                <c:pt idx="7">
                  <c:v>0.50868436640904147</c:v>
                </c:pt>
                <c:pt idx="8">
                  <c:v>0.50341659681782702</c:v>
                </c:pt>
                <c:pt idx="9">
                  <c:v>0.49479184431868728</c:v>
                </c:pt>
                <c:pt idx="10">
                  <c:v>0.4838128055837822</c:v>
                </c:pt>
                <c:pt idx="11">
                  <c:v>0.47562298217277021</c:v>
                </c:pt>
                <c:pt idx="12">
                  <c:v>0.4659759672277633</c:v>
                </c:pt>
                <c:pt idx="13">
                  <c:v>0.45749986665998565</c:v>
                </c:pt>
                <c:pt idx="14">
                  <c:v>0.45297305338045663</c:v>
                </c:pt>
                <c:pt idx="15">
                  <c:v>0.44627561062639959</c:v>
                </c:pt>
                <c:pt idx="16">
                  <c:v>0.43939769683286034</c:v>
                </c:pt>
              </c:numCache>
            </c:numRef>
          </c:val>
          <c:smooth val="0"/>
          <c:extLst xmlns:c16r2="http://schemas.microsoft.com/office/drawing/2015/06/chart">
            <c:ext xmlns:c16="http://schemas.microsoft.com/office/drawing/2014/chart" uri="{C3380CC4-5D6E-409C-BE32-E72D297353CC}">
              <c16:uniqueId val="{00000004-2D26-4315-BF30-E91E855EF5D5}"/>
            </c:ext>
          </c:extLst>
        </c:ser>
        <c:ser>
          <c:idx val="5"/>
          <c:order val="5"/>
          <c:tx>
            <c:strRef>
              <c:f>Intro_Exhibits_New!$B$84</c:f>
              <c:strCache>
                <c:ptCount val="1"/>
                <c:pt idx="0">
                  <c:v>Sierra Leone</c:v>
                </c:pt>
              </c:strCache>
            </c:strRef>
          </c:tx>
          <c:spPr>
            <a:ln w="22225" cap="rnd">
              <a:solidFill>
                <a:schemeClr val="accent6"/>
              </a:solidFill>
              <a:round/>
            </a:ln>
            <a:effectLst/>
          </c:spPr>
          <c:marker>
            <c:symbol val="none"/>
          </c:marker>
          <c:cat>
            <c:numRef>
              <c:f>Intro_Exhibits_New!$C$78:$S$78</c:f>
              <c:numCache>
                <c:formatCode>General</c:formatCode>
                <c:ptCount val="17"/>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numCache>
            </c:numRef>
          </c:cat>
          <c:val>
            <c:numRef>
              <c:f>Intro_Exhibits_New!$C$84:$S$84</c:f>
              <c:numCache>
                <c:formatCode>0%</c:formatCode>
                <c:ptCount val="17"/>
                <c:pt idx="0">
                  <c:v>0.67506947145264617</c:v>
                </c:pt>
                <c:pt idx="1">
                  <c:v>0.6727949337009359</c:v>
                </c:pt>
                <c:pt idx="2">
                  <c:v>0.66105392743042202</c:v>
                </c:pt>
                <c:pt idx="3">
                  <c:v>0.65349883037704559</c:v>
                </c:pt>
                <c:pt idx="4">
                  <c:v>0.64748071039585697</c:v>
                </c:pt>
                <c:pt idx="5">
                  <c:v>0.64075314464300426</c:v>
                </c:pt>
                <c:pt idx="6">
                  <c:v>0.63695485818639996</c:v>
                </c:pt>
                <c:pt idx="7">
                  <c:v>0.62941590066723418</c:v>
                </c:pt>
                <c:pt idx="8">
                  <c:v>0.62386236713469478</c:v>
                </c:pt>
                <c:pt idx="9">
                  <c:v>0.61635258409682048</c:v>
                </c:pt>
                <c:pt idx="10">
                  <c:v>0.61172359286214706</c:v>
                </c:pt>
                <c:pt idx="11">
                  <c:v>0.60496260105423449</c:v>
                </c:pt>
                <c:pt idx="12">
                  <c:v>0.59890996547764352</c:v>
                </c:pt>
                <c:pt idx="13">
                  <c:v>0.58722692235133855</c:v>
                </c:pt>
                <c:pt idx="14">
                  <c:v>0.51486745547383672</c:v>
                </c:pt>
                <c:pt idx="15">
                  <c:v>0.55990627569521734</c:v>
                </c:pt>
                <c:pt idx="16">
                  <c:v>0.56503182115067185</c:v>
                </c:pt>
              </c:numCache>
            </c:numRef>
          </c:val>
          <c:smooth val="0"/>
          <c:extLst xmlns:c16r2="http://schemas.microsoft.com/office/drawing/2015/06/chart">
            <c:ext xmlns:c16="http://schemas.microsoft.com/office/drawing/2014/chart" uri="{C3380CC4-5D6E-409C-BE32-E72D297353CC}">
              <c16:uniqueId val="{00000005-2D26-4315-BF30-E91E855EF5D5}"/>
            </c:ext>
          </c:extLst>
        </c:ser>
        <c:ser>
          <c:idx val="6"/>
          <c:order val="6"/>
          <c:tx>
            <c:strRef>
              <c:f>Intro_Exhibits_New!$B$85</c:f>
              <c:strCache>
                <c:ptCount val="1"/>
                <c:pt idx="0">
                  <c:v>South Africa</c:v>
                </c:pt>
              </c:strCache>
            </c:strRef>
          </c:tx>
          <c:spPr>
            <a:ln w="22225" cap="rnd">
              <a:solidFill>
                <a:schemeClr val="accent1">
                  <a:lumMod val="60000"/>
                </a:schemeClr>
              </a:solidFill>
              <a:round/>
            </a:ln>
            <a:effectLst/>
          </c:spPr>
          <c:marker>
            <c:symbol val="none"/>
          </c:marker>
          <c:cat>
            <c:numRef>
              <c:f>Intro_Exhibits_New!$C$78:$S$78</c:f>
              <c:numCache>
                <c:formatCode>General</c:formatCode>
                <c:ptCount val="17"/>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numCache>
            </c:numRef>
          </c:cat>
          <c:val>
            <c:numRef>
              <c:f>Intro_Exhibits_New!$C$85:$S$85</c:f>
              <c:numCache>
                <c:formatCode>0%</c:formatCode>
                <c:ptCount val="17"/>
                <c:pt idx="0">
                  <c:v>0.21677488528245764</c:v>
                </c:pt>
                <c:pt idx="1">
                  <c:v>0.20798361852875974</c:v>
                </c:pt>
                <c:pt idx="2">
                  <c:v>0.19757977741817531</c:v>
                </c:pt>
                <c:pt idx="3">
                  <c:v>0.18884540271345301</c:v>
                </c:pt>
                <c:pt idx="4">
                  <c:v>0.18149883809349593</c:v>
                </c:pt>
                <c:pt idx="5">
                  <c:v>0.17682352130113463</c:v>
                </c:pt>
                <c:pt idx="6">
                  <c:v>0.17265581743795483</c:v>
                </c:pt>
                <c:pt idx="7">
                  <c:v>0.17199100741872511</c:v>
                </c:pt>
                <c:pt idx="8">
                  <c:v>0.17088553096669407</c:v>
                </c:pt>
                <c:pt idx="9">
                  <c:v>0.16566746912603028</c:v>
                </c:pt>
                <c:pt idx="10">
                  <c:v>0.15752684963643965</c:v>
                </c:pt>
                <c:pt idx="11">
                  <c:v>0.15347525653672117</c:v>
                </c:pt>
                <c:pt idx="12">
                  <c:v>0.15458903090933307</c:v>
                </c:pt>
                <c:pt idx="13">
                  <c:v>0.15754552696898091</c:v>
                </c:pt>
                <c:pt idx="14">
                  <c:v>0.15915139735194722</c:v>
                </c:pt>
                <c:pt idx="15">
                  <c:v>0.15625921715003868</c:v>
                </c:pt>
                <c:pt idx="16">
                  <c:v>0.15347945261827178</c:v>
                </c:pt>
              </c:numCache>
            </c:numRef>
          </c:val>
          <c:smooth val="0"/>
          <c:extLst xmlns:c16r2="http://schemas.microsoft.com/office/drawing/2015/06/chart">
            <c:ext xmlns:c16="http://schemas.microsoft.com/office/drawing/2014/chart" uri="{C3380CC4-5D6E-409C-BE32-E72D297353CC}">
              <c16:uniqueId val="{00000006-2D26-4315-BF30-E91E855EF5D5}"/>
            </c:ext>
          </c:extLst>
        </c:ser>
        <c:ser>
          <c:idx val="7"/>
          <c:order val="7"/>
          <c:tx>
            <c:strRef>
              <c:f>Intro_Exhibits_New!$B$86</c:f>
              <c:strCache>
                <c:ptCount val="1"/>
                <c:pt idx="0">
                  <c:v>Tanzania</c:v>
                </c:pt>
              </c:strCache>
            </c:strRef>
          </c:tx>
          <c:spPr>
            <a:ln w="22225" cap="rnd">
              <a:solidFill>
                <a:schemeClr val="accent2">
                  <a:lumMod val="60000"/>
                </a:schemeClr>
              </a:solidFill>
              <a:round/>
            </a:ln>
            <a:effectLst/>
          </c:spPr>
          <c:marker>
            <c:symbol val="none"/>
          </c:marker>
          <c:cat>
            <c:numRef>
              <c:f>Intro_Exhibits_New!$C$78:$S$78</c:f>
              <c:numCache>
                <c:formatCode>General</c:formatCode>
                <c:ptCount val="17"/>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numCache>
            </c:numRef>
          </c:cat>
          <c:val>
            <c:numRef>
              <c:f>Intro_Exhibits_New!$C$86:$S$86</c:f>
              <c:numCache>
                <c:formatCode>0%</c:formatCode>
                <c:ptCount val="17"/>
                <c:pt idx="0">
                  <c:v>0.53377682524204162</c:v>
                </c:pt>
                <c:pt idx="1">
                  <c:v>0.52467161992987343</c:v>
                </c:pt>
                <c:pt idx="2">
                  <c:v>0.51581221543519296</c:v>
                </c:pt>
                <c:pt idx="3">
                  <c:v>0.50654010358441004</c:v>
                </c:pt>
                <c:pt idx="4">
                  <c:v>0.49852974418051338</c:v>
                </c:pt>
                <c:pt idx="5">
                  <c:v>0.48960471237797876</c:v>
                </c:pt>
                <c:pt idx="6">
                  <c:v>0.48433196447771154</c:v>
                </c:pt>
                <c:pt idx="7">
                  <c:v>0.47957457697904055</c:v>
                </c:pt>
                <c:pt idx="8">
                  <c:v>0.47369736717964361</c:v>
                </c:pt>
                <c:pt idx="9">
                  <c:v>0.46412788799784604</c:v>
                </c:pt>
                <c:pt idx="10">
                  <c:v>0.453554443043934</c:v>
                </c:pt>
                <c:pt idx="11">
                  <c:v>0.44260015316424439</c:v>
                </c:pt>
                <c:pt idx="12">
                  <c:v>0.43261000916204473</c:v>
                </c:pt>
                <c:pt idx="13">
                  <c:v>0.42830464853748962</c:v>
                </c:pt>
                <c:pt idx="14">
                  <c:v>0.42074155988945799</c:v>
                </c:pt>
                <c:pt idx="15">
                  <c:v>0.41419902156674349</c:v>
                </c:pt>
                <c:pt idx="16">
                  <c:v>0.4103249164594423</c:v>
                </c:pt>
              </c:numCache>
            </c:numRef>
          </c:val>
          <c:smooth val="0"/>
          <c:extLst xmlns:c16r2="http://schemas.microsoft.com/office/drawing/2015/06/chart">
            <c:ext xmlns:c16="http://schemas.microsoft.com/office/drawing/2014/chart" uri="{C3380CC4-5D6E-409C-BE32-E72D297353CC}">
              <c16:uniqueId val="{00000007-2D26-4315-BF30-E91E855EF5D5}"/>
            </c:ext>
          </c:extLst>
        </c:ser>
        <c:ser>
          <c:idx val="8"/>
          <c:order val="8"/>
          <c:tx>
            <c:strRef>
              <c:f>Intro_Exhibits_New!$B$87</c:f>
              <c:strCache>
                <c:ptCount val="1"/>
                <c:pt idx="0">
                  <c:v>Uganda</c:v>
                </c:pt>
              </c:strCache>
            </c:strRef>
          </c:tx>
          <c:spPr>
            <a:ln w="22225" cap="rnd">
              <a:solidFill>
                <a:schemeClr val="accent3">
                  <a:lumMod val="60000"/>
                </a:schemeClr>
              </a:solidFill>
              <a:round/>
            </a:ln>
            <a:effectLst/>
          </c:spPr>
          <c:marker>
            <c:symbol val="none"/>
          </c:marker>
          <c:cat>
            <c:numRef>
              <c:f>Intro_Exhibits_New!$C$78:$S$78</c:f>
              <c:numCache>
                <c:formatCode>General</c:formatCode>
                <c:ptCount val="17"/>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numCache>
            </c:numRef>
          </c:cat>
          <c:val>
            <c:numRef>
              <c:f>Intro_Exhibits_New!$C$87:$S$87</c:f>
              <c:numCache>
                <c:formatCode>0%</c:formatCode>
                <c:ptCount val="17"/>
                <c:pt idx="0">
                  <c:v>0.54892981769150018</c:v>
                </c:pt>
                <c:pt idx="1">
                  <c:v>0.54735117712142101</c:v>
                </c:pt>
                <c:pt idx="2">
                  <c:v>0.5457100140287704</c:v>
                </c:pt>
                <c:pt idx="3">
                  <c:v>0.54372432522310132</c:v>
                </c:pt>
                <c:pt idx="4">
                  <c:v>0.54226035634240488</c:v>
                </c:pt>
                <c:pt idx="5">
                  <c:v>0.54343821543271897</c:v>
                </c:pt>
                <c:pt idx="6">
                  <c:v>0.54194965130302297</c:v>
                </c:pt>
                <c:pt idx="7">
                  <c:v>0.53541330127186793</c:v>
                </c:pt>
                <c:pt idx="8">
                  <c:v>0.52879080644712295</c:v>
                </c:pt>
                <c:pt idx="9">
                  <c:v>0.52326368545262469</c:v>
                </c:pt>
                <c:pt idx="10">
                  <c:v>0.51708996063965162</c:v>
                </c:pt>
                <c:pt idx="11">
                  <c:v>0.50804844775735591</c:v>
                </c:pt>
                <c:pt idx="12">
                  <c:v>0.49696771804275069</c:v>
                </c:pt>
                <c:pt idx="13">
                  <c:v>0.48851597847738382</c:v>
                </c:pt>
                <c:pt idx="14">
                  <c:v>0.48123926874389023</c:v>
                </c:pt>
                <c:pt idx="15">
                  <c:v>0.4737157533259046</c:v>
                </c:pt>
                <c:pt idx="16">
                  <c:v>0.46552406775788679</c:v>
                </c:pt>
              </c:numCache>
            </c:numRef>
          </c:val>
          <c:smooth val="0"/>
          <c:extLst xmlns:c16r2="http://schemas.microsoft.com/office/drawing/2015/06/chart">
            <c:ext xmlns:c16="http://schemas.microsoft.com/office/drawing/2014/chart" uri="{C3380CC4-5D6E-409C-BE32-E72D297353CC}">
              <c16:uniqueId val="{00000008-2D26-4315-BF30-E91E855EF5D5}"/>
            </c:ext>
          </c:extLst>
        </c:ser>
        <c:ser>
          <c:idx val="9"/>
          <c:order val="9"/>
          <c:tx>
            <c:strRef>
              <c:f>Intro_Exhibits_New!$B$88</c:f>
              <c:strCache>
                <c:ptCount val="1"/>
                <c:pt idx="0">
                  <c:v>Zimbabwe</c:v>
                </c:pt>
              </c:strCache>
            </c:strRef>
          </c:tx>
          <c:spPr>
            <a:ln w="22225" cap="rnd">
              <a:solidFill>
                <a:schemeClr val="accent4">
                  <a:lumMod val="60000"/>
                </a:schemeClr>
              </a:solidFill>
              <a:round/>
            </a:ln>
            <a:effectLst/>
          </c:spPr>
          <c:marker>
            <c:symbol val="none"/>
          </c:marker>
          <c:cat>
            <c:numRef>
              <c:f>Intro_Exhibits_New!$C$78:$S$78</c:f>
              <c:numCache>
                <c:formatCode>General</c:formatCode>
                <c:ptCount val="17"/>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numCache>
            </c:numRef>
          </c:cat>
          <c:val>
            <c:numRef>
              <c:f>Intro_Exhibits_New!$C$88:$S$88</c:f>
              <c:numCache>
                <c:formatCode>0%</c:formatCode>
                <c:ptCount val="17"/>
                <c:pt idx="0">
                  <c:v>0.25224996609681749</c:v>
                </c:pt>
                <c:pt idx="1">
                  <c:v>0.25093322498563359</c:v>
                </c:pt>
                <c:pt idx="2">
                  <c:v>0.24994671681372613</c:v>
                </c:pt>
                <c:pt idx="3">
                  <c:v>0.25172507979104458</c:v>
                </c:pt>
                <c:pt idx="4">
                  <c:v>0.2549144530956608</c:v>
                </c:pt>
                <c:pt idx="5">
                  <c:v>0.26367011294828835</c:v>
                </c:pt>
                <c:pt idx="6">
                  <c:v>0.27321528927646566</c:v>
                </c:pt>
                <c:pt idx="7">
                  <c:v>0.28578312289752883</c:v>
                </c:pt>
                <c:pt idx="8">
                  <c:v>0.30956749755051971</c:v>
                </c:pt>
                <c:pt idx="9">
                  <c:v>0.32284561739762541</c:v>
                </c:pt>
                <c:pt idx="10">
                  <c:v>0.31119217511710801</c:v>
                </c:pt>
                <c:pt idx="11">
                  <c:v>0.32026780235665214</c:v>
                </c:pt>
                <c:pt idx="12">
                  <c:v>0.32278100595377929</c:v>
                </c:pt>
                <c:pt idx="13">
                  <c:v>0.32533923526063402</c:v>
                </c:pt>
                <c:pt idx="14">
                  <c:v>0.32715945127994978</c:v>
                </c:pt>
                <c:pt idx="15">
                  <c:v>0.32837328546503286</c:v>
                </c:pt>
                <c:pt idx="16">
                  <c:v>0.33371758323611472</c:v>
                </c:pt>
              </c:numCache>
            </c:numRef>
          </c:val>
          <c:smooth val="0"/>
          <c:extLst xmlns:c16r2="http://schemas.microsoft.com/office/drawing/2015/06/chart">
            <c:ext xmlns:c16="http://schemas.microsoft.com/office/drawing/2014/chart" uri="{C3380CC4-5D6E-409C-BE32-E72D297353CC}">
              <c16:uniqueId val="{00000009-2D26-4315-BF30-E91E855EF5D5}"/>
            </c:ext>
          </c:extLst>
        </c:ser>
        <c:dLbls>
          <c:showLegendKey val="0"/>
          <c:showVal val="0"/>
          <c:showCatName val="0"/>
          <c:showSerName val="0"/>
          <c:showPercent val="0"/>
          <c:showBubbleSize val="0"/>
        </c:dLbls>
        <c:smooth val="0"/>
        <c:axId val="159679184"/>
        <c:axId val="159679744"/>
      </c:lineChart>
      <c:catAx>
        <c:axId val="159679184"/>
        <c:scaling>
          <c:orientation val="minMax"/>
        </c:scaling>
        <c:delete val="0"/>
        <c:axPos val="b"/>
        <c:majorGridlines>
          <c:spPr>
            <a:ln w="9525" cap="flat" cmpd="sng" algn="ctr">
              <a:solidFill>
                <a:schemeClr val="dk1">
                  <a:lumMod val="15000"/>
                  <a:lumOff val="85000"/>
                  <a:alpha val="54000"/>
                </a:schemeClr>
              </a:solidFill>
              <a:round/>
            </a:ln>
            <a:effectLst/>
          </c:spPr>
        </c:majorGridlines>
        <c:minorGridlines>
          <c:spPr>
            <a:ln w="9525" cap="flat" cmpd="sng" algn="ctr">
              <a:solidFill>
                <a:schemeClr val="dk1">
                  <a:lumMod val="15000"/>
                  <a:lumOff val="85000"/>
                  <a:alpha val="51000"/>
                </a:schemeClr>
              </a:solidFill>
              <a:round/>
            </a:ln>
            <a:effectLst/>
          </c:spPr>
        </c:min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dk1">
                    <a:lumMod val="65000"/>
                    <a:lumOff val="35000"/>
                  </a:schemeClr>
                </a:solidFill>
                <a:latin typeface="+mn-lt"/>
                <a:ea typeface="+mn-ea"/>
                <a:cs typeface="+mn-cs"/>
              </a:defRPr>
            </a:pPr>
            <a:endParaRPr lang="en-US"/>
          </a:p>
        </c:txPr>
        <c:crossAx val="159679744"/>
        <c:crosses val="autoZero"/>
        <c:auto val="1"/>
        <c:lblAlgn val="ctr"/>
        <c:lblOffset val="100"/>
        <c:noMultiLvlLbl val="0"/>
      </c:catAx>
      <c:valAx>
        <c:axId val="159679744"/>
        <c:scaling>
          <c:orientation val="minMax"/>
        </c:scaling>
        <c:delete val="0"/>
        <c:axPos val="l"/>
        <c:majorGridlines>
          <c:spPr>
            <a:ln w="9525" cap="flat" cmpd="sng" algn="ctr">
              <a:solidFill>
                <a:schemeClr val="dk1">
                  <a:lumMod val="15000"/>
                  <a:lumOff val="85000"/>
                  <a:alpha val="54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crossAx val="159679184"/>
        <c:crosses val="autoZero"/>
        <c:crossBetween val="between"/>
      </c:valAx>
      <c:spPr>
        <a:pattFill prst="ltDnDiag">
          <a:fgClr>
            <a:schemeClr val="dk1">
              <a:lumMod val="15000"/>
              <a:lumOff val="85000"/>
            </a:schemeClr>
          </a:fgClr>
          <a:bgClr>
            <a:schemeClr val="lt1"/>
          </a:bgClr>
        </a:patt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r>
              <a:rPr lang="en-IN"/>
              <a:t>Per Capita Income in US $</a:t>
            </a:r>
          </a:p>
        </c:rich>
      </c:tx>
      <c:layout/>
      <c:overlay val="0"/>
      <c:spPr>
        <a:noFill/>
        <a:ln>
          <a:noFill/>
        </a:ln>
        <a:effectLst/>
      </c:spPr>
      <c:txPr>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barChart>
        <c:barDir val="col"/>
        <c:grouping val="stacked"/>
        <c:varyColors val="0"/>
        <c:ser>
          <c:idx val="0"/>
          <c:order val="0"/>
          <c:tx>
            <c:strRef>
              <c:f>Intro_Exhibits!$B$80</c:f>
              <c:strCache>
                <c:ptCount val="1"/>
                <c:pt idx="0">
                  <c:v>Ethiopia</c:v>
                </c:pt>
              </c:strCache>
            </c:strRef>
          </c:tx>
          <c:spPr>
            <a:solidFill>
              <a:schemeClr val="accent1"/>
            </a:solidFill>
            <a:ln>
              <a:noFill/>
            </a:ln>
            <a:effectLst/>
          </c:spPr>
          <c:invertIfNegative val="0"/>
          <c:cat>
            <c:numRef>
              <c:f>Intro_Exhibits!$C$79:$R$79</c:f>
              <c:numCache>
                <c:formatCode>General</c:formatCode>
                <c:ptCount val="16"/>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numCache>
            </c:numRef>
          </c:cat>
          <c:val>
            <c:numRef>
              <c:f>Intro_Exhibits!$C$80:$R$80</c:f>
              <c:numCache>
                <c:formatCode>0.00</c:formatCode>
                <c:ptCount val="16"/>
                <c:pt idx="0">
                  <c:v>121.90209958369027</c:v>
                </c:pt>
                <c:pt idx="1">
                  <c:v>117.42977282018337</c:v>
                </c:pt>
                <c:pt idx="2">
                  <c:v>110.18908606039973</c:v>
                </c:pt>
                <c:pt idx="3">
                  <c:v>117.70625129230133</c:v>
                </c:pt>
                <c:pt idx="4">
                  <c:v>134.47416380789022</c:v>
                </c:pt>
                <c:pt idx="5">
                  <c:v>160.12616158588241</c:v>
                </c:pt>
                <c:pt idx="6">
                  <c:v>191.93161786153632</c:v>
                </c:pt>
                <c:pt idx="7">
                  <c:v>236.81481481481481</c:v>
                </c:pt>
                <c:pt idx="8">
                  <c:v>310.9454829596682</c:v>
                </c:pt>
                <c:pt idx="9">
                  <c:v>333.39187037557366</c:v>
                </c:pt>
                <c:pt idx="10">
                  <c:v>303.01129949944698</c:v>
                </c:pt>
                <c:pt idx="11">
                  <c:v>338.47879440736506</c:v>
                </c:pt>
                <c:pt idx="12">
                  <c:v>456.60075288823504</c:v>
                </c:pt>
                <c:pt idx="13">
                  <c:v>492.67557541522638</c:v>
                </c:pt>
                <c:pt idx="14">
                  <c:v>557.9508457691004</c:v>
                </c:pt>
                <c:pt idx="15">
                  <c:v>599.93191353018335</c:v>
                </c:pt>
              </c:numCache>
            </c:numRef>
          </c:val>
          <c:extLst xmlns:c16r2="http://schemas.microsoft.com/office/drawing/2015/06/chart">
            <c:ext xmlns:c16="http://schemas.microsoft.com/office/drawing/2014/chart" uri="{C3380CC4-5D6E-409C-BE32-E72D297353CC}">
              <c16:uniqueId val="{00000000-151F-480A-BF18-4305FBB2ABE4}"/>
            </c:ext>
          </c:extLst>
        </c:ser>
        <c:ser>
          <c:idx val="1"/>
          <c:order val="1"/>
          <c:tx>
            <c:strRef>
              <c:f>Intro_Exhibits!$B$81</c:f>
              <c:strCache>
                <c:ptCount val="1"/>
                <c:pt idx="0">
                  <c:v>Ghana</c:v>
                </c:pt>
              </c:strCache>
            </c:strRef>
          </c:tx>
          <c:spPr>
            <a:solidFill>
              <a:schemeClr val="accent2"/>
            </a:solidFill>
            <a:ln>
              <a:noFill/>
            </a:ln>
            <a:effectLst/>
          </c:spPr>
          <c:invertIfNegative val="0"/>
          <c:cat>
            <c:numRef>
              <c:f>Intro_Exhibits!$C$79:$R$79</c:f>
              <c:numCache>
                <c:formatCode>General</c:formatCode>
                <c:ptCount val="16"/>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numCache>
            </c:numRef>
          </c:cat>
          <c:val>
            <c:numRef>
              <c:f>Intro_Exhibits!$C$81:$R$81</c:f>
              <c:numCache>
                <c:formatCode>0.00</c:formatCode>
                <c:ptCount val="16"/>
                <c:pt idx="0">
                  <c:v>428.2697080099266</c:v>
                </c:pt>
                <c:pt idx="1">
                  <c:v>445.52569251364434</c:v>
                </c:pt>
                <c:pt idx="2">
                  <c:v>503.78920953575908</c:v>
                </c:pt>
                <c:pt idx="3">
                  <c:v>607.71751357167307</c:v>
                </c:pt>
                <c:pt idx="4">
                  <c:v>688.90265402391958</c:v>
                </c:pt>
                <c:pt idx="5">
                  <c:v>810.97391142883669</c:v>
                </c:pt>
                <c:pt idx="6">
                  <c:v>923.03170080947859</c:v>
                </c:pt>
                <c:pt idx="7">
                  <c:v>1090.6607929515419</c:v>
                </c:pt>
                <c:pt idx="8">
                  <c:v>1224.4302330572127</c:v>
                </c:pt>
                <c:pt idx="9">
                  <c:v>1086.7637215528782</c:v>
                </c:pt>
                <c:pt idx="10">
                  <c:v>1312.5815926892951</c:v>
                </c:pt>
                <c:pt idx="11">
                  <c:v>1574.9144176419074</c:v>
                </c:pt>
                <c:pt idx="12">
                  <c:v>1629.7749970854545</c:v>
                </c:pt>
                <c:pt idx="13">
                  <c:v>1814.5449024519851</c:v>
                </c:pt>
                <c:pt idx="14">
                  <c:v>1387.7535882505656</c:v>
                </c:pt>
                <c:pt idx="15">
                  <c:v>1347.0615959105246</c:v>
                </c:pt>
              </c:numCache>
            </c:numRef>
          </c:val>
          <c:extLst xmlns:c16r2="http://schemas.microsoft.com/office/drawing/2015/06/chart">
            <c:ext xmlns:c16="http://schemas.microsoft.com/office/drawing/2014/chart" uri="{C3380CC4-5D6E-409C-BE32-E72D297353CC}">
              <c16:uniqueId val="{00000001-151F-480A-BF18-4305FBB2ABE4}"/>
            </c:ext>
          </c:extLst>
        </c:ser>
        <c:ser>
          <c:idx val="2"/>
          <c:order val="2"/>
          <c:tx>
            <c:strRef>
              <c:f>Intro_Exhibits!$B$82</c:f>
              <c:strCache>
                <c:ptCount val="1"/>
                <c:pt idx="0">
                  <c:v>Kenya</c:v>
                </c:pt>
              </c:strCache>
            </c:strRef>
          </c:tx>
          <c:spPr>
            <a:solidFill>
              <a:schemeClr val="accent3"/>
            </a:solidFill>
            <a:ln>
              <a:noFill/>
            </a:ln>
            <a:effectLst/>
          </c:spPr>
          <c:invertIfNegative val="0"/>
          <c:cat>
            <c:numRef>
              <c:f>Intro_Exhibits!$C$79:$R$79</c:f>
              <c:numCache>
                <c:formatCode>General</c:formatCode>
                <c:ptCount val="16"/>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numCache>
            </c:numRef>
          </c:cat>
          <c:val>
            <c:numRef>
              <c:f>Intro_Exhibits!$C$82:$R$82</c:f>
              <c:numCache>
                <c:formatCode>0.00</c:formatCode>
                <c:ptCount val="16"/>
                <c:pt idx="0">
                  <c:v>403.97456279809222</c:v>
                </c:pt>
                <c:pt idx="1">
                  <c:v>401.78212307787504</c:v>
                </c:pt>
                <c:pt idx="2">
                  <c:v>395.85716866381648</c:v>
                </c:pt>
                <c:pt idx="3">
                  <c:v>436.69977439864056</c:v>
                </c:pt>
                <c:pt idx="4">
                  <c:v>458.87384176764078</c:v>
                </c:pt>
                <c:pt idx="5">
                  <c:v>519.80692410119843</c:v>
                </c:pt>
                <c:pt idx="6">
                  <c:v>697.02040375688227</c:v>
                </c:pt>
                <c:pt idx="7">
                  <c:v>839.10098198813216</c:v>
                </c:pt>
                <c:pt idx="8">
                  <c:v>916.90507816491265</c:v>
                </c:pt>
                <c:pt idx="9">
                  <c:v>920.09841687998608</c:v>
                </c:pt>
                <c:pt idx="10">
                  <c:v>967.35187424425635</c:v>
                </c:pt>
                <c:pt idx="11">
                  <c:v>987.43144961988378</c:v>
                </c:pt>
                <c:pt idx="12">
                  <c:v>1154.9476481774234</c:v>
                </c:pt>
                <c:pt idx="13">
                  <c:v>1229.1922278983648</c:v>
                </c:pt>
                <c:pt idx="14">
                  <c:v>1333.9779245610985</c:v>
                </c:pt>
                <c:pt idx="15">
                  <c:v>1342.1754593953765</c:v>
                </c:pt>
              </c:numCache>
            </c:numRef>
          </c:val>
          <c:extLst xmlns:c16r2="http://schemas.microsoft.com/office/drawing/2015/06/chart">
            <c:ext xmlns:c16="http://schemas.microsoft.com/office/drawing/2014/chart" uri="{C3380CC4-5D6E-409C-BE32-E72D297353CC}">
              <c16:uniqueId val="{00000002-151F-480A-BF18-4305FBB2ABE4}"/>
            </c:ext>
          </c:extLst>
        </c:ser>
        <c:ser>
          <c:idx val="3"/>
          <c:order val="3"/>
          <c:tx>
            <c:strRef>
              <c:f>Intro_Exhibits!$B$83</c:f>
              <c:strCache>
                <c:ptCount val="1"/>
                <c:pt idx="0">
                  <c:v>Malawi</c:v>
                </c:pt>
              </c:strCache>
            </c:strRef>
          </c:tx>
          <c:spPr>
            <a:solidFill>
              <a:schemeClr val="accent4"/>
            </a:solidFill>
            <a:ln>
              <a:noFill/>
            </a:ln>
            <a:effectLst/>
          </c:spPr>
          <c:invertIfNegative val="0"/>
          <c:cat>
            <c:numRef>
              <c:f>Intro_Exhibits!$C$79:$R$79</c:f>
              <c:numCache>
                <c:formatCode>General</c:formatCode>
                <c:ptCount val="16"/>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numCache>
            </c:numRef>
          </c:cat>
          <c:val>
            <c:numRef>
              <c:f>Intro_Exhibits!$C$83:$R$83</c:f>
              <c:numCache>
                <c:formatCode>0.00</c:formatCode>
                <c:ptCount val="16"/>
                <c:pt idx="0">
                  <c:v>153.30520393811534</c:v>
                </c:pt>
                <c:pt idx="1">
                  <c:v>146.80232558139534</c:v>
                </c:pt>
                <c:pt idx="2">
                  <c:v>290.99384051939404</c:v>
                </c:pt>
                <c:pt idx="3">
                  <c:v>260.11185863662155</c:v>
                </c:pt>
                <c:pt idx="4">
                  <c:v>274.21899652887345</c:v>
                </c:pt>
                <c:pt idx="5">
                  <c:v>280.3680981595092</c:v>
                </c:pt>
                <c:pt idx="6">
                  <c:v>297.71390274778463</c:v>
                </c:pt>
                <c:pt idx="7">
                  <c:v>320.28032656599959</c:v>
                </c:pt>
                <c:pt idx="8">
                  <c:v>372.85403966085067</c:v>
                </c:pt>
                <c:pt idx="9">
                  <c:v>420.72714916751613</c:v>
                </c:pt>
                <c:pt idx="10">
                  <c:v>458.89101338432124</c:v>
                </c:pt>
                <c:pt idx="11">
                  <c:v>512.15766572818018</c:v>
                </c:pt>
                <c:pt idx="12">
                  <c:v>374.47971671740078</c:v>
                </c:pt>
                <c:pt idx="13">
                  <c:v>332.93116969294806</c:v>
                </c:pt>
                <c:pt idx="14">
                  <c:v>354.32655691604663</c:v>
                </c:pt>
                <c:pt idx="15">
                  <c:v>366.79185159895297</c:v>
                </c:pt>
              </c:numCache>
            </c:numRef>
          </c:val>
          <c:extLst xmlns:c16r2="http://schemas.microsoft.com/office/drawing/2015/06/chart">
            <c:ext xmlns:c16="http://schemas.microsoft.com/office/drawing/2014/chart" uri="{C3380CC4-5D6E-409C-BE32-E72D297353CC}">
              <c16:uniqueId val="{00000003-151F-480A-BF18-4305FBB2ABE4}"/>
            </c:ext>
          </c:extLst>
        </c:ser>
        <c:ser>
          <c:idx val="4"/>
          <c:order val="4"/>
          <c:tx>
            <c:strRef>
              <c:f>Intro_Exhibits!$B$84</c:f>
              <c:strCache>
                <c:ptCount val="1"/>
                <c:pt idx="0">
                  <c:v>Mozambique</c:v>
                </c:pt>
              </c:strCache>
            </c:strRef>
          </c:tx>
          <c:spPr>
            <a:solidFill>
              <a:schemeClr val="accent5"/>
            </a:solidFill>
            <a:ln>
              <a:noFill/>
            </a:ln>
            <a:effectLst/>
          </c:spPr>
          <c:invertIfNegative val="0"/>
          <c:cat>
            <c:numRef>
              <c:f>Intro_Exhibits!$C$79:$R$79</c:f>
              <c:numCache>
                <c:formatCode>General</c:formatCode>
                <c:ptCount val="16"/>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numCache>
            </c:numRef>
          </c:cat>
          <c:val>
            <c:numRef>
              <c:f>Intro_Exhibits!$C$84:$R$84</c:f>
              <c:numCache>
                <c:formatCode>0.00</c:formatCode>
                <c:ptCount val="16"/>
                <c:pt idx="0">
                  <c:v>266.10582244852776</c:v>
                </c:pt>
                <c:pt idx="1">
                  <c:v>245.73672602076496</c:v>
                </c:pt>
                <c:pt idx="2">
                  <c:v>259.87460815047024</c:v>
                </c:pt>
                <c:pt idx="3">
                  <c:v>281.43226657199369</c:v>
                </c:pt>
                <c:pt idx="4">
                  <c:v>332.25028306995517</c:v>
                </c:pt>
                <c:pt idx="5">
                  <c:v>362.9976580796253</c:v>
                </c:pt>
                <c:pt idx="6">
                  <c:v>379.03188378892651</c:v>
                </c:pt>
                <c:pt idx="7">
                  <c:v>422.1651343068325</c:v>
                </c:pt>
                <c:pt idx="8">
                  <c:v>503.12951372171403</c:v>
                </c:pt>
                <c:pt idx="9">
                  <c:v>463.86668933854787</c:v>
                </c:pt>
                <c:pt idx="10">
                  <c:v>419.22298831592423</c:v>
                </c:pt>
                <c:pt idx="11">
                  <c:v>526.52472031757486</c:v>
                </c:pt>
                <c:pt idx="12">
                  <c:v>594.50091521595198</c:v>
                </c:pt>
                <c:pt idx="13">
                  <c:v>605.99984867973069</c:v>
                </c:pt>
                <c:pt idx="14">
                  <c:v>623.29119506100255</c:v>
                </c:pt>
                <c:pt idx="15">
                  <c:v>528.61375888043983</c:v>
                </c:pt>
              </c:numCache>
            </c:numRef>
          </c:val>
          <c:extLst xmlns:c16r2="http://schemas.microsoft.com/office/drawing/2015/06/chart">
            <c:ext xmlns:c16="http://schemas.microsoft.com/office/drawing/2014/chart" uri="{C3380CC4-5D6E-409C-BE32-E72D297353CC}">
              <c16:uniqueId val="{00000004-151F-480A-BF18-4305FBB2ABE4}"/>
            </c:ext>
          </c:extLst>
        </c:ser>
        <c:ser>
          <c:idx val="5"/>
          <c:order val="5"/>
          <c:tx>
            <c:strRef>
              <c:f>Intro_Exhibits!$B$85</c:f>
              <c:strCache>
                <c:ptCount val="1"/>
                <c:pt idx="0">
                  <c:v>Sierra Leone</c:v>
                </c:pt>
              </c:strCache>
            </c:strRef>
          </c:tx>
          <c:spPr>
            <a:solidFill>
              <a:schemeClr val="accent6"/>
            </a:solidFill>
            <a:ln>
              <a:noFill/>
            </a:ln>
            <a:effectLst/>
          </c:spPr>
          <c:invertIfNegative val="0"/>
          <c:cat>
            <c:numRef>
              <c:f>Intro_Exhibits!$C$79:$R$79</c:f>
              <c:numCache>
                <c:formatCode>General</c:formatCode>
                <c:ptCount val="16"/>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numCache>
            </c:numRef>
          </c:cat>
          <c:val>
            <c:numRef>
              <c:f>Intro_Exhibits!$C$85:$R$85</c:f>
              <c:numCache>
                <c:formatCode>0.00</c:formatCode>
                <c:ptCount val="16"/>
                <c:pt idx="0">
                  <c:v>139.35144609991235</c:v>
                </c:pt>
                <c:pt idx="1">
                  <c:v>230.0063304494619</c:v>
                </c:pt>
                <c:pt idx="2">
                  <c:v>252.77385515432721</c:v>
                </c:pt>
                <c:pt idx="3">
                  <c:v>266.53846153846155</c:v>
                </c:pt>
                <c:pt idx="4">
                  <c:v>266.36029411764707</c:v>
                </c:pt>
                <c:pt idx="5">
                  <c:v>291.62248144220575</c:v>
                </c:pt>
                <c:pt idx="6">
                  <c:v>322.27731236108735</c:v>
                </c:pt>
                <c:pt idx="7">
                  <c:v>358.76974231088946</c:v>
                </c:pt>
                <c:pt idx="8">
                  <c:v>406.32603406326035</c:v>
                </c:pt>
                <c:pt idx="9">
                  <c:v>388.90649762282089</c:v>
                </c:pt>
                <c:pt idx="10">
                  <c:v>399.13299272333177</c:v>
                </c:pt>
                <c:pt idx="11">
                  <c:v>445.09981851179674</c:v>
                </c:pt>
                <c:pt idx="12">
                  <c:v>561.92728347620459</c:v>
                </c:pt>
                <c:pt idx="13">
                  <c:v>710.7772320138688</c:v>
                </c:pt>
                <c:pt idx="14">
                  <c:v>708.43339454725242</c:v>
                </c:pt>
                <c:pt idx="15">
                  <c:v>582.4236562111372</c:v>
                </c:pt>
              </c:numCache>
            </c:numRef>
          </c:val>
          <c:extLst xmlns:c16r2="http://schemas.microsoft.com/office/drawing/2015/06/chart">
            <c:ext xmlns:c16="http://schemas.microsoft.com/office/drawing/2014/chart" uri="{C3380CC4-5D6E-409C-BE32-E72D297353CC}">
              <c16:uniqueId val="{00000005-151F-480A-BF18-4305FBB2ABE4}"/>
            </c:ext>
          </c:extLst>
        </c:ser>
        <c:ser>
          <c:idx val="6"/>
          <c:order val="6"/>
          <c:tx>
            <c:strRef>
              <c:f>Intro_Exhibits!$B$86</c:f>
              <c:strCache>
                <c:ptCount val="1"/>
                <c:pt idx="0">
                  <c:v>South Africa</c:v>
                </c:pt>
              </c:strCache>
            </c:strRef>
          </c:tx>
          <c:spPr>
            <a:solidFill>
              <a:schemeClr val="accent1">
                <a:lumMod val="60000"/>
              </a:schemeClr>
            </a:solidFill>
            <a:ln>
              <a:noFill/>
            </a:ln>
            <a:effectLst/>
          </c:spPr>
          <c:invertIfNegative val="0"/>
          <c:cat>
            <c:numRef>
              <c:f>Intro_Exhibits!$C$79:$R$79</c:f>
              <c:numCache>
                <c:formatCode>General</c:formatCode>
                <c:ptCount val="16"/>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numCache>
            </c:numRef>
          </c:cat>
          <c:val>
            <c:numRef>
              <c:f>Intro_Exhibits!$C$86:$R$86</c:f>
              <c:numCache>
                <c:formatCode>0.00</c:formatCode>
                <c:ptCount val="16"/>
                <c:pt idx="0">
                  <c:v>2982.0022743177046</c:v>
                </c:pt>
                <c:pt idx="1">
                  <c:v>2619.7046458984587</c:v>
                </c:pt>
                <c:pt idx="2">
                  <c:v>2455.7053544847531</c:v>
                </c:pt>
                <c:pt idx="3">
                  <c:v>3678.0624986883249</c:v>
                </c:pt>
                <c:pt idx="4">
                  <c:v>4737.9111654610651</c:v>
                </c:pt>
                <c:pt idx="5">
                  <c:v>5279.941008992032</c:v>
                </c:pt>
                <c:pt idx="6">
                  <c:v>5502.6233161146565</c:v>
                </c:pt>
                <c:pt idx="7">
                  <c:v>6001.9043037264219</c:v>
                </c:pt>
                <c:pt idx="8">
                  <c:v>5688.5067047528364</c:v>
                </c:pt>
                <c:pt idx="9">
                  <c:v>5805.9877185066016</c:v>
                </c:pt>
                <c:pt idx="10">
                  <c:v>7276.3012503634782</c:v>
                </c:pt>
                <c:pt idx="11">
                  <c:v>7967.5684983927749</c:v>
                </c:pt>
                <c:pt idx="12">
                  <c:v>7478.1878561455151</c:v>
                </c:pt>
                <c:pt idx="13">
                  <c:v>6818.7921959566274</c:v>
                </c:pt>
                <c:pt idx="14">
                  <c:v>6432.9299596626333</c:v>
                </c:pt>
                <c:pt idx="15">
                  <c:v>5740.6449512578902</c:v>
                </c:pt>
              </c:numCache>
            </c:numRef>
          </c:val>
          <c:extLst xmlns:c16r2="http://schemas.microsoft.com/office/drawing/2015/06/chart">
            <c:ext xmlns:c16="http://schemas.microsoft.com/office/drawing/2014/chart" uri="{C3380CC4-5D6E-409C-BE32-E72D297353CC}">
              <c16:uniqueId val="{00000006-151F-480A-BF18-4305FBB2ABE4}"/>
            </c:ext>
          </c:extLst>
        </c:ser>
        <c:ser>
          <c:idx val="7"/>
          <c:order val="7"/>
          <c:tx>
            <c:strRef>
              <c:f>Intro_Exhibits!$B$87</c:f>
              <c:strCache>
                <c:ptCount val="1"/>
                <c:pt idx="0">
                  <c:v>Uganda</c:v>
                </c:pt>
              </c:strCache>
            </c:strRef>
          </c:tx>
          <c:spPr>
            <a:solidFill>
              <a:schemeClr val="accent2">
                <a:lumMod val="60000"/>
              </a:schemeClr>
            </a:solidFill>
            <a:ln>
              <a:noFill/>
            </a:ln>
            <a:effectLst/>
          </c:spPr>
          <c:invertIfNegative val="0"/>
          <c:cat>
            <c:numRef>
              <c:f>Intro_Exhibits!$C$79:$R$79</c:f>
              <c:numCache>
                <c:formatCode>General</c:formatCode>
                <c:ptCount val="16"/>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numCache>
            </c:numRef>
          </c:cat>
          <c:val>
            <c:numRef>
              <c:f>Intro_Exhibits!$C$87:$R$87</c:f>
              <c:numCache>
                <c:formatCode>0.00</c:formatCode>
                <c:ptCount val="16"/>
                <c:pt idx="0">
                  <c:v>236.86509422188942</c:v>
                </c:pt>
                <c:pt idx="1">
                  <c:v>235.96861798430899</c:v>
                </c:pt>
                <c:pt idx="2">
                  <c:v>235.94369702154134</c:v>
                </c:pt>
                <c:pt idx="3">
                  <c:v>237.89671361502349</c:v>
                </c:pt>
                <c:pt idx="4">
                  <c:v>279.96227510156706</c:v>
                </c:pt>
                <c:pt idx="5">
                  <c:v>315.30269058295966</c:v>
                </c:pt>
                <c:pt idx="6">
                  <c:v>335.75851917024806</c:v>
                </c:pt>
                <c:pt idx="7">
                  <c:v>402.35371036286369</c:v>
                </c:pt>
                <c:pt idx="8">
                  <c:v>671.51970692268821</c:v>
                </c:pt>
                <c:pt idx="9">
                  <c:v>626.8766019772977</c:v>
                </c:pt>
                <c:pt idx="10">
                  <c:v>582.98687896211118</c:v>
                </c:pt>
                <c:pt idx="11">
                  <c:v>625.71949621017836</c:v>
                </c:pt>
                <c:pt idx="12">
                  <c:v>681.43884099484944</c:v>
                </c:pt>
                <c:pt idx="13">
                  <c:v>692.22985567449541</c:v>
                </c:pt>
                <c:pt idx="14">
                  <c:v>729.30239744547168</c:v>
                </c:pt>
                <c:pt idx="15">
                  <c:v>630.76348237638558</c:v>
                </c:pt>
              </c:numCache>
            </c:numRef>
          </c:val>
          <c:extLst xmlns:c16r2="http://schemas.microsoft.com/office/drawing/2015/06/chart">
            <c:ext xmlns:c16="http://schemas.microsoft.com/office/drawing/2014/chart" uri="{C3380CC4-5D6E-409C-BE32-E72D297353CC}">
              <c16:uniqueId val="{00000007-151F-480A-BF18-4305FBB2ABE4}"/>
            </c:ext>
          </c:extLst>
        </c:ser>
        <c:ser>
          <c:idx val="8"/>
          <c:order val="8"/>
          <c:tx>
            <c:strRef>
              <c:f>Intro_Exhibits!$B$88</c:f>
              <c:strCache>
                <c:ptCount val="1"/>
                <c:pt idx="0">
                  <c:v>United Republic of Tanzania</c:v>
                </c:pt>
              </c:strCache>
            </c:strRef>
          </c:tx>
          <c:spPr>
            <a:solidFill>
              <a:schemeClr val="accent3">
                <a:lumMod val="60000"/>
              </a:schemeClr>
            </a:solidFill>
            <a:ln>
              <a:noFill/>
            </a:ln>
            <a:effectLst/>
          </c:spPr>
          <c:invertIfNegative val="0"/>
          <c:cat>
            <c:numRef>
              <c:f>Intro_Exhibits!$C$79:$R$79</c:f>
              <c:numCache>
                <c:formatCode>General</c:formatCode>
                <c:ptCount val="16"/>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numCache>
            </c:numRef>
          </c:cat>
          <c:val>
            <c:numRef>
              <c:f>Intro_Exhibits!$C$88:$R$88</c:f>
              <c:numCache>
                <c:formatCode>0.00</c:formatCode>
                <c:ptCount val="16"/>
                <c:pt idx="0">
                  <c:v>221.86786821932236</c:v>
                </c:pt>
                <c:pt idx="1">
                  <c:v>221.68750177976477</c:v>
                </c:pt>
                <c:pt idx="2">
                  <c:v>215.25508225779649</c:v>
                </c:pt>
                <c:pt idx="3">
                  <c:v>218.84842122264394</c:v>
                </c:pt>
                <c:pt idx="4">
                  <c:v>224.47058823529412</c:v>
                </c:pt>
                <c:pt idx="5">
                  <c:v>279.03377229707439</c:v>
                </c:pt>
                <c:pt idx="6">
                  <c:v>285.96037898363483</c:v>
                </c:pt>
                <c:pt idx="7">
                  <c:v>314.68848392328977</c:v>
                </c:pt>
                <c:pt idx="8">
                  <c:v>404.09059394499656</c:v>
                </c:pt>
                <c:pt idx="9">
                  <c:v>422.91330825720939</c:v>
                </c:pt>
                <c:pt idx="10">
                  <c:v>445.0204993600729</c:v>
                </c:pt>
                <c:pt idx="11">
                  <c:v>466.31351033192493</c:v>
                </c:pt>
                <c:pt idx="12">
                  <c:v>529.18525762483955</c:v>
                </c:pt>
                <c:pt idx="13">
                  <c:v>605.7428362659715</c:v>
                </c:pt>
                <c:pt idx="14">
                  <c:v>596.40088063558915</c:v>
                </c:pt>
                <c:pt idx="15">
                  <c:v>518.31848552338533</c:v>
                </c:pt>
              </c:numCache>
            </c:numRef>
          </c:val>
          <c:extLst xmlns:c16r2="http://schemas.microsoft.com/office/drawing/2015/06/chart">
            <c:ext xmlns:c16="http://schemas.microsoft.com/office/drawing/2014/chart" uri="{C3380CC4-5D6E-409C-BE32-E72D297353CC}">
              <c16:uniqueId val="{00000008-151F-480A-BF18-4305FBB2ABE4}"/>
            </c:ext>
          </c:extLst>
        </c:ser>
        <c:ser>
          <c:idx val="9"/>
          <c:order val="9"/>
          <c:tx>
            <c:strRef>
              <c:f>Intro_Exhibits!$B$89</c:f>
              <c:strCache>
                <c:ptCount val="1"/>
                <c:pt idx="0">
                  <c:v>Zimbabwe</c:v>
                </c:pt>
              </c:strCache>
            </c:strRef>
          </c:tx>
          <c:spPr>
            <a:solidFill>
              <a:schemeClr val="accent4">
                <a:lumMod val="60000"/>
              </a:schemeClr>
            </a:solidFill>
            <a:ln>
              <a:noFill/>
            </a:ln>
            <a:effectLst/>
          </c:spPr>
          <c:invertIfNegative val="0"/>
          <c:cat>
            <c:numRef>
              <c:f>Intro_Exhibits!$C$79:$R$79</c:f>
              <c:numCache>
                <c:formatCode>General</c:formatCode>
                <c:ptCount val="16"/>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numCache>
            </c:numRef>
          </c:cat>
          <c:val>
            <c:numRef>
              <c:f>Intro_Exhibits!$C$89:$R$89</c:f>
              <c:numCache>
                <c:formatCode>0.00</c:formatCode>
                <c:ptCount val="16"/>
                <c:pt idx="0">
                  <c:v>547.37358861070197</c:v>
                </c:pt>
                <c:pt idx="1">
                  <c:v>548.03493449781661</c:v>
                </c:pt>
                <c:pt idx="2">
                  <c:v>507.31941444684423</c:v>
                </c:pt>
                <c:pt idx="3">
                  <c:v>453.37976887763176</c:v>
                </c:pt>
                <c:pt idx="4">
                  <c:v>454.374706526843</c:v>
                </c:pt>
                <c:pt idx="5">
                  <c:v>444.7449768160742</c:v>
                </c:pt>
                <c:pt idx="6">
                  <c:v>414.81255714721124</c:v>
                </c:pt>
                <c:pt idx="7">
                  <c:v>396.99924981245312</c:v>
                </c:pt>
                <c:pt idx="8">
                  <c:v>325.7117568962974</c:v>
                </c:pt>
                <c:pt idx="9">
                  <c:v>590.61617551227278</c:v>
                </c:pt>
                <c:pt idx="10">
                  <c:v>668.89109754366041</c:v>
                </c:pt>
                <c:pt idx="11">
                  <c:v>761.52081740460142</c:v>
                </c:pt>
                <c:pt idx="12">
                  <c:v>842.4308340697437</c:v>
                </c:pt>
                <c:pt idx="13">
                  <c:v>896.0478246429758</c:v>
                </c:pt>
                <c:pt idx="14">
                  <c:v>921.16532572021799</c:v>
                </c:pt>
                <c:pt idx="15">
                  <c:v>913.92533434746781</c:v>
                </c:pt>
              </c:numCache>
            </c:numRef>
          </c:val>
          <c:extLst xmlns:c16r2="http://schemas.microsoft.com/office/drawing/2015/06/chart">
            <c:ext xmlns:c16="http://schemas.microsoft.com/office/drawing/2014/chart" uri="{C3380CC4-5D6E-409C-BE32-E72D297353CC}">
              <c16:uniqueId val="{00000009-151F-480A-BF18-4305FBB2ABE4}"/>
            </c:ext>
          </c:extLst>
        </c:ser>
        <c:dLbls>
          <c:showLegendKey val="0"/>
          <c:showVal val="0"/>
          <c:showCatName val="0"/>
          <c:showSerName val="0"/>
          <c:showPercent val="0"/>
          <c:showBubbleSize val="0"/>
        </c:dLbls>
        <c:gapWidth val="150"/>
        <c:overlap val="100"/>
        <c:axId val="160308144"/>
        <c:axId val="160308704"/>
      </c:barChart>
      <c:catAx>
        <c:axId val="160308144"/>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dk1">
                    <a:lumMod val="65000"/>
                    <a:lumOff val="35000"/>
                  </a:schemeClr>
                </a:solidFill>
                <a:latin typeface="+mn-lt"/>
                <a:ea typeface="+mn-ea"/>
                <a:cs typeface="+mn-cs"/>
              </a:defRPr>
            </a:pPr>
            <a:endParaRPr lang="en-US"/>
          </a:p>
        </c:txPr>
        <c:crossAx val="160308704"/>
        <c:crosses val="autoZero"/>
        <c:auto val="1"/>
        <c:lblAlgn val="ctr"/>
        <c:lblOffset val="100"/>
        <c:noMultiLvlLbl val="0"/>
      </c:catAx>
      <c:valAx>
        <c:axId val="160308704"/>
        <c:scaling>
          <c:orientation val="minMax"/>
        </c:scaling>
        <c:delete val="0"/>
        <c:axPos val="l"/>
        <c:majorGridlines>
          <c:spPr>
            <a:ln w="9525" cap="flat" cmpd="sng" algn="ctr">
              <a:solidFill>
                <a:schemeClr val="dk1">
                  <a:lumMod val="15000"/>
                  <a:lumOff val="85000"/>
                </a:schemeClr>
              </a:solidFill>
              <a:round/>
            </a:ln>
            <a:effectLst/>
          </c:spPr>
        </c:majorGridlines>
        <c:numFmt formatCode="0.00"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crossAx val="160308144"/>
        <c:crosses val="autoZero"/>
        <c:crossBetween val="between"/>
      </c:valAx>
      <c:spPr>
        <a:pattFill prst="ltDnDiag">
          <a:fgClr>
            <a:schemeClr val="dk1">
              <a:lumMod val="15000"/>
              <a:lumOff val="85000"/>
            </a:schemeClr>
          </a:fgClr>
          <a:bgClr>
            <a:schemeClr val="lt1"/>
          </a:bgClr>
        </a:patt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r>
              <a:rPr lang="en-IN" dirty="0"/>
              <a:t>Out</a:t>
            </a:r>
            <a:r>
              <a:rPr lang="en-IN" baseline="0" dirty="0"/>
              <a:t> of Pocket Expenditure as a percentage of Current Health Expenditure </a:t>
            </a:r>
            <a:endParaRPr lang="en-IN" dirty="0"/>
          </a:p>
        </c:rich>
      </c:tx>
      <c:layout/>
      <c:overlay val="0"/>
      <c:spPr>
        <a:noFill/>
        <a:ln>
          <a:noFill/>
        </a:ln>
        <a:effectLst/>
      </c:spPr>
      <c:txPr>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barChart>
        <c:barDir val="col"/>
        <c:grouping val="stacked"/>
        <c:varyColors val="0"/>
        <c:ser>
          <c:idx val="0"/>
          <c:order val="0"/>
          <c:tx>
            <c:strRef>
              <c:f>Intro_Exhibits!$B$96</c:f>
              <c:strCache>
                <c:ptCount val="1"/>
                <c:pt idx="0">
                  <c:v>Ethiopia</c:v>
                </c:pt>
              </c:strCache>
            </c:strRef>
          </c:tx>
          <c:spPr>
            <a:solidFill>
              <a:schemeClr val="accent1"/>
            </a:solidFill>
            <a:ln>
              <a:noFill/>
            </a:ln>
            <a:effectLst/>
          </c:spPr>
          <c:invertIfNegative val="0"/>
          <c:cat>
            <c:numRef>
              <c:f>Intro_Exhibits!$C$95:$R$95</c:f>
              <c:numCache>
                <c:formatCode>General</c:formatCode>
                <c:ptCount val="16"/>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numCache>
            </c:numRef>
          </c:cat>
          <c:val>
            <c:numRef>
              <c:f>Intro_Exhibits!$C$96:$R$96</c:f>
              <c:numCache>
                <c:formatCode>General</c:formatCode>
                <c:ptCount val="16"/>
                <c:pt idx="0">
                  <c:v>36</c:v>
                </c:pt>
                <c:pt idx="1">
                  <c:v>34</c:v>
                </c:pt>
                <c:pt idx="2">
                  <c:v>37</c:v>
                </c:pt>
                <c:pt idx="3">
                  <c:v>34</c:v>
                </c:pt>
                <c:pt idx="4">
                  <c:v>35</c:v>
                </c:pt>
                <c:pt idx="5">
                  <c:v>31</c:v>
                </c:pt>
                <c:pt idx="6">
                  <c:v>35</c:v>
                </c:pt>
                <c:pt idx="7">
                  <c:v>34</c:v>
                </c:pt>
                <c:pt idx="8">
                  <c:v>38</c:v>
                </c:pt>
                <c:pt idx="9">
                  <c:v>38</c:v>
                </c:pt>
                <c:pt idx="10">
                  <c:v>42</c:v>
                </c:pt>
                <c:pt idx="11">
                  <c:v>46</c:v>
                </c:pt>
                <c:pt idx="12">
                  <c:v>42</c:v>
                </c:pt>
                <c:pt idx="13">
                  <c:v>42</c:v>
                </c:pt>
                <c:pt idx="14">
                  <c:v>38</c:v>
                </c:pt>
                <c:pt idx="15">
                  <c:v>38</c:v>
                </c:pt>
              </c:numCache>
            </c:numRef>
          </c:val>
          <c:extLst xmlns:c16r2="http://schemas.microsoft.com/office/drawing/2015/06/chart">
            <c:ext xmlns:c16="http://schemas.microsoft.com/office/drawing/2014/chart" uri="{C3380CC4-5D6E-409C-BE32-E72D297353CC}">
              <c16:uniqueId val="{00000000-0DF8-4E40-ADD6-11D7404C5DC7}"/>
            </c:ext>
          </c:extLst>
        </c:ser>
        <c:ser>
          <c:idx val="1"/>
          <c:order val="1"/>
          <c:tx>
            <c:strRef>
              <c:f>Intro_Exhibits!$B$97</c:f>
              <c:strCache>
                <c:ptCount val="1"/>
                <c:pt idx="0">
                  <c:v>Ghana</c:v>
                </c:pt>
              </c:strCache>
            </c:strRef>
          </c:tx>
          <c:spPr>
            <a:solidFill>
              <a:schemeClr val="accent2"/>
            </a:solidFill>
            <a:ln>
              <a:noFill/>
            </a:ln>
            <a:effectLst/>
          </c:spPr>
          <c:invertIfNegative val="0"/>
          <c:cat>
            <c:numRef>
              <c:f>Intro_Exhibits!$C$95:$R$95</c:f>
              <c:numCache>
                <c:formatCode>General</c:formatCode>
                <c:ptCount val="16"/>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numCache>
            </c:numRef>
          </c:cat>
          <c:val>
            <c:numRef>
              <c:f>Intro_Exhibits!$C$97:$R$97</c:f>
              <c:numCache>
                <c:formatCode>General</c:formatCode>
                <c:ptCount val="16"/>
                <c:pt idx="0">
                  <c:v>64</c:v>
                </c:pt>
                <c:pt idx="1">
                  <c:v>58</c:v>
                </c:pt>
                <c:pt idx="2">
                  <c:v>64</c:v>
                </c:pt>
                <c:pt idx="3">
                  <c:v>62</c:v>
                </c:pt>
                <c:pt idx="4">
                  <c:v>61</c:v>
                </c:pt>
                <c:pt idx="5">
                  <c:v>50</c:v>
                </c:pt>
                <c:pt idx="6">
                  <c:v>49</c:v>
                </c:pt>
                <c:pt idx="7">
                  <c:v>49</c:v>
                </c:pt>
                <c:pt idx="8">
                  <c:v>49</c:v>
                </c:pt>
                <c:pt idx="9">
                  <c:v>44</c:v>
                </c:pt>
                <c:pt idx="10">
                  <c:v>44</c:v>
                </c:pt>
                <c:pt idx="11">
                  <c:v>39</c:v>
                </c:pt>
                <c:pt idx="12">
                  <c:v>40</c:v>
                </c:pt>
                <c:pt idx="13">
                  <c:v>41</c:v>
                </c:pt>
                <c:pt idx="14">
                  <c:v>46</c:v>
                </c:pt>
                <c:pt idx="15">
                  <c:v>36</c:v>
                </c:pt>
              </c:numCache>
            </c:numRef>
          </c:val>
          <c:extLst xmlns:c16r2="http://schemas.microsoft.com/office/drawing/2015/06/chart">
            <c:ext xmlns:c16="http://schemas.microsoft.com/office/drawing/2014/chart" uri="{C3380CC4-5D6E-409C-BE32-E72D297353CC}">
              <c16:uniqueId val="{00000001-0DF8-4E40-ADD6-11D7404C5DC7}"/>
            </c:ext>
          </c:extLst>
        </c:ser>
        <c:ser>
          <c:idx val="2"/>
          <c:order val="2"/>
          <c:tx>
            <c:strRef>
              <c:f>Intro_Exhibits!$B$98</c:f>
              <c:strCache>
                <c:ptCount val="1"/>
                <c:pt idx="0">
                  <c:v>Kenya</c:v>
                </c:pt>
              </c:strCache>
            </c:strRef>
          </c:tx>
          <c:spPr>
            <a:solidFill>
              <a:schemeClr val="accent3"/>
            </a:solidFill>
            <a:ln>
              <a:noFill/>
            </a:ln>
            <a:effectLst/>
          </c:spPr>
          <c:invertIfNegative val="0"/>
          <c:cat>
            <c:numRef>
              <c:f>Intro_Exhibits!$C$95:$R$95</c:f>
              <c:numCache>
                <c:formatCode>General</c:formatCode>
                <c:ptCount val="16"/>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numCache>
            </c:numRef>
          </c:cat>
          <c:val>
            <c:numRef>
              <c:f>Intro_Exhibits!$C$98:$R$98</c:f>
              <c:numCache>
                <c:formatCode>General</c:formatCode>
                <c:ptCount val="16"/>
                <c:pt idx="0">
                  <c:v>47</c:v>
                </c:pt>
                <c:pt idx="1">
                  <c:v>46</c:v>
                </c:pt>
                <c:pt idx="2">
                  <c:v>45</c:v>
                </c:pt>
                <c:pt idx="3">
                  <c:v>39</c:v>
                </c:pt>
                <c:pt idx="4">
                  <c:v>39</c:v>
                </c:pt>
                <c:pt idx="5">
                  <c:v>39</c:v>
                </c:pt>
                <c:pt idx="6">
                  <c:v>42</c:v>
                </c:pt>
                <c:pt idx="7">
                  <c:v>38</c:v>
                </c:pt>
                <c:pt idx="8">
                  <c:v>40</c:v>
                </c:pt>
                <c:pt idx="9">
                  <c:v>37</c:v>
                </c:pt>
                <c:pt idx="10">
                  <c:v>29</c:v>
                </c:pt>
                <c:pt idx="11">
                  <c:v>34</c:v>
                </c:pt>
                <c:pt idx="12">
                  <c:v>33</c:v>
                </c:pt>
                <c:pt idx="13">
                  <c:v>31</c:v>
                </c:pt>
                <c:pt idx="14">
                  <c:v>32</c:v>
                </c:pt>
                <c:pt idx="15">
                  <c:v>33</c:v>
                </c:pt>
              </c:numCache>
            </c:numRef>
          </c:val>
          <c:extLst xmlns:c16r2="http://schemas.microsoft.com/office/drawing/2015/06/chart">
            <c:ext xmlns:c16="http://schemas.microsoft.com/office/drawing/2014/chart" uri="{C3380CC4-5D6E-409C-BE32-E72D297353CC}">
              <c16:uniqueId val="{00000002-0DF8-4E40-ADD6-11D7404C5DC7}"/>
            </c:ext>
          </c:extLst>
        </c:ser>
        <c:ser>
          <c:idx val="3"/>
          <c:order val="3"/>
          <c:tx>
            <c:strRef>
              <c:f>Intro_Exhibits!$B$99</c:f>
              <c:strCache>
                <c:ptCount val="1"/>
                <c:pt idx="0">
                  <c:v>Malawi</c:v>
                </c:pt>
              </c:strCache>
            </c:strRef>
          </c:tx>
          <c:spPr>
            <a:solidFill>
              <a:schemeClr val="accent4"/>
            </a:solidFill>
            <a:ln>
              <a:noFill/>
            </a:ln>
            <a:effectLst/>
          </c:spPr>
          <c:invertIfNegative val="0"/>
          <c:cat>
            <c:numRef>
              <c:f>Intro_Exhibits!$C$95:$R$95</c:f>
              <c:numCache>
                <c:formatCode>General</c:formatCode>
                <c:ptCount val="16"/>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numCache>
            </c:numRef>
          </c:cat>
          <c:val>
            <c:numRef>
              <c:f>Intro_Exhibits!$C$99:$R$99</c:f>
              <c:numCache>
                <c:formatCode>General</c:formatCode>
                <c:ptCount val="16"/>
                <c:pt idx="0">
                  <c:v>12</c:v>
                </c:pt>
                <c:pt idx="1">
                  <c:v>14</c:v>
                </c:pt>
                <c:pt idx="2">
                  <c:v>14</c:v>
                </c:pt>
                <c:pt idx="3">
                  <c:v>12</c:v>
                </c:pt>
                <c:pt idx="4">
                  <c:v>10</c:v>
                </c:pt>
                <c:pt idx="5">
                  <c:v>9</c:v>
                </c:pt>
                <c:pt idx="6">
                  <c:v>9</c:v>
                </c:pt>
                <c:pt idx="7">
                  <c:v>12</c:v>
                </c:pt>
                <c:pt idx="8">
                  <c:v>10</c:v>
                </c:pt>
                <c:pt idx="9">
                  <c:v>11</c:v>
                </c:pt>
                <c:pt idx="10">
                  <c:v>11</c:v>
                </c:pt>
                <c:pt idx="11">
                  <c:v>9</c:v>
                </c:pt>
                <c:pt idx="12">
                  <c:v>10</c:v>
                </c:pt>
                <c:pt idx="13">
                  <c:v>7</c:v>
                </c:pt>
                <c:pt idx="14">
                  <c:v>8</c:v>
                </c:pt>
                <c:pt idx="15">
                  <c:v>11</c:v>
                </c:pt>
              </c:numCache>
            </c:numRef>
          </c:val>
          <c:extLst xmlns:c16r2="http://schemas.microsoft.com/office/drawing/2015/06/chart">
            <c:ext xmlns:c16="http://schemas.microsoft.com/office/drawing/2014/chart" uri="{C3380CC4-5D6E-409C-BE32-E72D297353CC}">
              <c16:uniqueId val="{00000003-0DF8-4E40-ADD6-11D7404C5DC7}"/>
            </c:ext>
          </c:extLst>
        </c:ser>
        <c:ser>
          <c:idx val="4"/>
          <c:order val="4"/>
          <c:tx>
            <c:strRef>
              <c:f>Intro_Exhibits!$B$100</c:f>
              <c:strCache>
                <c:ptCount val="1"/>
                <c:pt idx="0">
                  <c:v>Mozambique</c:v>
                </c:pt>
              </c:strCache>
            </c:strRef>
          </c:tx>
          <c:spPr>
            <a:solidFill>
              <a:schemeClr val="accent5"/>
            </a:solidFill>
            <a:ln>
              <a:noFill/>
            </a:ln>
            <a:effectLst/>
          </c:spPr>
          <c:invertIfNegative val="0"/>
          <c:cat>
            <c:numRef>
              <c:f>Intro_Exhibits!$C$95:$R$95</c:f>
              <c:numCache>
                <c:formatCode>General</c:formatCode>
                <c:ptCount val="16"/>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numCache>
            </c:numRef>
          </c:cat>
          <c:val>
            <c:numRef>
              <c:f>Intro_Exhibits!$C$100:$R$100</c:f>
              <c:numCache>
                <c:formatCode>General</c:formatCode>
                <c:ptCount val="16"/>
                <c:pt idx="0">
                  <c:v>17</c:v>
                </c:pt>
                <c:pt idx="1">
                  <c:v>14</c:v>
                </c:pt>
                <c:pt idx="2">
                  <c:v>17</c:v>
                </c:pt>
                <c:pt idx="3">
                  <c:v>13</c:v>
                </c:pt>
                <c:pt idx="4">
                  <c:v>13</c:v>
                </c:pt>
                <c:pt idx="5">
                  <c:v>9</c:v>
                </c:pt>
                <c:pt idx="6">
                  <c:v>10</c:v>
                </c:pt>
                <c:pt idx="7">
                  <c:v>10</c:v>
                </c:pt>
                <c:pt idx="8">
                  <c:v>10</c:v>
                </c:pt>
                <c:pt idx="9">
                  <c:v>9</c:v>
                </c:pt>
                <c:pt idx="10">
                  <c:v>8</c:v>
                </c:pt>
                <c:pt idx="11">
                  <c:v>9</c:v>
                </c:pt>
                <c:pt idx="12">
                  <c:v>8</c:v>
                </c:pt>
                <c:pt idx="13">
                  <c:v>9</c:v>
                </c:pt>
                <c:pt idx="14">
                  <c:v>7</c:v>
                </c:pt>
                <c:pt idx="15">
                  <c:v>7</c:v>
                </c:pt>
              </c:numCache>
            </c:numRef>
          </c:val>
          <c:extLst xmlns:c16r2="http://schemas.microsoft.com/office/drawing/2015/06/chart">
            <c:ext xmlns:c16="http://schemas.microsoft.com/office/drawing/2014/chart" uri="{C3380CC4-5D6E-409C-BE32-E72D297353CC}">
              <c16:uniqueId val="{00000004-0DF8-4E40-ADD6-11D7404C5DC7}"/>
            </c:ext>
          </c:extLst>
        </c:ser>
        <c:ser>
          <c:idx val="5"/>
          <c:order val="5"/>
          <c:tx>
            <c:strRef>
              <c:f>Intro_Exhibits!$B$101</c:f>
              <c:strCache>
                <c:ptCount val="1"/>
                <c:pt idx="0">
                  <c:v>Sierra Leone</c:v>
                </c:pt>
              </c:strCache>
            </c:strRef>
          </c:tx>
          <c:spPr>
            <a:solidFill>
              <a:schemeClr val="accent6"/>
            </a:solidFill>
            <a:ln>
              <a:noFill/>
            </a:ln>
            <a:effectLst/>
          </c:spPr>
          <c:invertIfNegative val="0"/>
          <c:cat>
            <c:numRef>
              <c:f>Intro_Exhibits!$C$95:$R$95</c:f>
              <c:numCache>
                <c:formatCode>General</c:formatCode>
                <c:ptCount val="16"/>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numCache>
            </c:numRef>
          </c:cat>
          <c:val>
            <c:numRef>
              <c:f>Intro_Exhibits!$C$101:$R$101</c:f>
              <c:numCache>
                <c:formatCode>General</c:formatCode>
                <c:ptCount val="16"/>
                <c:pt idx="0">
                  <c:v>59</c:v>
                </c:pt>
                <c:pt idx="1">
                  <c:v>67</c:v>
                </c:pt>
                <c:pt idx="2">
                  <c:v>65</c:v>
                </c:pt>
                <c:pt idx="3">
                  <c:v>67</c:v>
                </c:pt>
                <c:pt idx="4">
                  <c:v>63</c:v>
                </c:pt>
                <c:pt idx="5">
                  <c:v>62</c:v>
                </c:pt>
                <c:pt idx="6">
                  <c:v>65</c:v>
                </c:pt>
                <c:pt idx="7">
                  <c:v>69</c:v>
                </c:pt>
                <c:pt idx="8">
                  <c:v>69</c:v>
                </c:pt>
                <c:pt idx="9">
                  <c:v>64</c:v>
                </c:pt>
                <c:pt idx="10">
                  <c:v>56</c:v>
                </c:pt>
                <c:pt idx="11">
                  <c:v>61</c:v>
                </c:pt>
                <c:pt idx="12">
                  <c:v>68</c:v>
                </c:pt>
                <c:pt idx="13">
                  <c:v>63</c:v>
                </c:pt>
                <c:pt idx="14">
                  <c:v>35</c:v>
                </c:pt>
                <c:pt idx="15">
                  <c:v>38</c:v>
                </c:pt>
              </c:numCache>
            </c:numRef>
          </c:val>
          <c:extLst xmlns:c16r2="http://schemas.microsoft.com/office/drawing/2015/06/chart">
            <c:ext xmlns:c16="http://schemas.microsoft.com/office/drawing/2014/chart" uri="{C3380CC4-5D6E-409C-BE32-E72D297353CC}">
              <c16:uniqueId val="{00000005-0DF8-4E40-ADD6-11D7404C5DC7}"/>
            </c:ext>
          </c:extLst>
        </c:ser>
        <c:ser>
          <c:idx val="6"/>
          <c:order val="6"/>
          <c:tx>
            <c:strRef>
              <c:f>Intro_Exhibits!$B$102</c:f>
              <c:strCache>
                <c:ptCount val="1"/>
                <c:pt idx="0">
                  <c:v>South Africa</c:v>
                </c:pt>
              </c:strCache>
            </c:strRef>
          </c:tx>
          <c:spPr>
            <a:solidFill>
              <a:schemeClr val="accent1">
                <a:lumMod val="60000"/>
              </a:schemeClr>
            </a:solidFill>
            <a:ln>
              <a:noFill/>
            </a:ln>
            <a:effectLst/>
          </c:spPr>
          <c:invertIfNegative val="0"/>
          <c:cat>
            <c:numRef>
              <c:f>Intro_Exhibits!$C$95:$R$95</c:f>
              <c:numCache>
                <c:formatCode>General</c:formatCode>
                <c:ptCount val="16"/>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numCache>
            </c:numRef>
          </c:cat>
          <c:val>
            <c:numRef>
              <c:f>Intro_Exhibits!$C$102:$R$102</c:f>
              <c:numCache>
                <c:formatCode>General</c:formatCode>
                <c:ptCount val="16"/>
                <c:pt idx="0">
                  <c:v>15</c:v>
                </c:pt>
                <c:pt idx="1">
                  <c:v>14</c:v>
                </c:pt>
                <c:pt idx="2">
                  <c:v>14</c:v>
                </c:pt>
                <c:pt idx="3">
                  <c:v>13</c:v>
                </c:pt>
                <c:pt idx="4">
                  <c:v>13</c:v>
                </c:pt>
                <c:pt idx="5">
                  <c:v>12</c:v>
                </c:pt>
                <c:pt idx="6">
                  <c:v>12</c:v>
                </c:pt>
                <c:pt idx="7">
                  <c:v>11</c:v>
                </c:pt>
                <c:pt idx="8">
                  <c:v>10</c:v>
                </c:pt>
                <c:pt idx="9">
                  <c:v>9</c:v>
                </c:pt>
                <c:pt idx="10">
                  <c:v>9</c:v>
                </c:pt>
                <c:pt idx="11">
                  <c:v>8</c:v>
                </c:pt>
                <c:pt idx="12">
                  <c:v>8</c:v>
                </c:pt>
                <c:pt idx="13">
                  <c:v>8</c:v>
                </c:pt>
                <c:pt idx="14">
                  <c:v>8</c:v>
                </c:pt>
                <c:pt idx="15">
                  <c:v>8</c:v>
                </c:pt>
              </c:numCache>
            </c:numRef>
          </c:val>
          <c:extLst xmlns:c16r2="http://schemas.microsoft.com/office/drawing/2015/06/chart">
            <c:ext xmlns:c16="http://schemas.microsoft.com/office/drawing/2014/chart" uri="{C3380CC4-5D6E-409C-BE32-E72D297353CC}">
              <c16:uniqueId val="{00000006-0DF8-4E40-ADD6-11D7404C5DC7}"/>
            </c:ext>
          </c:extLst>
        </c:ser>
        <c:ser>
          <c:idx val="7"/>
          <c:order val="7"/>
          <c:tx>
            <c:strRef>
              <c:f>Intro_Exhibits!$B$103</c:f>
              <c:strCache>
                <c:ptCount val="1"/>
                <c:pt idx="0">
                  <c:v>Uganda</c:v>
                </c:pt>
              </c:strCache>
            </c:strRef>
          </c:tx>
          <c:spPr>
            <a:solidFill>
              <a:schemeClr val="accent2">
                <a:lumMod val="60000"/>
              </a:schemeClr>
            </a:solidFill>
            <a:ln>
              <a:noFill/>
            </a:ln>
            <a:effectLst/>
          </c:spPr>
          <c:invertIfNegative val="0"/>
          <c:cat>
            <c:numRef>
              <c:f>Intro_Exhibits!$C$95:$R$95</c:f>
              <c:numCache>
                <c:formatCode>General</c:formatCode>
                <c:ptCount val="16"/>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numCache>
            </c:numRef>
          </c:cat>
          <c:val>
            <c:numRef>
              <c:f>Intro_Exhibits!$C$103:$R$103</c:f>
              <c:numCache>
                <c:formatCode>General</c:formatCode>
                <c:ptCount val="16"/>
                <c:pt idx="0">
                  <c:v>38</c:v>
                </c:pt>
                <c:pt idx="1">
                  <c:v>34</c:v>
                </c:pt>
                <c:pt idx="2">
                  <c:v>32</c:v>
                </c:pt>
                <c:pt idx="3">
                  <c:v>31</c:v>
                </c:pt>
                <c:pt idx="4">
                  <c:v>37</c:v>
                </c:pt>
                <c:pt idx="5">
                  <c:v>39</c:v>
                </c:pt>
                <c:pt idx="6">
                  <c:v>41</c:v>
                </c:pt>
                <c:pt idx="7">
                  <c:v>43</c:v>
                </c:pt>
                <c:pt idx="8">
                  <c:v>43</c:v>
                </c:pt>
                <c:pt idx="9">
                  <c:v>42</c:v>
                </c:pt>
                <c:pt idx="10">
                  <c:v>33</c:v>
                </c:pt>
                <c:pt idx="11">
                  <c:v>37</c:v>
                </c:pt>
                <c:pt idx="12">
                  <c:v>42</c:v>
                </c:pt>
                <c:pt idx="13">
                  <c:v>40</c:v>
                </c:pt>
                <c:pt idx="14">
                  <c:v>41</c:v>
                </c:pt>
                <c:pt idx="15">
                  <c:v>41</c:v>
                </c:pt>
              </c:numCache>
            </c:numRef>
          </c:val>
          <c:extLst xmlns:c16r2="http://schemas.microsoft.com/office/drawing/2015/06/chart">
            <c:ext xmlns:c16="http://schemas.microsoft.com/office/drawing/2014/chart" uri="{C3380CC4-5D6E-409C-BE32-E72D297353CC}">
              <c16:uniqueId val="{00000007-0DF8-4E40-ADD6-11D7404C5DC7}"/>
            </c:ext>
          </c:extLst>
        </c:ser>
        <c:ser>
          <c:idx val="8"/>
          <c:order val="8"/>
          <c:tx>
            <c:strRef>
              <c:f>Intro_Exhibits!$B$104</c:f>
              <c:strCache>
                <c:ptCount val="1"/>
                <c:pt idx="0">
                  <c:v>United Republic of Tanzania</c:v>
                </c:pt>
              </c:strCache>
            </c:strRef>
          </c:tx>
          <c:spPr>
            <a:solidFill>
              <a:schemeClr val="accent3">
                <a:lumMod val="60000"/>
              </a:schemeClr>
            </a:solidFill>
            <a:ln>
              <a:noFill/>
            </a:ln>
            <a:effectLst/>
          </c:spPr>
          <c:invertIfNegative val="0"/>
          <c:cat>
            <c:numRef>
              <c:f>Intro_Exhibits!$C$95:$R$95</c:f>
              <c:numCache>
                <c:formatCode>General</c:formatCode>
                <c:ptCount val="16"/>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numCache>
            </c:numRef>
          </c:cat>
          <c:val>
            <c:numRef>
              <c:f>Intro_Exhibits!$C$104:$R$104</c:f>
              <c:numCache>
                <c:formatCode>General</c:formatCode>
                <c:ptCount val="16"/>
                <c:pt idx="0">
                  <c:v>38</c:v>
                </c:pt>
                <c:pt idx="1">
                  <c:v>42</c:v>
                </c:pt>
                <c:pt idx="2">
                  <c:v>43</c:v>
                </c:pt>
                <c:pt idx="3">
                  <c:v>41</c:v>
                </c:pt>
                <c:pt idx="4">
                  <c:v>38</c:v>
                </c:pt>
                <c:pt idx="5">
                  <c:v>34</c:v>
                </c:pt>
                <c:pt idx="6">
                  <c:v>26</c:v>
                </c:pt>
                <c:pt idx="7">
                  <c:v>29</c:v>
                </c:pt>
                <c:pt idx="8">
                  <c:v>33</c:v>
                </c:pt>
                <c:pt idx="9">
                  <c:v>35</c:v>
                </c:pt>
                <c:pt idx="10">
                  <c:v>32</c:v>
                </c:pt>
                <c:pt idx="11">
                  <c:v>31</c:v>
                </c:pt>
                <c:pt idx="12">
                  <c:v>25</c:v>
                </c:pt>
                <c:pt idx="13">
                  <c:v>25</c:v>
                </c:pt>
                <c:pt idx="14">
                  <c:v>26</c:v>
                </c:pt>
                <c:pt idx="15">
                  <c:v>26</c:v>
                </c:pt>
              </c:numCache>
            </c:numRef>
          </c:val>
          <c:extLst xmlns:c16r2="http://schemas.microsoft.com/office/drawing/2015/06/chart">
            <c:ext xmlns:c16="http://schemas.microsoft.com/office/drawing/2014/chart" uri="{C3380CC4-5D6E-409C-BE32-E72D297353CC}">
              <c16:uniqueId val="{00000008-0DF8-4E40-ADD6-11D7404C5DC7}"/>
            </c:ext>
          </c:extLst>
        </c:ser>
        <c:ser>
          <c:idx val="9"/>
          <c:order val="9"/>
          <c:tx>
            <c:strRef>
              <c:f>Intro_Exhibits!$B$105</c:f>
              <c:strCache>
                <c:ptCount val="1"/>
                <c:pt idx="0">
                  <c:v>Zimbabwe</c:v>
                </c:pt>
              </c:strCache>
            </c:strRef>
          </c:tx>
          <c:spPr>
            <a:solidFill>
              <a:schemeClr val="accent4">
                <a:lumMod val="60000"/>
              </a:schemeClr>
            </a:solidFill>
            <a:ln>
              <a:noFill/>
            </a:ln>
            <a:effectLst/>
          </c:spPr>
          <c:invertIfNegative val="0"/>
          <c:cat>
            <c:numRef>
              <c:f>Intro_Exhibits!$C$95:$R$95</c:f>
              <c:numCache>
                <c:formatCode>General</c:formatCode>
                <c:ptCount val="16"/>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numCache>
            </c:numRef>
          </c:cat>
          <c:val>
            <c:numRef>
              <c:f>Intro_Exhibits!$C$105:$R$105</c:f>
              <c:numCache>
                <c:formatCode>General</c:formatCode>
                <c:ptCount val="16"/>
                <c:pt idx="10">
                  <c:v>40</c:v>
                </c:pt>
                <c:pt idx="11">
                  <c:v>38</c:v>
                </c:pt>
                <c:pt idx="12">
                  <c:v>33</c:v>
                </c:pt>
                <c:pt idx="13">
                  <c:v>29</c:v>
                </c:pt>
                <c:pt idx="14">
                  <c:v>27</c:v>
                </c:pt>
                <c:pt idx="15">
                  <c:v>26</c:v>
                </c:pt>
              </c:numCache>
            </c:numRef>
          </c:val>
          <c:extLst xmlns:c16r2="http://schemas.microsoft.com/office/drawing/2015/06/chart">
            <c:ext xmlns:c16="http://schemas.microsoft.com/office/drawing/2014/chart" uri="{C3380CC4-5D6E-409C-BE32-E72D297353CC}">
              <c16:uniqueId val="{00000009-0DF8-4E40-ADD6-11D7404C5DC7}"/>
            </c:ext>
          </c:extLst>
        </c:ser>
        <c:dLbls>
          <c:showLegendKey val="0"/>
          <c:showVal val="0"/>
          <c:showCatName val="0"/>
          <c:showSerName val="0"/>
          <c:showPercent val="0"/>
          <c:showBubbleSize val="0"/>
        </c:dLbls>
        <c:gapWidth val="150"/>
        <c:overlap val="100"/>
        <c:axId val="160055360"/>
        <c:axId val="160055920"/>
      </c:barChart>
      <c:catAx>
        <c:axId val="160055360"/>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dk1">
                    <a:lumMod val="65000"/>
                    <a:lumOff val="35000"/>
                  </a:schemeClr>
                </a:solidFill>
                <a:latin typeface="+mn-lt"/>
                <a:ea typeface="+mn-ea"/>
                <a:cs typeface="+mn-cs"/>
              </a:defRPr>
            </a:pPr>
            <a:endParaRPr lang="en-US"/>
          </a:p>
        </c:txPr>
        <c:crossAx val="160055920"/>
        <c:crosses val="autoZero"/>
        <c:auto val="1"/>
        <c:lblAlgn val="ctr"/>
        <c:lblOffset val="100"/>
        <c:noMultiLvlLbl val="0"/>
      </c:catAx>
      <c:valAx>
        <c:axId val="160055920"/>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crossAx val="160055360"/>
        <c:crosses val="autoZero"/>
        <c:crossBetween val="between"/>
      </c:valAx>
      <c:spPr>
        <a:pattFill prst="ltDnDiag">
          <a:fgClr>
            <a:schemeClr val="dk1">
              <a:lumMod val="15000"/>
              <a:lumOff val="85000"/>
            </a:schemeClr>
          </a:fgClr>
          <a:bgClr>
            <a:schemeClr val="lt1"/>
          </a:bgClr>
        </a:patt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r>
              <a:rPr lang="en-IN" dirty="0"/>
              <a:t>Per Capita Out of Pocket Expenditure as a percentage of Per Capita Income</a:t>
            </a:r>
          </a:p>
        </c:rich>
      </c:tx>
      <c:layout/>
      <c:overlay val="0"/>
      <c:spPr>
        <a:noFill/>
        <a:ln>
          <a:noFill/>
        </a:ln>
        <a:effectLst/>
      </c:spPr>
      <c:txPr>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barChart>
        <c:barDir val="col"/>
        <c:grouping val="stacked"/>
        <c:varyColors val="0"/>
        <c:ser>
          <c:idx val="0"/>
          <c:order val="0"/>
          <c:tx>
            <c:strRef>
              <c:f>Intro_Exhibits_New!$B$118</c:f>
              <c:strCache>
                <c:ptCount val="1"/>
                <c:pt idx="0">
                  <c:v>Ethiopia</c:v>
                </c:pt>
              </c:strCache>
            </c:strRef>
          </c:tx>
          <c:spPr>
            <a:solidFill>
              <a:schemeClr val="accent1"/>
            </a:solidFill>
            <a:ln>
              <a:noFill/>
            </a:ln>
            <a:effectLst/>
          </c:spPr>
          <c:invertIfNegative val="0"/>
          <c:cat>
            <c:numRef>
              <c:f>Intro_Exhibits_New!$C$117:$R$117</c:f>
              <c:numCache>
                <c:formatCode>General</c:formatCode>
                <c:ptCount val="16"/>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numCache>
            </c:numRef>
          </c:cat>
          <c:val>
            <c:numRef>
              <c:f>Intro_Exhibits_New!$C$118:$R$118</c:f>
              <c:numCache>
                <c:formatCode>0%</c:formatCode>
                <c:ptCount val="16"/>
                <c:pt idx="0">
                  <c:v>1.6406608309702874E-2</c:v>
                </c:pt>
                <c:pt idx="1">
                  <c:v>1.7031455924406316E-2</c:v>
                </c:pt>
                <c:pt idx="2">
                  <c:v>1.8150617919670445E-2</c:v>
                </c:pt>
                <c:pt idx="3">
                  <c:v>1.6991450989577234E-2</c:v>
                </c:pt>
                <c:pt idx="4">
                  <c:v>1.4872745391131042E-2</c:v>
                </c:pt>
                <c:pt idx="5">
                  <c:v>1.2490151391828097E-2</c:v>
                </c:pt>
                <c:pt idx="6">
                  <c:v>1.5630566935377295E-2</c:v>
                </c:pt>
                <c:pt idx="7">
                  <c:v>1.6890835157960589E-2</c:v>
                </c:pt>
                <c:pt idx="8">
                  <c:v>1.6079989174978736E-2</c:v>
                </c:pt>
                <c:pt idx="9">
                  <c:v>1.7996839554728378E-2</c:v>
                </c:pt>
                <c:pt idx="10">
                  <c:v>2.3101448730009407E-2</c:v>
                </c:pt>
                <c:pt idx="11">
                  <c:v>2.0680763804586763E-2</c:v>
                </c:pt>
                <c:pt idx="12">
                  <c:v>1.9710874200426439E-2</c:v>
                </c:pt>
                <c:pt idx="13">
                  <c:v>1.8267599306937048E-2</c:v>
                </c:pt>
                <c:pt idx="14">
                  <c:v>1.6130453190001105E-2</c:v>
                </c:pt>
                <c:pt idx="15">
                  <c:v>1.5001702354924311E-2</c:v>
                </c:pt>
              </c:numCache>
            </c:numRef>
          </c:val>
          <c:extLst xmlns:c16r2="http://schemas.microsoft.com/office/drawing/2015/06/chart">
            <c:ext xmlns:c16="http://schemas.microsoft.com/office/drawing/2014/chart" uri="{C3380CC4-5D6E-409C-BE32-E72D297353CC}">
              <c16:uniqueId val="{00000000-C78D-4CE7-BE8E-80B063559429}"/>
            </c:ext>
          </c:extLst>
        </c:ser>
        <c:ser>
          <c:idx val="1"/>
          <c:order val="1"/>
          <c:tx>
            <c:strRef>
              <c:f>Intro_Exhibits_New!$B$119</c:f>
              <c:strCache>
                <c:ptCount val="1"/>
                <c:pt idx="0">
                  <c:v>Ghana</c:v>
                </c:pt>
              </c:strCache>
            </c:strRef>
          </c:tx>
          <c:spPr>
            <a:solidFill>
              <a:schemeClr val="accent2"/>
            </a:solidFill>
            <a:ln>
              <a:noFill/>
            </a:ln>
            <a:effectLst/>
          </c:spPr>
          <c:invertIfNegative val="0"/>
          <c:cat>
            <c:numRef>
              <c:f>Intro_Exhibits_New!$C$117:$R$117</c:f>
              <c:numCache>
                <c:formatCode>General</c:formatCode>
                <c:ptCount val="16"/>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numCache>
            </c:numRef>
          </c:cat>
          <c:val>
            <c:numRef>
              <c:f>Intro_Exhibits_New!$C$119:$R$119</c:f>
              <c:numCache>
                <c:formatCode>0%</c:formatCode>
                <c:ptCount val="16"/>
                <c:pt idx="0">
                  <c:v>3.2689680680557269E-2</c:v>
                </c:pt>
                <c:pt idx="1">
                  <c:v>3.1423552525135789E-2</c:v>
                </c:pt>
                <c:pt idx="2">
                  <c:v>3.1759314604502889E-2</c:v>
                </c:pt>
                <c:pt idx="3">
                  <c:v>3.1264525993883796E-2</c:v>
                </c:pt>
                <c:pt idx="4">
                  <c:v>3.19348457601328E-2</c:v>
                </c:pt>
                <c:pt idx="5">
                  <c:v>3.2060217515741271E-2</c:v>
                </c:pt>
                <c:pt idx="6">
                  <c:v>3.0334819460095048E-2</c:v>
                </c:pt>
                <c:pt idx="7">
                  <c:v>3.0256886662896838E-2</c:v>
                </c:pt>
                <c:pt idx="8">
                  <c:v>3.1034842961301178E-2</c:v>
                </c:pt>
                <c:pt idx="9">
                  <c:v>2.8525059665871121E-2</c:v>
                </c:pt>
                <c:pt idx="10">
                  <c:v>2.8950581214645364E-2</c:v>
                </c:pt>
                <c:pt idx="11">
                  <c:v>2.4128295210413243E-2</c:v>
                </c:pt>
                <c:pt idx="12">
                  <c:v>2.1475357066215218E-2</c:v>
                </c:pt>
                <c:pt idx="13">
                  <c:v>2.3697401999748985E-2</c:v>
                </c:pt>
                <c:pt idx="14">
                  <c:v>2.5220615746432199E-2</c:v>
                </c:pt>
                <c:pt idx="15">
                  <c:v>2.1528339972009904E-2</c:v>
                </c:pt>
              </c:numCache>
            </c:numRef>
          </c:val>
          <c:extLst xmlns:c16r2="http://schemas.microsoft.com/office/drawing/2015/06/chart">
            <c:ext xmlns:c16="http://schemas.microsoft.com/office/drawing/2014/chart" uri="{C3380CC4-5D6E-409C-BE32-E72D297353CC}">
              <c16:uniqueId val="{00000001-C78D-4CE7-BE8E-80B063559429}"/>
            </c:ext>
          </c:extLst>
        </c:ser>
        <c:ser>
          <c:idx val="2"/>
          <c:order val="2"/>
          <c:tx>
            <c:strRef>
              <c:f>Intro_Exhibits_New!$B$120</c:f>
              <c:strCache>
                <c:ptCount val="1"/>
                <c:pt idx="0">
                  <c:v>Kenya</c:v>
                </c:pt>
              </c:strCache>
            </c:strRef>
          </c:tx>
          <c:spPr>
            <a:solidFill>
              <a:schemeClr val="accent3"/>
            </a:solidFill>
            <a:ln>
              <a:noFill/>
            </a:ln>
            <a:effectLst/>
          </c:spPr>
          <c:invertIfNegative val="0"/>
          <c:cat>
            <c:numRef>
              <c:f>Intro_Exhibits_New!$C$117:$R$117</c:f>
              <c:numCache>
                <c:formatCode>General</c:formatCode>
                <c:ptCount val="16"/>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numCache>
            </c:numRef>
          </c:cat>
          <c:val>
            <c:numRef>
              <c:f>Intro_Exhibits_New!$C$120:$R$120</c:f>
              <c:numCache>
                <c:formatCode>0%</c:formatCode>
                <c:ptCount val="16"/>
                <c:pt idx="0">
                  <c:v>2.4754033844942937E-2</c:v>
                </c:pt>
                <c:pt idx="1">
                  <c:v>2.4889111350685354E-2</c:v>
                </c:pt>
                <c:pt idx="2">
                  <c:v>2.5261636750836629E-2</c:v>
                </c:pt>
                <c:pt idx="3">
                  <c:v>2.060912445488091E-2</c:v>
                </c:pt>
                <c:pt idx="4">
                  <c:v>1.9613233923578749E-2</c:v>
                </c:pt>
                <c:pt idx="5">
                  <c:v>1.9237912263848862E-2</c:v>
                </c:pt>
                <c:pt idx="6">
                  <c:v>2.0085495237357701E-2</c:v>
                </c:pt>
                <c:pt idx="7">
                  <c:v>1.9068026785155515E-2</c:v>
                </c:pt>
                <c:pt idx="8">
                  <c:v>1.9631257835353112E-2</c:v>
                </c:pt>
                <c:pt idx="9">
                  <c:v>1.9563124628599212E-2</c:v>
                </c:pt>
                <c:pt idx="10">
                  <c:v>1.8607499999999999E-2</c:v>
                </c:pt>
                <c:pt idx="11">
                  <c:v>1.9241842061354372E-2</c:v>
                </c:pt>
                <c:pt idx="12">
                  <c:v>1.9048482443959531E-2</c:v>
                </c:pt>
                <c:pt idx="13">
                  <c:v>1.7897932886880456E-2</c:v>
                </c:pt>
                <c:pt idx="14">
                  <c:v>1.7241664630670252E-2</c:v>
                </c:pt>
                <c:pt idx="15">
                  <c:v>1.7136358617643812E-2</c:v>
                </c:pt>
              </c:numCache>
            </c:numRef>
          </c:val>
          <c:extLst xmlns:c16r2="http://schemas.microsoft.com/office/drawing/2015/06/chart">
            <c:ext xmlns:c16="http://schemas.microsoft.com/office/drawing/2014/chart" uri="{C3380CC4-5D6E-409C-BE32-E72D297353CC}">
              <c16:uniqueId val="{00000002-C78D-4CE7-BE8E-80B063559429}"/>
            </c:ext>
          </c:extLst>
        </c:ser>
        <c:ser>
          <c:idx val="3"/>
          <c:order val="3"/>
          <c:tx>
            <c:strRef>
              <c:f>Intro_Exhibits_New!$B$121</c:f>
              <c:strCache>
                <c:ptCount val="1"/>
                <c:pt idx="0">
                  <c:v>Malawi</c:v>
                </c:pt>
              </c:strCache>
            </c:strRef>
          </c:tx>
          <c:spPr>
            <a:solidFill>
              <a:schemeClr val="accent4"/>
            </a:solidFill>
            <a:ln>
              <a:noFill/>
            </a:ln>
            <a:effectLst/>
          </c:spPr>
          <c:invertIfNegative val="0"/>
          <c:cat>
            <c:numRef>
              <c:f>Intro_Exhibits_New!$C$117:$R$117</c:f>
              <c:numCache>
                <c:formatCode>General</c:formatCode>
                <c:ptCount val="16"/>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numCache>
            </c:numRef>
          </c:cat>
          <c:val>
            <c:numRef>
              <c:f>Intro_Exhibits_New!$C$121:$R$121</c:f>
              <c:numCache>
                <c:formatCode>0%</c:formatCode>
                <c:ptCount val="16"/>
                <c:pt idx="0">
                  <c:v>6.5229357798165131E-3</c:v>
                </c:pt>
                <c:pt idx="1">
                  <c:v>6.8118811881188127E-3</c:v>
                </c:pt>
                <c:pt idx="2">
                  <c:v>6.8729977116704808E-3</c:v>
                </c:pt>
                <c:pt idx="3">
                  <c:v>3.8444998441882205E-3</c:v>
                </c:pt>
                <c:pt idx="4">
                  <c:v>7.2934407364787113E-3</c:v>
                </c:pt>
                <c:pt idx="5">
                  <c:v>7.133479212253829E-3</c:v>
                </c:pt>
                <c:pt idx="6">
                  <c:v>6.7178589294647328E-3</c:v>
                </c:pt>
                <c:pt idx="7">
                  <c:v>9.3667944958267541E-3</c:v>
                </c:pt>
                <c:pt idx="8">
                  <c:v>8.0460439766961104E-3</c:v>
                </c:pt>
                <c:pt idx="9">
                  <c:v>9.5073493781295433E-3</c:v>
                </c:pt>
                <c:pt idx="10">
                  <c:v>8.716666666666666E-3</c:v>
                </c:pt>
                <c:pt idx="11">
                  <c:v>5.8575712143928036E-3</c:v>
                </c:pt>
                <c:pt idx="12">
                  <c:v>8.011114797611147E-3</c:v>
                </c:pt>
                <c:pt idx="13">
                  <c:v>9.0108715346983153E-3</c:v>
                </c:pt>
                <c:pt idx="14">
                  <c:v>8.4667658730158725E-3</c:v>
                </c:pt>
                <c:pt idx="15">
                  <c:v>1.090536766987279E-2</c:v>
                </c:pt>
              </c:numCache>
            </c:numRef>
          </c:val>
          <c:extLst xmlns:c16r2="http://schemas.microsoft.com/office/drawing/2015/06/chart">
            <c:ext xmlns:c16="http://schemas.microsoft.com/office/drawing/2014/chart" uri="{C3380CC4-5D6E-409C-BE32-E72D297353CC}">
              <c16:uniqueId val="{00000003-C78D-4CE7-BE8E-80B063559429}"/>
            </c:ext>
          </c:extLst>
        </c:ser>
        <c:ser>
          <c:idx val="4"/>
          <c:order val="4"/>
          <c:tx>
            <c:strRef>
              <c:f>Intro_Exhibits_New!$B$122</c:f>
              <c:strCache>
                <c:ptCount val="1"/>
                <c:pt idx="0">
                  <c:v>Mozambique</c:v>
                </c:pt>
              </c:strCache>
            </c:strRef>
          </c:tx>
          <c:spPr>
            <a:solidFill>
              <a:schemeClr val="accent5"/>
            </a:solidFill>
            <a:ln>
              <a:noFill/>
            </a:ln>
            <a:effectLst/>
          </c:spPr>
          <c:invertIfNegative val="0"/>
          <c:cat>
            <c:numRef>
              <c:f>Intro_Exhibits_New!$C$117:$R$117</c:f>
              <c:numCache>
                <c:formatCode>General</c:formatCode>
                <c:ptCount val="16"/>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numCache>
            </c:numRef>
          </c:cat>
          <c:val>
            <c:numRef>
              <c:f>Intro_Exhibits_New!$C$122:$R$122</c:f>
              <c:numCache>
                <c:formatCode>0%</c:formatCode>
                <c:ptCount val="16"/>
                <c:pt idx="0">
                  <c:v>7.5158069883527459E-3</c:v>
                </c:pt>
                <c:pt idx="1">
                  <c:v>4.0693957968476356E-3</c:v>
                </c:pt>
                <c:pt idx="2">
                  <c:v>7.6960193003618813E-3</c:v>
                </c:pt>
                <c:pt idx="3">
                  <c:v>7.1065056766985045E-3</c:v>
                </c:pt>
                <c:pt idx="4">
                  <c:v>6.0195584531041639E-3</c:v>
                </c:pt>
                <c:pt idx="5">
                  <c:v>5.5096774193548383E-3</c:v>
                </c:pt>
                <c:pt idx="6">
                  <c:v>5.2766009550630592E-3</c:v>
                </c:pt>
                <c:pt idx="7">
                  <c:v>4.7374826518629233E-3</c:v>
                </c:pt>
                <c:pt idx="8">
                  <c:v>3.9751196172248806E-3</c:v>
                </c:pt>
                <c:pt idx="9">
                  <c:v>4.3115835777126103E-3</c:v>
                </c:pt>
                <c:pt idx="10">
                  <c:v>4.7707307465038404E-3</c:v>
                </c:pt>
                <c:pt idx="11">
                  <c:v>3.7984921178889652E-3</c:v>
                </c:pt>
                <c:pt idx="12">
                  <c:v>5.0462495905666564E-3</c:v>
                </c:pt>
                <c:pt idx="13">
                  <c:v>3.3003308571071849E-3</c:v>
                </c:pt>
                <c:pt idx="14">
                  <c:v>3.2087730676257295E-3</c:v>
                </c:pt>
                <c:pt idx="15">
                  <c:v>3.7834807861146756E-3</c:v>
                </c:pt>
              </c:numCache>
            </c:numRef>
          </c:val>
          <c:extLst xmlns:c16r2="http://schemas.microsoft.com/office/drawing/2015/06/chart">
            <c:ext xmlns:c16="http://schemas.microsoft.com/office/drawing/2014/chart" uri="{C3380CC4-5D6E-409C-BE32-E72D297353CC}">
              <c16:uniqueId val="{00000004-C78D-4CE7-BE8E-80B063559429}"/>
            </c:ext>
          </c:extLst>
        </c:ser>
        <c:ser>
          <c:idx val="5"/>
          <c:order val="5"/>
          <c:tx>
            <c:strRef>
              <c:f>Intro_Exhibits_New!$B$123</c:f>
              <c:strCache>
                <c:ptCount val="1"/>
                <c:pt idx="0">
                  <c:v>Sierra Leone</c:v>
                </c:pt>
              </c:strCache>
            </c:strRef>
          </c:tx>
          <c:spPr>
            <a:solidFill>
              <a:schemeClr val="accent6"/>
            </a:solidFill>
            <a:ln>
              <a:noFill/>
            </a:ln>
            <a:effectLst/>
          </c:spPr>
          <c:invertIfNegative val="0"/>
          <c:cat>
            <c:numRef>
              <c:f>Intro_Exhibits_New!$C$117:$R$117</c:f>
              <c:numCache>
                <c:formatCode>General</c:formatCode>
                <c:ptCount val="16"/>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numCache>
            </c:numRef>
          </c:cat>
          <c:val>
            <c:numRef>
              <c:f>Intro_Exhibits_New!$C$123:$R$123</c:f>
              <c:numCache>
                <c:formatCode>0%</c:formatCode>
                <c:ptCount val="16"/>
                <c:pt idx="0">
                  <c:v>5.740880503144654E-2</c:v>
                </c:pt>
                <c:pt idx="1">
                  <c:v>6.5215596330275238E-2</c:v>
                </c:pt>
                <c:pt idx="2">
                  <c:v>6.3297685554668803E-2</c:v>
                </c:pt>
                <c:pt idx="3">
                  <c:v>6.3780663780663785E-2</c:v>
                </c:pt>
                <c:pt idx="4">
                  <c:v>6.3823326432022084E-2</c:v>
                </c:pt>
                <c:pt idx="5">
                  <c:v>6.1723636363636356E-2</c:v>
                </c:pt>
                <c:pt idx="6">
                  <c:v>5.8955437665782498E-2</c:v>
                </c:pt>
                <c:pt idx="7">
                  <c:v>6.1320667284522706E-2</c:v>
                </c:pt>
                <c:pt idx="8">
                  <c:v>6.1526946107784426E-2</c:v>
                </c:pt>
                <c:pt idx="9">
                  <c:v>6.4282803585982068E-2</c:v>
                </c:pt>
                <c:pt idx="10">
                  <c:v>5.0108611326609778E-2</c:v>
                </c:pt>
                <c:pt idx="11">
                  <c:v>6.5153924566768606E-2</c:v>
                </c:pt>
                <c:pt idx="12">
                  <c:v>6.0506049447659124E-2</c:v>
                </c:pt>
                <c:pt idx="13">
                  <c:v>7.3159349593495931E-2</c:v>
                </c:pt>
                <c:pt idx="14">
                  <c:v>6.9166699900299111E-2</c:v>
                </c:pt>
                <c:pt idx="15">
                  <c:v>7.0395492289442474E-2</c:v>
                </c:pt>
              </c:numCache>
            </c:numRef>
          </c:val>
          <c:extLst xmlns:c16r2="http://schemas.microsoft.com/office/drawing/2015/06/chart">
            <c:ext xmlns:c16="http://schemas.microsoft.com/office/drawing/2014/chart" uri="{C3380CC4-5D6E-409C-BE32-E72D297353CC}">
              <c16:uniqueId val="{00000005-C78D-4CE7-BE8E-80B063559429}"/>
            </c:ext>
          </c:extLst>
        </c:ser>
        <c:ser>
          <c:idx val="6"/>
          <c:order val="6"/>
          <c:tx>
            <c:strRef>
              <c:f>Intro_Exhibits_New!$B$124</c:f>
              <c:strCache>
                <c:ptCount val="1"/>
                <c:pt idx="0">
                  <c:v>South Africa</c:v>
                </c:pt>
              </c:strCache>
            </c:strRef>
          </c:tx>
          <c:spPr>
            <a:solidFill>
              <a:schemeClr val="accent1">
                <a:lumMod val="60000"/>
              </a:schemeClr>
            </a:solidFill>
            <a:ln>
              <a:noFill/>
            </a:ln>
            <a:effectLst/>
          </c:spPr>
          <c:invertIfNegative val="0"/>
          <c:cat>
            <c:numRef>
              <c:f>Intro_Exhibits_New!$C$117:$R$117</c:f>
              <c:numCache>
                <c:formatCode>General</c:formatCode>
                <c:ptCount val="16"/>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numCache>
            </c:numRef>
          </c:cat>
          <c:val>
            <c:numRef>
              <c:f>Intro_Exhibits_New!$C$124:$R$124</c:f>
              <c:numCache>
                <c:formatCode>0%</c:formatCode>
                <c:ptCount val="16"/>
                <c:pt idx="0">
                  <c:v>1.1401735100211937E-2</c:v>
                </c:pt>
                <c:pt idx="1">
                  <c:v>1.0688227790807719E-2</c:v>
                </c:pt>
                <c:pt idx="2">
                  <c:v>9.7731594534213127E-3</c:v>
                </c:pt>
                <c:pt idx="3">
                  <c:v>9.2439973524444247E-3</c:v>
                </c:pt>
                <c:pt idx="4">
                  <c:v>8.864665995887833E-3</c:v>
                </c:pt>
                <c:pt idx="5">
                  <c:v>8.3334264388684569E-3</c:v>
                </c:pt>
                <c:pt idx="6">
                  <c:v>7.8144545846110802E-3</c:v>
                </c:pt>
                <c:pt idx="7">
                  <c:v>7.1643928033478391E-3</c:v>
                </c:pt>
                <c:pt idx="8">
                  <c:v>6.6801362769336996E-3</c:v>
                </c:pt>
                <c:pt idx="9">
                  <c:v>6.5449673410219065E-3</c:v>
                </c:pt>
                <c:pt idx="10">
                  <c:v>6.3218932830333445E-3</c:v>
                </c:pt>
                <c:pt idx="11">
                  <c:v>6.2754402437940815E-3</c:v>
                </c:pt>
                <c:pt idx="12">
                  <c:v>6.2849450835038567E-3</c:v>
                </c:pt>
                <c:pt idx="13">
                  <c:v>6.1594485933894492E-3</c:v>
                </c:pt>
                <c:pt idx="14">
                  <c:v>6.2180064528633153E-3</c:v>
                </c:pt>
                <c:pt idx="15">
                  <c:v>6.2710723804843011E-3</c:v>
                </c:pt>
              </c:numCache>
            </c:numRef>
          </c:val>
          <c:extLst xmlns:c16r2="http://schemas.microsoft.com/office/drawing/2015/06/chart">
            <c:ext xmlns:c16="http://schemas.microsoft.com/office/drawing/2014/chart" uri="{C3380CC4-5D6E-409C-BE32-E72D297353CC}">
              <c16:uniqueId val="{00000006-C78D-4CE7-BE8E-80B063559429}"/>
            </c:ext>
          </c:extLst>
        </c:ser>
        <c:ser>
          <c:idx val="7"/>
          <c:order val="7"/>
          <c:tx>
            <c:strRef>
              <c:f>Intro_Exhibits_New!$B$125</c:f>
              <c:strCache>
                <c:ptCount val="1"/>
                <c:pt idx="0">
                  <c:v>Uganda</c:v>
                </c:pt>
              </c:strCache>
            </c:strRef>
          </c:tx>
          <c:spPr>
            <a:solidFill>
              <a:schemeClr val="accent2">
                <a:lumMod val="60000"/>
              </a:schemeClr>
            </a:solidFill>
            <a:ln>
              <a:noFill/>
            </a:ln>
            <a:effectLst/>
          </c:spPr>
          <c:invertIfNegative val="0"/>
          <c:cat>
            <c:numRef>
              <c:f>Intro_Exhibits_New!$C$117:$R$117</c:f>
              <c:numCache>
                <c:formatCode>General</c:formatCode>
                <c:ptCount val="16"/>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numCache>
            </c:numRef>
          </c:cat>
          <c:val>
            <c:numRef>
              <c:f>Intro_Exhibits_New!$C$125:$R$125</c:f>
              <c:numCache>
                <c:formatCode>0%</c:formatCode>
                <c:ptCount val="16"/>
                <c:pt idx="0">
                  <c:v>2.9552687038988411E-2</c:v>
                </c:pt>
                <c:pt idx="1">
                  <c:v>2.9664961636828645E-2</c:v>
                </c:pt>
                <c:pt idx="2">
                  <c:v>2.9668094924192485E-2</c:v>
                </c:pt>
                <c:pt idx="3">
                  <c:v>2.9424534259551625E-2</c:v>
                </c:pt>
                <c:pt idx="4">
                  <c:v>3.9291008033169213E-2</c:v>
                </c:pt>
                <c:pt idx="5">
                  <c:v>4.4401777777777776E-2</c:v>
                </c:pt>
                <c:pt idx="6">
                  <c:v>5.0631626688167702E-2</c:v>
                </c:pt>
                <c:pt idx="7">
                  <c:v>4.9707507312317191E-2</c:v>
                </c:pt>
                <c:pt idx="8">
                  <c:v>3.2761510605276774E-2</c:v>
                </c:pt>
                <c:pt idx="9">
                  <c:v>3.3499415887850464E-2</c:v>
                </c:pt>
                <c:pt idx="10">
                  <c:v>3.6021393890349987E-2</c:v>
                </c:pt>
                <c:pt idx="11">
                  <c:v>3.1963204153194591E-2</c:v>
                </c:pt>
                <c:pt idx="12">
                  <c:v>3.375211187906714E-2</c:v>
                </c:pt>
                <c:pt idx="13">
                  <c:v>2.8892137251884904E-2</c:v>
                </c:pt>
                <c:pt idx="14">
                  <c:v>3.0165813354048231E-2</c:v>
                </c:pt>
                <c:pt idx="15">
                  <c:v>3.0122225732564571E-2</c:v>
                </c:pt>
              </c:numCache>
            </c:numRef>
          </c:val>
          <c:extLst xmlns:c16r2="http://schemas.microsoft.com/office/drawing/2015/06/chart">
            <c:ext xmlns:c16="http://schemas.microsoft.com/office/drawing/2014/chart" uri="{C3380CC4-5D6E-409C-BE32-E72D297353CC}">
              <c16:uniqueId val="{00000007-C78D-4CE7-BE8E-80B063559429}"/>
            </c:ext>
          </c:extLst>
        </c:ser>
        <c:ser>
          <c:idx val="8"/>
          <c:order val="8"/>
          <c:tx>
            <c:strRef>
              <c:f>Intro_Exhibits_New!$B$126</c:f>
              <c:strCache>
                <c:ptCount val="1"/>
                <c:pt idx="0">
                  <c:v>United Republic of Tanzania</c:v>
                </c:pt>
              </c:strCache>
            </c:strRef>
          </c:tx>
          <c:spPr>
            <a:solidFill>
              <a:schemeClr val="accent3">
                <a:lumMod val="60000"/>
              </a:schemeClr>
            </a:solidFill>
            <a:ln>
              <a:noFill/>
            </a:ln>
            <a:effectLst/>
          </c:spPr>
          <c:invertIfNegative val="0"/>
          <c:cat>
            <c:numRef>
              <c:f>Intro_Exhibits_New!$C$117:$R$117</c:f>
              <c:numCache>
                <c:formatCode>General</c:formatCode>
                <c:ptCount val="16"/>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numCache>
            </c:numRef>
          </c:cat>
          <c:val>
            <c:numRef>
              <c:f>Intro_Exhibits_New!$C$126:$R$126</c:f>
              <c:numCache>
                <c:formatCode>0%</c:formatCode>
                <c:ptCount val="16"/>
                <c:pt idx="0">
                  <c:v>2.2535935645522882E-2</c:v>
                </c:pt>
                <c:pt idx="1">
                  <c:v>2.7065125240847785E-2</c:v>
                </c:pt>
                <c:pt idx="2">
                  <c:v>3.2519557385486363E-2</c:v>
                </c:pt>
                <c:pt idx="3">
                  <c:v>3.6554981549815499E-2</c:v>
                </c:pt>
                <c:pt idx="4">
                  <c:v>4.0094339622641507E-2</c:v>
                </c:pt>
                <c:pt idx="5">
                  <c:v>3.2254160225516054E-2</c:v>
                </c:pt>
                <c:pt idx="6">
                  <c:v>3.1472891566265059E-2</c:v>
                </c:pt>
                <c:pt idx="7">
                  <c:v>3.1777457742742363E-2</c:v>
                </c:pt>
                <c:pt idx="8">
                  <c:v>2.9696311123820415E-2</c:v>
                </c:pt>
                <c:pt idx="9">
                  <c:v>2.601005876436021E-2</c:v>
                </c:pt>
                <c:pt idx="10">
                  <c:v>2.6965049963441384E-2</c:v>
                </c:pt>
                <c:pt idx="11">
                  <c:v>2.5733760086552766E-2</c:v>
                </c:pt>
                <c:pt idx="12">
                  <c:v>1.8896973896973899E-2</c:v>
                </c:pt>
                <c:pt idx="13">
                  <c:v>1.650865582108043E-2</c:v>
                </c:pt>
                <c:pt idx="14">
                  <c:v>1.676724553012551E-2</c:v>
                </c:pt>
                <c:pt idx="15">
                  <c:v>1.543452572779031E-2</c:v>
                </c:pt>
              </c:numCache>
            </c:numRef>
          </c:val>
          <c:extLst xmlns:c16r2="http://schemas.microsoft.com/office/drawing/2015/06/chart">
            <c:ext xmlns:c16="http://schemas.microsoft.com/office/drawing/2014/chart" uri="{C3380CC4-5D6E-409C-BE32-E72D297353CC}">
              <c16:uniqueId val="{00000008-C78D-4CE7-BE8E-80B063559429}"/>
            </c:ext>
          </c:extLst>
        </c:ser>
        <c:ser>
          <c:idx val="9"/>
          <c:order val="9"/>
          <c:tx>
            <c:strRef>
              <c:f>Intro_Exhibits_New!$B$127</c:f>
              <c:strCache>
                <c:ptCount val="1"/>
                <c:pt idx="0">
                  <c:v>Zimbabwe</c:v>
                </c:pt>
              </c:strCache>
            </c:strRef>
          </c:tx>
          <c:spPr>
            <a:solidFill>
              <a:schemeClr val="accent4">
                <a:lumMod val="60000"/>
              </a:schemeClr>
            </a:solidFill>
            <a:ln>
              <a:noFill/>
            </a:ln>
            <a:effectLst/>
          </c:spPr>
          <c:invertIfNegative val="0"/>
          <c:cat>
            <c:numRef>
              <c:f>Intro_Exhibits_New!$C$117:$R$117</c:f>
              <c:numCache>
                <c:formatCode>General</c:formatCode>
                <c:ptCount val="16"/>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numCache>
            </c:numRef>
          </c:cat>
          <c:val>
            <c:numRef>
              <c:f>Intro_Exhibits_New!$C$127:$R$127</c:f>
              <c:numCache>
                <c:formatCode>0%</c:formatCode>
                <c:ptCount val="16"/>
                <c:pt idx="0">
                  <c:v>0</c:v>
                </c:pt>
                <c:pt idx="1">
                  <c:v>0</c:v>
                </c:pt>
                <c:pt idx="2">
                  <c:v>0</c:v>
                </c:pt>
                <c:pt idx="3">
                  <c:v>0</c:v>
                </c:pt>
                <c:pt idx="4">
                  <c:v>0</c:v>
                </c:pt>
                <c:pt idx="5">
                  <c:v>0</c:v>
                </c:pt>
                <c:pt idx="6">
                  <c:v>0</c:v>
                </c:pt>
                <c:pt idx="7">
                  <c:v>0</c:v>
                </c:pt>
                <c:pt idx="8">
                  <c:v>0</c:v>
                </c:pt>
                <c:pt idx="9">
                  <c:v>0</c:v>
                </c:pt>
                <c:pt idx="10">
                  <c:v>4.6345361918913176E-2</c:v>
                </c:pt>
                <c:pt idx="11">
                  <c:v>3.5455366922234388E-2</c:v>
                </c:pt>
                <c:pt idx="12">
                  <c:v>2.7301944646171226E-2</c:v>
                </c:pt>
                <c:pt idx="13">
                  <c:v>2.2320237212750185E-2</c:v>
                </c:pt>
                <c:pt idx="14">
                  <c:v>2.3882792139184334E-2</c:v>
                </c:pt>
                <c:pt idx="15">
                  <c:v>2.6260350925861712E-2</c:v>
                </c:pt>
              </c:numCache>
            </c:numRef>
          </c:val>
          <c:extLst xmlns:c16r2="http://schemas.microsoft.com/office/drawing/2015/06/chart">
            <c:ext xmlns:c16="http://schemas.microsoft.com/office/drawing/2014/chart" uri="{C3380CC4-5D6E-409C-BE32-E72D297353CC}">
              <c16:uniqueId val="{00000009-C78D-4CE7-BE8E-80B063559429}"/>
            </c:ext>
          </c:extLst>
        </c:ser>
        <c:dLbls>
          <c:showLegendKey val="0"/>
          <c:showVal val="0"/>
          <c:showCatName val="0"/>
          <c:showSerName val="0"/>
          <c:showPercent val="0"/>
          <c:showBubbleSize val="0"/>
        </c:dLbls>
        <c:gapWidth val="150"/>
        <c:overlap val="100"/>
        <c:axId val="160384944"/>
        <c:axId val="160385504"/>
      </c:barChart>
      <c:catAx>
        <c:axId val="160384944"/>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dk1">
                    <a:lumMod val="65000"/>
                    <a:lumOff val="35000"/>
                  </a:schemeClr>
                </a:solidFill>
                <a:latin typeface="+mn-lt"/>
                <a:ea typeface="+mn-ea"/>
                <a:cs typeface="+mn-cs"/>
              </a:defRPr>
            </a:pPr>
            <a:endParaRPr lang="en-US"/>
          </a:p>
        </c:txPr>
        <c:crossAx val="160385504"/>
        <c:crosses val="autoZero"/>
        <c:auto val="1"/>
        <c:lblAlgn val="ctr"/>
        <c:lblOffset val="100"/>
        <c:noMultiLvlLbl val="0"/>
      </c:catAx>
      <c:valAx>
        <c:axId val="160385504"/>
        <c:scaling>
          <c:orientation val="minMax"/>
        </c:scaling>
        <c:delete val="0"/>
        <c:axPos val="l"/>
        <c:majorGridlines>
          <c:spPr>
            <a:ln w="9525" cap="flat" cmpd="sng" algn="ctr">
              <a:solidFill>
                <a:schemeClr val="dk1">
                  <a:lumMod val="15000"/>
                  <a:lumOff val="85000"/>
                </a:schemeClr>
              </a:solidFill>
              <a:round/>
            </a:ln>
            <a:effectLst/>
          </c:spPr>
        </c:majorGridlines>
        <c:numFmt formatCode="0%"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crossAx val="160384944"/>
        <c:crosses val="autoZero"/>
        <c:crossBetween val="between"/>
      </c:valAx>
      <c:spPr>
        <a:pattFill prst="ltDnDiag">
          <a:fgClr>
            <a:schemeClr val="dk1">
              <a:lumMod val="15000"/>
              <a:lumOff val="85000"/>
            </a:schemeClr>
          </a:fgClr>
          <a:bgClr>
            <a:schemeClr val="lt1"/>
          </a:bgClr>
        </a:patt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Deaths under 5 due to Neonatal Disorder</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'[Group 10 - Exhibits kieran.xlsx]Exhibits for 4 Diseases'!$B$17</c:f>
              <c:strCache>
                <c:ptCount val="1"/>
                <c:pt idx="0">
                  <c:v>Ethiopia</c:v>
                </c:pt>
              </c:strCache>
            </c:strRef>
          </c:tx>
          <c:spPr>
            <a:ln w="28575" cap="rnd">
              <a:solidFill>
                <a:schemeClr val="accent1"/>
              </a:solidFill>
              <a:round/>
            </a:ln>
            <a:effectLst/>
          </c:spPr>
          <c:marker>
            <c:symbol val="none"/>
          </c:marker>
          <c:val>
            <c:numRef>
              <c:f>'[Group 10 - Exhibits kieran.xlsx]Exhibits for 4 Diseases'!$C$17:$S$17</c:f>
              <c:numCache>
                <c:formatCode>General</c:formatCode>
                <c:ptCount val="17"/>
                <c:pt idx="0">
                  <c:v>74802.258260000002</c:v>
                </c:pt>
                <c:pt idx="1">
                  <c:v>74408.348020000005</c:v>
                </c:pt>
                <c:pt idx="2">
                  <c:v>73603.929780000006</c:v>
                </c:pt>
                <c:pt idx="3">
                  <c:v>73190.291809999995</c:v>
                </c:pt>
                <c:pt idx="4">
                  <c:v>72700.308999999994</c:v>
                </c:pt>
                <c:pt idx="5">
                  <c:v>72694.246509999997</c:v>
                </c:pt>
                <c:pt idx="6">
                  <c:v>72462.74914</c:v>
                </c:pt>
                <c:pt idx="7">
                  <c:v>71885.755590000001</c:v>
                </c:pt>
                <c:pt idx="8">
                  <c:v>70691.465379999994</c:v>
                </c:pt>
                <c:pt idx="9">
                  <c:v>68993.608340000006</c:v>
                </c:pt>
                <c:pt idx="10">
                  <c:v>67770.364149999994</c:v>
                </c:pt>
                <c:pt idx="11">
                  <c:v>65379.093780000003</c:v>
                </c:pt>
                <c:pt idx="12">
                  <c:v>62897.631630000003</c:v>
                </c:pt>
                <c:pt idx="13">
                  <c:v>60331.961000000003</c:v>
                </c:pt>
                <c:pt idx="14">
                  <c:v>56569.039729999997</c:v>
                </c:pt>
                <c:pt idx="15">
                  <c:v>55879.288829999998</c:v>
                </c:pt>
                <c:pt idx="16">
                  <c:v>54203.094210000003</c:v>
                </c:pt>
              </c:numCache>
            </c:numRef>
          </c:val>
          <c:smooth val="0"/>
          <c:extLst xmlns:c16r2="http://schemas.microsoft.com/office/drawing/2015/06/chart">
            <c:ext xmlns:c16="http://schemas.microsoft.com/office/drawing/2014/chart" uri="{C3380CC4-5D6E-409C-BE32-E72D297353CC}">
              <c16:uniqueId val="{00000000-05DB-C746-BF5D-3FF65AB2AED2}"/>
            </c:ext>
          </c:extLst>
        </c:ser>
        <c:ser>
          <c:idx val="1"/>
          <c:order val="1"/>
          <c:tx>
            <c:strRef>
              <c:f>'[Group 10 - Exhibits kieran.xlsx]Exhibits for 4 Diseases'!$B$18</c:f>
              <c:strCache>
                <c:ptCount val="1"/>
                <c:pt idx="0">
                  <c:v>Ghana</c:v>
                </c:pt>
              </c:strCache>
            </c:strRef>
          </c:tx>
          <c:spPr>
            <a:ln w="28575" cap="rnd">
              <a:solidFill>
                <a:schemeClr val="accent2"/>
              </a:solidFill>
              <a:round/>
            </a:ln>
            <a:effectLst/>
          </c:spPr>
          <c:marker>
            <c:symbol val="none"/>
          </c:marker>
          <c:val>
            <c:numRef>
              <c:f>'[Group 10 - Exhibits kieran.xlsx]Exhibits for 4 Diseases'!$C$18:$S$18</c:f>
              <c:numCache>
                <c:formatCode>General</c:formatCode>
                <c:ptCount val="17"/>
                <c:pt idx="0">
                  <c:v>16750.04149</c:v>
                </c:pt>
                <c:pt idx="1">
                  <c:v>17198.825049999999</c:v>
                </c:pt>
                <c:pt idx="2">
                  <c:v>17612.982510000002</c:v>
                </c:pt>
                <c:pt idx="3">
                  <c:v>18118.409680000001</c:v>
                </c:pt>
                <c:pt idx="4">
                  <c:v>18658.918580000001</c:v>
                </c:pt>
                <c:pt idx="5">
                  <c:v>19176.648249999998</c:v>
                </c:pt>
                <c:pt idx="6">
                  <c:v>19668.13752</c:v>
                </c:pt>
                <c:pt idx="7">
                  <c:v>20079.153450000002</c:v>
                </c:pt>
                <c:pt idx="8">
                  <c:v>20413.15379</c:v>
                </c:pt>
                <c:pt idx="9">
                  <c:v>20906.925719999999</c:v>
                </c:pt>
                <c:pt idx="10">
                  <c:v>21278.142080000001</c:v>
                </c:pt>
                <c:pt idx="11">
                  <c:v>21098.322649999998</c:v>
                </c:pt>
                <c:pt idx="12">
                  <c:v>20492.098679999999</c:v>
                </c:pt>
                <c:pt idx="13">
                  <c:v>19806.626420000001</c:v>
                </c:pt>
                <c:pt idx="14">
                  <c:v>19199.184850000001</c:v>
                </c:pt>
                <c:pt idx="15">
                  <c:v>18715.26859</c:v>
                </c:pt>
                <c:pt idx="16">
                  <c:v>18167.82605</c:v>
                </c:pt>
              </c:numCache>
            </c:numRef>
          </c:val>
          <c:smooth val="0"/>
          <c:extLst xmlns:c16r2="http://schemas.microsoft.com/office/drawing/2015/06/chart">
            <c:ext xmlns:c16="http://schemas.microsoft.com/office/drawing/2014/chart" uri="{C3380CC4-5D6E-409C-BE32-E72D297353CC}">
              <c16:uniqueId val="{00000001-05DB-C746-BF5D-3FF65AB2AED2}"/>
            </c:ext>
          </c:extLst>
        </c:ser>
        <c:ser>
          <c:idx val="2"/>
          <c:order val="2"/>
          <c:tx>
            <c:strRef>
              <c:f>'[Group 10 - Exhibits kieran.xlsx]Exhibits for 4 Diseases'!$B$19</c:f>
              <c:strCache>
                <c:ptCount val="1"/>
                <c:pt idx="0">
                  <c:v>Kenya</c:v>
                </c:pt>
              </c:strCache>
            </c:strRef>
          </c:tx>
          <c:spPr>
            <a:ln w="28575" cap="rnd">
              <a:solidFill>
                <a:schemeClr val="accent3"/>
              </a:solidFill>
              <a:round/>
            </a:ln>
            <a:effectLst/>
          </c:spPr>
          <c:marker>
            <c:symbol val="none"/>
          </c:marker>
          <c:val>
            <c:numRef>
              <c:f>'[Group 10 - Exhibits kieran.xlsx]Exhibits for 4 Diseases'!$C$19:$S$19</c:f>
              <c:numCache>
                <c:formatCode>General</c:formatCode>
                <c:ptCount val="17"/>
                <c:pt idx="0">
                  <c:v>21565.176380000001</c:v>
                </c:pt>
                <c:pt idx="1">
                  <c:v>21691.713210000002</c:v>
                </c:pt>
                <c:pt idx="2">
                  <c:v>21855.9257</c:v>
                </c:pt>
                <c:pt idx="3">
                  <c:v>21736.400310000001</c:v>
                </c:pt>
                <c:pt idx="4">
                  <c:v>21657.498149999999</c:v>
                </c:pt>
                <c:pt idx="5">
                  <c:v>21533.585459999998</c:v>
                </c:pt>
                <c:pt idx="6">
                  <c:v>21294.260480000001</c:v>
                </c:pt>
                <c:pt idx="7">
                  <c:v>21154.036599999999</c:v>
                </c:pt>
                <c:pt idx="8">
                  <c:v>20751.554830000001</c:v>
                </c:pt>
                <c:pt idx="9">
                  <c:v>20669.427899999999</c:v>
                </c:pt>
                <c:pt idx="10">
                  <c:v>20728.536220000002</c:v>
                </c:pt>
                <c:pt idx="11">
                  <c:v>20512.668720000001</c:v>
                </c:pt>
                <c:pt idx="12">
                  <c:v>20241.921679999999</c:v>
                </c:pt>
                <c:pt idx="13">
                  <c:v>19989.36895</c:v>
                </c:pt>
                <c:pt idx="14">
                  <c:v>19348.46099</c:v>
                </c:pt>
                <c:pt idx="15">
                  <c:v>18939.532469999998</c:v>
                </c:pt>
                <c:pt idx="16">
                  <c:v>18870.037199999999</c:v>
                </c:pt>
              </c:numCache>
            </c:numRef>
          </c:val>
          <c:smooth val="0"/>
          <c:extLst xmlns:c16r2="http://schemas.microsoft.com/office/drawing/2015/06/chart">
            <c:ext xmlns:c16="http://schemas.microsoft.com/office/drawing/2014/chart" uri="{C3380CC4-5D6E-409C-BE32-E72D297353CC}">
              <c16:uniqueId val="{00000002-05DB-C746-BF5D-3FF65AB2AED2}"/>
            </c:ext>
          </c:extLst>
        </c:ser>
        <c:ser>
          <c:idx val="3"/>
          <c:order val="3"/>
          <c:tx>
            <c:strRef>
              <c:f>'[Group 10 - Exhibits kieran.xlsx]Exhibits for 4 Diseases'!$B$20</c:f>
              <c:strCache>
                <c:ptCount val="1"/>
                <c:pt idx="0">
                  <c:v>Malawi</c:v>
                </c:pt>
              </c:strCache>
            </c:strRef>
          </c:tx>
          <c:spPr>
            <a:ln w="28575" cap="rnd">
              <a:solidFill>
                <a:schemeClr val="accent4"/>
              </a:solidFill>
              <a:round/>
            </a:ln>
            <a:effectLst/>
          </c:spPr>
          <c:marker>
            <c:symbol val="none"/>
          </c:marker>
          <c:val>
            <c:numRef>
              <c:f>'[Group 10 - Exhibits kieran.xlsx]Exhibits for 4 Diseases'!$C$20:$S$20</c:f>
              <c:numCache>
                <c:formatCode>General</c:formatCode>
                <c:ptCount val="17"/>
                <c:pt idx="0">
                  <c:v>14728.11217</c:v>
                </c:pt>
                <c:pt idx="1">
                  <c:v>14625.030049999999</c:v>
                </c:pt>
                <c:pt idx="2">
                  <c:v>14465.621499999999</c:v>
                </c:pt>
                <c:pt idx="3">
                  <c:v>14293.905430000001</c:v>
                </c:pt>
                <c:pt idx="4">
                  <c:v>14186.254999999999</c:v>
                </c:pt>
                <c:pt idx="5">
                  <c:v>14252.28782</c:v>
                </c:pt>
                <c:pt idx="6">
                  <c:v>14453.599469999999</c:v>
                </c:pt>
                <c:pt idx="7">
                  <c:v>14781.025540000001</c:v>
                </c:pt>
                <c:pt idx="8">
                  <c:v>15095.160550000001</c:v>
                </c:pt>
                <c:pt idx="9">
                  <c:v>15389.092479999999</c:v>
                </c:pt>
                <c:pt idx="10">
                  <c:v>15812.56077</c:v>
                </c:pt>
                <c:pt idx="11">
                  <c:v>15986.238240000001</c:v>
                </c:pt>
                <c:pt idx="12">
                  <c:v>16024.224200000001</c:v>
                </c:pt>
                <c:pt idx="13">
                  <c:v>15969.570680000001</c:v>
                </c:pt>
                <c:pt idx="14">
                  <c:v>15770.028850000001</c:v>
                </c:pt>
                <c:pt idx="15">
                  <c:v>15436.95211</c:v>
                </c:pt>
                <c:pt idx="16">
                  <c:v>15079.78073</c:v>
                </c:pt>
              </c:numCache>
            </c:numRef>
          </c:val>
          <c:smooth val="0"/>
          <c:extLst xmlns:c16r2="http://schemas.microsoft.com/office/drawing/2015/06/chart">
            <c:ext xmlns:c16="http://schemas.microsoft.com/office/drawing/2014/chart" uri="{C3380CC4-5D6E-409C-BE32-E72D297353CC}">
              <c16:uniqueId val="{00000003-05DB-C746-BF5D-3FF65AB2AED2}"/>
            </c:ext>
          </c:extLst>
        </c:ser>
        <c:ser>
          <c:idx val="4"/>
          <c:order val="4"/>
          <c:tx>
            <c:strRef>
              <c:f>'[Group 10 - Exhibits kieran.xlsx]Exhibits for 4 Diseases'!$B$21</c:f>
              <c:strCache>
                <c:ptCount val="1"/>
                <c:pt idx="0">
                  <c:v>Mozambique</c:v>
                </c:pt>
              </c:strCache>
            </c:strRef>
          </c:tx>
          <c:spPr>
            <a:ln w="28575" cap="rnd">
              <a:solidFill>
                <a:schemeClr val="accent5"/>
              </a:solidFill>
              <a:round/>
            </a:ln>
            <a:effectLst/>
          </c:spPr>
          <c:marker>
            <c:symbol val="none"/>
          </c:marker>
          <c:val>
            <c:numRef>
              <c:f>'[Group 10 - Exhibits kieran.xlsx]Exhibits for 4 Diseases'!$C$21:$S$21</c:f>
              <c:numCache>
                <c:formatCode>General</c:formatCode>
                <c:ptCount val="17"/>
                <c:pt idx="0">
                  <c:v>24036.173910000001</c:v>
                </c:pt>
                <c:pt idx="1">
                  <c:v>24104.783049999998</c:v>
                </c:pt>
                <c:pt idx="2">
                  <c:v>24192.272089999999</c:v>
                </c:pt>
                <c:pt idx="3">
                  <c:v>24338.95953</c:v>
                </c:pt>
                <c:pt idx="4">
                  <c:v>24634.27187</c:v>
                </c:pt>
                <c:pt idx="5">
                  <c:v>25066.79276</c:v>
                </c:pt>
                <c:pt idx="6">
                  <c:v>25259.497469999998</c:v>
                </c:pt>
                <c:pt idx="7">
                  <c:v>25456.534439999999</c:v>
                </c:pt>
                <c:pt idx="8">
                  <c:v>25637.493839999999</c:v>
                </c:pt>
                <c:pt idx="9">
                  <c:v>25612.357530000001</c:v>
                </c:pt>
                <c:pt idx="10">
                  <c:v>25423.02447</c:v>
                </c:pt>
                <c:pt idx="11">
                  <c:v>25224.711920000002</c:v>
                </c:pt>
                <c:pt idx="12">
                  <c:v>24948.985769999999</c:v>
                </c:pt>
                <c:pt idx="13">
                  <c:v>24571.878250000002</c:v>
                </c:pt>
                <c:pt idx="14">
                  <c:v>24121.807540000002</c:v>
                </c:pt>
                <c:pt idx="15">
                  <c:v>23691.63279</c:v>
                </c:pt>
                <c:pt idx="16">
                  <c:v>23118.387040000001</c:v>
                </c:pt>
              </c:numCache>
            </c:numRef>
          </c:val>
          <c:smooth val="0"/>
          <c:extLst xmlns:c16r2="http://schemas.microsoft.com/office/drawing/2015/06/chart">
            <c:ext xmlns:c16="http://schemas.microsoft.com/office/drawing/2014/chart" uri="{C3380CC4-5D6E-409C-BE32-E72D297353CC}">
              <c16:uniqueId val="{00000004-05DB-C746-BF5D-3FF65AB2AED2}"/>
            </c:ext>
          </c:extLst>
        </c:ser>
        <c:ser>
          <c:idx val="5"/>
          <c:order val="5"/>
          <c:tx>
            <c:strRef>
              <c:f>'[Group 10 - Exhibits kieran.xlsx]Exhibits for 4 Diseases'!$B$22</c:f>
              <c:strCache>
                <c:ptCount val="1"/>
                <c:pt idx="0">
                  <c:v>Sierra Leone</c:v>
                </c:pt>
              </c:strCache>
            </c:strRef>
          </c:tx>
          <c:spPr>
            <a:ln w="28575" cap="rnd">
              <a:solidFill>
                <a:schemeClr val="accent6"/>
              </a:solidFill>
              <a:round/>
            </a:ln>
            <a:effectLst/>
          </c:spPr>
          <c:marker>
            <c:symbol val="none"/>
          </c:marker>
          <c:val>
            <c:numRef>
              <c:f>'[Group 10 - Exhibits kieran.xlsx]Exhibits for 4 Diseases'!$C$22:$S$22</c:f>
              <c:numCache>
                <c:formatCode>General</c:formatCode>
                <c:ptCount val="17"/>
                <c:pt idx="0">
                  <c:v>5668.7245389999998</c:v>
                </c:pt>
                <c:pt idx="1">
                  <c:v>5779.704874</c:v>
                </c:pt>
                <c:pt idx="2">
                  <c:v>5915.3384779999997</c:v>
                </c:pt>
                <c:pt idx="3">
                  <c:v>6084.3292579999998</c:v>
                </c:pt>
                <c:pt idx="4">
                  <c:v>6242.5667549999998</c:v>
                </c:pt>
                <c:pt idx="5">
                  <c:v>6360.0225909999999</c:v>
                </c:pt>
                <c:pt idx="6">
                  <c:v>6411.1647350000003</c:v>
                </c:pt>
                <c:pt idx="7">
                  <c:v>6432.4921720000002</c:v>
                </c:pt>
                <c:pt idx="8">
                  <c:v>6402.9494450000002</c:v>
                </c:pt>
                <c:pt idx="9">
                  <c:v>6392.8800069999998</c:v>
                </c:pt>
                <c:pt idx="10">
                  <c:v>6386.1293910000004</c:v>
                </c:pt>
                <c:pt idx="11">
                  <c:v>6354.5671089999996</c:v>
                </c:pt>
                <c:pt idx="12">
                  <c:v>6302.0101759999998</c:v>
                </c:pt>
                <c:pt idx="13">
                  <c:v>6214.58349</c:v>
                </c:pt>
                <c:pt idx="14">
                  <c:v>6182.8647270000001</c:v>
                </c:pt>
                <c:pt idx="15">
                  <c:v>6167.6672639999997</c:v>
                </c:pt>
                <c:pt idx="16">
                  <c:v>6152.0886110000001</c:v>
                </c:pt>
              </c:numCache>
            </c:numRef>
          </c:val>
          <c:smooth val="0"/>
          <c:extLst xmlns:c16r2="http://schemas.microsoft.com/office/drawing/2015/06/chart">
            <c:ext xmlns:c16="http://schemas.microsoft.com/office/drawing/2014/chart" uri="{C3380CC4-5D6E-409C-BE32-E72D297353CC}">
              <c16:uniqueId val="{00000005-05DB-C746-BF5D-3FF65AB2AED2}"/>
            </c:ext>
          </c:extLst>
        </c:ser>
        <c:ser>
          <c:idx val="6"/>
          <c:order val="6"/>
          <c:tx>
            <c:strRef>
              <c:f>'[Group 10 - Exhibits kieran.xlsx]Exhibits for 4 Diseases'!$B$23</c:f>
              <c:strCache>
                <c:ptCount val="1"/>
                <c:pt idx="0">
                  <c:v>South Africa</c:v>
                </c:pt>
              </c:strCache>
            </c:strRef>
          </c:tx>
          <c:spPr>
            <a:ln w="28575" cap="rnd">
              <a:solidFill>
                <a:schemeClr val="accent1">
                  <a:lumMod val="60000"/>
                </a:schemeClr>
              </a:solidFill>
              <a:round/>
            </a:ln>
            <a:effectLst/>
          </c:spPr>
          <c:marker>
            <c:symbol val="none"/>
          </c:marker>
          <c:val>
            <c:numRef>
              <c:f>'[Group 10 - Exhibits kieran.xlsx]Exhibits for 4 Diseases'!$C$23:$S$23</c:f>
              <c:numCache>
                <c:formatCode>General</c:formatCode>
                <c:ptCount val="17"/>
                <c:pt idx="0">
                  <c:v>18948.033810000001</c:v>
                </c:pt>
                <c:pt idx="1">
                  <c:v>18966.200410000001</c:v>
                </c:pt>
                <c:pt idx="2">
                  <c:v>19034.015790000001</c:v>
                </c:pt>
                <c:pt idx="3">
                  <c:v>19176.845539999998</c:v>
                </c:pt>
                <c:pt idx="4">
                  <c:v>19231.647410000001</c:v>
                </c:pt>
                <c:pt idx="5">
                  <c:v>19369.882870000001</c:v>
                </c:pt>
                <c:pt idx="6">
                  <c:v>19324.113130000002</c:v>
                </c:pt>
                <c:pt idx="7">
                  <c:v>19241.35425</c:v>
                </c:pt>
                <c:pt idx="8">
                  <c:v>19058.39399</c:v>
                </c:pt>
                <c:pt idx="9">
                  <c:v>18434.134030000001</c:v>
                </c:pt>
                <c:pt idx="10">
                  <c:v>17259.970740000001</c:v>
                </c:pt>
                <c:pt idx="11">
                  <c:v>16125.9954</c:v>
                </c:pt>
                <c:pt idx="12">
                  <c:v>15495.956630000001</c:v>
                </c:pt>
                <c:pt idx="13">
                  <c:v>15187.82573</c:v>
                </c:pt>
                <c:pt idx="14">
                  <c:v>14962.863160000001</c:v>
                </c:pt>
                <c:pt idx="15">
                  <c:v>14349.61411</c:v>
                </c:pt>
                <c:pt idx="16">
                  <c:v>13765.32828</c:v>
                </c:pt>
              </c:numCache>
            </c:numRef>
          </c:val>
          <c:smooth val="0"/>
          <c:extLst xmlns:c16r2="http://schemas.microsoft.com/office/drawing/2015/06/chart">
            <c:ext xmlns:c16="http://schemas.microsoft.com/office/drawing/2014/chart" uri="{C3380CC4-5D6E-409C-BE32-E72D297353CC}">
              <c16:uniqueId val="{00000006-05DB-C746-BF5D-3FF65AB2AED2}"/>
            </c:ext>
          </c:extLst>
        </c:ser>
        <c:ser>
          <c:idx val="7"/>
          <c:order val="7"/>
          <c:tx>
            <c:strRef>
              <c:f>'[Group 10 - Exhibits kieran.xlsx]Exhibits for 4 Diseases'!$B$24</c:f>
              <c:strCache>
                <c:ptCount val="1"/>
                <c:pt idx="0">
                  <c:v>Tanzania</c:v>
                </c:pt>
              </c:strCache>
            </c:strRef>
          </c:tx>
          <c:spPr>
            <a:ln w="28575" cap="rnd">
              <a:solidFill>
                <a:schemeClr val="accent2">
                  <a:lumMod val="60000"/>
                </a:schemeClr>
              </a:solidFill>
              <a:round/>
            </a:ln>
            <a:effectLst/>
          </c:spPr>
          <c:marker>
            <c:symbol val="none"/>
          </c:marker>
          <c:val>
            <c:numRef>
              <c:f>'[Group 10 - Exhibits kieran.xlsx]Exhibits for 4 Diseases'!$C$24:$S$24</c:f>
              <c:numCache>
                <c:formatCode>General</c:formatCode>
                <c:ptCount val="17"/>
                <c:pt idx="0">
                  <c:v>35696.621180000002</c:v>
                </c:pt>
                <c:pt idx="1">
                  <c:v>35946.41777</c:v>
                </c:pt>
                <c:pt idx="2">
                  <c:v>35961.164019999997</c:v>
                </c:pt>
                <c:pt idx="3">
                  <c:v>36238.588929999998</c:v>
                </c:pt>
                <c:pt idx="4">
                  <c:v>36489.123200000002</c:v>
                </c:pt>
                <c:pt idx="5">
                  <c:v>36645.439639999997</c:v>
                </c:pt>
                <c:pt idx="6">
                  <c:v>36727.666680000002</c:v>
                </c:pt>
                <c:pt idx="7">
                  <c:v>37771.438900000001</c:v>
                </c:pt>
                <c:pt idx="8">
                  <c:v>37974.030379999997</c:v>
                </c:pt>
                <c:pt idx="9">
                  <c:v>38236.533909999998</c:v>
                </c:pt>
                <c:pt idx="10">
                  <c:v>38035.231169999999</c:v>
                </c:pt>
                <c:pt idx="11">
                  <c:v>37646.426119999996</c:v>
                </c:pt>
                <c:pt idx="12">
                  <c:v>37033.279829999999</c:v>
                </c:pt>
                <c:pt idx="13">
                  <c:v>36557.09605</c:v>
                </c:pt>
                <c:pt idx="14">
                  <c:v>35780.775569999998</c:v>
                </c:pt>
                <c:pt idx="15">
                  <c:v>35146.047930000001</c:v>
                </c:pt>
                <c:pt idx="16">
                  <c:v>34531.338989999997</c:v>
                </c:pt>
              </c:numCache>
            </c:numRef>
          </c:val>
          <c:smooth val="0"/>
          <c:extLst xmlns:c16r2="http://schemas.microsoft.com/office/drawing/2015/06/chart">
            <c:ext xmlns:c16="http://schemas.microsoft.com/office/drawing/2014/chart" uri="{C3380CC4-5D6E-409C-BE32-E72D297353CC}">
              <c16:uniqueId val="{00000007-05DB-C746-BF5D-3FF65AB2AED2}"/>
            </c:ext>
          </c:extLst>
        </c:ser>
        <c:ser>
          <c:idx val="8"/>
          <c:order val="8"/>
          <c:tx>
            <c:strRef>
              <c:f>'[Group 10 - Exhibits kieran.xlsx]Exhibits for 4 Diseases'!$B$25</c:f>
              <c:strCache>
                <c:ptCount val="1"/>
                <c:pt idx="0">
                  <c:v>Uganda</c:v>
                </c:pt>
              </c:strCache>
            </c:strRef>
          </c:tx>
          <c:spPr>
            <a:ln w="28575" cap="rnd">
              <a:solidFill>
                <a:schemeClr val="accent3">
                  <a:lumMod val="60000"/>
                </a:schemeClr>
              </a:solidFill>
              <a:round/>
            </a:ln>
            <a:effectLst/>
          </c:spPr>
          <c:marker>
            <c:symbol val="none"/>
          </c:marker>
          <c:val>
            <c:numRef>
              <c:f>'[Group 10 - Exhibits kieran.xlsx]Exhibits for 4 Diseases'!$C$25:$S$25</c:f>
              <c:numCache>
                <c:formatCode>General</c:formatCode>
                <c:ptCount val="17"/>
                <c:pt idx="0">
                  <c:v>30028.97424</c:v>
                </c:pt>
                <c:pt idx="1">
                  <c:v>30747.753560000001</c:v>
                </c:pt>
                <c:pt idx="2">
                  <c:v>31483.024290000001</c:v>
                </c:pt>
                <c:pt idx="3">
                  <c:v>32068.148590000001</c:v>
                </c:pt>
                <c:pt idx="4">
                  <c:v>32731.286599999999</c:v>
                </c:pt>
                <c:pt idx="5">
                  <c:v>33512.26309</c:v>
                </c:pt>
                <c:pt idx="6">
                  <c:v>34157.509559999999</c:v>
                </c:pt>
                <c:pt idx="7">
                  <c:v>34677.31293</c:v>
                </c:pt>
                <c:pt idx="8">
                  <c:v>34938.145920000003</c:v>
                </c:pt>
                <c:pt idx="9">
                  <c:v>35153.757230000003</c:v>
                </c:pt>
                <c:pt idx="10">
                  <c:v>35444.088219999998</c:v>
                </c:pt>
                <c:pt idx="11">
                  <c:v>35419.59276</c:v>
                </c:pt>
                <c:pt idx="12">
                  <c:v>35132.156369999997</c:v>
                </c:pt>
                <c:pt idx="13">
                  <c:v>34805.38306</c:v>
                </c:pt>
                <c:pt idx="14">
                  <c:v>34209.463499999998</c:v>
                </c:pt>
                <c:pt idx="15">
                  <c:v>33442.30601</c:v>
                </c:pt>
                <c:pt idx="16">
                  <c:v>32763.694210000001</c:v>
                </c:pt>
              </c:numCache>
            </c:numRef>
          </c:val>
          <c:smooth val="0"/>
          <c:extLst xmlns:c16r2="http://schemas.microsoft.com/office/drawing/2015/06/chart">
            <c:ext xmlns:c16="http://schemas.microsoft.com/office/drawing/2014/chart" uri="{C3380CC4-5D6E-409C-BE32-E72D297353CC}">
              <c16:uniqueId val="{00000008-05DB-C746-BF5D-3FF65AB2AED2}"/>
            </c:ext>
          </c:extLst>
        </c:ser>
        <c:ser>
          <c:idx val="9"/>
          <c:order val="9"/>
          <c:tx>
            <c:strRef>
              <c:f>'[Group 10 - Exhibits kieran.xlsx]Exhibits for 4 Diseases'!$B$26</c:f>
              <c:strCache>
                <c:ptCount val="1"/>
                <c:pt idx="0">
                  <c:v>Zimbabwe</c:v>
                </c:pt>
              </c:strCache>
            </c:strRef>
          </c:tx>
          <c:spPr>
            <a:ln w="28575" cap="rnd">
              <a:solidFill>
                <a:schemeClr val="accent4">
                  <a:lumMod val="60000"/>
                </a:schemeClr>
              </a:solidFill>
              <a:round/>
            </a:ln>
            <a:effectLst/>
          </c:spPr>
          <c:marker>
            <c:symbol val="none"/>
          </c:marker>
          <c:val>
            <c:numRef>
              <c:f>'[Group 10 - Exhibits kieran.xlsx]Exhibits for 4 Diseases'!$C$26:$S$26</c:f>
              <c:numCache>
                <c:formatCode>General</c:formatCode>
                <c:ptCount val="17"/>
                <c:pt idx="0">
                  <c:v>7267.6955930000004</c:v>
                </c:pt>
                <c:pt idx="1">
                  <c:v>7503.5951169999998</c:v>
                </c:pt>
                <c:pt idx="2">
                  <c:v>7782.5469249999996</c:v>
                </c:pt>
                <c:pt idx="3">
                  <c:v>8152.3013300000002</c:v>
                </c:pt>
                <c:pt idx="4">
                  <c:v>8579.2318009999999</c:v>
                </c:pt>
                <c:pt idx="5">
                  <c:v>9077.1498460000003</c:v>
                </c:pt>
                <c:pt idx="6">
                  <c:v>9631.5671980000006</c:v>
                </c:pt>
                <c:pt idx="7">
                  <c:v>10286.037410000001</c:v>
                </c:pt>
                <c:pt idx="8">
                  <c:v>10926.93317</c:v>
                </c:pt>
                <c:pt idx="9">
                  <c:v>11347.595310000001</c:v>
                </c:pt>
                <c:pt idx="10">
                  <c:v>11582.35016</c:v>
                </c:pt>
                <c:pt idx="11">
                  <c:v>11583.36995</c:v>
                </c:pt>
                <c:pt idx="12">
                  <c:v>11288.313459999999</c:v>
                </c:pt>
                <c:pt idx="13">
                  <c:v>11202.87059</c:v>
                </c:pt>
                <c:pt idx="14">
                  <c:v>11154.15596</c:v>
                </c:pt>
                <c:pt idx="15">
                  <c:v>10932.5358</c:v>
                </c:pt>
                <c:pt idx="16">
                  <c:v>10909.50582</c:v>
                </c:pt>
              </c:numCache>
            </c:numRef>
          </c:val>
          <c:smooth val="0"/>
          <c:extLst xmlns:c16r2="http://schemas.microsoft.com/office/drawing/2015/06/chart">
            <c:ext xmlns:c16="http://schemas.microsoft.com/office/drawing/2014/chart" uri="{C3380CC4-5D6E-409C-BE32-E72D297353CC}">
              <c16:uniqueId val="{00000009-05DB-C746-BF5D-3FF65AB2AED2}"/>
            </c:ext>
          </c:extLst>
        </c:ser>
        <c:dLbls>
          <c:showLegendKey val="0"/>
          <c:showVal val="0"/>
          <c:showCatName val="0"/>
          <c:showSerName val="0"/>
          <c:showPercent val="0"/>
          <c:showBubbleSize val="0"/>
        </c:dLbls>
        <c:smooth val="0"/>
        <c:axId val="160647536"/>
        <c:axId val="160648096"/>
      </c:lineChart>
      <c:catAx>
        <c:axId val="16064753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0648096"/>
        <c:crosses val="autoZero"/>
        <c:auto val="1"/>
        <c:lblAlgn val="ctr"/>
        <c:lblOffset val="100"/>
        <c:noMultiLvlLbl val="0"/>
      </c:catAx>
      <c:valAx>
        <c:axId val="160648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064753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5">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27">
  <cs:axisTitle>
    <cs:lnRef idx="0"/>
    <cs:fillRef idx="0"/>
    <cs:effectRef idx="0"/>
    <cs:fontRef idx="minor">
      <a:schemeClr val="tx1"/>
    </cs:fontRef>
    <cs:defRPr sz="1000" kern="1200"/>
  </cs:axisTitle>
  <cs:categoryAxis>
    <cs:lnRef idx="0"/>
    <cs:fillRef idx="0"/>
    <cs:effectRef idx="0"/>
    <cs:fontRef idx="minor">
      <a:schemeClr val="tx1"/>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cs:fontRef>
    <cs:defRPr sz="900" kern="1200"/>
  </cs:dataLabel>
  <cs:dataLabelCallout>
    <cs:lnRef idx="0"/>
    <cs:fillRef idx="0"/>
    <cs:effectRef idx="0"/>
    <cs:fontRef idx="minor">
      <a:schemeClr val="dk1"/>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27">
  <cs:axisTitle>
    <cs:lnRef idx="0"/>
    <cs:fillRef idx="0"/>
    <cs:effectRef idx="0"/>
    <cs:fontRef idx="minor">
      <a:schemeClr val="tx1"/>
    </cs:fontRef>
    <cs:defRPr sz="1000" kern="1200"/>
  </cs:axisTitle>
  <cs:categoryAxis>
    <cs:lnRef idx="0"/>
    <cs:fillRef idx="0"/>
    <cs:effectRef idx="0"/>
    <cs:fontRef idx="minor">
      <a:schemeClr val="tx1"/>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cs:fontRef>
    <cs:defRPr sz="900" kern="1200"/>
  </cs:dataLabel>
  <cs:dataLabelCallout>
    <cs:lnRef idx="0"/>
    <cs:fillRef idx="0"/>
    <cs:effectRef idx="0"/>
    <cs:fontRef idx="minor">
      <a:schemeClr val="dk1"/>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5">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32">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alpha val="54000"/>
          </a:schemeClr>
        </a:solidFill>
        <a:round/>
      </a:ln>
    </cs:spPr>
  </cs:gridlineMajor>
  <cs:gridlineMinor>
    <cs:lnRef idx="0"/>
    <cs:fillRef idx="0"/>
    <cs:effectRef idx="0"/>
    <cs:fontRef idx="minor">
      <a:schemeClr val="dk1"/>
    </cs:fontRef>
    <cs:spPr>
      <a:ln w="9525" cap="flat" cmpd="sng" algn="ctr">
        <a:solidFill>
          <a:schemeClr val="dk1">
            <a:lumMod val="15000"/>
            <a:lumOff val="85000"/>
            <a:alpha val="51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4.xml><?xml version="1.0" encoding="utf-8"?>
<cs:chartStyle xmlns:cs="http://schemas.microsoft.com/office/drawing/2012/chartStyle" xmlns:a="http://schemas.openxmlformats.org/drawingml/2006/main" id="232">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alpha val="54000"/>
          </a:schemeClr>
        </a:solidFill>
        <a:round/>
      </a:ln>
    </cs:spPr>
  </cs:gridlineMajor>
  <cs:gridlineMinor>
    <cs:lnRef idx="0"/>
    <cs:fillRef idx="0"/>
    <cs:effectRef idx="0"/>
    <cs:fontRef idx="minor">
      <a:schemeClr val="dk1"/>
    </cs:fontRef>
    <cs:spPr>
      <a:ln w="9525" cap="flat" cmpd="sng" algn="ctr">
        <a:solidFill>
          <a:schemeClr val="dk1">
            <a:lumMod val="15000"/>
            <a:lumOff val="85000"/>
            <a:alpha val="51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5.xml><?xml version="1.0" encoding="utf-8"?>
<cs:chartStyle xmlns:cs="http://schemas.microsoft.com/office/drawing/2012/chartStyle" xmlns:a="http://schemas.openxmlformats.org/drawingml/2006/main" id="232">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alpha val="54000"/>
          </a:schemeClr>
        </a:solidFill>
        <a:round/>
      </a:ln>
    </cs:spPr>
  </cs:gridlineMajor>
  <cs:gridlineMinor>
    <cs:lnRef idx="0"/>
    <cs:fillRef idx="0"/>
    <cs:effectRef idx="0"/>
    <cs:fontRef idx="minor">
      <a:schemeClr val="dk1"/>
    </cs:fontRef>
    <cs:spPr>
      <a:ln w="9525" cap="flat" cmpd="sng" algn="ctr">
        <a:solidFill>
          <a:schemeClr val="dk1">
            <a:lumMod val="15000"/>
            <a:lumOff val="85000"/>
            <a:alpha val="51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6.xml><?xml version="1.0" encoding="utf-8"?>
<cs:chartStyle xmlns:cs="http://schemas.microsoft.com/office/drawing/2012/chartStyle" xmlns:a="http://schemas.openxmlformats.org/drawingml/2006/main" id="303">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7.xml><?xml version="1.0" encoding="utf-8"?>
<cs:chartStyle xmlns:cs="http://schemas.microsoft.com/office/drawing/2012/chartStyle" xmlns:a="http://schemas.openxmlformats.org/drawingml/2006/main" id="303">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8.xml><?xml version="1.0" encoding="utf-8"?>
<cs:chartStyle xmlns:cs="http://schemas.microsoft.com/office/drawing/2012/chartStyle" xmlns:a="http://schemas.openxmlformats.org/drawingml/2006/main" id="303">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1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27381" y="1886968"/>
            <a:ext cx="10750219" cy="1470025"/>
          </a:xfrm>
          <a:prstGeom prst="rect">
            <a:avLst/>
          </a:prstGeom>
        </p:spPr>
        <p:txBody>
          <a:bodyPr/>
          <a:lstStyle>
            <a:lvl1pPr algn="l">
              <a:defRPr/>
            </a:lvl1pPr>
          </a:lstStyle>
          <a:p>
            <a:r>
              <a:rPr lang="en-US" dirty="0"/>
              <a:t>Click to edit Master title style</a:t>
            </a:r>
            <a:endParaRPr lang="en-GB" dirty="0"/>
          </a:p>
        </p:txBody>
      </p:sp>
      <p:sp>
        <p:nvSpPr>
          <p:cNvPr id="3" name="Subtitle 2"/>
          <p:cNvSpPr>
            <a:spLocks noGrp="1"/>
          </p:cNvSpPr>
          <p:nvPr>
            <p:ph type="subTitle" idx="1"/>
          </p:nvPr>
        </p:nvSpPr>
        <p:spPr>
          <a:xfrm>
            <a:off x="527381" y="3789040"/>
            <a:ext cx="9835819" cy="1752600"/>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GB" dirty="0"/>
          </a:p>
        </p:txBody>
      </p:sp>
    </p:spTree>
    <p:extLst>
      <p:ext uri="{BB962C8B-B14F-4D97-AF65-F5344CB8AC3E}">
        <p14:creationId xmlns:p14="http://schemas.microsoft.com/office/powerpoint/2010/main" val="374182675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988841"/>
            <a:ext cx="10972800" cy="413732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fld id="{C47C3808-D0E5-4D15-A9FF-8BA6ECFFB88B}" type="datetimeFigureOut">
              <a:rPr lang="en-GB" smtClean="0"/>
              <a:pPr/>
              <a:t>27/09/2018</a:t>
            </a:fld>
            <a:endParaRPr lang="en-GB"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endParaRPr lang="en-GB"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AD2E422D-0E65-4B81-9088-EA407164B4A1}" type="slidenum">
              <a:rPr lang="en-GB" smtClean="0"/>
              <a:pPr/>
              <a:t>‹#›</a:t>
            </a:fld>
            <a:endParaRPr lang="en-GB" dirty="0"/>
          </a:p>
        </p:txBody>
      </p:sp>
    </p:spTree>
    <p:extLst>
      <p:ext uri="{BB962C8B-B14F-4D97-AF65-F5344CB8AC3E}">
        <p14:creationId xmlns:p14="http://schemas.microsoft.com/office/powerpoint/2010/main" val="2018665680"/>
      </p:ext>
    </p:extLst>
  </p:cSld>
  <p:clrMap bg1="lt1" tx1="dk1" bg2="lt2" tx2="dk2" accent1="accent1" accent2="accent2" accent3="accent3" accent4="accent4" accent5="accent5" accent6="accent6" hlink="hlink" folHlink="folHlink"/>
  <p:sldLayoutIdLst>
    <p:sldLayoutId id="2147483661" r:id="rId1"/>
  </p:sldLayoutIdLst>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xStyles>
    <p:titleStyle>
      <a:lvl1pPr algn="l" defTabSz="914400" rtl="0" eaLnBrk="1" latinLnBrk="0" hangingPunct="1">
        <a:spcBef>
          <a:spcPct val="0"/>
        </a:spcBef>
        <a:buNone/>
        <a:defRPr sz="4000" kern="120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4947" y="1717151"/>
            <a:ext cx="10750219" cy="1470025"/>
          </a:xfrm>
        </p:spPr>
        <p:txBody>
          <a:bodyPr/>
          <a:lstStyle/>
          <a:p>
            <a:r>
              <a:rPr lang="en-GB" dirty="0"/>
              <a:t>Global Health Funding</a:t>
            </a:r>
          </a:p>
        </p:txBody>
      </p:sp>
      <p:sp>
        <p:nvSpPr>
          <p:cNvPr id="3" name="Subtitle 2"/>
          <p:cNvSpPr>
            <a:spLocks noGrp="1"/>
          </p:cNvSpPr>
          <p:nvPr>
            <p:ph type="subTitle" idx="1"/>
          </p:nvPr>
        </p:nvSpPr>
        <p:spPr>
          <a:xfrm>
            <a:off x="6020056" y="6070574"/>
            <a:ext cx="5742789" cy="382477"/>
          </a:xfrm>
        </p:spPr>
        <p:txBody>
          <a:bodyPr>
            <a:normAutofit fontScale="77500" lnSpcReduction="20000"/>
          </a:bodyPr>
          <a:lstStyle/>
          <a:p>
            <a:pPr algn="ctr"/>
            <a:r>
              <a:rPr lang="en-GB" sz="1600" dirty="0"/>
              <a:t>Submission to - Dr Itamar Megiddo, Department of Management Science</a:t>
            </a:r>
          </a:p>
        </p:txBody>
      </p:sp>
      <p:sp>
        <p:nvSpPr>
          <p:cNvPr id="5" name="Title 1"/>
          <p:cNvSpPr txBox="1">
            <a:spLocks/>
          </p:cNvSpPr>
          <p:nvPr/>
        </p:nvSpPr>
        <p:spPr>
          <a:xfrm>
            <a:off x="644947" y="3742243"/>
            <a:ext cx="1092413" cy="960385"/>
          </a:xfrm>
          <a:prstGeom prst="rect">
            <a:avLst/>
          </a:prstGeom>
        </p:spPr>
        <p:txBody>
          <a:bodyPr/>
          <a:lstStyle>
            <a:lvl1pPr algn="l" defTabSz="914400" rtl="0" eaLnBrk="1" latinLnBrk="0" hangingPunct="1">
              <a:spcBef>
                <a:spcPct val="0"/>
              </a:spcBef>
              <a:buNone/>
              <a:defRPr sz="4000" kern="1200">
                <a:solidFill>
                  <a:schemeClr val="tx1"/>
                </a:solidFill>
                <a:latin typeface="Arial" pitchFamily="34" charset="0"/>
                <a:ea typeface="+mj-ea"/>
                <a:cs typeface="Arial" pitchFamily="34" charset="0"/>
              </a:defRPr>
            </a:lvl1pPr>
          </a:lstStyle>
          <a:p>
            <a:pPr algn="ctr"/>
            <a:r>
              <a:rPr lang="en-GB" sz="1800" b="1" dirty="0"/>
              <a:t>GROUP </a:t>
            </a:r>
          </a:p>
          <a:p>
            <a:pPr algn="ctr">
              <a:lnSpc>
                <a:spcPct val="200000"/>
              </a:lnSpc>
            </a:pPr>
            <a:r>
              <a:rPr lang="en-GB" sz="2400" b="1" dirty="0"/>
              <a:t>10</a:t>
            </a:r>
          </a:p>
        </p:txBody>
      </p:sp>
      <p:cxnSp>
        <p:nvCxnSpPr>
          <p:cNvPr id="10" name="Straight Connector 9"/>
          <p:cNvCxnSpPr/>
          <p:nvPr/>
        </p:nvCxnSpPr>
        <p:spPr>
          <a:xfrm>
            <a:off x="644947" y="3526814"/>
            <a:ext cx="1092413" cy="159"/>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p:cNvCxnSpPr/>
          <p:nvPr/>
        </p:nvCxnSpPr>
        <p:spPr>
          <a:xfrm>
            <a:off x="640592" y="4894067"/>
            <a:ext cx="1092413" cy="159"/>
          </a:xfrm>
          <a:prstGeom prst="line">
            <a:avLst/>
          </a:prstGeom>
        </p:spPr>
        <p:style>
          <a:lnRef idx="3">
            <a:schemeClr val="dk1"/>
          </a:lnRef>
          <a:fillRef idx="0">
            <a:schemeClr val="dk1"/>
          </a:fillRef>
          <a:effectRef idx="2">
            <a:schemeClr val="dk1"/>
          </a:effectRef>
          <a:fontRef idx="minor">
            <a:schemeClr val="tx1"/>
          </a:fontRef>
        </p:style>
      </p:cxnSp>
      <p:sp>
        <p:nvSpPr>
          <p:cNvPr id="19" name="Rectangle 18"/>
          <p:cNvSpPr/>
          <p:nvPr/>
        </p:nvSpPr>
        <p:spPr>
          <a:xfrm>
            <a:off x="378820" y="313507"/>
            <a:ext cx="9157063" cy="1216406"/>
          </a:xfrm>
          <a:prstGeom prst="rect">
            <a:avLst/>
          </a:prstGeom>
          <a:ln w="3810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4400" dirty="0">
                <a:latin typeface="Book Antiqua" panose="02040602050305030304" pitchFamily="18" charset="0"/>
              </a:rPr>
              <a:t>Case Study Presentation</a:t>
            </a:r>
            <a:endParaRPr lang="en-IN" sz="4400" dirty="0">
              <a:latin typeface="Book Antiqua" panose="0204060205030503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57737409"/>
              </p:ext>
            </p:extLst>
          </p:nvPr>
        </p:nvGraphicFramePr>
        <p:xfrm>
          <a:off x="2380765" y="3374414"/>
          <a:ext cx="9222332" cy="1984451"/>
        </p:xfrm>
        <a:graphic>
          <a:graphicData uri="http://schemas.openxmlformats.org/drawingml/2006/table">
            <a:tbl>
              <a:tblPr firstRow="1" firstCol="1" bandRow="1">
                <a:tableStyleId>{5C22544A-7EE6-4342-B048-85BDC9FD1C3A}</a:tableStyleId>
              </a:tblPr>
              <a:tblGrid>
                <a:gridCol w="2750112">
                  <a:extLst>
                    <a:ext uri="{9D8B030D-6E8A-4147-A177-3AD203B41FA5}">
                      <a16:colId xmlns:a16="http://schemas.microsoft.com/office/drawing/2014/main" xmlns="" val="20000"/>
                    </a:ext>
                  </a:extLst>
                </a:gridCol>
                <a:gridCol w="1861054">
                  <a:extLst>
                    <a:ext uri="{9D8B030D-6E8A-4147-A177-3AD203B41FA5}">
                      <a16:colId xmlns:a16="http://schemas.microsoft.com/office/drawing/2014/main" xmlns="" val="20001"/>
                    </a:ext>
                  </a:extLst>
                </a:gridCol>
                <a:gridCol w="2633796">
                  <a:extLst>
                    <a:ext uri="{9D8B030D-6E8A-4147-A177-3AD203B41FA5}">
                      <a16:colId xmlns:a16="http://schemas.microsoft.com/office/drawing/2014/main" xmlns="" val="20002"/>
                    </a:ext>
                  </a:extLst>
                </a:gridCol>
                <a:gridCol w="1977370">
                  <a:extLst>
                    <a:ext uri="{9D8B030D-6E8A-4147-A177-3AD203B41FA5}">
                      <a16:colId xmlns:a16="http://schemas.microsoft.com/office/drawing/2014/main" xmlns="" val="20003"/>
                    </a:ext>
                  </a:extLst>
                </a:gridCol>
              </a:tblGrid>
              <a:tr h="422783">
                <a:tc gridSpan="2">
                  <a:txBody>
                    <a:bodyPr/>
                    <a:lstStyle/>
                    <a:p>
                      <a:pPr algn="just">
                        <a:lnSpc>
                          <a:spcPct val="107000"/>
                        </a:lnSpc>
                        <a:spcAft>
                          <a:spcPts val="0"/>
                        </a:spcAft>
                      </a:pPr>
                      <a:r>
                        <a:rPr lang="en-IN" sz="2000" dirty="0">
                          <a:solidFill>
                            <a:schemeClr val="tx1"/>
                          </a:solidFill>
                          <a:effectLst/>
                        </a:rPr>
                        <a:t>MSc Business Analysis and Consulting</a:t>
                      </a:r>
                      <a:endParaRPr lang="en-GB"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hMerge="1">
                  <a:txBody>
                    <a:bodyPr/>
                    <a:lstStyle/>
                    <a:p>
                      <a:endParaRPr lang="en-GB"/>
                    </a:p>
                  </a:txBody>
                  <a:tcPr/>
                </a:tc>
                <a:tc gridSpan="2">
                  <a:txBody>
                    <a:bodyPr/>
                    <a:lstStyle/>
                    <a:p>
                      <a:pPr algn="just">
                        <a:lnSpc>
                          <a:spcPct val="107000"/>
                        </a:lnSpc>
                        <a:spcAft>
                          <a:spcPts val="0"/>
                        </a:spcAft>
                      </a:pPr>
                      <a:r>
                        <a:rPr lang="en-IN" sz="2000">
                          <a:solidFill>
                            <a:schemeClr val="tx1"/>
                          </a:solidFill>
                          <a:effectLst/>
                        </a:rPr>
                        <a:t>MSc Data Analytics</a:t>
                      </a:r>
                      <a:endParaRPr lang="en-GB"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hMerge="1">
                  <a:txBody>
                    <a:bodyPr/>
                    <a:lstStyle/>
                    <a:p>
                      <a:endParaRPr lang="en-GB"/>
                    </a:p>
                  </a:txBody>
                  <a:tcPr/>
                </a:tc>
                <a:extLst>
                  <a:ext uri="{0D108BD9-81ED-4DB2-BD59-A6C34878D82A}">
                    <a16:rowId xmlns:a16="http://schemas.microsoft.com/office/drawing/2014/main" xmlns="" val="10000"/>
                  </a:ext>
                </a:extLst>
              </a:tr>
              <a:tr h="401543">
                <a:tc>
                  <a:txBody>
                    <a:bodyPr/>
                    <a:lstStyle/>
                    <a:p>
                      <a:pPr>
                        <a:lnSpc>
                          <a:spcPct val="107000"/>
                        </a:lnSpc>
                        <a:spcAft>
                          <a:spcPts val="0"/>
                        </a:spcAft>
                      </a:pPr>
                      <a:r>
                        <a:rPr lang="en-IN" sz="1800" dirty="0">
                          <a:solidFill>
                            <a:schemeClr val="tx1"/>
                          </a:solidFill>
                          <a:effectLst/>
                        </a:rPr>
                        <a:t>Aditya Sharda</a:t>
                      </a:r>
                      <a:endParaRPr lang="en-GB"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a:lnSpc>
                          <a:spcPct val="107000"/>
                        </a:lnSpc>
                        <a:spcAft>
                          <a:spcPts val="0"/>
                        </a:spcAft>
                      </a:pPr>
                      <a:r>
                        <a:rPr lang="en-IN" sz="1800">
                          <a:solidFill>
                            <a:schemeClr val="tx1"/>
                          </a:solidFill>
                          <a:effectLst/>
                        </a:rPr>
                        <a:t>201854789</a:t>
                      </a:r>
                      <a:endParaRPr lang="en-GB"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a:lnSpc>
                          <a:spcPct val="107000"/>
                        </a:lnSpc>
                        <a:spcAft>
                          <a:spcPts val="0"/>
                        </a:spcAft>
                      </a:pPr>
                      <a:r>
                        <a:rPr lang="en-IN" sz="1800" b="1" dirty="0" err="1">
                          <a:solidFill>
                            <a:schemeClr val="tx1"/>
                          </a:solidFill>
                          <a:effectLst/>
                        </a:rPr>
                        <a:t>Yash</a:t>
                      </a:r>
                      <a:r>
                        <a:rPr lang="en-IN" sz="1800" b="1" dirty="0">
                          <a:solidFill>
                            <a:schemeClr val="tx1"/>
                          </a:solidFill>
                          <a:effectLst/>
                        </a:rPr>
                        <a:t> Sharma</a:t>
                      </a:r>
                      <a:endParaRPr lang="en-GB"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a:lnSpc>
                          <a:spcPct val="107000"/>
                        </a:lnSpc>
                        <a:spcAft>
                          <a:spcPts val="0"/>
                        </a:spcAft>
                      </a:pPr>
                      <a:r>
                        <a:rPr lang="en-IN" sz="1800">
                          <a:solidFill>
                            <a:schemeClr val="tx1"/>
                          </a:solidFill>
                          <a:effectLst/>
                        </a:rPr>
                        <a:t>201865508</a:t>
                      </a:r>
                      <a:endParaRPr lang="en-GB"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xmlns="" val="10001"/>
                  </a:ext>
                </a:extLst>
              </a:tr>
              <a:tr h="379291">
                <a:tc>
                  <a:txBody>
                    <a:bodyPr/>
                    <a:lstStyle/>
                    <a:p>
                      <a:pPr>
                        <a:lnSpc>
                          <a:spcPct val="107000"/>
                        </a:lnSpc>
                        <a:spcAft>
                          <a:spcPts val="0"/>
                        </a:spcAft>
                      </a:pPr>
                      <a:r>
                        <a:rPr lang="en-IN" sz="1800" dirty="0" err="1">
                          <a:solidFill>
                            <a:schemeClr val="tx1"/>
                          </a:solidFill>
                          <a:effectLst/>
                        </a:rPr>
                        <a:t>Witchuta</a:t>
                      </a:r>
                      <a:r>
                        <a:rPr lang="en-IN" sz="1800" dirty="0">
                          <a:solidFill>
                            <a:schemeClr val="tx1"/>
                          </a:solidFill>
                          <a:effectLst/>
                        </a:rPr>
                        <a:t> </a:t>
                      </a:r>
                      <a:r>
                        <a:rPr lang="en-IN" sz="1800" dirty="0" err="1">
                          <a:solidFill>
                            <a:schemeClr val="tx1"/>
                          </a:solidFill>
                          <a:effectLst/>
                        </a:rPr>
                        <a:t>Chantarasrivong</a:t>
                      </a:r>
                      <a:endParaRPr lang="en-GB"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a:lnSpc>
                          <a:spcPct val="107000"/>
                        </a:lnSpc>
                        <a:spcAft>
                          <a:spcPts val="0"/>
                        </a:spcAft>
                      </a:pPr>
                      <a:r>
                        <a:rPr lang="en-IN" sz="1800">
                          <a:solidFill>
                            <a:schemeClr val="tx1"/>
                          </a:solidFill>
                          <a:effectLst/>
                        </a:rPr>
                        <a:t>201893170</a:t>
                      </a:r>
                      <a:endParaRPr lang="en-GB"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a:lnSpc>
                          <a:spcPct val="107000"/>
                        </a:lnSpc>
                        <a:spcAft>
                          <a:spcPts val="0"/>
                        </a:spcAft>
                      </a:pPr>
                      <a:r>
                        <a:rPr lang="en-IN" sz="1800" b="1" dirty="0" err="1">
                          <a:solidFill>
                            <a:schemeClr val="tx1"/>
                          </a:solidFill>
                          <a:effectLst/>
                        </a:rPr>
                        <a:t>Lingyu</a:t>
                      </a:r>
                      <a:r>
                        <a:rPr lang="en-IN" sz="1800" b="1" dirty="0">
                          <a:solidFill>
                            <a:schemeClr val="tx1"/>
                          </a:solidFill>
                          <a:effectLst/>
                        </a:rPr>
                        <a:t> Sun</a:t>
                      </a:r>
                      <a:endParaRPr lang="en-GB"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a:lnSpc>
                          <a:spcPct val="107000"/>
                        </a:lnSpc>
                        <a:spcAft>
                          <a:spcPts val="0"/>
                        </a:spcAft>
                      </a:pPr>
                      <a:r>
                        <a:rPr lang="en-IN" sz="1800" dirty="0">
                          <a:solidFill>
                            <a:schemeClr val="tx1"/>
                          </a:solidFill>
                          <a:effectLst/>
                        </a:rPr>
                        <a:t>201878340</a:t>
                      </a:r>
                      <a:endParaRPr lang="en-GB"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xmlns="" val="10002"/>
                  </a:ext>
                </a:extLst>
              </a:tr>
              <a:tr h="401543">
                <a:tc>
                  <a:txBody>
                    <a:bodyPr/>
                    <a:lstStyle/>
                    <a:p>
                      <a:pPr>
                        <a:lnSpc>
                          <a:spcPct val="107000"/>
                        </a:lnSpc>
                        <a:spcAft>
                          <a:spcPts val="0"/>
                        </a:spcAft>
                      </a:pPr>
                      <a:r>
                        <a:rPr lang="en-IN" sz="1800">
                          <a:solidFill>
                            <a:schemeClr val="tx1"/>
                          </a:solidFill>
                          <a:effectLst/>
                        </a:rPr>
                        <a:t>Seungwon Choi</a:t>
                      </a:r>
                      <a:endParaRPr lang="en-GB"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a:lnSpc>
                          <a:spcPct val="107000"/>
                        </a:lnSpc>
                        <a:spcAft>
                          <a:spcPts val="0"/>
                        </a:spcAft>
                      </a:pPr>
                      <a:r>
                        <a:rPr lang="en-IN" sz="1800">
                          <a:solidFill>
                            <a:schemeClr val="tx1"/>
                          </a:solidFill>
                          <a:effectLst/>
                        </a:rPr>
                        <a:t>201890796</a:t>
                      </a:r>
                      <a:endParaRPr lang="en-GB"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a:lnSpc>
                          <a:spcPct val="107000"/>
                        </a:lnSpc>
                        <a:spcAft>
                          <a:spcPts val="0"/>
                        </a:spcAft>
                      </a:pPr>
                      <a:r>
                        <a:rPr lang="en-IN" sz="1800">
                          <a:solidFill>
                            <a:schemeClr val="tx1"/>
                          </a:solidFill>
                          <a:effectLst/>
                        </a:rPr>
                        <a:t> </a:t>
                      </a:r>
                      <a:endParaRPr lang="en-GB"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a:lnSpc>
                          <a:spcPct val="107000"/>
                        </a:lnSpc>
                        <a:spcAft>
                          <a:spcPts val="0"/>
                        </a:spcAft>
                      </a:pPr>
                      <a:r>
                        <a:rPr lang="en-IN" sz="1800">
                          <a:solidFill>
                            <a:schemeClr val="tx1"/>
                          </a:solidFill>
                          <a:effectLst/>
                        </a:rPr>
                        <a:t> </a:t>
                      </a:r>
                      <a:endParaRPr lang="en-GB"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xmlns="" val="10003"/>
                  </a:ext>
                </a:extLst>
              </a:tr>
              <a:tr h="379291">
                <a:tc>
                  <a:txBody>
                    <a:bodyPr/>
                    <a:lstStyle/>
                    <a:p>
                      <a:pPr>
                        <a:lnSpc>
                          <a:spcPct val="107000"/>
                        </a:lnSpc>
                        <a:spcAft>
                          <a:spcPts val="0"/>
                        </a:spcAft>
                      </a:pPr>
                      <a:r>
                        <a:rPr lang="en-IN" sz="1800">
                          <a:solidFill>
                            <a:schemeClr val="tx1"/>
                          </a:solidFill>
                          <a:effectLst/>
                        </a:rPr>
                        <a:t>Chi Heen Kieran Kwok</a:t>
                      </a:r>
                      <a:endParaRPr lang="en-GB"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a:lnSpc>
                          <a:spcPct val="107000"/>
                        </a:lnSpc>
                        <a:spcAft>
                          <a:spcPts val="0"/>
                        </a:spcAft>
                      </a:pPr>
                      <a:r>
                        <a:rPr lang="en-IN" sz="1800">
                          <a:solidFill>
                            <a:schemeClr val="tx1"/>
                          </a:solidFill>
                          <a:effectLst/>
                        </a:rPr>
                        <a:t>201857685</a:t>
                      </a:r>
                      <a:endParaRPr lang="en-GB"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a:lnSpc>
                          <a:spcPct val="107000"/>
                        </a:lnSpc>
                        <a:spcAft>
                          <a:spcPts val="0"/>
                        </a:spcAft>
                      </a:pPr>
                      <a:r>
                        <a:rPr lang="en-IN" sz="1800">
                          <a:solidFill>
                            <a:schemeClr val="tx1"/>
                          </a:solidFill>
                          <a:effectLst/>
                        </a:rPr>
                        <a:t> </a:t>
                      </a:r>
                      <a:endParaRPr lang="en-GB"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a:lnSpc>
                          <a:spcPct val="107000"/>
                        </a:lnSpc>
                        <a:spcAft>
                          <a:spcPts val="0"/>
                        </a:spcAft>
                      </a:pPr>
                      <a:r>
                        <a:rPr lang="en-IN" sz="1800" dirty="0">
                          <a:solidFill>
                            <a:schemeClr val="tx1"/>
                          </a:solidFill>
                          <a:effectLst/>
                        </a:rPr>
                        <a:t> </a:t>
                      </a:r>
                      <a:endParaRPr lang="en-GB"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14526453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27381" y="410867"/>
            <a:ext cx="8708059" cy="986859"/>
          </a:xfrm>
        </p:spPr>
        <p:txBody>
          <a:bodyPr/>
          <a:lstStyle/>
          <a:p>
            <a:r>
              <a:rPr lang="en-IN" dirty="0"/>
              <a:t>INTRODUCTION – SIERRA LEONE</a:t>
            </a:r>
          </a:p>
        </p:txBody>
      </p:sp>
      <p:graphicFrame>
        <p:nvGraphicFramePr>
          <p:cNvPr id="5" name="Chart 4"/>
          <p:cNvGraphicFramePr>
            <a:graphicFrameLocks/>
          </p:cNvGraphicFramePr>
          <p:nvPr>
            <p:extLst>
              <p:ext uri="{D42A27DB-BD31-4B8C-83A1-F6EECF244321}">
                <p14:modId xmlns:p14="http://schemas.microsoft.com/office/powerpoint/2010/main" val="1205958857"/>
              </p:ext>
            </p:extLst>
          </p:nvPr>
        </p:nvGraphicFramePr>
        <p:xfrm>
          <a:off x="1554480" y="1711235"/>
          <a:ext cx="9248503" cy="474181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768596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27380" y="410867"/>
            <a:ext cx="9478769" cy="986859"/>
          </a:xfrm>
        </p:spPr>
        <p:txBody>
          <a:bodyPr/>
          <a:lstStyle/>
          <a:p>
            <a:r>
              <a:rPr lang="en-IN" dirty="0"/>
              <a:t>INTRODUCTION - Economy Evaluation</a:t>
            </a:r>
          </a:p>
        </p:txBody>
      </p:sp>
      <p:graphicFrame>
        <p:nvGraphicFramePr>
          <p:cNvPr id="5" name="Chart 4"/>
          <p:cNvGraphicFramePr>
            <a:graphicFrameLocks/>
          </p:cNvGraphicFramePr>
          <p:nvPr>
            <p:extLst>
              <p:ext uri="{D42A27DB-BD31-4B8C-83A1-F6EECF244321}">
                <p14:modId xmlns:p14="http://schemas.microsoft.com/office/powerpoint/2010/main" val="3186768428"/>
              </p:ext>
            </p:extLst>
          </p:nvPr>
        </p:nvGraphicFramePr>
        <p:xfrm>
          <a:off x="1154393" y="1712595"/>
          <a:ext cx="10025403" cy="445307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093347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27380" y="410867"/>
            <a:ext cx="9348139" cy="986859"/>
          </a:xfrm>
        </p:spPr>
        <p:txBody>
          <a:bodyPr/>
          <a:lstStyle/>
          <a:p>
            <a:r>
              <a:rPr lang="en-IN" dirty="0"/>
              <a:t>INTRODUCTION - Economy Evaluation</a:t>
            </a:r>
          </a:p>
        </p:txBody>
      </p:sp>
      <p:graphicFrame>
        <p:nvGraphicFramePr>
          <p:cNvPr id="5" name="Chart 4"/>
          <p:cNvGraphicFramePr>
            <a:graphicFrameLocks/>
          </p:cNvGraphicFramePr>
          <p:nvPr>
            <p:extLst>
              <p:ext uri="{D42A27DB-BD31-4B8C-83A1-F6EECF244321}">
                <p14:modId xmlns:p14="http://schemas.microsoft.com/office/powerpoint/2010/main" val="2097388782"/>
              </p:ext>
            </p:extLst>
          </p:nvPr>
        </p:nvGraphicFramePr>
        <p:xfrm>
          <a:off x="868816" y="1881731"/>
          <a:ext cx="10482807" cy="445375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375150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27381" y="410867"/>
            <a:ext cx="8708059" cy="986859"/>
          </a:xfrm>
        </p:spPr>
        <p:txBody>
          <a:bodyPr/>
          <a:lstStyle/>
          <a:p>
            <a:r>
              <a:rPr lang="en-IN" dirty="0"/>
              <a:t>INTRODUCTION</a:t>
            </a:r>
          </a:p>
        </p:txBody>
      </p:sp>
      <p:graphicFrame>
        <p:nvGraphicFramePr>
          <p:cNvPr id="8" name="Chart 7"/>
          <p:cNvGraphicFramePr>
            <a:graphicFrameLocks/>
          </p:cNvGraphicFramePr>
          <p:nvPr>
            <p:extLst>
              <p:ext uri="{D42A27DB-BD31-4B8C-83A1-F6EECF244321}">
                <p14:modId xmlns:p14="http://schemas.microsoft.com/office/powerpoint/2010/main" val="2335870269"/>
              </p:ext>
            </p:extLst>
          </p:nvPr>
        </p:nvGraphicFramePr>
        <p:xfrm>
          <a:off x="1065642" y="1698172"/>
          <a:ext cx="10194541" cy="4767942"/>
        </p:xfrm>
        <a:graphic>
          <a:graphicData uri="http://schemas.openxmlformats.org/drawingml/2006/chart">
            <c:chart xmlns:c="http://schemas.openxmlformats.org/drawingml/2006/chart" xmlns:r="http://schemas.openxmlformats.org/officeDocument/2006/relationships" r:id="rId2"/>
          </a:graphicData>
        </a:graphic>
      </p:graphicFrame>
      <p:sp>
        <p:nvSpPr>
          <p:cNvPr id="9" name="Title 3"/>
          <p:cNvSpPr txBox="1">
            <a:spLocks/>
          </p:cNvSpPr>
          <p:nvPr/>
        </p:nvSpPr>
        <p:spPr>
          <a:xfrm>
            <a:off x="527380" y="410867"/>
            <a:ext cx="9478769" cy="986859"/>
          </a:xfrm>
          <a:prstGeom prst="rect">
            <a:avLst/>
          </a:prstGeom>
        </p:spPr>
        <p:txBody>
          <a:bodyPr/>
          <a:lstStyle>
            <a:lvl1pPr algn="l" defTabSz="914400" rtl="0" eaLnBrk="1" latinLnBrk="0" hangingPunct="1">
              <a:spcBef>
                <a:spcPct val="0"/>
              </a:spcBef>
              <a:buNone/>
              <a:defRPr sz="4000" kern="1200">
                <a:solidFill>
                  <a:schemeClr val="tx1"/>
                </a:solidFill>
                <a:latin typeface="Arial" pitchFamily="34" charset="0"/>
                <a:ea typeface="+mj-ea"/>
                <a:cs typeface="Arial" pitchFamily="34" charset="0"/>
              </a:defRPr>
            </a:lvl1pPr>
          </a:lstStyle>
          <a:p>
            <a:r>
              <a:rPr lang="en-IN"/>
              <a:t>INTRODUCTION - Economy Evaluation</a:t>
            </a:r>
            <a:endParaRPr lang="en-IN" dirty="0"/>
          </a:p>
        </p:txBody>
      </p:sp>
    </p:spTree>
    <p:extLst>
      <p:ext uri="{BB962C8B-B14F-4D97-AF65-F5344CB8AC3E}">
        <p14:creationId xmlns:p14="http://schemas.microsoft.com/office/powerpoint/2010/main" val="19831528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27381" y="410867"/>
            <a:ext cx="8708059" cy="986859"/>
          </a:xfrm>
        </p:spPr>
        <p:txBody>
          <a:bodyPr/>
          <a:lstStyle/>
          <a:p>
            <a:r>
              <a:rPr lang="en-IN" dirty="0"/>
              <a:t>SUGGESTED INSTANCES FOR INVESTMENT</a:t>
            </a:r>
          </a:p>
        </p:txBody>
      </p:sp>
      <p:sp>
        <p:nvSpPr>
          <p:cNvPr id="6" name="Subtitle 5"/>
          <p:cNvSpPr>
            <a:spLocks noGrp="1"/>
          </p:cNvSpPr>
          <p:nvPr>
            <p:ph type="subTitle" idx="1"/>
          </p:nvPr>
        </p:nvSpPr>
        <p:spPr>
          <a:xfrm>
            <a:off x="631884" y="2561131"/>
            <a:ext cx="11072436" cy="2886080"/>
          </a:xfrm>
        </p:spPr>
        <p:txBody>
          <a:bodyPr>
            <a:normAutofit fontScale="92500" lnSpcReduction="10000"/>
          </a:bodyPr>
          <a:lstStyle/>
          <a:p>
            <a:pPr marL="514350" indent="-514350">
              <a:lnSpc>
                <a:spcPct val="200000"/>
              </a:lnSpc>
              <a:buFont typeface="+mj-lt"/>
              <a:buAutoNum type="arabicPeriod"/>
            </a:pPr>
            <a:r>
              <a:rPr lang="en-IN" sz="2400" dirty="0">
                <a:solidFill>
                  <a:schemeClr val="tx1"/>
                </a:solidFill>
              </a:rPr>
              <a:t>NEONATAL DISORDERS IN ETHIOPIA</a:t>
            </a:r>
          </a:p>
          <a:p>
            <a:pPr marL="514350" indent="-514350">
              <a:lnSpc>
                <a:spcPct val="200000"/>
              </a:lnSpc>
              <a:buFont typeface="+mj-lt"/>
              <a:buAutoNum type="arabicPeriod"/>
            </a:pPr>
            <a:r>
              <a:rPr lang="en-IN" sz="2400" dirty="0">
                <a:solidFill>
                  <a:schemeClr val="tx1"/>
                </a:solidFill>
              </a:rPr>
              <a:t>NEONATAL DISORDERS IN SIERRA LEONE</a:t>
            </a:r>
          </a:p>
          <a:p>
            <a:pPr marL="514350" indent="-514350">
              <a:lnSpc>
                <a:spcPct val="200000"/>
              </a:lnSpc>
              <a:buFont typeface="+mj-lt"/>
              <a:buAutoNum type="arabicPeriod"/>
            </a:pPr>
            <a:r>
              <a:rPr lang="en-IN" sz="2400" dirty="0">
                <a:solidFill>
                  <a:schemeClr val="tx1"/>
                </a:solidFill>
              </a:rPr>
              <a:t>MALARIA IN SIERRA LEONE</a:t>
            </a:r>
          </a:p>
          <a:p>
            <a:pPr marL="514350" indent="-514350">
              <a:lnSpc>
                <a:spcPct val="200000"/>
              </a:lnSpc>
              <a:buFont typeface="+mj-lt"/>
              <a:buAutoNum type="arabicPeriod"/>
            </a:pPr>
            <a:r>
              <a:rPr lang="en-IN" sz="2400" dirty="0">
                <a:solidFill>
                  <a:schemeClr val="tx1"/>
                </a:solidFill>
              </a:rPr>
              <a:t>DIARRHEAL DISORDERS IN SIERRA LEONE</a:t>
            </a:r>
          </a:p>
        </p:txBody>
      </p:sp>
    </p:spTree>
    <p:extLst>
      <p:ext uri="{BB962C8B-B14F-4D97-AF65-F5344CB8AC3E}">
        <p14:creationId xmlns:p14="http://schemas.microsoft.com/office/powerpoint/2010/main" val="35076719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27381" y="410867"/>
            <a:ext cx="8708059" cy="986859"/>
          </a:xfrm>
        </p:spPr>
        <p:txBody>
          <a:bodyPr/>
          <a:lstStyle/>
          <a:p>
            <a:r>
              <a:rPr lang="en-IN" dirty="0"/>
              <a:t>Main Analysis </a:t>
            </a:r>
            <a:br>
              <a:rPr lang="en-IN" dirty="0"/>
            </a:br>
            <a:r>
              <a:rPr lang="en-IN" sz="2800" dirty="0"/>
              <a:t>1. Neonatal Disorder</a:t>
            </a:r>
            <a:r>
              <a:rPr lang="en-IN" dirty="0"/>
              <a:t> </a:t>
            </a:r>
          </a:p>
        </p:txBody>
      </p:sp>
      <p:graphicFrame>
        <p:nvGraphicFramePr>
          <p:cNvPr id="7" name="Chart 6"/>
          <p:cNvGraphicFramePr>
            <a:graphicFrameLocks/>
          </p:cNvGraphicFramePr>
          <p:nvPr>
            <p:extLst>
              <p:ext uri="{D42A27DB-BD31-4B8C-83A1-F6EECF244321}">
                <p14:modId xmlns:p14="http://schemas.microsoft.com/office/powerpoint/2010/main" val="2963075809"/>
              </p:ext>
            </p:extLst>
          </p:nvPr>
        </p:nvGraphicFramePr>
        <p:xfrm>
          <a:off x="527381" y="1736490"/>
          <a:ext cx="10862278" cy="46239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643643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27381" y="410867"/>
            <a:ext cx="8708059" cy="986859"/>
          </a:xfrm>
        </p:spPr>
        <p:txBody>
          <a:bodyPr/>
          <a:lstStyle/>
          <a:p>
            <a:r>
              <a:rPr lang="en-IN" dirty="0"/>
              <a:t>Main Analysis </a:t>
            </a:r>
            <a:br>
              <a:rPr lang="en-IN" dirty="0"/>
            </a:br>
            <a:r>
              <a:rPr lang="en-IN" sz="2800" dirty="0"/>
              <a:t>1. Neonatal Disorder</a:t>
            </a:r>
            <a:r>
              <a:rPr lang="en-IN" dirty="0"/>
              <a:t> </a:t>
            </a:r>
          </a:p>
        </p:txBody>
      </p:sp>
      <p:graphicFrame>
        <p:nvGraphicFramePr>
          <p:cNvPr id="5" name="Chart 4"/>
          <p:cNvGraphicFramePr>
            <a:graphicFrameLocks/>
          </p:cNvGraphicFramePr>
          <p:nvPr>
            <p:extLst>
              <p:ext uri="{D42A27DB-BD31-4B8C-83A1-F6EECF244321}">
                <p14:modId xmlns:p14="http://schemas.microsoft.com/office/powerpoint/2010/main" val="3963105145"/>
              </p:ext>
            </p:extLst>
          </p:nvPr>
        </p:nvGraphicFramePr>
        <p:xfrm>
          <a:off x="527381" y="1818854"/>
          <a:ext cx="11292584" cy="478365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476005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27381" y="410867"/>
            <a:ext cx="8708059" cy="986859"/>
          </a:xfrm>
        </p:spPr>
        <p:txBody>
          <a:bodyPr/>
          <a:lstStyle/>
          <a:p>
            <a:r>
              <a:rPr lang="en-IN" dirty="0"/>
              <a:t>Main Analysis</a:t>
            </a:r>
            <a:br>
              <a:rPr lang="en-IN" dirty="0"/>
            </a:br>
            <a:r>
              <a:rPr lang="en-IN" sz="2800" dirty="0"/>
              <a:t>2. Malaria</a:t>
            </a:r>
            <a:endParaRPr lang="en-IN" dirty="0"/>
          </a:p>
        </p:txBody>
      </p:sp>
      <p:graphicFrame>
        <p:nvGraphicFramePr>
          <p:cNvPr id="7" name="Chart 6">
            <a:extLst>
              <a:ext uri="{FF2B5EF4-FFF2-40B4-BE49-F238E27FC236}">
                <a16:creationId xmlns:a16="http://schemas.microsoft.com/office/drawing/2014/main" xmlns="" id="{AB43579D-E5AE-DA4F-A63B-48C3BEB4E713}"/>
              </a:ext>
            </a:extLst>
          </p:cNvPr>
          <p:cNvGraphicFramePr>
            <a:graphicFrameLocks/>
          </p:cNvGraphicFramePr>
          <p:nvPr>
            <p:extLst>
              <p:ext uri="{D42A27DB-BD31-4B8C-83A1-F6EECF244321}">
                <p14:modId xmlns:p14="http://schemas.microsoft.com/office/powerpoint/2010/main" val="2548696513"/>
              </p:ext>
            </p:extLst>
          </p:nvPr>
        </p:nvGraphicFramePr>
        <p:xfrm>
          <a:off x="527381" y="1665355"/>
          <a:ext cx="10266999" cy="4560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972072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27381" y="410867"/>
            <a:ext cx="8708059" cy="986859"/>
          </a:xfrm>
        </p:spPr>
        <p:txBody>
          <a:bodyPr/>
          <a:lstStyle/>
          <a:p>
            <a:r>
              <a:rPr lang="en-IN" dirty="0"/>
              <a:t>Main Analysis</a:t>
            </a:r>
            <a:br>
              <a:rPr lang="en-IN" dirty="0"/>
            </a:br>
            <a:r>
              <a:rPr lang="en-IN" sz="2800" dirty="0"/>
              <a:t>2. Malaria</a:t>
            </a:r>
            <a:endParaRPr lang="en-IN" dirty="0"/>
          </a:p>
        </p:txBody>
      </p:sp>
      <p:graphicFrame>
        <p:nvGraphicFramePr>
          <p:cNvPr id="5" name="Chart 4">
            <a:extLst>
              <a:ext uri="{FF2B5EF4-FFF2-40B4-BE49-F238E27FC236}">
                <a16:creationId xmlns:a16="http://schemas.microsoft.com/office/drawing/2014/main" xmlns="" id="{DC837C85-FD23-374E-B722-F07B980E1112}"/>
              </a:ext>
            </a:extLst>
          </p:cNvPr>
          <p:cNvGraphicFramePr>
            <a:graphicFrameLocks/>
          </p:cNvGraphicFramePr>
          <p:nvPr>
            <p:extLst>
              <p:ext uri="{D42A27DB-BD31-4B8C-83A1-F6EECF244321}">
                <p14:modId xmlns:p14="http://schemas.microsoft.com/office/powerpoint/2010/main" val="607320763"/>
              </p:ext>
            </p:extLst>
          </p:nvPr>
        </p:nvGraphicFramePr>
        <p:xfrm>
          <a:off x="1848546" y="1397726"/>
          <a:ext cx="8432877" cy="519484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845065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27381" y="410867"/>
            <a:ext cx="8708059" cy="986859"/>
          </a:xfrm>
        </p:spPr>
        <p:txBody>
          <a:bodyPr/>
          <a:lstStyle/>
          <a:p>
            <a:r>
              <a:rPr lang="en-IN" dirty="0"/>
              <a:t>Main Analysis </a:t>
            </a:r>
            <a:br>
              <a:rPr lang="en-IN" dirty="0"/>
            </a:br>
            <a:r>
              <a:rPr lang="en-IN" sz="2800" dirty="0"/>
              <a:t>3. Diarrheal</a:t>
            </a:r>
            <a:endParaRPr lang="en-IN" dirty="0"/>
          </a:p>
        </p:txBody>
      </p:sp>
      <p:graphicFrame>
        <p:nvGraphicFramePr>
          <p:cNvPr id="3" name="Chart 2">
            <a:extLst>
              <a:ext uri="{FF2B5EF4-FFF2-40B4-BE49-F238E27FC236}">
                <a16:creationId xmlns:a16="http://schemas.microsoft.com/office/drawing/2014/main" xmlns="" id="{AB3D2A4A-5388-1E46-9040-F4DE23D186EF}"/>
              </a:ext>
            </a:extLst>
          </p:cNvPr>
          <p:cNvGraphicFramePr>
            <a:graphicFrameLocks/>
          </p:cNvGraphicFramePr>
          <p:nvPr>
            <p:extLst>
              <p:ext uri="{D42A27DB-BD31-4B8C-83A1-F6EECF244321}">
                <p14:modId xmlns:p14="http://schemas.microsoft.com/office/powerpoint/2010/main" val="6951191"/>
              </p:ext>
            </p:extLst>
          </p:nvPr>
        </p:nvGraphicFramePr>
        <p:xfrm>
          <a:off x="527381" y="1625548"/>
          <a:ext cx="11373266" cy="50172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65725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27381" y="410867"/>
            <a:ext cx="8708059" cy="986859"/>
          </a:xfrm>
        </p:spPr>
        <p:txBody>
          <a:bodyPr/>
          <a:lstStyle/>
          <a:p>
            <a:r>
              <a:rPr lang="en-IN" dirty="0"/>
              <a:t>EXECUTIVE SUMMARY</a:t>
            </a:r>
          </a:p>
        </p:txBody>
      </p:sp>
      <p:sp>
        <p:nvSpPr>
          <p:cNvPr id="6" name="Subtitle 5"/>
          <p:cNvSpPr>
            <a:spLocks noGrp="1"/>
          </p:cNvSpPr>
          <p:nvPr>
            <p:ph type="subTitle" idx="1"/>
          </p:nvPr>
        </p:nvSpPr>
        <p:spPr>
          <a:xfrm>
            <a:off x="527381" y="1681857"/>
            <a:ext cx="11072436" cy="4440560"/>
          </a:xfrm>
        </p:spPr>
        <p:txBody>
          <a:bodyPr>
            <a:normAutofit fontScale="92500" lnSpcReduction="20000"/>
          </a:bodyPr>
          <a:lstStyle/>
          <a:p>
            <a:r>
              <a:rPr lang="en-IN" sz="2900" dirty="0">
                <a:solidFill>
                  <a:schemeClr val="tx1"/>
                </a:solidFill>
                <a:latin typeface="+mn-lt"/>
              </a:rPr>
              <a:t>Investments targeting on Neonatal Disorders in Ethiopia along with Neonatal, Malarial and Diarrheal Disorders in Sierra Leone shall have far reaching and the most alleviating impacts on health expenditure and scenario in the respective countries compared to all other instances because:</a:t>
            </a:r>
          </a:p>
          <a:p>
            <a:endParaRPr lang="en-US" sz="2900" dirty="0">
              <a:solidFill>
                <a:schemeClr val="tx1"/>
              </a:solidFill>
              <a:latin typeface="+mn-lt"/>
            </a:endParaRPr>
          </a:p>
          <a:p>
            <a:pPr marL="457200" lvl="0" indent="-457200">
              <a:buFont typeface="Arial" panose="020B0604020202020204" pitchFamily="34" charset="0"/>
              <a:buChar char="•"/>
            </a:pPr>
            <a:r>
              <a:rPr lang="en-IN" sz="2900" dirty="0">
                <a:solidFill>
                  <a:schemeClr val="tx1"/>
                </a:solidFill>
                <a:latin typeface="+mn-lt"/>
              </a:rPr>
              <a:t>For the year 2016, about 61% of children under age 5 years died in Sierra Leone due to Neonatal, Malaria and Diarrheal </a:t>
            </a:r>
            <a:r>
              <a:rPr lang="en-IN" sz="2900" dirty="0" smtClean="0">
                <a:solidFill>
                  <a:schemeClr val="tx1"/>
                </a:solidFill>
                <a:latin typeface="+mn-lt"/>
              </a:rPr>
              <a:t>disorders and </a:t>
            </a:r>
            <a:r>
              <a:rPr lang="en-IN" sz="2900" dirty="0">
                <a:solidFill>
                  <a:schemeClr val="tx1"/>
                </a:solidFill>
                <a:latin typeface="+mn-lt"/>
              </a:rPr>
              <a:t>60% of the DALYS for children under age 5 years was caused by the same set of disorders.  </a:t>
            </a:r>
            <a:endParaRPr lang="en-US" sz="2900" dirty="0">
              <a:solidFill>
                <a:schemeClr val="tx1"/>
              </a:solidFill>
              <a:latin typeface="+mn-lt"/>
            </a:endParaRPr>
          </a:p>
          <a:p>
            <a:pPr marL="457200" lvl="0" indent="-457200">
              <a:buFont typeface="Arial" panose="020B0604020202020204" pitchFamily="34" charset="0"/>
              <a:buChar char="•"/>
            </a:pPr>
            <a:r>
              <a:rPr lang="en-IN" sz="2900" dirty="0">
                <a:solidFill>
                  <a:schemeClr val="tx1"/>
                </a:solidFill>
                <a:latin typeface="+mn-lt"/>
              </a:rPr>
              <a:t>In Ethiopia, about 37% of the total Deaths under age 5 years for the year 2016 were caused due to Neonatal Disorders and DALYS for the same criteria stood at 36%.</a:t>
            </a:r>
            <a:endParaRPr lang="en-US" sz="2900" dirty="0">
              <a:solidFill>
                <a:schemeClr val="tx1"/>
              </a:solidFill>
              <a:latin typeface="+mn-lt"/>
            </a:endParaRPr>
          </a:p>
          <a:p>
            <a:endParaRPr lang="en-IN" dirty="0">
              <a:solidFill>
                <a:schemeClr val="tx1"/>
              </a:solidFill>
              <a:latin typeface="+mn-lt"/>
            </a:endParaRPr>
          </a:p>
          <a:p>
            <a:endParaRPr lang="en-IN" dirty="0">
              <a:solidFill>
                <a:schemeClr val="tx1"/>
              </a:solidFill>
            </a:endParaRPr>
          </a:p>
        </p:txBody>
      </p:sp>
    </p:spTree>
    <p:extLst>
      <p:ext uri="{BB962C8B-B14F-4D97-AF65-F5344CB8AC3E}">
        <p14:creationId xmlns:p14="http://schemas.microsoft.com/office/powerpoint/2010/main" val="27684017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27381" y="410867"/>
            <a:ext cx="8708059" cy="986859"/>
          </a:xfrm>
        </p:spPr>
        <p:txBody>
          <a:bodyPr/>
          <a:lstStyle/>
          <a:p>
            <a:r>
              <a:rPr lang="en-IN" dirty="0"/>
              <a:t>Main Analysis </a:t>
            </a:r>
            <a:br>
              <a:rPr lang="en-IN" dirty="0"/>
            </a:br>
            <a:r>
              <a:rPr lang="en-IN" sz="2800" dirty="0"/>
              <a:t>3. Diarrheal</a:t>
            </a:r>
            <a:endParaRPr lang="en-IN" dirty="0"/>
          </a:p>
        </p:txBody>
      </p:sp>
      <p:graphicFrame>
        <p:nvGraphicFramePr>
          <p:cNvPr id="3" name="Chart 2">
            <a:extLst>
              <a:ext uri="{FF2B5EF4-FFF2-40B4-BE49-F238E27FC236}">
                <a16:creationId xmlns:a16="http://schemas.microsoft.com/office/drawing/2014/main" xmlns="" id="{B6E1104D-03DB-C248-84CD-E93AD195506E}"/>
              </a:ext>
            </a:extLst>
          </p:cNvPr>
          <p:cNvGraphicFramePr>
            <a:graphicFrameLocks/>
          </p:cNvGraphicFramePr>
          <p:nvPr>
            <p:extLst>
              <p:ext uri="{D42A27DB-BD31-4B8C-83A1-F6EECF244321}">
                <p14:modId xmlns:p14="http://schemas.microsoft.com/office/powerpoint/2010/main" val="3328378570"/>
              </p:ext>
            </p:extLst>
          </p:nvPr>
        </p:nvGraphicFramePr>
        <p:xfrm>
          <a:off x="527381" y="1727757"/>
          <a:ext cx="11332925" cy="484785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264919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27381" y="410867"/>
            <a:ext cx="8708059" cy="986859"/>
          </a:xfrm>
        </p:spPr>
        <p:txBody>
          <a:bodyPr/>
          <a:lstStyle/>
          <a:p>
            <a:r>
              <a:rPr lang="en-IN" dirty="0"/>
              <a:t>Conclusion</a:t>
            </a:r>
          </a:p>
        </p:txBody>
      </p:sp>
      <p:sp>
        <p:nvSpPr>
          <p:cNvPr id="6" name="Subtitle 5"/>
          <p:cNvSpPr>
            <a:spLocks noGrp="1"/>
          </p:cNvSpPr>
          <p:nvPr>
            <p:ph type="subTitle" idx="1"/>
          </p:nvPr>
        </p:nvSpPr>
        <p:spPr>
          <a:xfrm>
            <a:off x="631884" y="2048175"/>
            <a:ext cx="11072436" cy="2886080"/>
          </a:xfrm>
        </p:spPr>
        <p:txBody>
          <a:bodyPr>
            <a:noAutofit/>
          </a:bodyPr>
          <a:lstStyle/>
          <a:p>
            <a:r>
              <a:rPr lang="en-US" sz="2500" dirty="0">
                <a:solidFill>
                  <a:schemeClr val="tx1"/>
                </a:solidFill>
                <a:latin typeface="+mn-lt"/>
              </a:rPr>
              <a:t>Analysis on both disease burdens and financial perspectives regarding GBD and GHE data, the highest </a:t>
            </a:r>
            <a:r>
              <a:rPr lang="en-US" sz="2500">
                <a:solidFill>
                  <a:schemeClr val="tx1"/>
                </a:solidFill>
                <a:latin typeface="+mn-lt"/>
              </a:rPr>
              <a:t>proportion of mortality </a:t>
            </a:r>
            <a:r>
              <a:rPr lang="en-US" sz="2500" dirty="0">
                <a:solidFill>
                  <a:schemeClr val="tx1"/>
                </a:solidFill>
                <a:latin typeface="+mn-lt"/>
              </a:rPr>
              <a:t>rate of infants aged below 5 years are considered as the most impact on overall DALYs and Deaths rate in the Sub-Saharan nations. Furthermore, when comparing the economy of all countries, investment, therefore, should be implemented on the following disorders and countries – Neonatal disorders in Ethiopia, Malaria, Diarrheal disorders and Neonatal disorders in Sierra Leone. </a:t>
            </a:r>
          </a:p>
          <a:p>
            <a:endParaRPr lang="en-IN" sz="2500" dirty="0">
              <a:solidFill>
                <a:schemeClr val="tx1"/>
              </a:solidFill>
              <a:latin typeface="+mn-lt"/>
            </a:endParaRPr>
          </a:p>
        </p:txBody>
      </p:sp>
    </p:spTree>
    <p:extLst>
      <p:ext uri="{BB962C8B-B14F-4D97-AF65-F5344CB8AC3E}">
        <p14:creationId xmlns:p14="http://schemas.microsoft.com/office/powerpoint/2010/main" val="26264099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27381" y="410867"/>
            <a:ext cx="8708059" cy="986859"/>
          </a:xfrm>
        </p:spPr>
        <p:txBody>
          <a:bodyPr/>
          <a:lstStyle/>
          <a:p>
            <a:r>
              <a:rPr lang="en-IN" dirty="0" smtClean="0">
                <a:latin typeface="+mj-lt"/>
              </a:rPr>
              <a:t>REFERENCES</a:t>
            </a:r>
            <a:endParaRPr lang="en-IN" dirty="0">
              <a:latin typeface="+mj-lt"/>
            </a:endParaRPr>
          </a:p>
        </p:txBody>
      </p:sp>
      <p:sp>
        <p:nvSpPr>
          <p:cNvPr id="6" name="Subtitle 5"/>
          <p:cNvSpPr>
            <a:spLocks noGrp="1"/>
          </p:cNvSpPr>
          <p:nvPr>
            <p:ph type="subTitle" idx="1"/>
          </p:nvPr>
        </p:nvSpPr>
        <p:spPr>
          <a:xfrm>
            <a:off x="631884" y="2048175"/>
            <a:ext cx="11072436" cy="2886080"/>
          </a:xfrm>
        </p:spPr>
        <p:txBody>
          <a:bodyPr>
            <a:noAutofit/>
          </a:bodyPr>
          <a:lstStyle/>
          <a:p>
            <a:r>
              <a:rPr lang="en-IN" sz="2000" dirty="0" err="1">
                <a:latin typeface="+mn-lt"/>
              </a:rPr>
              <a:t>Greenough</a:t>
            </a:r>
            <a:r>
              <a:rPr lang="en-IN" sz="2000" dirty="0">
                <a:latin typeface="+mn-lt"/>
              </a:rPr>
              <a:t>, A. &amp; Parker, A., 1995. Common Neonatal Disorders. Paediatric Respiratory Care, pp. 105-121.</a:t>
            </a:r>
            <a:endParaRPr lang="en-GB" sz="2000" dirty="0">
              <a:latin typeface="+mn-lt"/>
            </a:endParaRPr>
          </a:p>
        </p:txBody>
      </p:sp>
    </p:spTree>
    <p:extLst>
      <p:ext uri="{BB962C8B-B14F-4D97-AF65-F5344CB8AC3E}">
        <p14:creationId xmlns:p14="http://schemas.microsoft.com/office/powerpoint/2010/main" val="203808840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631884" y="2512541"/>
            <a:ext cx="11072436" cy="2421714"/>
          </a:xfrm>
        </p:spPr>
        <p:txBody>
          <a:bodyPr>
            <a:noAutofit/>
          </a:bodyPr>
          <a:lstStyle/>
          <a:p>
            <a:pPr algn="ctr"/>
            <a:r>
              <a:rPr lang="en-IN" sz="9600" dirty="0" smtClean="0">
                <a:solidFill>
                  <a:schemeClr val="tx1"/>
                </a:solidFill>
                <a:latin typeface="+mn-lt"/>
              </a:rPr>
              <a:t>Thank You</a:t>
            </a:r>
            <a:endParaRPr lang="en-IN" sz="9600" dirty="0">
              <a:solidFill>
                <a:schemeClr val="tx1"/>
              </a:solidFill>
              <a:latin typeface="+mn-lt"/>
            </a:endParaRPr>
          </a:p>
        </p:txBody>
      </p:sp>
    </p:spTree>
    <p:extLst>
      <p:ext uri="{BB962C8B-B14F-4D97-AF65-F5344CB8AC3E}">
        <p14:creationId xmlns:p14="http://schemas.microsoft.com/office/powerpoint/2010/main" val="46703778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27381" y="410867"/>
            <a:ext cx="8708059" cy="986859"/>
          </a:xfrm>
        </p:spPr>
        <p:txBody>
          <a:bodyPr/>
          <a:lstStyle/>
          <a:p>
            <a:r>
              <a:rPr lang="en-IN" dirty="0"/>
              <a:t>INTRODUCTION - APPROACH</a:t>
            </a:r>
          </a:p>
        </p:txBody>
      </p:sp>
      <p:sp>
        <p:nvSpPr>
          <p:cNvPr id="6" name="Subtitle 5"/>
          <p:cNvSpPr>
            <a:spLocks noGrp="1"/>
          </p:cNvSpPr>
          <p:nvPr>
            <p:ph type="subTitle" idx="1"/>
          </p:nvPr>
        </p:nvSpPr>
        <p:spPr>
          <a:xfrm>
            <a:off x="527381" y="3487782"/>
            <a:ext cx="11072436" cy="2416630"/>
          </a:xfrm>
        </p:spPr>
        <p:txBody>
          <a:bodyPr>
            <a:normAutofit/>
          </a:bodyPr>
          <a:lstStyle/>
          <a:p>
            <a:pPr marL="457200" indent="-457200">
              <a:buFont typeface="Wingdings" panose="05000000000000000000" pitchFamily="2" charset="2"/>
              <a:buChar char="§"/>
            </a:pPr>
            <a:r>
              <a:rPr lang="en-IN" sz="2500" dirty="0">
                <a:solidFill>
                  <a:schemeClr val="tx1"/>
                </a:solidFill>
              </a:rPr>
              <a:t>PROMINENCE OF CAUSES/DISEASES AND OUT OF POCKET EXPENDITURE</a:t>
            </a:r>
          </a:p>
          <a:p>
            <a:pPr marL="457200" indent="-457200">
              <a:buFont typeface="Wingdings" panose="05000000000000000000" pitchFamily="2" charset="2"/>
              <a:buChar char="§"/>
            </a:pPr>
            <a:r>
              <a:rPr lang="en-IN" sz="2500" dirty="0">
                <a:solidFill>
                  <a:schemeClr val="tx1"/>
                </a:solidFill>
              </a:rPr>
              <a:t>AGE GROUP</a:t>
            </a:r>
          </a:p>
          <a:p>
            <a:pPr marL="457200" indent="-457200">
              <a:buFont typeface="Wingdings" panose="05000000000000000000" pitchFamily="2" charset="2"/>
              <a:buChar char="§"/>
            </a:pPr>
            <a:r>
              <a:rPr lang="en-IN" sz="2500" dirty="0">
                <a:solidFill>
                  <a:schemeClr val="tx1"/>
                </a:solidFill>
              </a:rPr>
              <a:t>POPULATION</a:t>
            </a:r>
          </a:p>
          <a:p>
            <a:pPr marL="457200" indent="-457200">
              <a:buFont typeface="Wingdings" panose="05000000000000000000" pitchFamily="2" charset="2"/>
              <a:buChar char="§"/>
            </a:pPr>
            <a:r>
              <a:rPr lang="en-IN" sz="2500" dirty="0">
                <a:solidFill>
                  <a:schemeClr val="tx1"/>
                </a:solidFill>
              </a:rPr>
              <a:t>DEATHS AND DALYS</a:t>
            </a:r>
          </a:p>
        </p:txBody>
      </p:sp>
      <p:sp>
        <p:nvSpPr>
          <p:cNvPr id="2" name="Rectangle 1"/>
          <p:cNvSpPr/>
          <p:nvPr/>
        </p:nvSpPr>
        <p:spPr>
          <a:xfrm>
            <a:off x="718457" y="1881054"/>
            <a:ext cx="10280469" cy="100584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r>
              <a:rPr lang="en-IN" sz="2500" dirty="0"/>
              <a:t>We analysed the GBD and GHE data in various ways mainly based on the following criteria :</a:t>
            </a:r>
          </a:p>
        </p:txBody>
      </p:sp>
    </p:spTree>
    <p:extLst>
      <p:ext uri="{BB962C8B-B14F-4D97-AF65-F5344CB8AC3E}">
        <p14:creationId xmlns:p14="http://schemas.microsoft.com/office/powerpoint/2010/main" val="6123919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27381" y="410867"/>
            <a:ext cx="8708059" cy="986859"/>
          </a:xfrm>
        </p:spPr>
        <p:txBody>
          <a:bodyPr/>
          <a:lstStyle/>
          <a:p>
            <a:r>
              <a:rPr lang="en-IN" dirty="0"/>
              <a:t>INTRODUCTION – CHOICE OF TARGET AGE GROUP</a:t>
            </a:r>
          </a:p>
        </p:txBody>
      </p:sp>
      <p:graphicFrame>
        <p:nvGraphicFramePr>
          <p:cNvPr id="8" name="Chart 7"/>
          <p:cNvGraphicFramePr>
            <a:graphicFrameLocks/>
          </p:cNvGraphicFramePr>
          <p:nvPr>
            <p:extLst>
              <p:ext uri="{D42A27DB-BD31-4B8C-83A1-F6EECF244321}">
                <p14:modId xmlns:p14="http://schemas.microsoft.com/office/powerpoint/2010/main" val="2870181129"/>
              </p:ext>
            </p:extLst>
          </p:nvPr>
        </p:nvGraphicFramePr>
        <p:xfrm>
          <a:off x="940527" y="2181497"/>
          <a:ext cx="5329644" cy="438911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p:cNvGraphicFramePr>
            <a:graphicFrameLocks/>
          </p:cNvGraphicFramePr>
          <p:nvPr>
            <p:extLst>
              <p:ext uri="{D42A27DB-BD31-4B8C-83A1-F6EECF244321}">
                <p14:modId xmlns:p14="http://schemas.microsoft.com/office/powerpoint/2010/main" val="447798871"/>
              </p:ext>
            </p:extLst>
          </p:nvPr>
        </p:nvGraphicFramePr>
        <p:xfrm>
          <a:off x="6077496" y="2181497"/>
          <a:ext cx="5329644" cy="438911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228780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27381" y="410867"/>
            <a:ext cx="8708059" cy="986859"/>
          </a:xfrm>
        </p:spPr>
        <p:txBody>
          <a:bodyPr/>
          <a:lstStyle/>
          <a:p>
            <a:r>
              <a:rPr lang="en-IN" dirty="0"/>
              <a:t>INTRODUCTION</a:t>
            </a:r>
          </a:p>
        </p:txBody>
      </p:sp>
      <p:sp>
        <p:nvSpPr>
          <p:cNvPr id="6" name="Subtitle 5"/>
          <p:cNvSpPr>
            <a:spLocks noGrp="1"/>
          </p:cNvSpPr>
          <p:nvPr>
            <p:ph type="subTitle" idx="1"/>
          </p:nvPr>
        </p:nvSpPr>
        <p:spPr>
          <a:xfrm>
            <a:off x="527381" y="1397726"/>
            <a:ext cx="11072436" cy="4440560"/>
          </a:xfrm>
        </p:spPr>
        <p:txBody>
          <a:bodyPr>
            <a:normAutofit/>
          </a:bodyPr>
          <a:lstStyle/>
          <a:p>
            <a:pPr>
              <a:lnSpc>
                <a:spcPct val="150000"/>
              </a:lnSpc>
            </a:pPr>
            <a:r>
              <a:rPr lang="en-IN" sz="2400" dirty="0">
                <a:solidFill>
                  <a:schemeClr val="tx1"/>
                </a:solidFill>
              </a:rPr>
              <a:t>We have based our choice of countries based on analysis of following aspects:</a:t>
            </a:r>
          </a:p>
          <a:p>
            <a:pPr>
              <a:lnSpc>
                <a:spcPct val="150000"/>
              </a:lnSpc>
            </a:pPr>
            <a:endParaRPr lang="en-IN" sz="2400" dirty="0">
              <a:solidFill>
                <a:schemeClr val="tx1"/>
              </a:solidFill>
            </a:endParaRPr>
          </a:p>
          <a:p>
            <a:pPr>
              <a:lnSpc>
                <a:spcPct val="150000"/>
              </a:lnSpc>
            </a:pPr>
            <a:endParaRPr lang="en-IN" sz="2400" dirty="0">
              <a:solidFill>
                <a:schemeClr val="tx1"/>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848615778"/>
              </p:ext>
            </p:extLst>
          </p:nvPr>
        </p:nvGraphicFramePr>
        <p:xfrm>
          <a:off x="1567542" y="2384585"/>
          <a:ext cx="9366069" cy="4088937"/>
        </p:xfrm>
        <a:graphic>
          <a:graphicData uri="http://schemas.openxmlformats.org/drawingml/2006/table">
            <a:tbl>
              <a:tblPr firstRow="1" bandRow="1">
                <a:tableStyleId>{6E25E649-3F16-4E02-A733-19D2CDBF48F0}</a:tableStyleId>
              </a:tblPr>
              <a:tblGrid>
                <a:gridCol w="2285557">
                  <a:extLst>
                    <a:ext uri="{9D8B030D-6E8A-4147-A177-3AD203B41FA5}">
                      <a16:colId xmlns:a16="http://schemas.microsoft.com/office/drawing/2014/main" xmlns="" val="3505243515"/>
                    </a:ext>
                  </a:extLst>
                </a:gridCol>
                <a:gridCol w="3958490">
                  <a:extLst>
                    <a:ext uri="{9D8B030D-6E8A-4147-A177-3AD203B41FA5}">
                      <a16:colId xmlns:a16="http://schemas.microsoft.com/office/drawing/2014/main" xmlns="" val="4174545864"/>
                    </a:ext>
                  </a:extLst>
                </a:gridCol>
                <a:gridCol w="3122022">
                  <a:extLst>
                    <a:ext uri="{9D8B030D-6E8A-4147-A177-3AD203B41FA5}">
                      <a16:colId xmlns:a16="http://schemas.microsoft.com/office/drawing/2014/main" xmlns="" val="2519527078"/>
                    </a:ext>
                  </a:extLst>
                </a:gridCol>
              </a:tblGrid>
              <a:tr h="330736">
                <a:tc>
                  <a:txBody>
                    <a:bodyPr/>
                    <a:lstStyle/>
                    <a:p>
                      <a:pPr algn="ctr"/>
                      <a:r>
                        <a:rPr lang="en-IN" dirty="0"/>
                        <a:t>Countries</a:t>
                      </a:r>
                    </a:p>
                  </a:txBody>
                  <a:tcPr anchor="ctr"/>
                </a:tc>
                <a:tc>
                  <a:txBody>
                    <a:bodyPr/>
                    <a:lstStyle/>
                    <a:p>
                      <a:pPr algn="ctr"/>
                      <a:r>
                        <a:rPr lang="en-IN" dirty="0"/>
                        <a:t>Casualties</a:t>
                      </a:r>
                    </a:p>
                  </a:txBody>
                  <a:tcPr anchor="ctr"/>
                </a:tc>
                <a:tc>
                  <a:txBody>
                    <a:bodyPr/>
                    <a:lstStyle/>
                    <a:p>
                      <a:pPr algn="ctr"/>
                      <a:r>
                        <a:rPr lang="en-IN" dirty="0"/>
                        <a:t>Economy</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xmlns="" val="515053686"/>
                  </a:ext>
                </a:extLst>
              </a:tr>
              <a:tr h="1913095">
                <a:tc>
                  <a:txBody>
                    <a:bodyPr/>
                    <a:lstStyle/>
                    <a:p>
                      <a:pPr marL="0" marR="0" lvl="0" indent="0" algn="l"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IN" sz="2800" kern="1200" dirty="0"/>
                        <a:t>Ethiopia</a:t>
                      </a:r>
                    </a:p>
                    <a:p>
                      <a:r>
                        <a:rPr lang="en-IN" dirty="0"/>
                        <a:t>(Significantly based on absolute numbers</a:t>
                      </a:r>
                      <a:r>
                        <a:rPr lang="en-IN" baseline="0" dirty="0"/>
                        <a:t>)</a:t>
                      </a:r>
                      <a:endParaRPr lang="en-IN"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nSpc>
                          <a:spcPct val="150000"/>
                        </a:lnSpc>
                      </a:pPr>
                      <a:r>
                        <a:rPr lang="en-IN" baseline="0" dirty="0"/>
                        <a:t>Total Deaths below age 5</a:t>
                      </a:r>
                    </a:p>
                    <a:p>
                      <a:pPr>
                        <a:lnSpc>
                          <a:spcPct val="150000"/>
                        </a:lnSpc>
                      </a:pPr>
                      <a:r>
                        <a:rPr lang="en-IN" dirty="0"/>
                        <a:t>Total DALYS below age 5</a:t>
                      </a:r>
                    </a:p>
                    <a:p>
                      <a:pPr marL="0" marR="0" lvl="0" indent="0" algn="l" defTabSz="914400" rtl="0" eaLnBrk="1" fontAlgn="auto" latinLnBrk="0" hangingPunct="1">
                        <a:lnSpc>
                          <a:spcPct val="150000"/>
                        </a:lnSpc>
                        <a:spcBef>
                          <a:spcPts val="0"/>
                        </a:spcBef>
                        <a:spcAft>
                          <a:spcPts val="0"/>
                        </a:spcAft>
                        <a:buClrTx/>
                        <a:buSzTx/>
                        <a:buFontTx/>
                        <a:buNone/>
                        <a:tabLst/>
                        <a:defRPr/>
                      </a:pPr>
                      <a:r>
                        <a:rPr lang="en-IN" dirty="0"/>
                        <a:t>Mortality rate of population</a:t>
                      </a:r>
                      <a:r>
                        <a:rPr lang="en-IN" baseline="0" dirty="0"/>
                        <a:t> below age 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t>Per capita Income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Per Capita Current</a:t>
                      </a:r>
                      <a:r>
                        <a:rPr lang="en-IN" baseline="0" dirty="0"/>
                        <a:t> Health Expenditure in US$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t>Out</a:t>
                      </a:r>
                      <a:r>
                        <a:rPr lang="en-IN" sz="1800" baseline="0" dirty="0"/>
                        <a:t> of Pocket Expenditure in Current Health Expenditure</a:t>
                      </a: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Per</a:t>
                      </a:r>
                      <a:r>
                        <a:rPr lang="en-IN" baseline="0" dirty="0"/>
                        <a:t> capita Out of Pocket Expenditure</a:t>
                      </a: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N"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xmlns="" val="2105349128"/>
                  </a:ext>
                </a:extLst>
              </a:tr>
              <a:tr h="1810082">
                <a:tc>
                  <a:txBody>
                    <a:bodyPr/>
                    <a:lstStyle/>
                    <a:p>
                      <a:pPr marL="0" marR="0" lvl="0" indent="0" algn="l"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IN" sz="2800" dirty="0"/>
                        <a:t>Sierra </a:t>
                      </a:r>
                      <a:r>
                        <a:rPr lang="en-IN" sz="2800" kern="1200" dirty="0"/>
                        <a:t>Leone</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IN" sz="1800" dirty="0"/>
                        <a:t>(Significantl</a:t>
                      </a:r>
                      <a:r>
                        <a:rPr lang="en-IN" sz="1800" baseline="0" dirty="0"/>
                        <a:t>y based on percentage analysis)</a:t>
                      </a:r>
                      <a:endParaRPr lang="en-IN" sz="1800" dirty="0">
                        <a:solidFill>
                          <a:schemeClr val="tx1"/>
                        </a:solidFill>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tx2">
                        <a:lumMod val="20000"/>
                        <a:lumOff val="80000"/>
                      </a:schemeClr>
                    </a:solidFill>
                  </a:tcPr>
                </a:tc>
                <a:tc>
                  <a:txBody>
                    <a:bodyPr/>
                    <a:lstStyle/>
                    <a:p>
                      <a:pPr marL="0" marR="0" lvl="0" indent="0" algn="l"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IN" sz="1800" dirty="0"/>
                        <a:t>Percentage of Deaths</a:t>
                      </a:r>
                      <a:r>
                        <a:rPr lang="en-IN" sz="1800" baseline="0" dirty="0"/>
                        <a:t> </a:t>
                      </a:r>
                      <a:r>
                        <a:rPr lang="en-IN" sz="1800" dirty="0"/>
                        <a:t>under age 5</a:t>
                      </a:r>
                    </a:p>
                    <a:p>
                      <a:pPr marL="0" marR="0" lvl="0" indent="0" algn="l"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IN" sz="1800" dirty="0"/>
                        <a:t>Percentage of DALYS under age 5</a:t>
                      </a:r>
                      <a:endParaRPr lang="en-IN"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vMerge="1">
                  <a:txBody>
                    <a:bodyPr/>
                    <a:lstStyle/>
                    <a:p>
                      <a:endParaRPr lang="en-IN" dirty="0"/>
                    </a:p>
                  </a:txBody>
                  <a:tcPr anchor="ctr"/>
                </a:tc>
                <a:extLst>
                  <a:ext uri="{0D108BD9-81ED-4DB2-BD59-A6C34878D82A}">
                    <a16:rowId xmlns:a16="http://schemas.microsoft.com/office/drawing/2014/main" xmlns="" val="2596444877"/>
                  </a:ext>
                </a:extLst>
              </a:tr>
            </a:tbl>
          </a:graphicData>
        </a:graphic>
      </p:graphicFrame>
    </p:spTree>
    <p:extLst>
      <p:ext uri="{BB962C8B-B14F-4D97-AF65-F5344CB8AC3E}">
        <p14:creationId xmlns:p14="http://schemas.microsoft.com/office/powerpoint/2010/main" val="10892622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27381" y="410867"/>
            <a:ext cx="8708059" cy="986859"/>
          </a:xfrm>
        </p:spPr>
        <p:txBody>
          <a:bodyPr/>
          <a:lstStyle/>
          <a:p>
            <a:r>
              <a:rPr lang="en-IN" dirty="0"/>
              <a:t>INTRODUCTION - ETHIOPIA</a:t>
            </a:r>
          </a:p>
        </p:txBody>
      </p:sp>
      <p:graphicFrame>
        <p:nvGraphicFramePr>
          <p:cNvPr id="2" name="Object 1"/>
          <p:cNvGraphicFramePr>
            <a:graphicFrameLocks noChangeAspect="1"/>
          </p:cNvGraphicFramePr>
          <p:nvPr>
            <p:extLst>
              <p:ext uri="{D42A27DB-BD31-4B8C-83A1-F6EECF244321}">
                <p14:modId xmlns:p14="http://schemas.microsoft.com/office/powerpoint/2010/main" val="584654432"/>
              </p:ext>
            </p:extLst>
          </p:nvPr>
        </p:nvGraphicFramePr>
        <p:xfrm>
          <a:off x="393272" y="1942152"/>
          <a:ext cx="11350238" cy="3984158"/>
        </p:xfrm>
        <a:graphic>
          <a:graphicData uri="http://schemas.openxmlformats.org/presentationml/2006/ole">
            <mc:AlternateContent xmlns:mc="http://schemas.openxmlformats.org/markup-compatibility/2006">
              <mc:Choice xmlns:v="urn:schemas-microsoft-com:vml" Requires="v">
                <p:oleObj spid="_x0000_s1030" name="Worksheet" r:id="rId3" imgW="11744454" imgH="3124043" progId="Excel.Sheet.12">
                  <p:embed/>
                </p:oleObj>
              </mc:Choice>
              <mc:Fallback>
                <p:oleObj name="Worksheet" r:id="rId3" imgW="11744454" imgH="3124043" progId="Excel.Sheet.12">
                  <p:embed/>
                  <p:pic>
                    <p:nvPicPr>
                      <p:cNvPr id="2" name="Object 1"/>
                      <p:cNvPicPr/>
                      <p:nvPr/>
                    </p:nvPicPr>
                    <p:blipFill>
                      <a:blip r:embed="rId4"/>
                      <a:stretch>
                        <a:fillRect/>
                      </a:stretch>
                    </p:blipFill>
                    <p:spPr>
                      <a:xfrm>
                        <a:off x="393272" y="1942152"/>
                        <a:ext cx="11350238" cy="3984158"/>
                      </a:xfrm>
                      <a:prstGeom prst="rect">
                        <a:avLst/>
                      </a:prstGeom>
                    </p:spPr>
                  </p:pic>
                </p:oleObj>
              </mc:Fallback>
            </mc:AlternateContent>
          </a:graphicData>
        </a:graphic>
      </p:graphicFrame>
    </p:spTree>
    <p:extLst>
      <p:ext uri="{BB962C8B-B14F-4D97-AF65-F5344CB8AC3E}">
        <p14:creationId xmlns:p14="http://schemas.microsoft.com/office/powerpoint/2010/main" val="13723885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27381" y="410867"/>
            <a:ext cx="8708059" cy="986859"/>
          </a:xfrm>
        </p:spPr>
        <p:txBody>
          <a:bodyPr/>
          <a:lstStyle/>
          <a:p>
            <a:r>
              <a:rPr lang="en-IN" dirty="0"/>
              <a:t>INTRODUCTION - ETHIOPIA</a:t>
            </a:r>
          </a:p>
        </p:txBody>
      </p:sp>
      <p:graphicFrame>
        <p:nvGraphicFramePr>
          <p:cNvPr id="5" name="Chart 4"/>
          <p:cNvGraphicFramePr>
            <a:graphicFrameLocks/>
          </p:cNvGraphicFramePr>
          <p:nvPr>
            <p:extLst>
              <p:ext uri="{D42A27DB-BD31-4B8C-83A1-F6EECF244321}">
                <p14:modId xmlns:p14="http://schemas.microsoft.com/office/powerpoint/2010/main" val="2253890436"/>
              </p:ext>
            </p:extLst>
          </p:nvPr>
        </p:nvGraphicFramePr>
        <p:xfrm>
          <a:off x="849085" y="1829611"/>
          <a:ext cx="10633166" cy="459812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903649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27381" y="410867"/>
            <a:ext cx="8708059" cy="986859"/>
          </a:xfrm>
        </p:spPr>
        <p:txBody>
          <a:bodyPr/>
          <a:lstStyle/>
          <a:p>
            <a:r>
              <a:rPr lang="en-IN" dirty="0"/>
              <a:t>INTRODUCTION - ETHIOPIA</a:t>
            </a:r>
          </a:p>
        </p:txBody>
      </p:sp>
      <p:pic>
        <p:nvPicPr>
          <p:cNvPr id="8" name="Picture 7"/>
          <p:cNvPicPr>
            <a:picLocks noChangeAspect="1"/>
          </p:cNvPicPr>
          <p:nvPr/>
        </p:nvPicPr>
        <p:blipFill rotWithShape="1">
          <a:blip r:embed="rId2"/>
          <a:srcRect r="2260"/>
          <a:stretch/>
        </p:blipFill>
        <p:spPr>
          <a:xfrm>
            <a:off x="184809" y="1789611"/>
            <a:ext cx="11846081" cy="4454438"/>
          </a:xfrm>
          <a:prstGeom prst="rect">
            <a:avLst/>
          </a:prstGeom>
        </p:spPr>
      </p:pic>
    </p:spTree>
    <p:extLst>
      <p:ext uri="{BB962C8B-B14F-4D97-AF65-F5344CB8AC3E}">
        <p14:creationId xmlns:p14="http://schemas.microsoft.com/office/powerpoint/2010/main" val="7919040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27381" y="410867"/>
            <a:ext cx="8708059" cy="986859"/>
          </a:xfrm>
        </p:spPr>
        <p:txBody>
          <a:bodyPr/>
          <a:lstStyle/>
          <a:p>
            <a:r>
              <a:rPr lang="en-IN" dirty="0"/>
              <a:t>INTRODUCTION – SIERRA LEONE</a:t>
            </a:r>
          </a:p>
        </p:txBody>
      </p:sp>
      <p:graphicFrame>
        <p:nvGraphicFramePr>
          <p:cNvPr id="3" name="Chart 2"/>
          <p:cNvGraphicFramePr>
            <a:graphicFrameLocks/>
          </p:cNvGraphicFramePr>
          <p:nvPr>
            <p:extLst>
              <p:ext uri="{D42A27DB-BD31-4B8C-83A1-F6EECF244321}">
                <p14:modId xmlns:p14="http://schemas.microsoft.com/office/powerpoint/2010/main" val="1055696252"/>
              </p:ext>
            </p:extLst>
          </p:nvPr>
        </p:nvGraphicFramePr>
        <p:xfrm>
          <a:off x="1149531" y="1685109"/>
          <a:ext cx="9862458" cy="472875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365511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2405</TotalTime>
  <Words>595</Words>
  <Application>Microsoft Office PowerPoint</Application>
  <PresentationFormat>Widescreen</PresentationFormat>
  <Paragraphs>96</Paragraphs>
  <Slides>23</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0" baseType="lpstr">
      <vt:lpstr>Arial</vt:lpstr>
      <vt:lpstr>Book Antiqua</vt:lpstr>
      <vt:lpstr>Calibri</vt:lpstr>
      <vt:lpstr>Times New Roman</vt:lpstr>
      <vt:lpstr>Wingdings</vt:lpstr>
      <vt:lpstr>1_Office Theme</vt:lpstr>
      <vt:lpstr>Worksheet</vt:lpstr>
      <vt:lpstr>Global Health Funding</vt:lpstr>
      <vt:lpstr>EXECUTIVE SUMMARY</vt:lpstr>
      <vt:lpstr>INTRODUCTION - APPROACH</vt:lpstr>
      <vt:lpstr>INTRODUCTION – CHOICE OF TARGET AGE GROUP</vt:lpstr>
      <vt:lpstr>INTRODUCTION</vt:lpstr>
      <vt:lpstr>INTRODUCTION - ETHIOPIA</vt:lpstr>
      <vt:lpstr>INTRODUCTION - ETHIOPIA</vt:lpstr>
      <vt:lpstr>INTRODUCTION - ETHIOPIA</vt:lpstr>
      <vt:lpstr>INTRODUCTION – SIERRA LEONE</vt:lpstr>
      <vt:lpstr>INTRODUCTION – SIERRA LEONE</vt:lpstr>
      <vt:lpstr>INTRODUCTION - Economy Evaluation</vt:lpstr>
      <vt:lpstr>INTRODUCTION - Economy Evaluation</vt:lpstr>
      <vt:lpstr>INTRODUCTION</vt:lpstr>
      <vt:lpstr>SUGGESTED INSTANCES FOR INVESTMENT</vt:lpstr>
      <vt:lpstr>Main Analysis  1. Neonatal Disorder </vt:lpstr>
      <vt:lpstr>Main Analysis  1. Neonatal Disorder </vt:lpstr>
      <vt:lpstr>Main Analysis 2. Malaria</vt:lpstr>
      <vt:lpstr>Main Analysis 2. Malaria</vt:lpstr>
      <vt:lpstr>Main Analysis  3. Diarrheal</vt:lpstr>
      <vt:lpstr>Main Analysis  3. Diarrheal</vt:lpstr>
      <vt:lpstr>Conclusion</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Global health funding</dc:title>
  <dc:creator>Aditya Sharda</dc:creator>
  <cp:lastModifiedBy>Seungwon Choi</cp:lastModifiedBy>
  <cp:revision>44</cp:revision>
  <dcterms:created xsi:type="dcterms:W3CDTF">2018-09-24T16:04:48Z</dcterms:created>
  <dcterms:modified xsi:type="dcterms:W3CDTF">2018-09-27T21:10:45Z</dcterms:modified>
</cp:coreProperties>
</file>