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8"/>
  </p:notesMasterIdLst>
  <p:handoutMasterIdLst>
    <p:handoutMasterId r:id="rId19"/>
  </p:handoutMasterIdLst>
  <p:sldIdLst>
    <p:sldId id="9736" r:id="rId2"/>
    <p:sldId id="9737" r:id="rId3"/>
    <p:sldId id="9738" r:id="rId4"/>
    <p:sldId id="9747" r:id="rId5"/>
    <p:sldId id="9746" r:id="rId6"/>
    <p:sldId id="9748" r:id="rId7"/>
    <p:sldId id="9765" r:id="rId8"/>
    <p:sldId id="9767" r:id="rId9"/>
    <p:sldId id="9768" r:id="rId10"/>
    <p:sldId id="9769" r:id="rId11"/>
    <p:sldId id="9770" r:id="rId12"/>
    <p:sldId id="9766" r:id="rId13"/>
    <p:sldId id="9771" r:id="rId14"/>
    <p:sldId id="9763" r:id="rId15"/>
    <p:sldId id="9755" r:id="rId16"/>
    <p:sldId id="9764" r:id="rId17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50" userDrawn="1">
          <p15:clr>
            <a:srgbClr val="A4A3A4"/>
          </p15:clr>
        </p15:guide>
        <p15:guide id="5" orient="horz" pos="4556" userDrawn="1">
          <p15:clr>
            <a:srgbClr val="A4A3A4"/>
          </p15:clr>
        </p15:guide>
        <p15:guide id="6" pos="8087" userDrawn="1">
          <p15:clr>
            <a:srgbClr val="A4A3A4"/>
          </p15:clr>
        </p15:guide>
        <p15:guide id="7" userDrawn="1">
          <p15:clr>
            <a:srgbClr val="A4A3A4"/>
          </p15:clr>
        </p15:guide>
        <p15:guide id="8" orient="horz" pos="2278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pos="7452" userDrawn="1">
          <p15:clr>
            <a:srgbClr val="A4A3A4"/>
          </p15:clr>
        </p15:guide>
        <p15:guide id="11" pos="6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372F"/>
    <a:srgbClr val="AB7942"/>
    <a:srgbClr val="BE6700"/>
    <a:srgbClr val="C6733D"/>
    <a:srgbClr val="254061"/>
    <a:srgbClr val="0E90BE"/>
    <a:srgbClr val="F1615D"/>
    <a:srgbClr val="007E97"/>
    <a:srgbClr val="92100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5588" autoAdjust="0"/>
  </p:normalViewPr>
  <p:slideViewPr>
    <p:cSldViewPr>
      <p:cViewPr>
        <p:scale>
          <a:sx n="96" d="100"/>
          <a:sy n="96" d="100"/>
        </p:scale>
        <p:origin x="-56" y="152"/>
      </p:cViewPr>
      <p:guideLst>
        <p:guide pos="4050"/>
        <p:guide orient="horz" pos="4556"/>
        <p:guide pos="8087"/>
        <p:guide/>
        <p:guide orient="horz" pos="2278"/>
        <p:guide orient="horz"/>
        <p:guide pos="7452"/>
        <p:guide pos="648"/>
      </p:guideLst>
    </p:cSldViewPr>
  </p:slideViewPr>
  <p:outlineViewPr>
    <p:cViewPr>
      <p:scale>
        <a:sx n="100" d="100"/>
        <a:sy n="100" d="100"/>
      </p:scale>
      <p:origin x="0" y="-93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42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8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2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75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7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600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43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4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7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0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07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4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964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096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69BAFC8-D1F8-422D-9A7F-2C304FA34A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0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7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0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3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9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1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301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E67A1-5C53-42BD-AB2C-709FEF61F269}" type="datetimeFigureOut">
              <a:rPr lang="zh-CN" altLang="en-US"/>
              <a:pPr>
                <a:defRPr/>
              </a:pPr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156" y="6704013"/>
            <a:ext cx="4072440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498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80EFF5-4C64-44AF-903C-4654B01C43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33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0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2.jp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>
          <a:xfrm>
            <a:off x="9819684" y="4357223"/>
            <a:ext cx="1904400" cy="146484"/>
          </a:xfrm>
          <a:prstGeom prst="rect">
            <a:avLst/>
          </a:prstGeom>
          <a:solidFill>
            <a:srgbClr val="8B37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7977037" y="1790412"/>
            <a:ext cx="3833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200" b="1" spc="600" dirty="0">
                <a:solidFill>
                  <a:schemeClr val="bg1"/>
                </a:solidFill>
                <a:latin typeface="Edwardian Script ITC" panose="030303020407070D0804" pitchFamily="66" charset="0"/>
                <a:ea typeface="微软雅黑" panose="020B0503020204020204" pitchFamily="34" charset="-122"/>
              </a:rPr>
              <a:t>Edrington</a:t>
            </a:r>
            <a:endParaRPr lang="zh-CN" altLang="en-US" sz="7200" b="1" spc="600" dirty="0">
              <a:solidFill>
                <a:schemeClr val="bg1"/>
              </a:solidFill>
              <a:latin typeface="Edwardian Script ITC" panose="030303020407070D0804" pitchFamily="66" charset="0"/>
              <a:ea typeface="微软雅黑" panose="020B0503020204020204" pitchFamily="34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905625" y="3080345"/>
            <a:ext cx="49244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3600" spc="600" dirty="0">
                <a:solidFill>
                  <a:schemeClr val="bg1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Optimal Selection</a:t>
            </a:r>
            <a:br>
              <a:rPr lang="en-US" altLang="zh-CN" sz="3600" spc="600" dirty="0">
                <a:solidFill>
                  <a:schemeClr val="bg1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</a:br>
            <a:r>
              <a:rPr lang="en-US" altLang="zh-CN" sz="3600" spc="600" dirty="0">
                <a:solidFill>
                  <a:schemeClr val="bg1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of Suppliers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1A3836D-3895-0C44-ADB0-5986C9B86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8116" y="4537946"/>
            <a:ext cx="1651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solidFill>
                  <a:schemeClr val="bg1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Group 4</a:t>
            </a:r>
          </a:p>
        </p:txBody>
      </p:sp>
      <p:sp>
        <p:nvSpPr>
          <p:cNvPr id="9" name="文本框 19"/>
          <p:cNvSpPr txBox="1"/>
          <p:nvPr/>
        </p:nvSpPr>
        <p:spPr>
          <a:xfrm>
            <a:off x="7977037" y="5102338"/>
            <a:ext cx="1904400" cy="102373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r">
              <a:lnSpc>
                <a:spcPct val="150000"/>
              </a:lnSpc>
              <a:buNone/>
            </a:pPr>
            <a:r>
              <a:rPr lang="en-US" altLang="zh-CN" sz="1400" cap="all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Samuel Bennie</a:t>
            </a:r>
          </a:p>
          <a:p>
            <a:pPr algn="r">
              <a:lnSpc>
                <a:spcPct val="150000"/>
              </a:lnSpc>
              <a:buNone/>
            </a:pPr>
            <a:r>
              <a:rPr lang="en-US" altLang="zh-CN" sz="1400" cap="all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Adel Shaman</a:t>
            </a:r>
          </a:p>
          <a:p>
            <a:pPr algn="r">
              <a:lnSpc>
                <a:spcPct val="150000"/>
              </a:lnSpc>
              <a:buNone/>
            </a:pPr>
            <a:r>
              <a:rPr lang="en-US" altLang="zh-CN" sz="1400" cap="all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Yash Sharma</a:t>
            </a:r>
          </a:p>
        </p:txBody>
      </p:sp>
      <p:sp>
        <p:nvSpPr>
          <p:cNvPr id="14" name="文本框 19">
            <a:extLst>
              <a:ext uri="{FF2B5EF4-FFF2-40B4-BE49-F238E27FC236}">
                <a16:creationId xmlns:a16="http://schemas.microsoft.com/office/drawing/2014/main" id="{9F1BAB1D-0A7B-9C45-A61D-8BC905ADBAE9}"/>
              </a:ext>
            </a:extLst>
          </p:cNvPr>
          <p:cNvSpPr txBox="1"/>
          <p:nvPr/>
        </p:nvSpPr>
        <p:spPr>
          <a:xfrm>
            <a:off x="9787611" y="5102338"/>
            <a:ext cx="1904400" cy="1346899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r">
              <a:lnSpc>
                <a:spcPct val="150000"/>
              </a:lnSpc>
              <a:buNone/>
            </a:pPr>
            <a:r>
              <a:rPr lang="en-US" altLang="zh-CN" sz="1400" cap="all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Pin-you Lin</a:t>
            </a:r>
          </a:p>
          <a:p>
            <a:pPr algn="r">
              <a:lnSpc>
                <a:spcPct val="150000"/>
              </a:lnSpc>
              <a:buNone/>
            </a:pPr>
            <a:r>
              <a:rPr lang="en-US" altLang="zh-CN" sz="1400" cap="all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Yu Hong Wong</a:t>
            </a:r>
          </a:p>
          <a:p>
            <a:pPr algn="r">
              <a:lnSpc>
                <a:spcPct val="150000"/>
              </a:lnSpc>
              <a:buNone/>
            </a:pPr>
            <a:r>
              <a:rPr lang="en-US" altLang="zh-CN" sz="1400" cap="all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Lingyu</a:t>
            </a:r>
            <a:r>
              <a:rPr lang="en-US" altLang="zh-CN" sz="1400" cap="all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Sun</a:t>
            </a:r>
          </a:p>
          <a:p>
            <a:pPr algn="dist">
              <a:lnSpc>
                <a:spcPct val="150000"/>
              </a:lnSpc>
              <a:buNone/>
            </a:pPr>
            <a:r>
              <a:rPr lang="en-US" altLang="zh-CN" sz="1400" cap="all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Ruixian</a:t>
            </a:r>
            <a:r>
              <a:rPr lang="en-US" altLang="zh-CN" sz="1400" cap="all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Zhao</a:t>
            </a:r>
          </a:p>
        </p:txBody>
      </p:sp>
    </p:spTree>
    <p:extLst>
      <p:ext uri="{BB962C8B-B14F-4D97-AF65-F5344CB8AC3E}">
        <p14:creationId xmlns:p14="http://schemas.microsoft.com/office/powerpoint/2010/main" val="42355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00"/>
                            </p:stCondLst>
                            <p:childTnLst>
                              <p:par>
                                <p:cTn id="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/>
      <p:bldP spid="9" grpId="0"/>
      <p:bldP spid="9" grpId="1"/>
      <p:bldP spid="14" grpId="0"/>
      <p:bldP spid="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4"/>
          <p:cNvSpPr txBox="1">
            <a:spLocks/>
          </p:cNvSpPr>
          <p:nvPr/>
        </p:nvSpPr>
        <p:spPr>
          <a:xfrm>
            <a:off x="452711" y="231949"/>
            <a:ext cx="8136904" cy="698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rgbClr val="8B372F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THE DATASET/</a:t>
            </a:r>
            <a:r>
              <a:rPr lang="en-US" altLang="zh-CN" sz="2400" b="1" dirty="0">
                <a:solidFill>
                  <a:srgbClr val="8B372F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8B372F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and preprocessing the data</a:t>
            </a:r>
            <a:endParaRPr lang="en-GB" sz="2400" dirty="0">
              <a:solidFill>
                <a:srgbClr val="8B372F"/>
              </a:solidFill>
              <a:latin typeface="Arial" panose="020B0604020202020204" pitchFamily="34" charset="0"/>
              <a:ea typeface="造字工房悦黑体验版细体" pitchFamily="50" charset="-122"/>
              <a:cs typeface="Arial" panose="020B0604020202020204" pitchFamily="34" charset="0"/>
            </a:endParaRPr>
          </a:p>
        </p:txBody>
      </p:sp>
      <p:pic>
        <p:nvPicPr>
          <p:cNvPr id="3" name="图片 2" descr="图片包含 屏幕截图&#10;&#10;&#10;&#10;自动生成的说明">
            <a:extLst>
              <a:ext uri="{FF2B5EF4-FFF2-40B4-BE49-F238E27FC236}">
                <a16:creationId xmlns:a16="http://schemas.microsoft.com/office/drawing/2014/main" id="{772C0F6D-B0CF-0641-AA3D-FAA35BF53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93" y="1672109"/>
            <a:ext cx="14101444" cy="4331816"/>
          </a:xfrm>
          <a:prstGeom prst="rect">
            <a:avLst/>
          </a:prstGeom>
        </p:spPr>
      </p:pic>
      <p:grpSp>
        <p:nvGrpSpPr>
          <p:cNvPr id="55" name="Group 16">
            <a:extLst>
              <a:ext uri="{FF2B5EF4-FFF2-40B4-BE49-F238E27FC236}">
                <a16:creationId xmlns:a16="http://schemas.microsoft.com/office/drawing/2014/main" id="{7C8AE24A-315F-5E4C-995E-91DE0185056B}"/>
              </a:ext>
            </a:extLst>
          </p:cNvPr>
          <p:cNvGrpSpPr/>
          <p:nvPr/>
        </p:nvGrpSpPr>
        <p:grpSpPr>
          <a:xfrm>
            <a:off x="28992" y="788470"/>
            <a:ext cx="6186735" cy="161931"/>
            <a:chOff x="0" y="2341322"/>
            <a:chExt cx="4403469" cy="115214"/>
          </a:xfrm>
          <a:solidFill>
            <a:srgbClr val="8B372F"/>
          </a:solidFill>
        </p:grpSpPr>
        <p:sp>
          <p:nvSpPr>
            <p:cNvPr id="56" name="Rectangle 12">
              <a:extLst>
                <a:ext uri="{FF2B5EF4-FFF2-40B4-BE49-F238E27FC236}">
                  <a16:creationId xmlns:a16="http://schemas.microsoft.com/office/drawing/2014/main" id="{C62F0113-C5F8-AD40-944D-510E753F3BA3}"/>
                </a:ext>
              </a:extLst>
            </p:cNvPr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EFCC7944-58F5-504F-9075-095ECE96383E}"/>
                </a:ext>
              </a:extLst>
            </p:cNvPr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3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文字&#10;&#10;&#10;&#10;自动生成的说明">
            <a:extLst>
              <a:ext uri="{FF2B5EF4-FFF2-40B4-BE49-F238E27FC236}">
                <a16:creationId xmlns:a16="http://schemas.microsoft.com/office/drawing/2014/main" id="{AF8BDC1F-67F4-D64A-879C-A5043CCDF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524" y="231949"/>
            <a:ext cx="13291754" cy="6816832"/>
          </a:xfrm>
          <a:prstGeom prst="rect">
            <a:avLst/>
          </a:prstGeom>
        </p:spPr>
      </p:pic>
      <p:sp>
        <p:nvSpPr>
          <p:cNvPr id="24" name="Text Placeholder 4"/>
          <p:cNvSpPr txBox="1">
            <a:spLocks/>
          </p:cNvSpPr>
          <p:nvPr/>
        </p:nvSpPr>
        <p:spPr>
          <a:xfrm>
            <a:off x="452711" y="231949"/>
            <a:ext cx="8136904" cy="698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rgbClr val="8B372F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THE DATASET/</a:t>
            </a:r>
            <a:r>
              <a:rPr lang="en-US" altLang="zh-CN" sz="2400" b="1" dirty="0">
                <a:solidFill>
                  <a:srgbClr val="8B372F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8B372F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and preprocessing the data</a:t>
            </a:r>
            <a:endParaRPr lang="en-GB" sz="2400" dirty="0">
              <a:solidFill>
                <a:srgbClr val="8B372F"/>
              </a:solidFill>
              <a:latin typeface="Arial" panose="020B0604020202020204" pitchFamily="34" charset="0"/>
              <a:ea typeface="造字工房悦黑体验版细体" pitchFamily="50" charset="-122"/>
              <a:cs typeface="Arial" panose="020B0604020202020204" pitchFamily="34" charset="0"/>
            </a:endParaRPr>
          </a:p>
        </p:txBody>
      </p:sp>
      <p:grpSp>
        <p:nvGrpSpPr>
          <p:cNvPr id="55" name="Group 16">
            <a:extLst>
              <a:ext uri="{FF2B5EF4-FFF2-40B4-BE49-F238E27FC236}">
                <a16:creationId xmlns:a16="http://schemas.microsoft.com/office/drawing/2014/main" id="{7C8AE24A-315F-5E4C-995E-91DE0185056B}"/>
              </a:ext>
            </a:extLst>
          </p:cNvPr>
          <p:cNvGrpSpPr/>
          <p:nvPr/>
        </p:nvGrpSpPr>
        <p:grpSpPr>
          <a:xfrm>
            <a:off x="28992" y="788470"/>
            <a:ext cx="6186735" cy="161931"/>
            <a:chOff x="0" y="2341322"/>
            <a:chExt cx="4403469" cy="115214"/>
          </a:xfrm>
          <a:solidFill>
            <a:srgbClr val="8B372F"/>
          </a:solidFill>
        </p:grpSpPr>
        <p:sp>
          <p:nvSpPr>
            <p:cNvPr id="56" name="Rectangle 12">
              <a:extLst>
                <a:ext uri="{FF2B5EF4-FFF2-40B4-BE49-F238E27FC236}">
                  <a16:creationId xmlns:a16="http://schemas.microsoft.com/office/drawing/2014/main" id="{C62F0113-C5F8-AD40-944D-510E753F3BA3}"/>
                </a:ext>
              </a:extLst>
            </p:cNvPr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EFCC7944-58F5-504F-9075-095ECE96383E}"/>
                </a:ext>
              </a:extLst>
            </p:cNvPr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9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"/>
          <p:cNvGrpSpPr/>
          <p:nvPr/>
        </p:nvGrpSpPr>
        <p:grpSpPr>
          <a:xfrm>
            <a:off x="5870" y="3292470"/>
            <a:ext cx="6186735" cy="161931"/>
            <a:chOff x="0" y="2341322"/>
            <a:chExt cx="4403469" cy="115214"/>
          </a:xfrm>
          <a:solidFill>
            <a:srgbClr val="8B372F"/>
          </a:solidFill>
        </p:grpSpPr>
        <p:sp>
          <p:nvSpPr>
            <p:cNvPr id="28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3765079" y="3565790"/>
            <a:ext cx="4462184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23317">
              <a:defRPr/>
            </a:pPr>
            <a:r>
              <a:rPr lang="en-US" altLang="zh-CN" sz="3375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RECOMMENDATION</a:t>
            </a:r>
            <a:endParaRPr lang="zh-CN" altLang="en-US" sz="3375" b="1" kern="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3772807" y="4338210"/>
            <a:ext cx="3399706" cy="11951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49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Here is the example of the recommendations runs from the program</a:t>
            </a: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577687" y="3472205"/>
            <a:ext cx="1042752" cy="9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623" b="1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EF399D89-DD10-F641-A627-71248C1B7E31}"/>
              </a:ext>
            </a:extLst>
          </p:cNvPr>
          <p:cNvSpPr/>
          <p:nvPr/>
        </p:nvSpPr>
        <p:spPr>
          <a:xfrm>
            <a:off x="3752469" y="4160199"/>
            <a:ext cx="1220068" cy="97674"/>
          </a:xfrm>
          <a:prstGeom prst="rect">
            <a:avLst/>
          </a:prstGeom>
          <a:solidFill>
            <a:srgbClr val="8B3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49681">
              <a:defRPr/>
            </a:pPr>
            <a:endParaRPr lang="en-US" sz="267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8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4"/>
          <p:cNvSpPr txBox="1">
            <a:spLocks/>
          </p:cNvSpPr>
          <p:nvPr/>
        </p:nvSpPr>
        <p:spPr>
          <a:xfrm>
            <a:off x="452711" y="231949"/>
            <a:ext cx="8136904" cy="698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rgbClr val="8B372F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Recommendations/ </a:t>
            </a:r>
            <a:r>
              <a:rPr lang="en-US" altLang="zh-CN" sz="2000" b="1" dirty="0">
                <a:solidFill>
                  <a:srgbClr val="8B372F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solutions</a:t>
            </a:r>
            <a:r>
              <a:rPr lang="en-US" altLang="zh-CN" sz="4000" b="1" dirty="0">
                <a:solidFill>
                  <a:srgbClr val="8B372F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 </a:t>
            </a:r>
            <a:endParaRPr lang="en-GB" sz="2400" dirty="0">
              <a:solidFill>
                <a:srgbClr val="8B372F"/>
              </a:solidFill>
              <a:latin typeface="Arial" panose="020B0604020202020204" pitchFamily="34" charset="0"/>
              <a:ea typeface="造字工房悦黑体验版细体" pitchFamily="50" charset="-122"/>
              <a:cs typeface="Arial" panose="020B0604020202020204" pitchFamily="34" charset="0"/>
            </a:endParaRPr>
          </a:p>
        </p:txBody>
      </p:sp>
      <p:grpSp>
        <p:nvGrpSpPr>
          <p:cNvPr id="55" name="Group 16">
            <a:extLst>
              <a:ext uri="{FF2B5EF4-FFF2-40B4-BE49-F238E27FC236}">
                <a16:creationId xmlns:a16="http://schemas.microsoft.com/office/drawing/2014/main" id="{7C8AE24A-315F-5E4C-995E-91DE0185056B}"/>
              </a:ext>
            </a:extLst>
          </p:cNvPr>
          <p:cNvGrpSpPr/>
          <p:nvPr/>
        </p:nvGrpSpPr>
        <p:grpSpPr>
          <a:xfrm>
            <a:off x="28992" y="788470"/>
            <a:ext cx="6186735" cy="161931"/>
            <a:chOff x="0" y="2341322"/>
            <a:chExt cx="4403469" cy="115214"/>
          </a:xfrm>
          <a:solidFill>
            <a:srgbClr val="8B372F"/>
          </a:solidFill>
        </p:grpSpPr>
        <p:sp>
          <p:nvSpPr>
            <p:cNvPr id="56" name="Rectangle 12">
              <a:extLst>
                <a:ext uri="{FF2B5EF4-FFF2-40B4-BE49-F238E27FC236}">
                  <a16:creationId xmlns:a16="http://schemas.microsoft.com/office/drawing/2014/main" id="{C62F0113-C5F8-AD40-944D-510E753F3BA3}"/>
                </a:ext>
              </a:extLst>
            </p:cNvPr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EFCC7944-58F5-504F-9075-095ECE96383E}"/>
                </a:ext>
              </a:extLst>
            </p:cNvPr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87F7FC1-0F98-334D-99DD-EE3916208B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83"/>
          <a:stretch/>
        </p:blipFill>
        <p:spPr>
          <a:xfrm>
            <a:off x="32196" y="901564"/>
            <a:ext cx="12794358" cy="62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"/>
          <p:cNvGrpSpPr/>
          <p:nvPr/>
        </p:nvGrpSpPr>
        <p:grpSpPr>
          <a:xfrm>
            <a:off x="5870" y="3292470"/>
            <a:ext cx="6186735" cy="161931"/>
            <a:chOff x="0" y="2341322"/>
            <a:chExt cx="4403469" cy="115214"/>
          </a:xfrm>
          <a:solidFill>
            <a:srgbClr val="8B372F"/>
          </a:solidFill>
        </p:grpSpPr>
        <p:sp>
          <p:nvSpPr>
            <p:cNvPr id="28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E7680236-6C22-6A4F-90CB-3F3C80B37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079" y="3565790"/>
            <a:ext cx="2991075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23317">
              <a:defRPr/>
            </a:pPr>
            <a:r>
              <a:rPr lang="en-US" altLang="zh-CN" sz="3375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CONCLUSION</a:t>
            </a:r>
            <a:endParaRPr lang="zh-CN" altLang="en-US" sz="3375" b="1" kern="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36519F2-4F59-C84F-ACA3-3BD8A994C378}"/>
              </a:ext>
            </a:extLst>
          </p:cNvPr>
          <p:cNvSpPr txBox="1">
            <a:spLocks/>
          </p:cNvSpPr>
          <p:nvPr/>
        </p:nvSpPr>
        <p:spPr>
          <a:xfrm>
            <a:off x="3783260" y="4404277"/>
            <a:ext cx="3399706" cy="36420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49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 you have any questions?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73C6AC0B-95BD-5546-9AF1-8BA6162AB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687" y="3472205"/>
            <a:ext cx="1042752" cy="9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623" b="1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1AB2C076-E780-CB49-A4E1-9B07372F2C4A}"/>
              </a:ext>
            </a:extLst>
          </p:cNvPr>
          <p:cNvSpPr/>
          <p:nvPr/>
        </p:nvSpPr>
        <p:spPr>
          <a:xfrm>
            <a:off x="3752469" y="4160199"/>
            <a:ext cx="1220068" cy="97674"/>
          </a:xfrm>
          <a:prstGeom prst="rect">
            <a:avLst/>
          </a:prstGeom>
          <a:solidFill>
            <a:srgbClr val="8B3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49681">
              <a:defRPr/>
            </a:pPr>
            <a:endParaRPr lang="en-US" sz="267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4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638908"/>
            <a:ext cx="5742435" cy="1487877"/>
            <a:chOff x="381497" y="1943709"/>
            <a:chExt cx="4455586" cy="1154452"/>
          </a:xfrm>
          <a:solidFill>
            <a:srgbClr val="8B372F"/>
          </a:solidFill>
        </p:grpSpPr>
        <p:sp>
          <p:nvSpPr>
            <p:cNvPr id="9" name="Right Arrow 8"/>
            <p:cNvSpPr/>
            <p:nvPr/>
          </p:nvSpPr>
          <p:spPr>
            <a:xfrm>
              <a:off x="1756444" y="2190979"/>
              <a:ext cx="3080639" cy="90718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defRPr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Flowchart: Data 9"/>
            <p:cNvSpPr/>
            <p:nvPr/>
          </p:nvSpPr>
          <p:spPr>
            <a:xfrm rot="5400000">
              <a:off x="661054" y="1664152"/>
              <a:ext cx="935531" cy="149464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6248"/>
                <a:gd name="connsiteY0-2" fmla="*/ 10000 h 10000"/>
                <a:gd name="connsiteX1-3" fmla="*/ 2000 w 16248"/>
                <a:gd name="connsiteY1-4" fmla="*/ 0 h 10000"/>
                <a:gd name="connsiteX2-5" fmla="*/ 16248 w 16248"/>
                <a:gd name="connsiteY2-6" fmla="*/ 93 h 10000"/>
                <a:gd name="connsiteX3-7" fmla="*/ 8000 w 16248"/>
                <a:gd name="connsiteY3-8" fmla="*/ 10000 h 10000"/>
                <a:gd name="connsiteX4-9" fmla="*/ 0 w 16248"/>
                <a:gd name="connsiteY4-10" fmla="*/ 10000 h 10000"/>
                <a:gd name="connsiteX0-11" fmla="*/ 0 w 16248"/>
                <a:gd name="connsiteY0-12" fmla="*/ 9907 h 9907"/>
                <a:gd name="connsiteX1-13" fmla="*/ 8016 w 16248"/>
                <a:gd name="connsiteY1-14" fmla="*/ 94 h 9907"/>
                <a:gd name="connsiteX2-15" fmla="*/ 16248 w 16248"/>
                <a:gd name="connsiteY2-16" fmla="*/ 0 h 9907"/>
                <a:gd name="connsiteX3-17" fmla="*/ 8000 w 16248"/>
                <a:gd name="connsiteY3-18" fmla="*/ 9907 h 9907"/>
                <a:gd name="connsiteX4-19" fmla="*/ 0 w 16248"/>
                <a:gd name="connsiteY4-20" fmla="*/ 9907 h 9907"/>
                <a:gd name="connsiteX0-21" fmla="*/ 0 w 10000"/>
                <a:gd name="connsiteY0-22" fmla="*/ 10565 h 10565"/>
                <a:gd name="connsiteX1-23" fmla="*/ 5361 w 10000"/>
                <a:gd name="connsiteY1-24" fmla="*/ 0 h 10565"/>
                <a:gd name="connsiteX2-25" fmla="*/ 10000 w 10000"/>
                <a:gd name="connsiteY2-26" fmla="*/ 565 h 10565"/>
                <a:gd name="connsiteX3-27" fmla="*/ 4924 w 10000"/>
                <a:gd name="connsiteY3-28" fmla="*/ 10565 h 10565"/>
                <a:gd name="connsiteX4-29" fmla="*/ 0 w 10000"/>
                <a:gd name="connsiteY4-30" fmla="*/ 10565 h 105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565">
                  <a:moveTo>
                    <a:pt x="0" y="10565"/>
                  </a:moveTo>
                  <a:lnTo>
                    <a:pt x="5361" y="0"/>
                  </a:lnTo>
                  <a:lnTo>
                    <a:pt x="10000" y="565"/>
                  </a:lnTo>
                  <a:lnTo>
                    <a:pt x="4924" y="10565"/>
                  </a:lnTo>
                  <a:lnTo>
                    <a:pt x="0" y="1056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2781751"/>
            <a:ext cx="6515810" cy="1487876"/>
            <a:chOff x="381495" y="2383126"/>
            <a:chExt cx="5055652" cy="1154451"/>
          </a:xfrm>
        </p:grpSpPr>
        <p:sp>
          <p:nvSpPr>
            <p:cNvPr id="45" name="Right Arrow 44"/>
            <p:cNvSpPr/>
            <p:nvPr/>
          </p:nvSpPr>
          <p:spPr>
            <a:xfrm>
              <a:off x="1756445" y="2630395"/>
              <a:ext cx="3680702" cy="90718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defRPr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lowchart: Data 9"/>
            <p:cNvSpPr/>
            <p:nvPr/>
          </p:nvSpPr>
          <p:spPr>
            <a:xfrm rot="5400000">
              <a:off x="660265" y="2104356"/>
              <a:ext cx="937106" cy="149464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6248"/>
                <a:gd name="connsiteY0-2" fmla="*/ 10000 h 10000"/>
                <a:gd name="connsiteX1-3" fmla="*/ 2000 w 16248"/>
                <a:gd name="connsiteY1-4" fmla="*/ 0 h 10000"/>
                <a:gd name="connsiteX2-5" fmla="*/ 16248 w 16248"/>
                <a:gd name="connsiteY2-6" fmla="*/ 93 h 10000"/>
                <a:gd name="connsiteX3-7" fmla="*/ 8000 w 16248"/>
                <a:gd name="connsiteY3-8" fmla="*/ 10000 h 10000"/>
                <a:gd name="connsiteX4-9" fmla="*/ 0 w 16248"/>
                <a:gd name="connsiteY4-10" fmla="*/ 10000 h 10000"/>
                <a:gd name="connsiteX0-11" fmla="*/ 0 w 16248"/>
                <a:gd name="connsiteY0-12" fmla="*/ 9907 h 9907"/>
                <a:gd name="connsiteX1-13" fmla="*/ 8016 w 16248"/>
                <a:gd name="connsiteY1-14" fmla="*/ 94 h 9907"/>
                <a:gd name="connsiteX2-15" fmla="*/ 16248 w 16248"/>
                <a:gd name="connsiteY2-16" fmla="*/ 0 h 9907"/>
                <a:gd name="connsiteX3-17" fmla="*/ 8000 w 16248"/>
                <a:gd name="connsiteY3-18" fmla="*/ 9907 h 9907"/>
                <a:gd name="connsiteX4-19" fmla="*/ 0 w 16248"/>
                <a:gd name="connsiteY4-20" fmla="*/ 9907 h 9907"/>
                <a:gd name="connsiteX0-21" fmla="*/ 0 w 10000"/>
                <a:gd name="connsiteY0-22" fmla="*/ 10565 h 10565"/>
                <a:gd name="connsiteX1-23" fmla="*/ 5361 w 10000"/>
                <a:gd name="connsiteY1-24" fmla="*/ 0 h 10565"/>
                <a:gd name="connsiteX2-25" fmla="*/ 10000 w 10000"/>
                <a:gd name="connsiteY2-26" fmla="*/ 565 h 10565"/>
                <a:gd name="connsiteX3-27" fmla="*/ 4924 w 10000"/>
                <a:gd name="connsiteY3-28" fmla="*/ 10565 h 10565"/>
                <a:gd name="connsiteX4-29" fmla="*/ 0 w 10000"/>
                <a:gd name="connsiteY4-30" fmla="*/ 10565 h 105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565">
                  <a:moveTo>
                    <a:pt x="0" y="10565"/>
                  </a:moveTo>
                  <a:lnTo>
                    <a:pt x="5361" y="0"/>
                  </a:lnTo>
                  <a:lnTo>
                    <a:pt x="10000" y="565"/>
                  </a:lnTo>
                  <a:lnTo>
                    <a:pt x="4924" y="10565"/>
                  </a:lnTo>
                  <a:lnTo>
                    <a:pt x="0" y="10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0" y="3924593"/>
            <a:ext cx="7169414" cy="1487875"/>
            <a:chOff x="381497" y="2798918"/>
            <a:chExt cx="5562787" cy="1154450"/>
          </a:xfrm>
          <a:solidFill>
            <a:srgbClr val="8B372F"/>
          </a:solidFill>
        </p:grpSpPr>
        <p:sp>
          <p:nvSpPr>
            <p:cNvPr id="47" name="Right Arrow 46"/>
            <p:cNvSpPr/>
            <p:nvPr/>
          </p:nvSpPr>
          <p:spPr>
            <a:xfrm>
              <a:off x="1756443" y="3046186"/>
              <a:ext cx="4187841" cy="90718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defRPr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lowchart: Data 9"/>
            <p:cNvSpPr/>
            <p:nvPr/>
          </p:nvSpPr>
          <p:spPr>
            <a:xfrm rot="5400000">
              <a:off x="661054" y="2519361"/>
              <a:ext cx="935531" cy="149464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6248"/>
                <a:gd name="connsiteY0-2" fmla="*/ 10000 h 10000"/>
                <a:gd name="connsiteX1-3" fmla="*/ 2000 w 16248"/>
                <a:gd name="connsiteY1-4" fmla="*/ 0 h 10000"/>
                <a:gd name="connsiteX2-5" fmla="*/ 16248 w 16248"/>
                <a:gd name="connsiteY2-6" fmla="*/ 93 h 10000"/>
                <a:gd name="connsiteX3-7" fmla="*/ 8000 w 16248"/>
                <a:gd name="connsiteY3-8" fmla="*/ 10000 h 10000"/>
                <a:gd name="connsiteX4-9" fmla="*/ 0 w 16248"/>
                <a:gd name="connsiteY4-10" fmla="*/ 10000 h 10000"/>
                <a:gd name="connsiteX0-11" fmla="*/ 0 w 16248"/>
                <a:gd name="connsiteY0-12" fmla="*/ 9907 h 9907"/>
                <a:gd name="connsiteX1-13" fmla="*/ 8016 w 16248"/>
                <a:gd name="connsiteY1-14" fmla="*/ 94 h 9907"/>
                <a:gd name="connsiteX2-15" fmla="*/ 16248 w 16248"/>
                <a:gd name="connsiteY2-16" fmla="*/ 0 h 9907"/>
                <a:gd name="connsiteX3-17" fmla="*/ 8000 w 16248"/>
                <a:gd name="connsiteY3-18" fmla="*/ 9907 h 9907"/>
                <a:gd name="connsiteX4-19" fmla="*/ 0 w 16248"/>
                <a:gd name="connsiteY4-20" fmla="*/ 9907 h 9907"/>
                <a:gd name="connsiteX0-21" fmla="*/ 0 w 10000"/>
                <a:gd name="connsiteY0-22" fmla="*/ 10565 h 10565"/>
                <a:gd name="connsiteX1-23" fmla="*/ 5361 w 10000"/>
                <a:gd name="connsiteY1-24" fmla="*/ 0 h 10565"/>
                <a:gd name="connsiteX2-25" fmla="*/ 10000 w 10000"/>
                <a:gd name="connsiteY2-26" fmla="*/ 565 h 10565"/>
                <a:gd name="connsiteX3-27" fmla="*/ 4924 w 10000"/>
                <a:gd name="connsiteY3-28" fmla="*/ 10565 h 10565"/>
                <a:gd name="connsiteX4-29" fmla="*/ 0 w 10000"/>
                <a:gd name="connsiteY4-30" fmla="*/ 10565 h 105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565">
                  <a:moveTo>
                    <a:pt x="0" y="10565"/>
                  </a:moveTo>
                  <a:lnTo>
                    <a:pt x="5361" y="0"/>
                  </a:lnTo>
                  <a:lnTo>
                    <a:pt x="10000" y="565"/>
                  </a:lnTo>
                  <a:lnTo>
                    <a:pt x="4924" y="10565"/>
                  </a:lnTo>
                  <a:lnTo>
                    <a:pt x="0" y="1056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5067434"/>
            <a:ext cx="5742435" cy="1487876"/>
            <a:chOff x="381497" y="3200535"/>
            <a:chExt cx="4455586" cy="1154451"/>
          </a:xfrm>
        </p:grpSpPr>
        <p:sp>
          <p:nvSpPr>
            <p:cNvPr id="49" name="Right Arrow 48"/>
            <p:cNvSpPr/>
            <p:nvPr/>
          </p:nvSpPr>
          <p:spPr>
            <a:xfrm>
              <a:off x="1756444" y="3447804"/>
              <a:ext cx="3080639" cy="907182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defRPr/>
              </a:pPr>
              <a:endParaRPr lang="zh-CN" altLang="zh-CN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Flowchart: Data 9"/>
            <p:cNvSpPr/>
            <p:nvPr/>
          </p:nvSpPr>
          <p:spPr>
            <a:xfrm rot="5400000">
              <a:off x="661054" y="2920978"/>
              <a:ext cx="935531" cy="149464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-1" fmla="*/ 0 w 16248"/>
                <a:gd name="connsiteY0-2" fmla="*/ 10000 h 10000"/>
                <a:gd name="connsiteX1-3" fmla="*/ 2000 w 16248"/>
                <a:gd name="connsiteY1-4" fmla="*/ 0 h 10000"/>
                <a:gd name="connsiteX2-5" fmla="*/ 16248 w 16248"/>
                <a:gd name="connsiteY2-6" fmla="*/ 93 h 10000"/>
                <a:gd name="connsiteX3-7" fmla="*/ 8000 w 16248"/>
                <a:gd name="connsiteY3-8" fmla="*/ 10000 h 10000"/>
                <a:gd name="connsiteX4-9" fmla="*/ 0 w 16248"/>
                <a:gd name="connsiteY4-10" fmla="*/ 10000 h 10000"/>
                <a:gd name="connsiteX0-11" fmla="*/ 0 w 16248"/>
                <a:gd name="connsiteY0-12" fmla="*/ 9907 h 9907"/>
                <a:gd name="connsiteX1-13" fmla="*/ 8016 w 16248"/>
                <a:gd name="connsiteY1-14" fmla="*/ 94 h 9907"/>
                <a:gd name="connsiteX2-15" fmla="*/ 16248 w 16248"/>
                <a:gd name="connsiteY2-16" fmla="*/ 0 h 9907"/>
                <a:gd name="connsiteX3-17" fmla="*/ 8000 w 16248"/>
                <a:gd name="connsiteY3-18" fmla="*/ 9907 h 9907"/>
                <a:gd name="connsiteX4-19" fmla="*/ 0 w 16248"/>
                <a:gd name="connsiteY4-20" fmla="*/ 9907 h 9907"/>
                <a:gd name="connsiteX0-21" fmla="*/ 0 w 10000"/>
                <a:gd name="connsiteY0-22" fmla="*/ 10565 h 10565"/>
                <a:gd name="connsiteX1-23" fmla="*/ 5361 w 10000"/>
                <a:gd name="connsiteY1-24" fmla="*/ 0 h 10565"/>
                <a:gd name="connsiteX2-25" fmla="*/ 10000 w 10000"/>
                <a:gd name="connsiteY2-26" fmla="*/ 565 h 10565"/>
                <a:gd name="connsiteX3-27" fmla="*/ 4924 w 10000"/>
                <a:gd name="connsiteY3-28" fmla="*/ 10565 h 10565"/>
                <a:gd name="connsiteX4-29" fmla="*/ 0 w 10000"/>
                <a:gd name="connsiteY4-30" fmla="*/ 10565 h 105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565">
                  <a:moveTo>
                    <a:pt x="0" y="10565"/>
                  </a:moveTo>
                  <a:lnTo>
                    <a:pt x="5361" y="0"/>
                  </a:lnTo>
                  <a:lnTo>
                    <a:pt x="10000" y="565"/>
                  </a:lnTo>
                  <a:lnTo>
                    <a:pt x="4924" y="10565"/>
                  </a:lnTo>
                  <a:lnTo>
                    <a:pt x="0" y="105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Rectangle 19"/>
          <p:cNvSpPr/>
          <p:nvPr/>
        </p:nvSpPr>
        <p:spPr>
          <a:xfrm>
            <a:off x="5849590" y="2342185"/>
            <a:ext cx="4537188" cy="6560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What if the supplier cannot provid the matrials in time, how to choose in the further.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849590" y="1860162"/>
            <a:ext cx="3720070" cy="49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noProof="1">
                <a:solidFill>
                  <a:srgbClr val="8B372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Delayed submision</a:t>
            </a:r>
            <a:endParaRPr lang="zh-CN" altLang="en-US" sz="2400" b="1" dirty="0">
              <a:solidFill>
                <a:srgbClr val="8B372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Rectangle 24"/>
          <p:cNvSpPr/>
          <p:nvPr/>
        </p:nvSpPr>
        <p:spPr>
          <a:xfrm>
            <a:off x="6545567" y="3604037"/>
            <a:ext cx="3841211" cy="36061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Run only a particular product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" name="TextBox 25"/>
          <p:cNvSpPr txBox="1"/>
          <p:nvPr/>
        </p:nvSpPr>
        <p:spPr>
          <a:xfrm>
            <a:off x="6545568" y="3143613"/>
            <a:ext cx="4132279" cy="49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noProof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Single product analyses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Rectangle 27"/>
          <p:cNvSpPr/>
          <p:nvPr/>
        </p:nvSpPr>
        <p:spPr>
          <a:xfrm>
            <a:off x="7169412" y="4743504"/>
            <a:ext cx="3841211" cy="36061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If the suppliers have sale policy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7169413" y="4302828"/>
            <a:ext cx="3217365" cy="49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noProof="1">
                <a:solidFill>
                  <a:srgbClr val="8B372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Other price factors</a:t>
            </a:r>
            <a:endParaRPr lang="zh-CN" altLang="en-US" sz="2400" b="1" dirty="0">
              <a:solidFill>
                <a:srgbClr val="8B372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Rectangle 31"/>
          <p:cNvSpPr/>
          <p:nvPr/>
        </p:nvSpPr>
        <p:spPr>
          <a:xfrm>
            <a:off x="5728449" y="5939258"/>
            <a:ext cx="3841211" cy="6560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Deliver factors, weather factors, if more feature of data appliable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5728450" y="5411306"/>
            <a:ext cx="4301325" cy="494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noProof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More complicated scenarios</a:t>
            </a:r>
            <a:endParaRPr lang="zh-CN" altLang="en-US" sz="2400" b="1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1FB43BB-22AA-AD48-A9E4-4F14D9513F06}"/>
              </a:ext>
            </a:extLst>
          </p:cNvPr>
          <p:cNvSpPr txBox="1">
            <a:spLocks/>
          </p:cNvSpPr>
          <p:nvPr/>
        </p:nvSpPr>
        <p:spPr>
          <a:xfrm>
            <a:off x="452710" y="231949"/>
            <a:ext cx="9336696" cy="698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造字工房悦黑体验版细体" pitchFamily="50" charset="-122"/>
              </a:rPr>
              <a:t>IMPROVE THE MODEL/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造字工房悦黑体验版细体" pitchFamily="50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造字工房悦黑体验版细体" pitchFamily="50" charset="-122"/>
              </a:rPr>
              <a:t>to fit more scenarios</a:t>
            </a:r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造字工房悦黑体验版细体" pitchFamily="50" charset="-122"/>
            </a:endParaRPr>
          </a:p>
        </p:txBody>
      </p:sp>
      <p:grpSp>
        <p:nvGrpSpPr>
          <p:cNvPr id="29" name="Group 16">
            <a:extLst>
              <a:ext uri="{FF2B5EF4-FFF2-40B4-BE49-F238E27FC236}">
                <a16:creationId xmlns:a16="http://schemas.microsoft.com/office/drawing/2014/main" id="{5044DE11-B9F4-A344-8BD4-AFDA0904D27F}"/>
              </a:ext>
            </a:extLst>
          </p:cNvPr>
          <p:cNvGrpSpPr/>
          <p:nvPr/>
        </p:nvGrpSpPr>
        <p:grpSpPr>
          <a:xfrm>
            <a:off x="28992" y="788470"/>
            <a:ext cx="6186735" cy="161931"/>
            <a:chOff x="0" y="2341322"/>
            <a:chExt cx="4403469" cy="115214"/>
          </a:xfrm>
          <a:solidFill>
            <a:srgbClr val="8B372F"/>
          </a:solidFill>
        </p:grpSpPr>
        <p:sp>
          <p:nvSpPr>
            <p:cNvPr id="30" name="Rectangle 12">
              <a:extLst>
                <a:ext uri="{FF2B5EF4-FFF2-40B4-BE49-F238E27FC236}">
                  <a16:creationId xmlns:a16="http://schemas.microsoft.com/office/drawing/2014/main" id="{0C105DB4-9581-774B-8BFB-20439497F6D7}"/>
                </a:ext>
              </a:extLst>
            </p:cNvPr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24252F94-514B-8A4E-B07E-7B86141E3A10}"/>
                </a:ext>
              </a:extLst>
            </p:cNvPr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9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40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8" grpId="0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40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/>
          <p:bldP spid="21" grpId="0"/>
          <p:bldP spid="22" grpId="0"/>
          <p:bldP spid="23" grpId="0"/>
          <p:bldP spid="24" grpId="0"/>
          <p:bldP spid="25" grpId="0"/>
          <p:bldP spid="26" grpId="0"/>
          <p:bldP spid="28" grpId="0" build="p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B635F639-363B-904F-8253-680E8EBC06B1}"/>
              </a:ext>
            </a:extLst>
          </p:cNvPr>
          <p:cNvSpPr/>
          <p:nvPr/>
        </p:nvSpPr>
        <p:spPr>
          <a:xfrm>
            <a:off x="9864589" y="4683290"/>
            <a:ext cx="1904400" cy="146484"/>
          </a:xfrm>
          <a:prstGeom prst="rect">
            <a:avLst/>
          </a:prstGeom>
          <a:solidFill>
            <a:srgbClr val="8B37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5EF9809A-23C6-D348-BB2F-25DB5A53A2BC}"/>
              </a:ext>
            </a:extLst>
          </p:cNvPr>
          <p:cNvSpPr txBox="1"/>
          <p:nvPr/>
        </p:nvSpPr>
        <p:spPr>
          <a:xfrm>
            <a:off x="7977037" y="1790412"/>
            <a:ext cx="3833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7200" b="1" spc="600" dirty="0">
                <a:solidFill>
                  <a:schemeClr val="bg1"/>
                </a:solidFill>
                <a:latin typeface="Edwardian Script ITC" panose="030303020407070D0804" pitchFamily="66" charset="0"/>
                <a:ea typeface="微软雅黑" panose="020B0503020204020204" pitchFamily="34" charset="-122"/>
              </a:rPr>
              <a:t>Edrington</a:t>
            </a:r>
            <a:endParaRPr lang="zh-CN" altLang="en-US" sz="7200" b="1" spc="600" dirty="0">
              <a:solidFill>
                <a:schemeClr val="bg1"/>
              </a:solidFill>
              <a:latin typeface="Edwardian Script ITC" panose="030303020407070D0804" pitchFamily="66" charset="0"/>
              <a:ea typeface="微软雅黑" panose="020B0503020204020204" pitchFamily="34" charset="-122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8E27D6C0-FA99-5C4B-AA4C-E88AB2B1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521" y="3080345"/>
            <a:ext cx="656852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4400" spc="600" dirty="0">
                <a:solidFill>
                  <a:schemeClr val="bg1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THANKS FOR YOUR</a:t>
            </a:r>
            <a:br>
              <a:rPr lang="en-US" altLang="zh-CN" sz="4400" spc="600" dirty="0">
                <a:solidFill>
                  <a:schemeClr val="bg1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</a:br>
            <a:r>
              <a:rPr lang="en-US" altLang="zh-CN" sz="4400" spc="600" dirty="0">
                <a:solidFill>
                  <a:schemeClr val="bg1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5341796-194C-3445-BAFC-E4D9F2129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021" y="4864013"/>
            <a:ext cx="1651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sz="2400" spc="600" dirty="0">
                <a:solidFill>
                  <a:schemeClr val="bg1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7349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-9"/>
          <p:cNvSpPr/>
          <p:nvPr/>
        </p:nvSpPr>
        <p:spPr>
          <a:xfrm>
            <a:off x="1124175" y="807590"/>
            <a:ext cx="3554178" cy="1163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96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endParaRPr lang="zh-CN" altLang="en-US" sz="696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直角三角形-2"/>
          <p:cNvSpPr/>
          <p:nvPr/>
        </p:nvSpPr>
        <p:spPr>
          <a:xfrm rot="16200000">
            <a:off x="790296" y="1375615"/>
            <a:ext cx="333879" cy="333879"/>
          </a:xfrm>
          <a:prstGeom prst="rtTriangle">
            <a:avLst/>
          </a:prstGeom>
          <a:solidFill>
            <a:srgbClr val="8B3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5" name="直接连接符-4"/>
          <p:cNvCxnSpPr/>
          <p:nvPr>
            <p:custDataLst>
              <p:tags r:id="rId1"/>
            </p:custDataLst>
          </p:nvPr>
        </p:nvCxnSpPr>
        <p:spPr>
          <a:xfrm>
            <a:off x="1784961" y="2396295"/>
            <a:ext cx="0" cy="48105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-8">
            <a:hlinkClick r:id="" action="ppaction://noaction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32052" y="2481628"/>
            <a:ext cx="3680669" cy="52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9833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200" b="1" spc="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7" name="矩形-7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1027161" y="2415826"/>
            <a:ext cx="720382" cy="641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64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64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-6">
            <a:hlinkClick r:id="" action="ppaction://noaction"/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16152" y="3468855"/>
            <a:ext cx="3680669" cy="52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9833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200" b="1" spc="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9" name="矩形-5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1042845" y="3409108"/>
            <a:ext cx="737239" cy="641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64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64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-3"/>
          <p:cNvCxnSpPr/>
          <p:nvPr>
            <p:custDataLst>
              <p:tags r:id="rId6"/>
            </p:custDataLst>
          </p:nvPr>
        </p:nvCxnSpPr>
        <p:spPr>
          <a:xfrm>
            <a:off x="1784961" y="3468855"/>
            <a:ext cx="0" cy="48105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-4">
            <a:hlinkClick r:id="" action="ppaction://noaction"/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16151" y="4491910"/>
            <a:ext cx="5837353" cy="51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9833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200" b="1" spc="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21" name="矩形-3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1042845" y="4446813"/>
            <a:ext cx="751010" cy="50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64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64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-2"/>
          <p:cNvCxnSpPr/>
          <p:nvPr>
            <p:custDataLst>
              <p:tags r:id="rId9"/>
            </p:custDataLst>
          </p:nvPr>
        </p:nvCxnSpPr>
        <p:spPr>
          <a:xfrm>
            <a:off x="1784961" y="4525107"/>
            <a:ext cx="0" cy="48105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-2">
            <a:hlinkClick r:id="" action="ppaction://noaction"/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832052" y="5477784"/>
            <a:ext cx="3680669" cy="52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9833" tIns="0" rIns="0" bIns="0"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200" b="1" spc="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3" name="矩形-1">
            <a:hlinkClick r:id="" action="ppaction://noaction"/>
          </p:cNvPr>
          <p:cNvSpPr/>
          <p:nvPr>
            <p:custDataLst>
              <p:tags r:id="rId11"/>
            </p:custDataLst>
          </p:nvPr>
        </p:nvSpPr>
        <p:spPr>
          <a:xfrm>
            <a:off x="1042845" y="5487105"/>
            <a:ext cx="751010" cy="50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64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64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-1"/>
          <p:cNvCxnSpPr/>
          <p:nvPr>
            <p:custDataLst>
              <p:tags r:id="rId12"/>
            </p:custDataLst>
          </p:nvPr>
        </p:nvCxnSpPr>
        <p:spPr>
          <a:xfrm>
            <a:off x="1784961" y="5564458"/>
            <a:ext cx="0" cy="48105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0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"/>
          <p:cNvGrpSpPr/>
          <p:nvPr/>
        </p:nvGrpSpPr>
        <p:grpSpPr>
          <a:xfrm>
            <a:off x="5870" y="3292470"/>
            <a:ext cx="6186735" cy="161931"/>
            <a:chOff x="0" y="2341322"/>
            <a:chExt cx="4403469" cy="115214"/>
          </a:xfrm>
          <a:solidFill>
            <a:srgbClr val="8B372F"/>
          </a:solidFill>
        </p:grpSpPr>
        <p:sp>
          <p:nvSpPr>
            <p:cNvPr id="28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3765079" y="3565790"/>
            <a:ext cx="3545779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23317">
              <a:defRPr/>
            </a:pPr>
            <a:r>
              <a:rPr lang="en-US" altLang="zh-CN" sz="3375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INTRODUCTION</a:t>
            </a:r>
            <a:endParaRPr lang="zh-CN" altLang="en-US" sz="3375" b="1" kern="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3765079" y="4438419"/>
            <a:ext cx="3399706" cy="69301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49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What is the problem and what we are going to figure it</a:t>
            </a: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577687" y="3472205"/>
            <a:ext cx="1042752" cy="9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623" b="1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0F55EA8-9894-C045-BCC6-67EABF62166C}"/>
              </a:ext>
            </a:extLst>
          </p:cNvPr>
          <p:cNvSpPr/>
          <p:nvPr/>
        </p:nvSpPr>
        <p:spPr>
          <a:xfrm>
            <a:off x="3752469" y="4160199"/>
            <a:ext cx="1220068" cy="97674"/>
          </a:xfrm>
          <a:prstGeom prst="rect">
            <a:avLst/>
          </a:prstGeom>
          <a:solidFill>
            <a:srgbClr val="8B3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49681">
              <a:defRPr/>
            </a:pPr>
            <a:endParaRPr lang="en-US" sz="267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6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21255145">
            <a:off x="7061092" y="2329662"/>
            <a:ext cx="4002010" cy="1176525"/>
          </a:xfrm>
          <a:custGeom>
            <a:avLst/>
            <a:gdLst>
              <a:gd name="connsiteX0" fmla="*/ 0 w 3977640"/>
              <a:gd name="connsiteY0" fmla="*/ 1333500 h 1508760"/>
              <a:gd name="connsiteX1" fmla="*/ 624840 w 3977640"/>
              <a:gd name="connsiteY1" fmla="*/ 655320 h 1508760"/>
              <a:gd name="connsiteX2" fmla="*/ 1264920 w 3977640"/>
              <a:gd name="connsiteY2" fmla="*/ 1074420 h 1508760"/>
              <a:gd name="connsiteX3" fmla="*/ 2049780 w 3977640"/>
              <a:gd name="connsiteY3" fmla="*/ 342900 h 1508760"/>
              <a:gd name="connsiteX4" fmla="*/ 2682240 w 3977640"/>
              <a:gd name="connsiteY4" fmla="*/ 982980 h 1508760"/>
              <a:gd name="connsiteX5" fmla="*/ 3406140 w 3977640"/>
              <a:gd name="connsiteY5" fmla="*/ 266700 h 1508760"/>
              <a:gd name="connsiteX6" fmla="*/ 3185160 w 3977640"/>
              <a:gd name="connsiteY6" fmla="*/ 83820 h 1508760"/>
              <a:gd name="connsiteX7" fmla="*/ 3977640 w 3977640"/>
              <a:gd name="connsiteY7" fmla="*/ 0 h 1508760"/>
              <a:gd name="connsiteX8" fmla="*/ 3909060 w 3977640"/>
              <a:gd name="connsiteY8" fmla="*/ 777240 h 1508760"/>
              <a:gd name="connsiteX9" fmla="*/ 3703320 w 3977640"/>
              <a:gd name="connsiteY9" fmla="*/ 594360 h 1508760"/>
              <a:gd name="connsiteX10" fmla="*/ 2689860 w 3977640"/>
              <a:gd name="connsiteY10" fmla="*/ 1501140 h 1508760"/>
              <a:gd name="connsiteX11" fmla="*/ 2065020 w 3977640"/>
              <a:gd name="connsiteY11" fmla="*/ 861060 h 1508760"/>
              <a:gd name="connsiteX12" fmla="*/ 1264920 w 3977640"/>
              <a:gd name="connsiteY12" fmla="*/ 1508760 h 1508760"/>
              <a:gd name="connsiteX13" fmla="*/ 655320 w 3977640"/>
              <a:gd name="connsiteY13" fmla="*/ 1059180 h 1508760"/>
              <a:gd name="connsiteX14" fmla="*/ 198120 w 3977640"/>
              <a:gd name="connsiteY14" fmla="*/ 1493520 h 1508760"/>
              <a:gd name="connsiteX15" fmla="*/ 0 w 3977640"/>
              <a:gd name="connsiteY15" fmla="*/ 133350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77640" h="1508760">
                <a:moveTo>
                  <a:pt x="0" y="1333500"/>
                </a:moveTo>
                <a:lnTo>
                  <a:pt x="624840" y="655320"/>
                </a:lnTo>
                <a:lnTo>
                  <a:pt x="1264920" y="1074420"/>
                </a:lnTo>
                <a:lnTo>
                  <a:pt x="2049780" y="342900"/>
                </a:lnTo>
                <a:lnTo>
                  <a:pt x="2682240" y="982980"/>
                </a:lnTo>
                <a:lnTo>
                  <a:pt x="3406140" y="266700"/>
                </a:lnTo>
                <a:lnTo>
                  <a:pt x="3185160" y="83820"/>
                </a:lnTo>
                <a:lnTo>
                  <a:pt x="3977640" y="0"/>
                </a:lnTo>
                <a:lnTo>
                  <a:pt x="3909060" y="777240"/>
                </a:lnTo>
                <a:lnTo>
                  <a:pt x="3703320" y="594360"/>
                </a:lnTo>
                <a:lnTo>
                  <a:pt x="2689860" y="1501140"/>
                </a:lnTo>
                <a:lnTo>
                  <a:pt x="2065020" y="861060"/>
                </a:lnTo>
                <a:lnTo>
                  <a:pt x="1264920" y="1508760"/>
                </a:lnTo>
                <a:lnTo>
                  <a:pt x="655320" y="1059180"/>
                </a:lnTo>
                <a:lnTo>
                  <a:pt x="198120" y="1493520"/>
                </a:lnTo>
                <a:lnTo>
                  <a:pt x="0" y="13335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98633" y="3023929"/>
            <a:ext cx="3898066" cy="2910828"/>
            <a:chOff x="-148492" y="2581206"/>
            <a:chExt cx="3271249" cy="1862753"/>
          </a:xfrm>
          <a:solidFill>
            <a:schemeClr val="accent1"/>
          </a:solidFill>
        </p:grpSpPr>
        <p:cxnSp>
          <p:nvCxnSpPr>
            <p:cNvPr id="9" name="直接连接符 8"/>
            <p:cNvCxnSpPr/>
            <p:nvPr/>
          </p:nvCxnSpPr>
          <p:spPr>
            <a:xfrm>
              <a:off x="-148492" y="4443958"/>
              <a:ext cx="3271249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100875" y="3147813"/>
              <a:ext cx="335087" cy="1296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32639" y="2934474"/>
              <a:ext cx="335087" cy="15094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64403" y="2581206"/>
              <a:ext cx="358354" cy="1862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16757" y="3003799"/>
              <a:ext cx="335087" cy="1440160"/>
            </a:xfrm>
            <a:prstGeom prst="rect">
              <a:avLst/>
            </a:prstGeom>
            <a:solidFill>
              <a:srgbClr val="8B3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48521" y="3291830"/>
              <a:ext cx="335087" cy="1152128"/>
            </a:xfrm>
            <a:prstGeom prst="rect">
              <a:avLst/>
            </a:prstGeom>
            <a:solidFill>
              <a:srgbClr val="8B3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84993" y="3291830"/>
              <a:ext cx="335087" cy="1152128"/>
            </a:xfrm>
            <a:prstGeom prst="rect">
              <a:avLst/>
            </a:prstGeom>
            <a:solidFill>
              <a:srgbClr val="8B3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7390" y="3147814"/>
              <a:ext cx="335087" cy="1296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-148492" y="3512582"/>
              <a:ext cx="335087" cy="931376"/>
            </a:xfrm>
            <a:prstGeom prst="rect">
              <a:avLst/>
            </a:prstGeom>
            <a:solidFill>
              <a:srgbClr val="8B37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" name="TextBox 16"/>
          <p:cNvSpPr txBox="1"/>
          <p:nvPr/>
        </p:nvSpPr>
        <p:spPr>
          <a:xfrm>
            <a:off x="1802363" y="4357296"/>
            <a:ext cx="4759018" cy="96795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Minimise the </a:t>
            </a:r>
            <a:r>
              <a:rPr lang="en-US" altLang="zh-CN" sz="2000" b="1" dirty="0"/>
              <a:t>COST</a:t>
            </a:r>
            <a:r>
              <a:rPr lang="zh-CN" altLang="zh-CN" sz="1600" b="1" dirty="0"/>
              <a:t>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Maximise the </a:t>
            </a:r>
            <a:r>
              <a:rPr lang="en-US" altLang="zh-CN" sz="2000" b="1" dirty="0"/>
              <a:t>QUALITY</a:t>
            </a:r>
            <a:r>
              <a:rPr lang="zh-CN" altLang="zh-CN" sz="1600" b="1" dirty="0"/>
              <a:t> </a:t>
            </a:r>
            <a:endParaRPr lang="en-US" altLang="zh-CN" sz="1600" b="1" dirty="0"/>
          </a:p>
        </p:txBody>
      </p:sp>
      <p:sp>
        <p:nvSpPr>
          <p:cNvPr id="19" name="TextBox 17"/>
          <p:cNvSpPr txBox="1"/>
          <p:nvPr/>
        </p:nvSpPr>
        <p:spPr>
          <a:xfrm>
            <a:off x="1710191" y="3076640"/>
            <a:ext cx="5396270" cy="10789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Optimal Combination of Suppliers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802363" y="4222825"/>
            <a:ext cx="475901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 txBox="1">
            <a:spLocks/>
          </p:cNvSpPr>
          <p:nvPr/>
        </p:nvSpPr>
        <p:spPr>
          <a:xfrm>
            <a:off x="452711" y="231949"/>
            <a:ext cx="5760640" cy="698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造字工房悦黑体验版细体" pitchFamily="50" charset="-122"/>
              </a:rPr>
              <a:t>THE PROBLEM/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造字工房悦黑体验版细体" pitchFamily="50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造字工房悦黑体验版细体" pitchFamily="50" charset="-122"/>
              </a:rPr>
              <a:t>what is the objective</a:t>
            </a:r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造字工房悦黑体验版细体" pitchFamily="50" charset="-122"/>
            </a:endParaRPr>
          </a:p>
        </p:txBody>
      </p:sp>
      <p:grpSp>
        <p:nvGrpSpPr>
          <p:cNvPr id="21" name="Group 16">
            <a:extLst>
              <a:ext uri="{FF2B5EF4-FFF2-40B4-BE49-F238E27FC236}">
                <a16:creationId xmlns:a16="http://schemas.microsoft.com/office/drawing/2014/main" id="{65E1005F-D0EC-6449-911F-A03B8BE3A95A}"/>
              </a:ext>
            </a:extLst>
          </p:cNvPr>
          <p:cNvGrpSpPr/>
          <p:nvPr/>
        </p:nvGrpSpPr>
        <p:grpSpPr>
          <a:xfrm>
            <a:off x="-483393" y="788470"/>
            <a:ext cx="6186735" cy="161931"/>
            <a:chOff x="0" y="2341322"/>
            <a:chExt cx="4403469" cy="115214"/>
          </a:xfrm>
          <a:solidFill>
            <a:srgbClr val="8B372F"/>
          </a:solidFill>
        </p:grpSpPr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40F250E5-3F4A-9342-B70D-60FE97572529}"/>
                </a:ext>
              </a:extLst>
            </p:cNvPr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46C2044F-43FB-D340-BCB6-39D36C9F16D2}"/>
                </a:ext>
              </a:extLst>
            </p:cNvPr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94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9" grpId="0"/>
      <p:bldP spid="2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 flipH="1">
            <a:off x="9408864" y="5846663"/>
            <a:ext cx="942454" cy="202756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4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24"/>
          <p:cNvSpPr/>
          <p:nvPr/>
        </p:nvSpPr>
        <p:spPr>
          <a:xfrm flipH="1">
            <a:off x="9161842" y="5427899"/>
            <a:ext cx="1436494" cy="418764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25"/>
          <p:cNvSpPr/>
          <p:nvPr/>
        </p:nvSpPr>
        <p:spPr>
          <a:xfrm flipH="1">
            <a:off x="9559690" y="6133942"/>
            <a:ext cx="640801" cy="136794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9764815" y="4618771"/>
            <a:ext cx="187464" cy="554025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9818374" y="4520016"/>
            <a:ext cx="147294" cy="170726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9801638" y="4581946"/>
            <a:ext cx="160683" cy="155663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9789920" y="5152709"/>
            <a:ext cx="48541" cy="80342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9958975" y="4617096"/>
            <a:ext cx="185791" cy="554025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10010860" y="4514995"/>
            <a:ext cx="147294" cy="170726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9995796" y="4580273"/>
            <a:ext cx="160683" cy="153989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9984080" y="5147687"/>
            <a:ext cx="48541" cy="80342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10128027" y="4620443"/>
            <a:ext cx="43518" cy="281197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Group 123"/>
          <p:cNvGrpSpPr/>
          <p:nvPr/>
        </p:nvGrpSpPr>
        <p:grpSpPr>
          <a:xfrm>
            <a:off x="8825819" y="4491144"/>
            <a:ext cx="862002" cy="654453"/>
            <a:chOff x="7170738" y="4168775"/>
            <a:chExt cx="817563" cy="620713"/>
          </a:xfrm>
          <a:solidFill>
            <a:schemeClr val="accent2"/>
          </a:solidFill>
        </p:grpSpPr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Freeform 20"/>
          <p:cNvSpPr>
            <a:spLocks noEditPoints="1"/>
          </p:cNvSpPr>
          <p:nvPr/>
        </p:nvSpPr>
        <p:spPr bwMode="auto">
          <a:xfrm>
            <a:off x="8124501" y="2257054"/>
            <a:ext cx="503811" cy="530591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Oval 21"/>
          <p:cNvSpPr>
            <a:spLocks noChangeArrowheads="1"/>
          </p:cNvSpPr>
          <p:nvPr/>
        </p:nvSpPr>
        <p:spPr bwMode="auto">
          <a:xfrm>
            <a:off x="11339850" y="2133193"/>
            <a:ext cx="148967" cy="148967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22"/>
          <p:cNvSpPr>
            <a:spLocks/>
          </p:cNvSpPr>
          <p:nvPr/>
        </p:nvSpPr>
        <p:spPr bwMode="auto">
          <a:xfrm>
            <a:off x="11393410" y="2243663"/>
            <a:ext cx="234330" cy="488746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23"/>
          <p:cNvSpPr>
            <a:spLocks/>
          </p:cNvSpPr>
          <p:nvPr/>
        </p:nvSpPr>
        <p:spPr bwMode="auto">
          <a:xfrm>
            <a:off x="11187535" y="2243663"/>
            <a:ext cx="251068" cy="482052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reeform 24"/>
          <p:cNvSpPr>
            <a:spLocks/>
          </p:cNvSpPr>
          <p:nvPr/>
        </p:nvSpPr>
        <p:spPr bwMode="auto">
          <a:xfrm>
            <a:off x="11406801" y="2079631"/>
            <a:ext cx="26781" cy="83690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25"/>
          <p:cNvSpPr>
            <a:spLocks noEditPoints="1"/>
          </p:cNvSpPr>
          <p:nvPr/>
        </p:nvSpPr>
        <p:spPr bwMode="auto">
          <a:xfrm>
            <a:off x="10208370" y="1719768"/>
            <a:ext cx="237678" cy="642735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26"/>
          <p:cNvSpPr>
            <a:spLocks noEditPoints="1"/>
          </p:cNvSpPr>
          <p:nvPr/>
        </p:nvSpPr>
        <p:spPr bwMode="auto">
          <a:xfrm>
            <a:off x="10004166" y="1922295"/>
            <a:ext cx="644410" cy="236005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27"/>
          <p:cNvSpPr>
            <a:spLocks noEditPoints="1"/>
          </p:cNvSpPr>
          <p:nvPr/>
        </p:nvSpPr>
        <p:spPr bwMode="auto">
          <a:xfrm>
            <a:off x="10052706" y="1776678"/>
            <a:ext cx="547329" cy="525570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28"/>
          <p:cNvSpPr>
            <a:spLocks noEditPoints="1"/>
          </p:cNvSpPr>
          <p:nvPr/>
        </p:nvSpPr>
        <p:spPr bwMode="auto">
          <a:xfrm>
            <a:off x="10052706" y="1776678"/>
            <a:ext cx="547329" cy="525570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10278668" y="1990922"/>
            <a:ext cx="98754" cy="98754"/>
          </a:xfrm>
          <a:prstGeom prst="ellipse">
            <a:avLst/>
          </a:pr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30"/>
          <p:cNvSpPr>
            <a:spLocks noEditPoints="1"/>
          </p:cNvSpPr>
          <p:nvPr/>
        </p:nvSpPr>
        <p:spPr bwMode="auto">
          <a:xfrm>
            <a:off x="11036893" y="1537324"/>
            <a:ext cx="271154" cy="513854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10901318" y="1535651"/>
            <a:ext cx="68625" cy="500464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32"/>
          <p:cNvSpPr>
            <a:spLocks noEditPoints="1"/>
          </p:cNvSpPr>
          <p:nvPr/>
        </p:nvSpPr>
        <p:spPr bwMode="auto">
          <a:xfrm>
            <a:off x="8678526" y="4056377"/>
            <a:ext cx="592522" cy="433512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Group 127"/>
          <p:cNvGrpSpPr/>
          <p:nvPr/>
        </p:nvGrpSpPr>
        <p:grpSpPr>
          <a:xfrm>
            <a:off x="10343945" y="4489888"/>
            <a:ext cx="535614" cy="689601"/>
            <a:chOff x="8610600" y="4127500"/>
            <a:chExt cx="508001" cy="654050"/>
          </a:xfrm>
          <a:solidFill>
            <a:schemeClr val="accent2"/>
          </a:solidFill>
        </p:grpSpPr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8" name="Freeform 41"/>
          <p:cNvSpPr>
            <a:spLocks noEditPoints="1"/>
          </p:cNvSpPr>
          <p:nvPr/>
        </p:nvSpPr>
        <p:spPr bwMode="auto">
          <a:xfrm>
            <a:off x="10787500" y="3793592"/>
            <a:ext cx="451923" cy="411751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10904665" y="4173541"/>
            <a:ext cx="97079" cy="209224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10864493" y="4237145"/>
            <a:ext cx="137251" cy="282871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44"/>
          <p:cNvSpPr>
            <a:spLocks/>
          </p:cNvSpPr>
          <p:nvPr/>
        </p:nvSpPr>
        <p:spPr bwMode="auto">
          <a:xfrm>
            <a:off x="9610826" y="1068664"/>
            <a:ext cx="552350" cy="505484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45"/>
          <p:cNvSpPr>
            <a:spLocks noEditPoints="1"/>
          </p:cNvSpPr>
          <p:nvPr/>
        </p:nvSpPr>
        <p:spPr bwMode="auto">
          <a:xfrm>
            <a:off x="9446794" y="3873934"/>
            <a:ext cx="672864" cy="557372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46"/>
          <p:cNvSpPr>
            <a:spLocks noEditPoints="1"/>
          </p:cNvSpPr>
          <p:nvPr/>
        </p:nvSpPr>
        <p:spPr bwMode="auto">
          <a:xfrm>
            <a:off x="10636858" y="2764211"/>
            <a:ext cx="863676" cy="1007621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47"/>
          <p:cNvSpPr>
            <a:spLocks noEditPoints="1"/>
          </p:cNvSpPr>
          <p:nvPr/>
        </p:nvSpPr>
        <p:spPr bwMode="auto">
          <a:xfrm>
            <a:off x="11291309" y="3058799"/>
            <a:ext cx="373256" cy="733119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48"/>
          <p:cNvSpPr>
            <a:spLocks noEditPoints="1"/>
          </p:cNvSpPr>
          <p:nvPr/>
        </p:nvSpPr>
        <p:spPr bwMode="auto">
          <a:xfrm>
            <a:off x="9989102" y="3152532"/>
            <a:ext cx="610933" cy="610933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49"/>
          <p:cNvSpPr>
            <a:spLocks/>
          </p:cNvSpPr>
          <p:nvPr/>
        </p:nvSpPr>
        <p:spPr bwMode="auto">
          <a:xfrm>
            <a:off x="10101247" y="3346690"/>
            <a:ext cx="304629" cy="160683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7" name="Group 126"/>
          <p:cNvGrpSpPr/>
          <p:nvPr/>
        </p:nvGrpSpPr>
        <p:grpSpPr>
          <a:xfrm>
            <a:off x="10233475" y="3939211"/>
            <a:ext cx="478703" cy="455271"/>
            <a:chOff x="8505825" y="3605213"/>
            <a:chExt cx="454025" cy="431800"/>
          </a:xfrm>
          <a:solidFill>
            <a:srgbClr val="8B372F"/>
          </a:solidFill>
        </p:grpSpPr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10" tIns="48205" rIns="96410" bIns="48205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id-ID" sz="142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0" name="Freeform 52"/>
          <p:cNvSpPr>
            <a:spLocks/>
          </p:cNvSpPr>
          <p:nvPr/>
        </p:nvSpPr>
        <p:spPr bwMode="auto">
          <a:xfrm>
            <a:off x="8757193" y="1229347"/>
            <a:ext cx="716382" cy="582479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reeform 53"/>
          <p:cNvSpPr>
            <a:spLocks/>
          </p:cNvSpPr>
          <p:nvPr/>
        </p:nvSpPr>
        <p:spPr bwMode="auto">
          <a:xfrm>
            <a:off x="9301176" y="1197547"/>
            <a:ext cx="197507" cy="271154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54"/>
          <p:cNvSpPr>
            <a:spLocks/>
          </p:cNvSpPr>
          <p:nvPr/>
        </p:nvSpPr>
        <p:spPr bwMode="auto">
          <a:xfrm>
            <a:off x="8850926" y="1383336"/>
            <a:ext cx="542307" cy="354843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55"/>
          <p:cNvSpPr>
            <a:spLocks noEditPoints="1"/>
          </p:cNvSpPr>
          <p:nvPr/>
        </p:nvSpPr>
        <p:spPr bwMode="auto">
          <a:xfrm>
            <a:off x="8409046" y="1694661"/>
            <a:ext cx="312999" cy="549002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Freeform 56"/>
          <p:cNvSpPr>
            <a:spLocks noEditPoints="1"/>
          </p:cNvSpPr>
          <p:nvPr/>
        </p:nvSpPr>
        <p:spPr bwMode="auto">
          <a:xfrm>
            <a:off x="8124501" y="2844554"/>
            <a:ext cx="585826" cy="637713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57"/>
          <p:cNvSpPr>
            <a:spLocks noEditPoints="1"/>
          </p:cNvSpPr>
          <p:nvPr/>
        </p:nvSpPr>
        <p:spPr bwMode="auto">
          <a:xfrm>
            <a:off x="10285363" y="1195872"/>
            <a:ext cx="557372" cy="547329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Freeform 58"/>
          <p:cNvSpPr>
            <a:spLocks noEditPoints="1"/>
          </p:cNvSpPr>
          <p:nvPr/>
        </p:nvSpPr>
        <p:spPr bwMode="auto">
          <a:xfrm>
            <a:off x="8316452" y="3479209"/>
            <a:ext cx="542307" cy="549002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Rectangle 59"/>
          <p:cNvSpPr>
            <a:spLocks noChangeArrowheads="1"/>
          </p:cNvSpPr>
          <p:nvPr/>
        </p:nvSpPr>
        <p:spPr bwMode="auto">
          <a:xfrm>
            <a:off x="10420939" y="2958371"/>
            <a:ext cx="661147" cy="33475"/>
          </a:xfrm>
          <a:prstGeom prst="rect">
            <a:avLst/>
          </a:pr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Rectangle 60"/>
          <p:cNvSpPr>
            <a:spLocks noChangeArrowheads="1"/>
          </p:cNvSpPr>
          <p:nvPr/>
        </p:nvSpPr>
        <p:spPr bwMode="auto">
          <a:xfrm>
            <a:off x="10447720" y="2891419"/>
            <a:ext cx="607586" cy="33475"/>
          </a:xfrm>
          <a:prstGeom prst="rect">
            <a:avLst/>
          </a:pr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Rectangle 61"/>
          <p:cNvSpPr>
            <a:spLocks noChangeArrowheads="1"/>
          </p:cNvSpPr>
          <p:nvPr/>
        </p:nvSpPr>
        <p:spPr bwMode="auto">
          <a:xfrm>
            <a:off x="10687071" y="2822794"/>
            <a:ext cx="128883" cy="334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Rectangle 62"/>
          <p:cNvSpPr>
            <a:spLocks noChangeArrowheads="1"/>
          </p:cNvSpPr>
          <p:nvPr/>
        </p:nvSpPr>
        <p:spPr bwMode="auto">
          <a:xfrm>
            <a:off x="10710505" y="2576747"/>
            <a:ext cx="82016" cy="267806"/>
          </a:xfrm>
          <a:prstGeom prst="rect">
            <a:avLst/>
          </a:pr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Rectangle 63"/>
          <p:cNvSpPr>
            <a:spLocks noChangeArrowheads="1"/>
          </p:cNvSpPr>
          <p:nvPr/>
        </p:nvSpPr>
        <p:spPr bwMode="auto">
          <a:xfrm>
            <a:off x="10687071" y="2563358"/>
            <a:ext cx="128883" cy="33475"/>
          </a:xfrm>
          <a:prstGeom prst="rect">
            <a:avLst/>
          </a:pr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10882904" y="2822794"/>
            <a:ext cx="125535" cy="33475"/>
          </a:xfrm>
          <a:prstGeom prst="rect">
            <a:avLst/>
          </a:pr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Rectangle 65"/>
          <p:cNvSpPr>
            <a:spLocks noChangeArrowheads="1"/>
          </p:cNvSpPr>
          <p:nvPr/>
        </p:nvSpPr>
        <p:spPr bwMode="auto">
          <a:xfrm>
            <a:off x="10904664" y="2576747"/>
            <a:ext cx="80342" cy="267806"/>
          </a:xfrm>
          <a:prstGeom prst="rect">
            <a:avLst/>
          </a:pr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10882904" y="2563358"/>
            <a:ext cx="125535" cy="334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10494586" y="2822794"/>
            <a:ext cx="128883" cy="3347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10516346" y="2576747"/>
            <a:ext cx="83690" cy="267806"/>
          </a:xfrm>
          <a:prstGeom prst="rect">
            <a:avLst/>
          </a:pr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10494586" y="2563358"/>
            <a:ext cx="128883" cy="33475"/>
          </a:xfrm>
          <a:prstGeom prst="rect">
            <a:avLst/>
          </a:pr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10447720" y="2489711"/>
            <a:ext cx="607586" cy="33475"/>
          </a:xfrm>
          <a:prstGeom prst="rect">
            <a:avLst/>
          </a:pr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Freeform 71"/>
          <p:cNvSpPr>
            <a:spLocks/>
          </p:cNvSpPr>
          <p:nvPr/>
        </p:nvSpPr>
        <p:spPr bwMode="auto">
          <a:xfrm>
            <a:off x="10447720" y="2295551"/>
            <a:ext cx="607586" cy="19416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Freeform 72"/>
          <p:cNvSpPr>
            <a:spLocks noEditPoints="1"/>
          </p:cNvSpPr>
          <p:nvPr/>
        </p:nvSpPr>
        <p:spPr bwMode="auto">
          <a:xfrm>
            <a:off x="8777279" y="2471298"/>
            <a:ext cx="843590" cy="550677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Freeform 73"/>
          <p:cNvSpPr>
            <a:spLocks noEditPoints="1"/>
          </p:cNvSpPr>
          <p:nvPr/>
        </p:nvSpPr>
        <p:spPr bwMode="auto">
          <a:xfrm>
            <a:off x="10638532" y="3075537"/>
            <a:ext cx="197507" cy="344801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Freeform 74"/>
          <p:cNvSpPr>
            <a:spLocks noEditPoints="1"/>
          </p:cNvSpPr>
          <p:nvPr/>
        </p:nvSpPr>
        <p:spPr bwMode="auto">
          <a:xfrm>
            <a:off x="8914529" y="1893843"/>
            <a:ext cx="396688" cy="485398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Freeform 75"/>
          <p:cNvSpPr>
            <a:spLocks noEditPoints="1"/>
          </p:cNvSpPr>
          <p:nvPr/>
        </p:nvSpPr>
        <p:spPr bwMode="auto">
          <a:xfrm>
            <a:off x="9677778" y="2404347"/>
            <a:ext cx="600890" cy="602563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76"/>
          <p:cNvSpPr>
            <a:spLocks noEditPoints="1"/>
          </p:cNvSpPr>
          <p:nvPr/>
        </p:nvSpPr>
        <p:spPr bwMode="auto">
          <a:xfrm>
            <a:off x="9078559" y="3180986"/>
            <a:ext cx="677885" cy="513854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Freeform 77"/>
          <p:cNvSpPr>
            <a:spLocks/>
          </p:cNvSpPr>
          <p:nvPr/>
        </p:nvSpPr>
        <p:spPr bwMode="auto">
          <a:xfrm>
            <a:off x="9374823" y="2427780"/>
            <a:ext cx="225962" cy="169053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Freeform 78"/>
          <p:cNvSpPr>
            <a:spLocks/>
          </p:cNvSpPr>
          <p:nvPr/>
        </p:nvSpPr>
        <p:spPr bwMode="auto">
          <a:xfrm>
            <a:off x="9475248" y="2384262"/>
            <a:ext cx="61931" cy="76994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Freeform 79"/>
          <p:cNvSpPr>
            <a:spLocks noEditPoints="1"/>
          </p:cNvSpPr>
          <p:nvPr/>
        </p:nvSpPr>
        <p:spPr bwMode="auto">
          <a:xfrm>
            <a:off x="9123753" y="3793592"/>
            <a:ext cx="237678" cy="329736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Freeform 80"/>
          <p:cNvSpPr>
            <a:spLocks noEditPoints="1"/>
          </p:cNvSpPr>
          <p:nvPr/>
        </p:nvSpPr>
        <p:spPr bwMode="auto">
          <a:xfrm>
            <a:off x="10949856" y="2103065"/>
            <a:ext cx="297934" cy="326390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Freeform 81"/>
          <p:cNvSpPr>
            <a:spLocks noEditPoints="1"/>
          </p:cNvSpPr>
          <p:nvPr/>
        </p:nvSpPr>
        <p:spPr bwMode="auto">
          <a:xfrm>
            <a:off x="9460184" y="1664532"/>
            <a:ext cx="450250" cy="647756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Freeform 82"/>
          <p:cNvSpPr>
            <a:spLocks noEditPoints="1"/>
          </p:cNvSpPr>
          <p:nvPr/>
        </p:nvSpPr>
        <p:spPr bwMode="auto">
          <a:xfrm>
            <a:off x="9299501" y="1572474"/>
            <a:ext cx="259437" cy="229310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Freeform 83"/>
          <p:cNvSpPr>
            <a:spLocks/>
          </p:cNvSpPr>
          <p:nvPr/>
        </p:nvSpPr>
        <p:spPr bwMode="auto">
          <a:xfrm>
            <a:off x="9225854" y="1709725"/>
            <a:ext cx="113817" cy="71974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Freeform 84"/>
          <p:cNvSpPr>
            <a:spLocks/>
          </p:cNvSpPr>
          <p:nvPr/>
        </p:nvSpPr>
        <p:spPr bwMode="auto">
          <a:xfrm>
            <a:off x="9153882" y="1719768"/>
            <a:ext cx="153989" cy="93733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Freeform 85"/>
          <p:cNvSpPr>
            <a:spLocks noEditPoints="1"/>
          </p:cNvSpPr>
          <p:nvPr/>
        </p:nvSpPr>
        <p:spPr bwMode="auto">
          <a:xfrm>
            <a:off x="9065171" y="2941632"/>
            <a:ext cx="470335" cy="16738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Freeform 86"/>
          <p:cNvSpPr>
            <a:spLocks/>
          </p:cNvSpPr>
          <p:nvPr/>
        </p:nvSpPr>
        <p:spPr bwMode="auto">
          <a:xfrm>
            <a:off x="11013461" y="3373472"/>
            <a:ext cx="259437" cy="333084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Freeform 87"/>
          <p:cNvSpPr>
            <a:spLocks/>
          </p:cNvSpPr>
          <p:nvPr/>
        </p:nvSpPr>
        <p:spPr bwMode="auto">
          <a:xfrm>
            <a:off x="11160754" y="3361755"/>
            <a:ext cx="125535" cy="87036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Freeform 88"/>
          <p:cNvSpPr>
            <a:spLocks/>
          </p:cNvSpPr>
          <p:nvPr/>
        </p:nvSpPr>
        <p:spPr bwMode="auto">
          <a:xfrm>
            <a:off x="11063674" y="3430380"/>
            <a:ext cx="172401" cy="239352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Freeform 89"/>
          <p:cNvSpPr>
            <a:spLocks noEditPoints="1"/>
          </p:cNvSpPr>
          <p:nvPr/>
        </p:nvSpPr>
        <p:spPr bwMode="auto">
          <a:xfrm>
            <a:off x="10661964" y="2067917"/>
            <a:ext cx="234330" cy="170726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Freeform 90"/>
          <p:cNvSpPr>
            <a:spLocks/>
          </p:cNvSpPr>
          <p:nvPr/>
        </p:nvSpPr>
        <p:spPr bwMode="auto">
          <a:xfrm>
            <a:off x="8708654" y="3186007"/>
            <a:ext cx="217593" cy="281197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Freeform 91"/>
          <p:cNvSpPr>
            <a:spLocks/>
          </p:cNvSpPr>
          <p:nvPr/>
        </p:nvSpPr>
        <p:spPr bwMode="auto">
          <a:xfrm>
            <a:off x="8695264" y="3175964"/>
            <a:ext cx="107122" cy="73647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Freeform 92"/>
          <p:cNvSpPr>
            <a:spLocks/>
          </p:cNvSpPr>
          <p:nvPr/>
        </p:nvSpPr>
        <p:spPr bwMode="auto">
          <a:xfrm>
            <a:off x="8738782" y="3236220"/>
            <a:ext cx="147294" cy="20252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Freeform 93"/>
          <p:cNvSpPr>
            <a:spLocks noEditPoints="1"/>
          </p:cNvSpPr>
          <p:nvPr/>
        </p:nvSpPr>
        <p:spPr bwMode="auto">
          <a:xfrm>
            <a:off x="10143091" y="4926747"/>
            <a:ext cx="230982" cy="25274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Freeform 94"/>
          <p:cNvSpPr>
            <a:spLocks/>
          </p:cNvSpPr>
          <p:nvPr/>
        </p:nvSpPr>
        <p:spPr bwMode="auto">
          <a:xfrm>
            <a:off x="9863567" y="3261327"/>
            <a:ext cx="66952" cy="63604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Freeform 95"/>
          <p:cNvSpPr>
            <a:spLocks/>
          </p:cNvSpPr>
          <p:nvPr/>
        </p:nvSpPr>
        <p:spPr bwMode="auto">
          <a:xfrm>
            <a:off x="9848502" y="3068842"/>
            <a:ext cx="61931" cy="2075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Freeform 96"/>
          <p:cNvSpPr>
            <a:spLocks/>
          </p:cNvSpPr>
          <p:nvPr/>
        </p:nvSpPr>
        <p:spPr bwMode="auto">
          <a:xfrm>
            <a:off x="9892023" y="3102317"/>
            <a:ext cx="133903" cy="179096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Freeform 97"/>
          <p:cNvSpPr>
            <a:spLocks/>
          </p:cNvSpPr>
          <p:nvPr/>
        </p:nvSpPr>
        <p:spPr bwMode="auto">
          <a:xfrm>
            <a:off x="9880306" y="3309867"/>
            <a:ext cx="16738" cy="33475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Freeform 98"/>
          <p:cNvSpPr>
            <a:spLocks noEditPoints="1"/>
          </p:cNvSpPr>
          <p:nvPr/>
        </p:nvSpPr>
        <p:spPr bwMode="auto">
          <a:xfrm>
            <a:off x="9826745" y="1614319"/>
            <a:ext cx="232657" cy="249395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8B372F"/>
          </a:solidFill>
          <a:ln>
            <a:noFill/>
          </a:ln>
          <a:extLst/>
        </p:spPr>
        <p:txBody>
          <a:bodyPr vert="horz" wrap="square" lIns="96410" tIns="48205" rIns="96410" bIns="4820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id-ID" sz="1423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燕尾形 106"/>
          <p:cNvSpPr/>
          <p:nvPr/>
        </p:nvSpPr>
        <p:spPr>
          <a:xfrm rot="5400000">
            <a:off x="1301983" y="2573611"/>
            <a:ext cx="379610" cy="607377"/>
          </a:xfrm>
          <a:prstGeom prst="chevron">
            <a:avLst/>
          </a:prstGeom>
          <a:solidFill>
            <a:srgbClr val="8B372F"/>
          </a:solidFill>
          <a:ln>
            <a:solidFill>
              <a:srgbClr val="8B37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1491789" y="3180986"/>
            <a:ext cx="5149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1831765" y="1829828"/>
            <a:ext cx="2547122" cy="499761"/>
          </a:xfrm>
          <a:prstGeom prst="rect">
            <a:avLst/>
          </a:prstGeom>
        </p:spPr>
        <p:txBody>
          <a:bodyPr wrap="none" lIns="96400" tIns="48201" rIns="96400" bIns="48201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Lead Time Filter</a:t>
            </a:r>
          </a:p>
        </p:txBody>
      </p:sp>
      <p:sp>
        <p:nvSpPr>
          <p:cNvPr id="110" name="矩形 47"/>
          <p:cNvSpPr>
            <a:spLocks noChangeArrowheads="1"/>
          </p:cNvSpPr>
          <p:nvPr/>
        </p:nvSpPr>
        <p:spPr bwMode="auto">
          <a:xfrm>
            <a:off x="1833437" y="2284824"/>
            <a:ext cx="5874537" cy="95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400" tIns="48201" rIns="96400" bIns="4820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Time is one of the most important parameters in the industry.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We use this as the first constraints.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The user can input the maximum lead time.</a:t>
            </a:r>
          </a:p>
        </p:txBody>
      </p:sp>
      <p:sp>
        <p:nvSpPr>
          <p:cNvPr id="111" name="燕尾形 110"/>
          <p:cNvSpPr/>
          <p:nvPr/>
        </p:nvSpPr>
        <p:spPr>
          <a:xfrm rot="5400000">
            <a:off x="1301983" y="4117869"/>
            <a:ext cx="379610" cy="60737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>
            <a:off x="1491789" y="4725245"/>
            <a:ext cx="5149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1831765" y="3386121"/>
            <a:ext cx="1885851" cy="499761"/>
          </a:xfrm>
          <a:prstGeom prst="rect">
            <a:avLst/>
          </a:prstGeom>
        </p:spPr>
        <p:txBody>
          <a:bodyPr wrap="none" lIns="96400" tIns="48201" rIns="96400" bIns="48201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Cullet Filter</a:t>
            </a:r>
          </a:p>
        </p:txBody>
      </p:sp>
      <p:sp>
        <p:nvSpPr>
          <p:cNvPr id="114" name="矩形 47"/>
          <p:cNvSpPr>
            <a:spLocks noChangeArrowheads="1"/>
          </p:cNvSpPr>
          <p:nvPr/>
        </p:nvSpPr>
        <p:spPr bwMode="auto">
          <a:xfrm>
            <a:off x="1833438" y="3830940"/>
            <a:ext cx="5336716" cy="95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400" tIns="48201" rIns="96400" bIns="4820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This is a crucial parameter link with the quality of glass.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We use this as the second constraints.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User can input the range of the cullet needed.</a:t>
            </a:r>
          </a:p>
        </p:txBody>
      </p:sp>
      <p:sp>
        <p:nvSpPr>
          <p:cNvPr id="115" name="燕尾形 114"/>
          <p:cNvSpPr/>
          <p:nvPr/>
        </p:nvSpPr>
        <p:spPr>
          <a:xfrm rot="5400000">
            <a:off x="1301983" y="5534568"/>
            <a:ext cx="379610" cy="607377"/>
          </a:xfrm>
          <a:prstGeom prst="chevron">
            <a:avLst/>
          </a:prstGeom>
          <a:solidFill>
            <a:srgbClr val="8B372F"/>
          </a:solidFill>
          <a:ln>
            <a:solidFill>
              <a:srgbClr val="8B37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1491789" y="6141945"/>
            <a:ext cx="5149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1832018" y="5117340"/>
            <a:ext cx="5339361" cy="499761"/>
          </a:xfrm>
          <a:prstGeom prst="rect">
            <a:avLst/>
          </a:prstGeom>
        </p:spPr>
        <p:txBody>
          <a:bodyPr wrap="none" lIns="96400" tIns="48201" rIns="96400" bIns="48201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Vendor Rating Competition System</a:t>
            </a:r>
          </a:p>
        </p:txBody>
      </p:sp>
      <p:sp>
        <p:nvSpPr>
          <p:cNvPr id="118" name="矩形 47"/>
          <p:cNvSpPr>
            <a:spLocks noChangeArrowheads="1"/>
          </p:cNvSpPr>
          <p:nvPr/>
        </p:nvSpPr>
        <p:spPr bwMode="auto">
          <a:xfrm>
            <a:off x="1833341" y="5524498"/>
            <a:ext cx="6083762" cy="6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400" tIns="48201" rIns="96400" bIns="4820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If there are same cost presence, the one with high rank in the vendor will be chosen.</a:t>
            </a:r>
          </a:p>
        </p:txBody>
      </p:sp>
      <p:sp>
        <p:nvSpPr>
          <p:cNvPr id="120" name="Text Placeholder 4">
            <a:extLst>
              <a:ext uri="{FF2B5EF4-FFF2-40B4-BE49-F238E27FC236}">
                <a16:creationId xmlns:a16="http://schemas.microsoft.com/office/drawing/2014/main" id="{DBE000D0-7084-5B4E-86B7-7514B0963CB0}"/>
              </a:ext>
            </a:extLst>
          </p:cNvPr>
          <p:cNvSpPr txBox="1">
            <a:spLocks/>
          </p:cNvSpPr>
          <p:nvPr/>
        </p:nvSpPr>
        <p:spPr>
          <a:xfrm>
            <a:off x="452710" y="231949"/>
            <a:ext cx="6529333" cy="698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造字工房悦黑体验版细体" pitchFamily="50" charset="-122"/>
              </a:rPr>
              <a:t>PROBLEM SCOPE/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造字工房悦黑体验版细体" pitchFamily="50" charset="-122"/>
              </a:rPr>
              <a:t> what are we going to do </a:t>
            </a:r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造字工房悦黑体验版细体" pitchFamily="50" charset="-122"/>
            </a:endParaRPr>
          </a:p>
        </p:txBody>
      </p:sp>
      <p:grpSp>
        <p:nvGrpSpPr>
          <p:cNvPr id="121" name="Group 16">
            <a:extLst>
              <a:ext uri="{FF2B5EF4-FFF2-40B4-BE49-F238E27FC236}">
                <a16:creationId xmlns:a16="http://schemas.microsoft.com/office/drawing/2014/main" id="{76AC7DA3-13EA-1D4C-9FD0-C9630C14EDE5}"/>
              </a:ext>
            </a:extLst>
          </p:cNvPr>
          <p:cNvGrpSpPr/>
          <p:nvPr/>
        </p:nvGrpSpPr>
        <p:grpSpPr>
          <a:xfrm>
            <a:off x="28992" y="788470"/>
            <a:ext cx="6186735" cy="161931"/>
            <a:chOff x="0" y="2341322"/>
            <a:chExt cx="4403469" cy="115214"/>
          </a:xfrm>
          <a:solidFill>
            <a:srgbClr val="8B372F"/>
          </a:solidFill>
        </p:grpSpPr>
        <p:sp>
          <p:nvSpPr>
            <p:cNvPr id="122" name="Rectangle 12">
              <a:extLst>
                <a:ext uri="{FF2B5EF4-FFF2-40B4-BE49-F238E27FC236}">
                  <a16:creationId xmlns:a16="http://schemas.microsoft.com/office/drawing/2014/main" id="{2CC1FF91-6DA2-4A4D-8D48-5E9B97DECDF4}"/>
                </a:ext>
              </a:extLst>
            </p:cNvPr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Rectangle 14">
              <a:extLst>
                <a:ext uri="{FF2B5EF4-FFF2-40B4-BE49-F238E27FC236}">
                  <a16:creationId xmlns:a16="http://schemas.microsoft.com/office/drawing/2014/main" id="{3865AEE6-1506-2748-9DFB-55E0E1086A71}"/>
                </a:ext>
              </a:extLst>
            </p:cNvPr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7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/>
      <p:bldP spid="110" grpId="0"/>
      <p:bldP spid="111" grpId="0" animBg="1"/>
      <p:bldP spid="113" grpId="0"/>
      <p:bldP spid="114" grpId="0"/>
      <p:bldP spid="115" grpId="0" animBg="1"/>
      <p:bldP spid="117" grpId="0"/>
      <p:bldP spid="118" grpId="0"/>
      <p:bldP spid="1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4"/>
          <p:cNvSpPr/>
          <p:nvPr/>
        </p:nvSpPr>
        <p:spPr>
          <a:xfrm flipV="1">
            <a:off x="354" y="3950498"/>
            <a:ext cx="4335184" cy="259145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11389" y="3949929"/>
            <a:ext cx="1830824" cy="1829079"/>
            <a:chOff x="3225639" y="4543565"/>
            <a:chExt cx="1735762" cy="1734334"/>
          </a:xfrm>
        </p:grpSpPr>
        <p:sp>
          <p:nvSpPr>
            <p:cNvPr id="9" name="椭圆 8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0800000" flipV="1">
              <a:off x="3467830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50622" anchor="ctr" anchorCtr="1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219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219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矩形 14"/>
          <p:cNvSpPr/>
          <p:nvPr/>
        </p:nvSpPr>
        <p:spPr>
          <a:xfrm>
            <a:off x="353" y="3387586"/>
            <a:ext cx="7492345" cy="259145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467147" y="1824128"/>
            <a:ext cx="1830824" cy="1830587"/>
            <a:chOff x="6131016" y="674750"/>
            <a:chExt cx="1735762" cy="1735763"/>
          </a:xfrm>
        </p:grpSpPr>
        <p:sp>
          <p:nvSpPr>
            <p:cNvPr id="13" name="椭圆 12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8B372F"/>
            </a:solidFill>
            <a:ln>
              <a:solidFill>
                <a:srgbClr val="8B372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373207" y="882392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8B372F"/>
              </a:solidFill>
              <a:prstDash val="solid"/>
            </a:ln>
            <a:effectLst/>
          </p:spPr>
          <p:txBody>
            <a:bodyPr tIns="50622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219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219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 flipV="1">
            <a:off x="6429377" y="3950498"/>
            <a:ext cx="6430871" cy="259145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8B372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513963" y="3949929"/>
            <a:ext cx="1830824" cy="1829079"/>
            <a:chOff x="5227325" y="4543565"/>
            <a:chExt cx="1735762" cy="1734334"/>
          </a:xfrm>
        </p:grpSpPr>
        <p:sp>
          <p:nvSpPr>
            <p:cNvPr id="17" name="椭圆 16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rgbClr val="8B372F"/>
            </a:solidFill>
            <a:ln>
              <a:solidFill>
                <a:srgbClr val="8B372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0800000" flipV="1">
              <a:off x="5469516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8B372F"/>
              </a:solidFill>
              <a:prstDash val="solid"/>
            </a:ln>
            <a:effectLst/>
          </p:spPr>
          <p:txBody>
            <a:bodyPr tIns="50622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219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4219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" name="TextBox 54"/>
          <p:cNvSpPr txBox="1"/>
          <p:nvPr/>
        </p:nvSpPr>
        <p:spPr>
          <a:xfrm>
            <a:off x="3411389" y="2086049"/>
            <a:ext cx="2780654" cy="731590"/>
          </a:xfrm>
          <a:prstGeom prst="rect">
            <a:avLst/>
          </a:prstGeom>
          <a:noFill/>
        </p:spPr>
        <p:txBody>
          <a:bodyPr wrap="square" lIns="96435" tIns="48218" rIns="96435" bIns="48218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 at processing complex data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Box 55"/>
          <p:cNvSpPr txBox="1"/>
          <p:nvPr/>
        </p:nvSpPr>
        <p:spPr>
          <a:xfrm>
            <a:off x="3400425" y="1516605"/>
            <a:ext cx="2791618" cy="566930"/>
          </a:xfrm>
          <a:prstGeom prst="rect">
            <a:avLst/>
          </a:prstGeom>
          <a:noFill/>
        </p:spPr>
        <p:txBody>
          <a:bodyPr wrap="none" lIns="96435" tIns="48218" rIns="96435" bIns="48218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High Efficiency</a:t>
            </a:r>
          </a:p>
        </p:txBody>
      </p:sp>
      <p:sp>
        <p:nvSpPr>
          <p:cNvPr id="21" name="TextBox 56"/>
          <p:cNvSpPr txBox="1"/>
          <p:nvPr/>
        </p:nvSpPr>
        <p:spPr>
          <a:xfrm>
            <a:off x="371794" y="5057842"/>
            <a:ext cx="3028631" cy="956587"/>
          </a:xfrm>
          <a:prstGeom prst="rect">
            <a:avLst/>
          </a:prstGeom>
          <a:noFill/>
        </p:spPr>
        <p:txBody>
          <a:bodyPr wrap="square" lIns="96435" tIns="48218" rIns="96435" bIns="48218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Easy to add new feathers in the further and can work with new data features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57"/>
          <p:cNvSpPr txBox="1"/>
          <p:nvPr/>
        </p:nvSpPr>
        <p:spPr>
          <a:xfrm>
            <a:off x="374661" y="4490912"/>
            <a:ext cx="3009627" cy="566930"/>
          </a:xfrm>
          <a:prstGeom prst="rect">
            <a:avLst/>
          </a:prstGeom>
          <a:noFill/>
        </p:spPr>
        <p:txBody>
          <a:bodyPr wrap="none" lIns="96435" tIns="48218" rIns="96435" bIns="48218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Good Scalability</a:t>
            </a:r>
          </a:p>
        </p:txBody>
      </p:sp>
      <p:sp>
        <p:nvSpPr>
          <p:cNvPr id="23" name="TextBox 58"/>
          <p:cNvSpPr txBox="1"/>
          <p:nvPr/>
        </p:nvSpPr>
        <p:spPr>
          <a:xfrm>
            <a:off x="7797525" y="5056110"/>
            <a:ext cx="3312369" cy="956587"/>
          </a:xfrm>
          <a:prstGeom prst="rect">
            <a:avLst/>
          </a:prstGeom>
          <a:noFill/>
        </p:spPr>
        <p:txBody>
          <a:bodyPr wrap="square" lIns="96435" tIns="48218" rIns="96435" bIns="48218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Can easy to apply this to the overall workflow without any other changes.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TextBox 59"/>
          <p:cNvSpPr txBox="1"/>
          <p:nvPr/>
        </p:nvSpPr>
        <p:spPr>
          <a:xfrm>
            <a:off x="7797526" y="4491115"/>
            <a:ext cx="3469689" cy="566930"/>
          </a:xfrm>
          <a:prstGeom prst="rect">
            <a:avLst/>
          </a:prstGeom>
          <a:noFill/>
        </p:spPr>
        <p:txBody>
          <a:bodyPr wrap="none" lIns="96435" tIns="48218" rIns="96435" bIns="48218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Great Coordination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452711" y="231949"/>
            <a:ext cx="6408712" cy="698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SOLVE PREBLEM/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We use </a:t>
            </a:r>
            <a:r>
              <a:rPr lang="en-US" altLang="zh-CN" sz="2400" b="1" dirty="0">
                <a:solidFill>
                  <a:srgbClr val="0070C0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Python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</a:t>
            </a:r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004F1F-EC6E-BA47-BF09-5C3124CB60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55338">
            <a:off x="9240914" y="-319252"/>
            <a:ext cx="3830014" cy="3830014"/>
          </a:xfrm>
          <a:prstGeom prst="rect">
            <a:avLst/>
          </a:prstGeom>
        </p:spPr>
      </p:pic>
      <p:grpSp>
        <p:nvGrpSpPr>
          <p:cNvPr id="26" name="Group 16">
            <a:extLst>
              <a:ext uri="{FF2B5EF4-FFF2-40B4-BE49-F238E27FC236}">
                <a16:creationId xmlns:a16="http://schemas.microsoft.com/office/drawing/2014/main" id="{274FF360-FD63-5245-ABE0-975E1CD10BCD}"/>
              </a:ext>
            </a:extLst>
          </p:cNvPr>
          <p:cNvGrpSpPr/>
          <p:nvPr/>
        </p:nvGrpSpPr>
        <p:grpSpPr>
          <a:xfrm>
            <a:off x="28992" y="788470"/>
            <a:ext cx="6186735" cy="161931"/>
            <a:chOff x="0" y="2341322"/>
            <a:chExt cx="4403469" cy="115214"/>
          </a:xfrm>
          <a:solidFill>
            <a:srgbClr val="8B372F"/>
          </a:solidFill>
        </p:grpSpPr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AA8DD3FD-AD74-864C-BA60-03F67E92320D}"/>
                </a:ext>
              </a:extLst>
            </p:cNvPr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83750F10-75CB-3D4E-AA12-F8CF820DFFB8}"/>
                </a:ext>
              </a:extLst>
            </p:cNvPr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24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50"/>
                            </p:stCondLst>
                            <p:childTnLst>
                              <p:par>
                                <p:cTn id="4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2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700"/>
                            </p:stCondLst>
                            <p:childTnLst>
                              <p:par>
                                <p:cTn id="6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 animBg="1"/>
      <p:bldP spid="19" grpId="0"/>
      <p:bldP spid="20" grpId="0"/>
      <p:bldP spid="21" grpId="0"/>
      <p:bldP spid="22" grpId="0"/>
      <p:bldP spid="23" grpId="0"/>
      <p:bldP spid="24" grpId="0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"/>
          <p:cNvGrpSpPr/>
          <p:nvPr/>
        </p:nvGrpSpPr>
        <p:grpSpPr>
          <a:xfrm>
            <a:off x="5870" y="3292470"/>
            <a:ext cx="6186735" cy="161931"/>
            <a:chOff x="0" y="2341322"/>
            <a:chExt cx="4403469" cy="115214"/>
          </a:xfrm>
          <a:solidFill>
            <a:srgbClr val="8B372F"/>
          </a:solidFill>
        </p:grpSpPr>
        <p:sp>
          <p:nvSpPr>
            <p:cNvPr id="28" name="Rectangle 12"/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Rectangle 14"/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3765079" y="3565790"/>
            <a:ext cx="1627048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723317">
              <a:defRPr/>
            </a:pPr>
            <a:r>
              <a:rPr lang="en-US" altLang="zh-CN" sz="3375" b="1" dirty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MODEL</a:t>
            </a:r>
            <a:endParaRPr lang="zh-CN" altLang="en-US" sz="3375" b="1" kern="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3765079" y="4429817"/>
            <a:ext cx="3399706" cy="106234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495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How to use Python to build the model fit the scenario and solve the problem</a:t>
            </a: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577687" y="3472205"/>
            <a:ext cx="1042752" cy="9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3028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5623" b="1" dirty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8CC1E0D-6818-4A49-86A0-F8625228E43F}"/>
              </a:ext>
            </a:extLst>
          </p:cNvPr>
          <p:cNvSpPr/>
          <p:nvPr/>
        </p:nvSpPr>
        <p:spPr>
          <a:xfrm>
            <a:off x="3752469" y="4160199"/>
            <a:ext cx="1220068" cy="97674"/>
          </a:xfrm>
          <a:prstGeom prst="rect">
            <a:avLst/>
          </a:prstGeom>
          <a:solidFill>
            <a:srgbClr val="8B3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49681">
              <a:defRPr/>
            </a:pPr>
            <a:endParaRPr lang="en-US" sz="267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5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椭圆 25"/>
          <p:cNvSpPr/>
          <p:nvPr/>
        </p:nvSpPr>
        <p:spPr>
          <a:xfrm>
            <a:off x="5047944" y="2467873"/>
            <a:ext cx="2762862" cy="27628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583488" y="2003416"/>
            <a:ext cx="3691774" cy="3691774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980803" y="4509336"/>
            <a:ext cx="2971325" cy="1751358"/>
            <a:chOff x="754960" y="2187475"/>
            <a:chExt cx="4428867" cy="1660637"/>
          </a:xfrm>
        </p:grpSpPr>
        <p:sp>
          <p:nvSpPr>
            <p:cNvPr id="29" name="矩形 28"/>
            <p:cNvSpPr/>
            <p:nvPr/>
          </p:nvSpPr>
          <p:spPr>
            <a:xfrm>
              <a:off x="754960" y="2939171"/>
              <a:ext cx="4428867" cy="9089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Using 2 quarters mean overall ratings</a:t>
              </a:r>
            </a:p>
          </p:txBody>
        </p:sp>
        <p:sp>
          <p:nvSpPr>
            <p:cNvPr id="30" name="文本框 17"/>
            <p:cNvSpPr txBox="1"/>
            <p:nvPr/>
          </p:nvSpPr>
          <p:spPr>
            <a:xfrm>
              <a:off x="754960" y="2187475"/>
              <a:ext cx="2174772" cy="701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Rating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09362" y="2896951"/>
            <a:ext cx="2888803" cy="2110439"/>
            <a:chOff x="-66631" y="2458453"/>
            <a:chExt cx="4305866" cy="2001124"/>
          </a:xfrm>
        </p:grpSpPr>
        <p:sp>
          <p:nvSpPr>
            <p:cNvPr id="32" name="矩形 31"/>
            <p:cNvSpPr/>
            <p:nvPr/>
          </p:nvSpPr>
          <p:spPr>
            <a:xfrm>
              <a:off x="-66631" y="3112882"/>
              <a:ext cx="4305866" cy="1346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Delete all the strings and transfer those into floating </a:t>
              </a:r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varaibles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文本框 24"/>
            <p:cNvSpPr txBox="1"/>
            <p:nvPr/>
          </p:nvSpPr>
          <p:spPr>
            <a:xfrm>
              <a:off x="1173477" y="2458453"/>
              <a:ext cx="3058827" cy="701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Suppliers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54343" y="2874273"/>
            <a:ext cx="1950062" cy="1950062"/>
            <a:chOff x="4862685" y="2533650"/>
            <a:chExt cx="2247900" cy="2247900"/>
          </a:xfrm>
        </p:grpSpPr>
        <p:sp>
          <p:nvSpPr>
            <p:cNvPr id="35" name="椭圆 34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7"/>
            <p:cNvSpPr>
              <a:spLocks noChangeAspect="1" noEditPoints="1"/>
            </p:cNvSpPr>
            <p:nvPr/>
          </p:nvSpPr>
          <p:spPr bwMode="auto">
            <a:xfrm>
              <a:off x="5600264" y="3172305"/>
              <a:ext cx="772742" cy="577230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 algn="ctr" defTabSz="1102083">
                <a:lnSpc>
                  <a:spcPct val="120000"/>
                </a:lnSpc>
                <a:defRPr/>
              </a:pPr>
              <a:endParaRPr lang="zh-CN" altLang="en-US" sz="2531" kern="0">
                <a:solidFill>
                  <a:srgbClr val="46464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138037" y="3833705"/>
              <a:ext cx="1697198" cy="5413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DATASET</a:t>
              </a:r>
              <a:endParaRPr lang="zh-CN" altLang="en-US" sz="22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021260" y="4493142"/>
            <a:ext cx="972460" cy="835359"/>
            <a:chOff x="7080724" y="1238878"/>
            <a:chExt cx="922087" cy="792087"/>
          </a:xfrm>
          <a:solidFill>
            <a:schemeClr val="accent3"/>
          </a:solidFill>
        </p:grpSpPr>
        <p:grpSp>
          <p:nvGrpSpPr>
            <p:cNvPr id="39" name="组合 38"/>
            <p:cNvGrpSpPr/>
            <p:nvPr/>
          </p:nvGrpSpPr>
          <p:grpSpPr>
            <a:xfrm rot="1291582">
              <a:off x="7080724" y="1238878"/>
              <a:ext cx="922087" cy="792087"/>
              <a:chOff x="6614074" y="893004"/>
              <a:chExt cx="922087" cy="792087"/>
            </a:xfrm>
            <a:grpFill/>
          </p:grpSpPr>
          <p:sp>
            <p:nvSpPr>
              <p:cNvPr id="42" name="等腰三角形 41"/>
              <p:cNvSpPr/>
              <p:nvPr/>
            </p:nvSpPr>
            <p:spPr>
              <a:xfrm rot="17146686">
                <a:off x="6589984" y="1083857"/>
                <a:ext cx="216024" cy="16784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1" name="流程图: 联系 40"/>
              <p:cNvSpPr/>
              <p:nvPr/>
            </p:nvSpPr>
            <p:spPr>
              <a:xfrm rot="6561970">
                <a:off x="6744073" y="893003"/>
                <a:ext cx="792087" cy="792089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2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文本框 28"/>
            <p:cNvSpPr txBox="1"/>
            <p:nvPr/>
          </p:nvSpPr>
          <p:spPr>
            <a:xfrm>
              <a:off x="7406764" y="1333474"/>
              <a:ext cx="390936" cy="5963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617606" y="3022556"/>
            <a:ext cx="923867" cy="835359"/>
            <a:chOff x="3799443" y="2691181"/>
            <a:chExt cx="876010" cy="792088"/>
          </a:xfrm>
          <a:solidFill>
            <a:schemeClr val="accent1"/>
          </a:solidFill>
        </p:grpSpPr>
        <p:grpSp>
          <p:nvGrpSpPr>
            <p:cNvPr id="44" name="组合 43"/>
            <p:cNvGrpSpPr/>
            <p:nvPr/>
          </p:nvGrpSpPr>
          <p:grpSpPr>
            <a:xfrm rot="18172526">
              <a:off x="3841404" y="2649220"/>
              <a:ext cx="792088" cy="876010"/>
              <a:chOff x="6744072" y="893003"/>
              <a:chExt cx="792088" cy="876010"/>
            </a:xfrm>
            <a:grpFill/>
          </p:grpSpPr>
          <p:sp>
            <p:nvSpPr>
              <p:cNvPr id="46" name="流程图: 联系 45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2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7" name="等腰三角形 46"/>
              <p:cNvSpPr/>
              <p:nvPr/>
            </p:nvSpPr>
            <p:spPr>
              <a:xfrm rot="11236714">
                <a:off x="6978736" y="1601169"/>
                <a:ext cx="216024" cy="1678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文本框 29"/>
            <p:cNvSpPr txBox="1"/>
            <p:nvPr/>
          </p:nvSpPr>
          <p:spPr>
            <a:xfrm>
              <a:off x="3976718" y="2733671"/>
              <a:ext cx="390935" cy="5963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4" name="Text Placeholder 4"/>
          <p:cNvSpPr txBox="1">
            <a:spLocks/>
          </p:cNvSpPr>
          <p:nvPr/>
        </p:nvSpPr>
        <p:spPr>
          <a:xfrm>
            <a:off x="452711" y="231949"/>
            <a:ext cx="6614929" cy="698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THE DATASET/</a:t>
            </a: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and preprocessing the data</a:t>
            </a:r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596E2AC-070C-3C48-BD66-7C1DB083B110}"/>
              </a:ext>
            </a:extLst>
          </p:cNvPr>
          <p:cNvGrpSpPr/>
          <p:nvPr/>
        </p:nvGrpSpPr>
        <p:grpSpPr>
          <a:xfrm>
            <a:off x="7526651" y="1460489"/>
            <a:ext cx="3574261" cy="2013586"/>
            <a:chOff x="544923" y="2249885"/>
            <a:chExt cx="5327565" cy="190928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B7B1D23-FA20-F546-880A-ED1B7187DF58}"/>
                </a:ext>
              </a:extLst>
            </p:cNvPr>
            <p:cNvSpPr/>
            <p:nvPr/>
          </p:nvSpPr>
          <p:spPr>
            <a:xfrm>
              <a:off x="1443621" y="2812476"/>
              <a:ext cx="4428867" cy="1346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Lead Time</a:t>
              </a:r>
            </a:p>
            <a:p>
              <a:pPr marL="457200" indent="-457200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Min Cullet %</a:t>
              </a:r>
            </a:p>
            <a:p>
              <a:pPr marL="457200" indent="-457200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Max Cullet %</a:t>
              </a:r>
            </a:p>
          </p:txBody>
        </p:sp>
        <p:sp>
          <p:nvSpPr>
            <p:cNvPr id="49" name="文本框 17">
              <a:extLst>
                <a:ext uri="{FF2B5EF4-FFF2-40B4-BE49-F238E27FC236}">
                  <a16:creationId xmlns:a16="http://schemas.microsoft.com/office/drawing/2014/main" id="{AFCC1BCF-8D20-3544-BFA0-FFFC746EFCCA}"/>
                </a:ext>
              </a:extLst>
            </p:cNvPr>
            <p:cNvSpPr txBox="1"/>
            <p:nvPr/>
          </p:nvSpPr>
          <p:spPr>
            <a:xfrm>
              <a:off x="544923" y="2249885"/>
              <a:ext cx="1567881" cy="701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SKU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2D3E5EA-EF7D-1A49-82BD-9C13891BDD9F}"/>
              </a:ext>
            </a:extLst>
          </p:cNvPr>
          <p:cNvGrpSpPr/>
          <p:nvPr/>
        </p:nvGrpSpPr>
        <p:grpSpPr>
          <a:xfrm>
            <a:off x="6483185" y="1633564"/>
            <a:ext cx="835359" cy="923867"/>
            <a:chOff x="7190791" y="1259800"/>
            <a:chExt cx="792088" cy="876010"/>
          </a:xfrm>
          <a:solidFill>
            <a:schemeClr val="accent3"/>
          </a:solidFill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49C10C19-C537-CE4F-9544-13734B08704F}"/>
                </a:ext>
              </a:extLst>
            </p:cNvPr>
            <p:cNvGrpSpPr/>
            <p:nvPr/>
          </p:nvGrpSpPr>
          <p:grpSpPr>
            <a:xfrm rot="1291582">
              <a:off x="7190791" y="1259800"/>
              <a:ext cx="792088" cy="876010"/>
              <a:chOff x="6744072" y="893003"/>
              <a:chExt cx="792088" cy="876010"/>
            </a:xfrm>
            <a:grpFill/>
          </p:grpSpPr>
          <p:sp>
            <p:nvSpPr>
              <p:cNvPr id="53" name="流程图: 联系 40">
                <a:extLst>
                  <a:ext uri="{FF2B5EF4-FFF2-40B4-BE49-F238E27FC236}">
                    <a16:creationId xmlns:a16="http://schemas.microsoft.com/office/drawing/2014/main" id="{30B0F6C0-F6AB-1C46-9685-8AF9CD0AC2EA}"/>
                  </a:ext>
                </a:extLst>
              </p:cNvPr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2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等腰三角形 41">
                <a:extLst>
                  <a:ext uri="{FF2B5EF4-FFF2-40B4-BE49-F238E27FC236}">
                    <a16:creationId xmlns:a16="http://schemas.microsoft.com/office/drawing/2014/main" id="{DFE73126-8086-5A4A-8D26-F4512C0E9052}"/>
                  </a:ext>
                </a:extLst>
              </p:cNvPr>
              <p:cNvSpPr/>
              <p:nvPr/>
            </p:nvSpPr>
            <p:spPr>
              <a:xfrm rot="11236714">
                <a:off x="6978736" y="1601169"/>
                <a:ext cx="216024" cy="16784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8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2" name="文本框 28">
              <a:extLst>
                <a:ext uri="{FF2B5EF4-FFF2-40B4-BE49-F238E27FC236}">
                  <a16:creationId xmlns:a16="http://schemas.microsoft.com/office/drawing/2014/main" id="{4B7BD81C-C0E7-3E4D-A1E0-B25C532DCBB8}"/>
                </a:ext>
              </a:extLst>
            </p:cNvPr>
            <p:cNvSpPr txBox="1"/>
            <p:nvPr/>
          </p:nvSpPr>
          <p:spPr>
            <a:xfrm>
              <a:off x="7388095" y="1342091"/>
              <a:ext cx="390936" cy="5963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Group 16">
            <a:extLst>
              <a:ext uri="{FF2B5EF4-FFF2-40B4-BE49-F238E27FC236}">
                <a16:creationId xmlns:a16="http://schemas.microsoft.com/office/drawing/2014/main" id="{B4477AAE-E425-D94A-A026-1C78F6C3CBF2}"/>
              </a:ext>
            </a:extLst>
          </p:cNvPr>
          <p:cNvGrpSpPr/>
          <p:nvPr/>
        </p:nvGrpSpPr>
        <p:grpSpPr>
          <a:xfrm>
            <a:off x="28992" y="788470"/>
            <a:ext cx="6186735" cy="161931"/>
            <a:chOff x="0" y="2341322"/>
            <a:chExt cx="4403469" cy="115214"/>
          </a:xfrm>
          <a:solidFill>
            <a:srgbClr val="8B372F"/>
          </a:solidFill>
        </p:grpSpPr>
        <p:sp>
          <p:nvSpPr>
            <p:cNvPr id="56" name="Rectangle 12">
              <a:extLst>
                <a:ext uri="{FF2B5EF4-FFF2-40B4-BE49-F238E27FC236}">
                  <a16:creationId xmlns:a16="http://schemas.microsoft.com/office/drawing/2014/main" id="{45C90464-19FD-AA47-A1B3-E07C35593DAE}"/>
                </a:ext>
              </a:extLst>
            </p:cNvPr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96395F6D-45D9-1648-91B7-4E8753B3C185}"/>
                </a:ext>
              </a:extLst>
            </p:cNvPr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34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900"/>
                            </p:stCondLst>
                            <p:childTnLst>
                              <p:par>
                                <p:cTn id="5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4"/>
          <p:cNvSpPr txBox="1">
            <a:spLocks/>
          </p:cNvSpPr>
          <p:nvPr/>
        </p:nvSpPr>
        <p:spPr>
          <a:xfrm>
            <a:off x="452711" y="231949"/>
            <a:ext cx="8136904" cy="698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rgbClr val="8B372F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THE DATASET/</a:t>
            </a:r>
            <a:r>
              <a:rPr lang="en-US" altLang="zh-CN" sz="2400" b="1" dirty="0">
                <a:solidFill>
                  <a:srgbClr val="8B372F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8B372F"/>
                </a:solidFill>
                <a:latin typeface="Arial" panose="020B0604020202020204" pitchFamily="34" charset="0"/>
                <a:ea typeface="造字工房悦黑体验版细体" pitchFamily="50" charset="-122"/>
                <a:cs typeface="Arial" panose="020B0604020202020204" pitchFamily="34" charset="0"/>
              </a:rPr>
              <a:t>and preprocessing the data</a:t>
            </a:r>
            <a:endParaRPr lang="en-GB" sz="2400" dirty="0">
              <a:solidFill>
                <a:srgbClr val="8B372F"/>
              </a:solidFill>
              <a:latin typeface="Arial" panose="020B0604020202020204" pitchFamily="34" charset="0"/>
              <a:ea typeface="造字工房悦黑体验版细体" pitchFamily="50" charset="-122"/>
              <a:cs typeface="Arial" panose="020B0604020202020204" pitchFamily="34" charset="0"/>
            </a:endParaRPr>
          </a:p>
        </p:txBody>
      </p:sp>
      <p:pic>
        <p:nvPicPr>
          <p:cNvPr id="3" name="图片 2" descr="图片包含 屏幕截图&#10;&#10;&#10;&#10;自动生成的说明">
            <a:extLst>
              <a:ext uri="{FF2B5EF4-FFF2-40B4-BE49-F238E27FC236}">
                <a16:creationId xmlns:a16="http://schemas.microsoft.com/office/drawing/2014/main" id="{772C0F6D-B0CF-0641-AA3D-FAA35BF53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93" y="1672109"/>
            <a:ext cx="14101444" cy="4331816"/>
          </a:xfrm>
          <a:prstGeom prst="rect">
            <a:avLst/>
          </a:prstGeom>
        </p:spPr>
      </p:pic>
      <p:grpSp>
        <p:nvGrpSpPr>
          <p:cNvPr id="55" name="Group 16">
            <a:extLst>
              <a:ext uri="{FF2B5EF4-FFF2-40B4-BE49-F238E27FC236}">
                <a16:creationId xmlns:a16="http://schemas.microsoft.com/office/drawing/2014/main" id="{7C8AE24A-315F-5E4C-995E-91DE0185056B}"/>
              </a:ext>
            </a:extLst>
          </p:cNvPr>
          <p:cNvGrpSpPr/>
          <p:nvPr/>
        </p:nvGrpSpPr>
        <p:grpSpPr>
          <a:xfrm>
            <a:off x="28992" y="788470"/>
            <a:ext cx="6186735" cy="161931"/>
            <a:chOff x="0" y="2341322"/>
            <a:chExt cx="4403469" cy="115214"/>
          </a:xfrm>
          <a:solidFill>
            <a:srgbClr val="8B372F"/>
          </a:solidFill>
        </p:grpSpPr>
        <p:sp>
          <p:nvSpPr>
            <p:cNvPr id="56" name="Rectangle 12">
              <a:extLst>
                <a:ext uri="{FF2B5EF4-FFF2-40B4-BE49-F238E27FC236}">
                  <a16:creationId xmlns:a16="http://schemas.microsoft.com/office/drawing/2014/main" id="{C62F0113-C5F8-AD40-944D-510E753F3BA3}"/>
                </a:ext>
              </a:extLst>
            </p:cNvPr>
            <p:cNvSpPr/>
            <p:nvPr/>
          </p:nvSpPr>
          <p:spPr>
            <a:xfrm>
              <a:off x="0" y="2341322"/>
              <a:ext cx="4403469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EFCC7944-58F5-504F-9075-095ECE96383E}"/>
                </a:ext>
              </a:extLst>
            </p:cNvPr>
            <p:cNvSpPr/>
            <p:nvPr/>
          </p:nvSpPr>
          <p:spPr>
            <a:xfrm>
              <a:off x="3535074" y="2387041"/>
              <a:ext cx="868395" cy="694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449681">
                <a:defRPr/>
              </a:pPr>
              <a:endParaRPr lang="en-US" sz="267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75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5D20E08-F8FA-431A-AEAE-181CEC761571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0u1hJ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C0u1hJuOc88l4AAABjAAAAHAAAAHVuaXZlcnNhbC9sb2NhbF9zZXR0aW5ncy54bWwNyr0OQEAMAODdUzTd/W0Gx2a04AEaGpH0WnFHeHu3fcPX9q8XePgKh6nDuqgQWFfbDt0dLvOQNwghkm4kpuxQDaHvslZsJZk4xhQDnEIfXzP7hMgj+TSHWwTLLvs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LS7WEm3fittZAEAAO8CAAApAAAAdW5pdmVyc2FsL3NraW5fY3VzdG9taXphdGlvbl9zZXR0aW5ncy54bWyNUstqHDEQvPsrhH9gJbVeA5MFPc2CDwE7+DzsKGawrQkjmZigj4/G8bLeeE2iPnVVdzXdqj4/TMk+5zI/Tb+GMs3pJpYypfu8vUCo38+P8/J1iTmWvDkid1Ma55+79H1esYbmMqRxWEa7snmLUXh9SEmtnGoZM4wiyTz1CjnPbeM6cB3YxjlKbL/5S+KP7hL3MZXzqv3mhP3YsEs5LmWXxviyhdPq99TpBlfLME6tLm8FW6MeplbH1kCMcMl9pRoABLLcEYerlJ3UBHnMOIZqFAUKiHBOOlGJpBxaFjrRVJjvBGKSMeoq9bR1I62No7ZK6AjRbZpXna0hGIkxIoQAc5ULCAajVg1NQ4NaDwgODIiqjSYKULDBBFa988JypKgXGFdmDGB8PO5xu/fnOqL/vc7hnP8QPPsFZ9nVW5sz5ur3z8vSim/j04/HoUQ0jV8uw7fr68s3P75698CuJm3bfurp31BLAwQUAAIACACuu1hJ6GRO6OgvAADpWwAAFwAAAHVuaXZlcnNhbC91bml2ZXJzYWwucG5n7XwLVFNX2qgd+9t2BkudmY5EHmlLW2tpwRCUV0jq0EKtD1REtAKpjRitQoSAEMjD1inYGoj4CsgjpagU0KRoJQTysLUmQEKCWoyakKghOTwMMTmGcPK8CdqROnbd+9/7z733X0vXcoXss79vf+9Hzt77qzWrk+f+ccEfZ82aNXf5h++vmzXrP+JmzZqd9/wc78jPtXM2ej+eIa5L/vsstjxo1PvlWfyyVctmzWpn/Mm55T+831/Y/eEm4qxZL170/X9GQvhu66xZm6nL31+2vjjLOERgnMGTtJSs1Kz3st57veGHdV+3olucp1vrkt99bdmqFV+9si5w4by0Bc3zXnn16psftHz1/j/uHPso6vPW/T9seP+jnfta937z15Wpgc+HF0w4ou9ejaVA1ePVm0oVo+fZEPkkY1Jmj965zRR72d2+zRGcnopxmxmcLJrL2gZ33ytXUu/tg8/y/av7sn3ztouyY7E28UBNWFv87OnBpl3Hm8YbwWSMfS0p0Teyl3gsBywZcdI8Js/R6GnIzmdvxGhvJ197xvd4xbEKMJgGMWmbsl7wPdz9wtk8YVPXH3x/3zoUEKdY4/4LRLufTFufJTFDrud88PGJACyyIGEX1eNDMTHxlV893D5Qrhm+ynL/0GhAnA7ock8xPFPvCq1nCEe5CV90k6nYqZ/mswmeoxzySb5beGbKpbCNLkSbv7J0ZVCvFtajJg67u/Q8GSC9+wsQO4zQsLV4HwW9Ja8lAimuX1IyXT9FOH8K1F1UuNSKzATrL6nKVtU5wqUBq8J9A9MdcgI5olcyaE6dkimYunNAb9S+CHeNJLOuP39UYVzKsJ7nUIz2jmR4HJgQqDJHmwBLqqiIqF3oUgONIJ5qwLNZqmJPXrncUSz0LnxBpftqbr2q/ZV9vQr3XUUWYzuov7/BO/JqRChefAk6y72aI+lVdRpx+qUwStv4hk1LCgwOYvxfDS7Em3Km9hrFvxw3fJod/2XjX7zoKnWaMnnPwcikr/waMK6rGApF1VMdmcsct7g7c0OwaEsVg59HGj7apOviY2hq89scfv2y4X1w5y1rjiWPeCMgT5ytEzajuQ7Lnrn1JAwTMJo/UmjtZ7RdwncuFoZLVYlsuK2/UNcBLeHQg5T6nUu1BP5nUbbe7+OyVsVho7V4lEIguYFWZqBr4QsJHrfJ4w5kHGZ4RB6bhyoFmCoDWpeHu/QS/7MRme3anoEgbTSohxoW0NwgJVIosQQRu8kshkTK0fEAWxgXLkrhGYvrArQrBnXDlo9yo9HudzivcULic0vLZIwqYJ0r1mdCcqXAOVKyNaqnByE+Sf8SXLyU8Q0v1+8vumQ8Ej0sJJWqw5X9s/WdmZpKczu4Z05Vngq1Gr1HA1e8Cif4HW9GcfNUju+9JIk+qOH0HzQTyGzcfemHR8ctPPw96SvV4+BONlypNzqPj7vHaS6O0gQY1TTql1vZgQwkOilcWkhC83LVe1BUjbBfRwficpG18DACQOwH+13ILAMO6FJvC+nNz8yNR5symIxotsi/rUxOpkOlUSKDojRcYUvxCheiBtikyhhbsHcpvyYdVCnpVy6yBTISNHAGUggHS9ckyFe1NiIZCTQCgBDjAB3Q3o18nYGQ77teKfCZE1T6bSJe/Dn9+ar0tRW3d9JDYX8ty1NlsD5/temnAHgZ/S+8IfImjWL/ca4EVzme70BsHzaLja/ZVOgNE6VjxO4UL1Vn/L7SHa2GgYbLiMRP2IrdUVuDFoR+MsFq3OFs8OehmQqbVFfpuZUSgvMyLC/GEIBJLqkO4m0wSI5rKxVkA5JAZ/LIqGZ+AqMNMecadHZhjn6gxqQy/7HPeRzj4JHjLRXLIvO1GUs1ctuAVykKnMGBd587aLqUgQ4JFceu9bJp4Xck4sMDQ4GDa5cwKCrkVvpJnmtSsdgXO2AT+mQlcruMo1mQmDTnqzMZrGU76KG4t3qvL/ZnJmrgNhVVDU3y+slao+NiiyLHEZNypbWRGOLo6AgdDvgL8cY7oVvYiveOIyIZ8XN6MhpUw2lVKkf2Lzep9B4XwJUQZcYJS8xmEJeDsakxlj3hcMYSUcLwWShWU340ET/nJ7PgOBa0yvQ6Bc19Gv/XIG0oFNKn4uWSTXQJnc+S1GBfCOaZpjBzt/FWWWOieykdWglvl8O6gBtoGLdQ2QoV1KkTksJJE7x3FIXxDT4bBowad4Xcb47u6HpYSn4t6RWZSofWKfNuFJ9M37oxyPYVytC5y5EHrMXF7996+obwbJgSL4vR8ypUmnJiUJwkLA5QDe889DmS83MQ46jU4qiXKFQwjCQgbhjNmwhPBDLh+J3U00aAenWgRqJ119aRPgAmp3UT69XDMrGAz5JKXooR2REWq9woMYpVF4vVPba+qbh0LQ0iHhpvk/B6Jx1xlusqracOw7vbgf+wQVLMJmXxVjV4yBhfHOUPqQZqLr/CZKR/kP1+zXPlpKmebxYzXtENfqJDiPdXPfMaNxgexkAkMfKGViXiQ0KVwB6dC3G3zqIWO2y3g8rlfhk8xZQ9Wy0Li0Y6s1+SFeq0N4O4/Tn5DnU4t7cQWmLSbhsJ4vgl6PM6DIoianzugrjQJsMUsg6oai9STwpPh8SBQAJNLtnr5WagZtxgquDXOwzjDSq9MS9zF7wItVp4CrRhqf0OqCSdQTz82YgaPVmMUSAYLEmIqFmnqwRiGghom5ksxtFBX+bp9EvZOiKbWpxUtkm8jx5Milcy4H+qIKFkhbCXxYXg94eqFs3+uTPX7286qq5LjYETMlgSFiEQ9qFYNzypi2XZ1RPSrxvDsLWIBRssJAJ2Wayb0uf3Je4f3gDqpYnOydkaEMTExwTBufYA0HQjYLFkbwlTcuM4RmsEGhwMoFYKSPocsGiJxIiWH/7+jo3mbui3bdTAQ7HhcO1sUqkTUthuTjXIQWkhrifIIOkfqLZJ1vBtLi6lrna9Vpl3FSfRwCIxWtRk56pcDMZXoOx2N/QM9B4+/+nIHfKTE658gFTml+lfq6X5Mng3sqDh1UTlRYPNVxjcmvCr9+XuC5eQBdNJfL5iYDqxZ6ASF04nePPvTeAXOUdZ7tGXp5++8Z8G/09OuJAfIbh/ZTCMw8+33tzJyVy+Tv5F3Quxga1I3dIHE9Zh7VeYbOrURTj6ePTro5y+GweR38bFx5Wt9j79pEU0dUBUHLXjwyubpbC19cHB09i/P/J6YRo+WTK95DtvLM8cvHEZMU3HiuXr0gv3FDxEfeiXtKcg/3+AjEaWWAfTOQ00N9Rm4wMJSo2VXZQpAOtNqDDSah2k5xlixwMeAZ8EI/bdvpqCyaw8ALyjuHGdRG8914Qbedb77NgVyCZDKo4k3nmjh6jUpz9aXS4iOhFWVR8Rc3J+VvHty5vjymdCpc/dzxxmZw+j9NQu0cwH3OAXI/ozF4QCmaZmx5l/Gt+iehq4PUZKu+G8NB9LLmjjcphYKmTnrVcgclWofI0XjWcmmmgG7RyxraQyr7YjFMgxNS+ZyQ4hftaLwAZrUFPbglgCEXOmbeYyg88H+J7hOLVJ8gFo/UyOPnuWPo0ztTQUP0JulVdWTteaGz8CsEv+IOalJUi+G/s9oHbj0t8Dqu429sDiWL8RT8XevNw0BSKpCBabCKQ+0nCcp3XeYvmZsdikrvHfA1r9ezDoF+tTZpiBsy3pQgy3FZiKKUDPFA9nwTM6dWuDTvdkThj/KeQBChS4kkRKfjITcdl3f3niIoiu8estYMuTFDMRjmuWN4/dHQmI8wbnvScL3Gmhn9RtHiTSc7jB8YVPYgW3fmjb7yyUlzr0ewtxBO2pTyZbuer3SFCtr6j/rVa4wbPKARbNffldjdvrCF9aYsU5qsrHJnnNlTkS3v841v6m22907cQ9Tnozi2p/V3f7ZI/XueiPYbKpiYqjoU9wx3QsxTrW0tzwdvnPxGNAHcCWch4xnZkE89N63DbmvjuxfcQl+SEzyHi9ZYZ/LB+bYcGHuh6tfOgE+78bSAJPCPUTsnzdK8H80nRMxCidHy9hp3AF9TMVcX+4ZIIHsDWQvEh4KTUlodBqkUZgugZJRwHn633vQewiwfgY5FVyQW+tVEJSlGqIrj3CN6Mrango5Th/BmEpbESBPHuW7AJz3r2g0kNNd5AKFNF63xtcS0z92Xcpt7+cz9ZqSj9obgRRbTPBPhtZyXKoAXaEoi0O1BlhzvxNuZisG9VY0H1QVRH5R28z2WX8MAbLTF8vVzIkC5SArtJCbVB2rrpZGgLFQEHiQlV+ZghBmNKHkyeaJvMASRC2bS2aSV6tsyOOVRoU74qVqSkdM5nuG/D23zAgn5TU2dMWGMq5L/s+es5PeBZl0o4QW3Hfy9pe99kMFhudFRzHlj5fbSNmTrC4RNXakGhLMW8VG44DioXQkn1bbChLO0il1mPEGQ07J+KZ6SUGRDIUgDsoI8JsMDhSybDkia2kuoxoKgqt2ImSZGDQHnJIydkZvrwwXdyBCJJHCivgo/ILTJWMs122O4YNrzCH6ydxu1byUIzDUst1cH+1pN8oORjToHiL2y8J1NvX2lD5FLFYEDlmQDeZgwBvrUwF7x2P/LQSiBJuAK0kp3oho9uVsa5hfDIygTojhvUerXr3YkZZx6ZweKI+wGQQU/K7X92HC18BLdFlZQ1VNxIcG2FOg8PQAS3R2xFvn/I2bdH9Cv1SBQ41sapiC5HfGqkochfvQDUj+nIDmXqc3ghBw8RgG6chxWod1M1w0IYMXLWqbcEdCzVrUax/SVXV7qg5F9VLOdUyHV1yUxORn9ln1RmPjBtu51HDh8DO/oEaAzxNQTEoQiuAqAZPR94m9LXiD0Y3JK1LBGaY/5XDYU2bo8+mJWaI+caAariy0q9EhYiYjc0ais2aF+vZWNzHoDHS1xvsqhfrSxWhQ3tGZJIQzpiMoxIT+9owXAWNvHqRItuNmDriGI4dVtJbVPCTnIkmCWemJ60OjiOKIIkAHEfNMXSZ/9h7BL4Qvg8nlvBZqpN+FJ6rmIaSv2XzrgFLkuwtvgp+yA2OuzpVZYNIDINEtgYGTVU59PYjNpBsQCBnm4rdJHoGJiQsdNR5/vLh3zhtZKQ89NM08cWxpTAg8t4H4m7o6FFeStbJGDarnE//HOYRF/KGAt5ORV9zUkOKQuDI1wxLdWm1Xt5stVptGIMpGRLejOpX7HA4udiL6lw6q2o8n7UWvboBz5YCWXPbSpz/rcPaU5D/yyBj55VZpVHZj/VFv6yIEBRYm+CukcsnXl1OS5OX1c37Z2yRUiApVmh320Se7TcPnmgbR76KTyzcpi6bxjirs3h6mVm37sDipn80PoCfJmhWeMN/0YTizWR9GJZnnygSlU53g1drS11WpXbq5vD4fYxb4nlLVFlkhhQ091gRzVbEQd9v9M909XGcfYPdWtfExT4gepgoB7Ioq2JefMBvRln8kADuvPVcurfNXActMZK9fWT4cz+W3xGYKCar8hv7zd1+DztJDsW4k7Etvv7KIhw+68dNFTT/tVlDmygVneSHE/wKS/gWnNHXj/ZxTNcIbgPh2D5t4mRLCqXV+XHejYcVWUmkXuJp45jufjk/661yYXk4RpxFEXTuepTgnfoIJlZ3e8TzY6PE7AQVTCwynPnPrOosbR5UxliwMM4cNPU1zBUsZagz45/AWaXG85adQf4u0VlqINZ5Z76UE8zs/TUdqVZhhG6hTcAJsk2FUcmujQ9pap7sJ1DBMW+bwj/G9QrIOjgu9bYq+mSm84RRDxWikt7gwuF4B8IgNiarbMnRQ+yzNvOkfZIrch3jmFs8877FugaxAnfVBNZ5Ccsf1Jt/9Kfes3f1GHO72IfGwerBwotOBJfBtAGMonQoeiUXG/8rT2NsfVqRqUTZ/aBY6T2nQDtG/oaBvUS8UaoBG36lgUo/o3bzgIZuarxI80unazuf9XnexClV2iRak8URue2bhWLYM21bOMg5tyPIt/+k14M6gzE9i6S3W3hkJ2K1+zbcfbtpxXg+JQTPMSOQn1Fd41hawSjWGi8C4wmo5tRhbeQQ1dW58qFCu49UIUM/KZP7fX4xAC35vljViOTCGeZfUlMysb4Okp+3KSutBkskUQUtGfAmM7UhPevluK7RPTpdvyUjxXiSmVVyVTnlNSVC7FihIf1neZPBm6nCopNZrrt4znPSgMThgI+IjryhYrozLlxqrYo8XinFe+M+bn0wE8CdMNE8Doa1T+7cfApUVkqzHzh4Vw4sWPINxFNQJi6fxCwyARb60dGOREBdXAjs+UQ2Ui0Fx1fp7QEVNhz15OgqbumVfoywIa9zwf1cXEgc8uPcCHgiEBCFzK9UvT9H4sfYEY/eVrcSKhSS/eqhAFB/juRXH6EAah05tK3ucAuhptJrQv0PTKhQJW6LlVTzcvivIROVPL96XWwFjQCeUulxuQmrQQaHNpIIf/s5gSpgn6HYOjzVfo80Uoft3yQ4lM+/YjnMcg7XhpvK5PRmUunSOTLnW86ANZIwDNGl4x8iHku3y2lJvF+lr1o6R/LZiZXgGthgDqELNSQZiM3aEYfWrOK2oXIhszWCaj6gP1i0GTcgu1CzBeHNsIl4equkc8fA3TJ5K1md101vsJkJBUkNiVb8UemnvwqPGVNwyhvCXEoC4/K5rqFi+TnJu16viMF0hIDf1KRvPeUstn/dSDS9XK9SAWlN4EiNtIPb3Ub/eZCVHl7+0GQ7Khp3O+BTy0k0p6OeFJ+4RYMubyQ6Vd/qJNcJXUOHJyQYt3nQG3k4R0I1Of37tmnguDtTayczGtKLK1s/z0OJkzH2y9GZmrn1YFs0N79WTXBUw7ZcnRT9mfb1b5cKr2hf7Mm+z+OzpMAzRPp+3PYVuj2D20nYRPwCxuWhieXc4D+YPosvqJyXHxUO97yILxvwY+ncEMISRR2mZIQwkAUGcEE/Iz6r8DgmHTSmVFUVO2YIZAVMJA6L9nZno+N5kSKDKwPNOI7rpPMTRFjX9uLogg35rCgNPEeboiNt4LbRJdS6ENvRCq8viNvevNqJwumcnynUBLfgO/eQLHeE35LnEDBsnbNN97yBWOhESrMXP6hMh847t9tRH1eu3e3Q3d0Rv27brtNJ8vt3zymyMHJU9Unn/E4i6Q3bcp3r8qTrCKP0qvFtXTu8mX/o7IJ7uTudpXWgqKJmLdHvgIqGJIYsS03qGdMO0uksEt34/HEVQ8KhqwASPf1QZSQV3VKFRDtv+zNp23gPo/eiIUJK/lTpdo1NaDv62+E7GBl4UP+yYJC1Wc56GGVt2knMsz8b9Vq/M251vvthlOzyuAdF9nT9/mSTz6ch4BiIf1iwupie/SlL7uTFs+y/NPdhuuuiH5bI1+5/7k/+Jsg84rVY6daHs4+jHTcUx0JDuOClCGq7E5RCkQ9ktGMVh2/5KPZWXrwC4yFDABN86PNXutwQxgP4lk6E29f85onw3pcRR7zIdBJlxIFfC4IOweTNnUqP+idvRl/fEMjd8mtxUGu/7U8rtp6MoLSgHlUGN8cj3Hci+v4tdUeLYPrFtIlq6073stc36HGyPH+JqSYTgFKUdrz0Ub90XumxYz3jY6Vah2bQnzZ1MZn5Ydw6SCO3FQuVtkfrfsbh31lxxTwuVLb9c/mb0oFFCfQHmrqk+t/8Uk/zveQmWe8ciMhyTb/9RLtGU7C+wodacAA9rdPd5skSb7uiFLmt0fx6vQ7/10OVVzw+7YyFwqGeQW/62mz3MYLp0lOnJXDrjtEak4ifcwnj1mGEIZsjf966u5dD0t9QrZ3TiGI63w5uJDP0jrdpbJFXlfwdPytYIL8VqaQYkCxSwWj/dDW09wBXqfOrh0Uhf5Bl03vvWfbwz4JtWNeYdeDt4JNmV8HVg7H+jUO2umkRdRaXJsgHamgLF3NG1MekAC1+8eyVc2qvu2u/IKXd7Aw3tL+p1E/q3Louejxsky8vg+0il5HAZCzM/FiRYFNbizGiQ8TNbrrWkFb/Ty46OSOyC4ewhAWfRv5j22nYRVwu69X8I+lNH7ADucH6PKRm60jv3prbyKbVGoVeZ7Z8JD+iGm4XS6SOVzM/g0BKLeYil1c/k0IDrYkYX7xtr6wQFNXUqBjwIkUbgouxN1Tl8/+IxHnjpk2BA3T0LUg9Qtz2EXGoOL4ivWs58/g0kk/OKnUv1u9wvkVK6uV/m8//lEgt1B9EbAvZGpkkV+K/hyXiJzCe7SUaeXYaLJGohQa/JfFrcyMy/w6BtRhlKaYL7fb/kjTMeeB/8wmc1HI5fT8YtiRZJ+lLFTPNoYZz0Mu1sPz8TeLj5qZ7iy7K99zqNRIWEPM99FYibH23OTkOsAgQQkarxYUQDzyGyy8M9iY3uwDWJJuUyJB9Wzt73/t47mFeLv8mErd9AsMcz69dG7KQWSEZqlxGqgQlzPB2xNZKzHiTXy0U0ldYpepXEpAzafsa9hqoG4a9geO/RuR/ivS4DQHYT0OWEVVqGv+P74oMQlxPXbJibVZ9rPgyIr9Soqr8Rmc23F6oOF8ig6g8Su5VQdzqj9PcKw2lO/yOl06KV/9q1HGFI7LqSLGctPWG8AtiyHbDMoTeax9+lTCMpO19ogrSAitx/wiy9eIYaxcSGJ8v0ZPo8wqOSNRZxyS1LGIILr7sI2CNu86gMBzESKGQGtFzulPtV6c9O4Mv8Dbbb9Qnk6xm1B4550jDr0xFJDYXQBXt4Kkq5K9mzmxMLQn4L/uinH535CvnL5ceqtwolIAC4Yy3D6UCt308XWu/xmVjjf8RlPr48/8Wr03WK30FTRvNQfAYB0VT8z13xljOw7R8qzfdze/cDWXJbQVCLpigeQTyS5bWPcnlaFwTRdgE1/2rF5bp/yUYS9CT7fkBz1S+8dtxZjrxp4sHTVbBo9h/s23B+3txN2fG/FbEszGnfjsl8Q7HdV4k/jFNZApSZT3iy5hW8WrVq3fjtdCLz1l7U6hnnRTg+uTMcP+Z3wuJQDssDv44xp8GSLvK5OU7OI9Sz2Sr+ODigpDaRnDLYwS97lcv2TZCrn6K+inqp6j/l1FPxiQCvlCwc7Bws8cocnG5UzI8GhQXqlRFVJeSJuA734Q2ipxSEdk1uQpuCmcp7k0UiRwVknqTx99zG8PvEDgz7s6MPYMBfy6T4+ILR5w/L0TnuQBDKsu+nuTa0BcTGzj7dmay9MNBfXRvZyxavgoewZLmYFhbhApUrhxuOiIREGYGo/QlZf9oBK+vhsV5pDQoIp3mBmjevj7nOb4AgwPXVKej3dcIrmvWD2Oy3o0t+4nPUumXttiv81axFYWkujxoT3GQt9M2WCAdfTx/EztQkZ3h23KmNl8/R6A5VOksjxPgEM5R1NAeUHfmh5mZIw33YUAcw3ikkcj/MzH+lnE5eGE+DrUSWsLMfoVOL4e9ILIJTJk0unOE5K0/oKlFXBYmaWtG0Oxd4uuQRCcxplL7JfB9W0+YoeGX26Binqf4tJnkz/N0mlDbDUY1mlGlokuJLBSXLMvbpGEn/eLoeML6ee4KOenC+AnzmGSLX/ki0bb9K3FT0jXVW3ajkpZU5mbXBTHiky7zM+fWkyZAUX3Nj/lkNOwVrvJSMa1aNAdUgZJAJgCdcMZNiFwxbU9Q0+bYgg1MSWf4xU/m/JQHFV/aKpZmoP2/0KE3Q3lW/vF8/joi/evBgVjs30AgdQmGO4b2IsUxpCB1sFPx0ROUJSeN1Om7/Kpxd4NsvOVz5PzXovbhNZwyuV8jKNLF0tC6pfWQF0n03PpoCrXN+K8klR5K9O2vdN3QsNrzhvY8L3upJo/IZ8FxiuIa7tWAP5ebm27j+DLGGWDwG1L3gjgJQ8xIp2z7a7CC5oxn6ZL1IEosssVKc8RhyeBkJw2dZSUUGCA6wBy/gupgn32SmMvk/K58d57F70C04NM801G6rktNC/kL8tltnwTp9+CKZS/FijDDED3y7UqAKan3COR5jgx0bu2P+V5N1jIQrUnyng9rJNLvYmkJkbsMlgwMtgFYjG6GoDNPVGvZ6nDlY0lyywhqaSJw8QlW2D8ALX6CnJAF6JVPUIBfvf/Vp6ifon6K+v8EdVXjYZ09kKYjHHm8nrV60193kLci7rXZfzPezqCcDvrgX8eNBJqqLe72LUtCw2/q6jE7iPF4u3yPFRvx3J9vndWXxmt1/6Ym4pdFLgfNY4qN2cF+VAKk9r00WW8il++zDy/EQCNFH9uXP0JVf2haMDc3zMAB8wm2JefppKeT/hcmeYsnsFbrNAz+KYK/26omKjJLIT0TnkkkTm8c0fh2agiABBNv8u45BbrLYAxTOMIVOCGFKhgF5UBR7yMjL/zIV1Fmj5DHWprZ5fL5WLK5ZITf/73t/tUULGMfL2XY6Mci4EkhRbA3ABV+mOzbOqPVTMqLhODlzcxNj5yieesIqqP7xXqYo4FkqEk2uU7kXpeGvUesdcZFM+iwuZLnuygnt04UXS3UWaB2pLDSQecmg5Kvasvk5Drz14OI7XKuYiAeM1HMV+9xl8gUFKErNv0xxvM8FXI/KpeUtjXrco1Kn3ydmx0ka3ufSCm7BA026LrobbyJTFOJMhCXrQlhAksVGI/TSomMMuj0FtRqdqAeN4yGAng0qxr5oaHLnGGZDHhHYgR3alJ4Q1PF0EbciGzjcd9eeIqYiAIeRZS4N7xdge+Ht1cjLmom046lwRZKXqk2R9gCE7eIr5Dosu+qVcNK9UIlI/KIQZeNqouAX8T3UUBzkrfCyckXXV4VmiPugSRjRBGCvSERb1Wnoq9N6vq5CcrHFqmPK6i8PLE0FJ+Wtahm2WLcFrGML1hSdgnxljyNCaBBTpOZil5NF+sI0u9qPs/n3yH6tYJGiYQTgiPzMxq4XLngUYeyutfbtTT71cPcYgZRe0ottPv7V8BtmhcPEnFrgvRGVFY4i+aH1g07v5bzzNSslprPC9dXHFHl16IUZBk0qSPpdx4cB8QSFdq2omVGfIssCFFllsvNTTdgc5F35uq6Pvs+KHS4OHtr34ex4itGxgWFsgIeqlAt0m1Biyct/D8Q6dXeulSnozuG3YMDNZLjEqk6lyxUNSL1vMrLS1g61Gm5AqEgxH/dgHvM/ifiCrbxpT3co5GvV3K52XelPcx5iyNnyTGTaHF/BtdVNeXH0FHBsEhAChbrtHo1uhxy+VWRnOaNoK7CEgMS+13ETQ1XOynUYAVCVClRVzbDsrkM4sRjblBa5wmoqnzMpJcmNnc8Ng9Z8Nnm/+mkUnUj0cmUcIcKeHLRv2oEpKU5T3FBLEyZ/QTnPjWPKFQPkHiP4eweH4B8b34Y1brBWtwAf9Ry3wkqsNgQ3xtP10ZHzb+4C/byDYHLIo3AihLE/XyPb/eaPace/7iES0fIvl1vDSVjLePYctLUL1DabzHlXBqogW9ilcunDNEiEkUg5zzGki2hQHjvpz+lK1CgzKoaHUzHLiloID22zurguDbPyJpCUlm/b1+jHfP3I58jlYqLzf+CzishyP+Peu112f5Yz+ba6MwGCzZLMVCTXjzGf7RZbuyIt8/e0zfQgkt/miOeTvp/OSl7ZLjTfZVmT2FQm0+y1j89mfAU5CnIU5CnIE9BnoI8BXkK8hTkKchTkKcgT0GegjwF+beB+PYvM075LS/ZGRv66JflktGTTDb1fhM84XjUv1z2wIugQdJ03/FO+KrAQwWFlDeHd30np6sW/5svqfBOKJX4U+/tC5u+S2vFtv+yc0+a5YlAkcgx1IaZ2ofptFdopyra/Mm3Zqf7NlMrVjekN2Ab8A0EK2maGo0huPXm3vAPGmhOjcmlqe9oVS+1wWycEMe6YUgLbCgCGsFA7ZR40LfX+1jKZIYeMpDSWf4+YGDUt5f4hrBnIm9rWx+wgSI/pzZc2dOp6jGN5qA93V3gAGRm0PjkL4BwRbedHKL03cvl2xIkuvcn0W7rUQ5Z/y7TcxnuujxYjr7fuBMO9SRr8hNsgO/uA91Oz2gKzb5K2S+K4A2Rh94R4XV7fJsuNQVDnc4OESfaBSP9Gd7UPfQcZurHIQWY1+/xVx+egrekYs8bfdxllPG3G5c7KaMZFN8RLYxpU27qkO15S6njBLa62MvYuvRhlGkMJAXB6NSxZupYCaqVrS0Za2nW5G9KupLRsPZdqgFPNdiVRmMnHLqJvyVTOgHqBKAJiEe+Wak9MHWD5boRmDymjhAZhLyhznBaeGSIocs8SdZ+ZMUPLyfTBSo9sV8HKPLZLJPthNoW9iN4nRsblOCV317pwfm7UaAMqdeSKk/Y1fhBSuXrIkmK5VJcUUhc28LCRa0KYD2sLDJGr/RLHszZButtnfc251at5CTqWk4IQ8LkOFALDIN0WDQ4ucdP9l29to1fn1fibKhoLFCH00LEYWRkkJwjnL57Jf+d4Fw7Mn9M0gMs1mi6M9GAGYCEZfKXOc+K+ts6HhLE2tDmZhOjBgF02wQxChKw0bbUgLiUKOrPto6LW8vOkk53fZVewD6sPWw0Zc750dkV/A04WXw+W9yDiNq2OIj7lRl4NfTO5GANiWayTZ7ChDZT6fx6TPOQUXwrFjt5Yghom19Opo/hFCjfgiCT1t1uL5XPS2N5TncpLg+bOClj2vGoAvQpRFyast/yNQ96ufAofacubZ9aNGbL9atXXY4gECQ/BXDhYtwGrqns51o3HTUh6TQauwBbTKtJ4lhDubupkPXoY9f0VXVwHNoikvLSKHO3eeX8FuanLIq7KHuEvBJX0MquzSk/tUl8JoMwnNFmF5TGl8vHzBcHSKWDkoY0G8//wUeLFqrXLiLQAgclc2bNisEnuxmm9a2cH72Er3V5fScLWtL5p0QAt6AptXDoIDxZOLoUFgsSQjd4lobawjBUNEMKii7XSCWMZomTUCDPd5ibtAi3S5axNGTndUd0nO1XTjQTjaDvPOWgV2+sLIHTIl3I+A0tLSV1VchWxlyv/3o1xFMcpXFjz46NL/YqbSvNspC2jhqcO54TGMcdmuySrKWgGeNLE/FJMjOhJDcbFeiZV70l/r08jKVQfiuaSrCUIsQyv68gSu9LCeIRBNmgRDwvt/XqZLM/FV+C0Kr2vGsuWKweN6zQZzZIVUsK3GMc99ig7yxDstaIGfX33POXqva0MhLaJq7yRnknxizfoSe9UulIFc05N4ab7bs8kEDWBa5wl84BTtk/lrU6gja5/YYVf7ee75zrlVjf9qg5J2p30XYVB2DOCgcTQlJWC69Bl+8FXDR0huvudIZzvg1iKjyIbxFfVKr6RUW4IzI9VEh4X2YqLSTV2RGWahxK0E+8EbgZnm51BcReyCLpjyZrR9OVhHTOiHN4IYZEyQzXOuBCr+G1OtSvwxcq3khTagtI6+GlG4bwKt9O6PF5nV3GnDR4oDemBum120+7s4iBpMaeDdTPdmewRCa5Um+qFkG1IuiYiNjPrdGbvtUhWll8KU7f5ewSsFMp73otK44UDgUBUjFRBlTZQNKw6yO2QhlBUGAlPTqDxVlPEiquLcIeuJ3nFqxOXLjb5DXYgMRP+5ZtHHrTEmok+u4y7Jv3vf36OaORcGh2bKJuuzCXj6GeeUDoEUXOEeD76Lt7Hug+10JAbqA1887ULsBh3ZVFqZBjmy0G6t7JhtNS1O6EHOeROwHzTN/aS7wiL0gCr1eLiApmPw2uPTYOFk1EeQRRTfgFWIZg0l1JC2x2l9aXrb6lSdMyIBojCWZrVflFn0+IaWMk1BK6zysn94Cco9MCPGH2+MmxtU5/QwsOb233ph95rzcQso7SWLwDUWJuz4VY7NIyOWQ6CHtDkhJQ+XlkP+PckqzqSNHHkbZVULeKrFK1Ct88N4auX4sW5d1YlQh0CiMnDiviaRHBiaY9A8FYrYAztMiCb7Ifv+vN7Ta2nRrEuSL7sTt6uMIj2X5k35LyHKvnSBq8tEPg2sXJo1h3nvQKbQytgtN6PKXHFEtWu+ZNPrC9wwvN2E0pqqocfl8kIT0RT548xxIIyXTaDsLpQE5+XXI/ojXXs7po86By64ahZmQ0GkgtkwdgJXkOo3LxxM4RGatibOdZb72h7h5z5B3xbGlhww1w/epST8Qma7s3bJcJxNbBh7JZb8F821xZt/ZB2FnnyjSw17nZ1T++K95bM79y2E7aL10zX6WiS1qOSwTmtwfMRecRz2qUKXfSbKMnyGxSLuS0/L2xtkyeo2rPp3fvoH45ctcbpr8TvlnqVx/v9u22SVegHXet8P2bwqWFg5S93FYhPHnQExgltergy0LSuAemCfErrRhvw4Y9CBtn6pYN6o8+lMeYKbKoMFWHOYEs60SsO+W3F1p+ETJt1Fn89pyDBo/jXunn8Ahj7tiOhAcSOWzhS4B6BXiqkehG4RyfnoCSrxFd5KFPRpyenG5jIaPJTn4bhgDLraPNLKFdj3Xr27CO89jSw1j7SWyXPZ4GmDK04lsvCLzi+yHhfUKkW/J6mjL5X2SnTnJLkJ7Z5yhHgVUc+2n0Um+VFAtdeA69xk0xhF9xfi1HGObi9gdG/ABr0k6amloCx8VhQWDROTNuXOWJhDLXYw97Y/7qBSzJ1KJePkus3MbHaDmRnnPEHW7b8nKzlXIlEe/e5Z2WUCavMJGB+HSayeQSjCOQtDUEi0rkUim5vTlE1lj7XtZ3QrikseTqCi1XzJg9rByzP4hq389whAKxZ/cJ0l0Zh0QrdXz3kF4ZHp06Ta+mpyM4DucMJjqwmaL+jdGiyPsdtGbBcuuSGp+yzSQZp2dlESxOQnsrmlv/nMZ4IGeGtfGq0ne5nQoPOTZ3Q75K3Vzyzq2F3mgBid5Bexir3tDubBrzJCyYjrqpMI9JMzNQAEsNnE1uyRsmhufH1lzsA1sEA0XmQL12R26YsWLX4EAs9S6qwhyhN20knT6TJwrgDK/kuhZdql2PZfhkeJwFOovGjAOxtMrEMhmZYjm/n1/voCtKHX844QiIA/HeqOItzg/79szYk68Ar4JL3de09s3pHoPWWdvmO66HnG+YPlLv+eoPucdme12Yd2DMgTB45t891Y7U4nAyKafUc4E4bQa5h/aVkNVj9tpwxgNTuIbaI0/jnpmWKQ/ynd630GQLI783zq2ESnNyD4tS+pn4TqleZ2oiOd4EXZHOCqnk+eLWsXGENw31gjepCZbQuzwyfwFSyVBsCeP2Kl8nELC7okIW0tLhzAqOSVcpTHS/M6x432odCYhbCDH89NrhumRZD2GCNuXvuf2xRpPlYXjMGKE92TMCP5q4AOAssBWfG3Pow72K6NkSI/75iCf9LS3u4hT3vSSI2haCf2AiDUHs2NNt4+sKH+QXINxy/saGIbb9uq9mHvHd+tonUgZlWs9Xp9liuzDQYcwi0d+45o659YTyMbDGNSRyFHGwl5YwqjexuRc3htcSDjOvuvtFULQ2Pz48ccld87ZBmzRzvZaR6NZyzIQm9XrxgNliT/hNvXLGGINqzd38QPnW52j3ntNrcypP2+N8+feG76yxZXz35jJ5b2pKgvXUM8jWLe90cB2+u06ZXJ0z7WIIYQNFpP7A6oqRhi0Eaa/IMH0NFmqWnaqC/8cDPikPPnLUUfmnxiYflkW+a7AgW21Tq9Cb/NHJRz199hbMWbRXwmXy8pYFk/8U4JMLtckKb6nQ7hbIV6Q+KNXGvD3GZw9KqxP2y1bn5mLVlneY/Vxz0zjzzK/oNjgZ69FJXktqeM53JapUdHmjKwHY36qgecW/f7pEYnkyYXELRZM7RRvckv1un4wJ9E9JpaUUN+59jAfEeE6Z6dK1c0v5m6yu/PlQ9NJWU+/C0aWeynLgGd8NpBucgtGg9SyHr1BF9YpEGtJIhvmjE47dtenRFDfIEoUUdiRuAwgeo4hijfDoRe8kR8lVNKfXhN5tCiFM2jxubYQIO3FHSLv/CqOesZZyt2Yac6zlLz8MenuA1zxvZltJivzaMWFylVY3BqIH68vlKzJ/IXS/6NlHu+fPpo4yqS1BUWG8nInUhL/dS7cQctQSz4d6hMliKi4O8ZoX87YQ+7plT3f/hsLh9A6N5EDBBKog6w78bDf5tnDyPCfTs7neVKp19G0hThm1buO4ariDl2LdOH3Fc3jEcMyd6yTVmbHvcAR0s6O4Su4loJOT/tpQeWrW0JHbkZ4sPHVrtCg3WU6zp3hGrYz7hrhQX1t7wcU7ETy2dKIrLeG+whO+ekEc/GvfvbDpvosyOL6tNdG92Tx213Tf+P3v9rC2St+RkHc4j26TNtvHOcz06U4644tddaYpb0OZMeNCad2YR9H2AHrFkRxkpn/9qFfOns2al6YxB2VfDRIgCk75bmxOxzhv+0vjn5nmdd+u6huRnta2No9/w9HZbPoh4nrf+PIPVr/P/vsnX/wPUEsDBBQAAgAIAK67WEnWRSspTQAAAGsAAAAbAAAAdW5pdmVyc2FsL3VuaXZlcnNhbC5wbmcueG1ss7GvyM1RKEstKs7Mz7NVMtQzULK34+WyKShKLctMLVeoAIoBBSFASaHSVsnECMEtz0wpyQCqMDA2QwhmpGamZ5TYKpmbm8MF9YFmAgBQSwECAAAUAAIACABDlFdHDcAxHsABAADaAwAADwAAAAAAAAABAAAAAAAAAAAAbm9uZS9wbGF5ZXIueG1sUEsBAgAAFAACAAgAtLtYST08L9HBAAAA5QEAABoAAAAAAAAAAQAAAAAA7QEAAHVuaXZlcnNhbC9pMThuX3ByZXNldHMueG1sUEsBAgAAFAACAAgAtLtYSbjnPPJeAAAAYwAAABwAAAAAAAAAAQAAAAAA5gIAAHVuaXZlcnNhbC9sb2NhbF9zZXR0aW5ncy54bWxQSwECAAAUAAIACABElFdHI7RO+/sCAACwCAAAFAAAAAAAAAABAAAAAAB+AwAAdW5pdmVyc2FsL3BsYXllci54bWxQSwECAAAUAAIACAC0u1hJt34rbWQBAADvAgAAKQAAAAAAAAABAAAAAACrBgAAdW5pdmVyc2FsL3NraW5fY3VzdG9taXphdGlvbl9zZXR0aW5ncy54bWxQSwECAAAUAAIACACuu1hJ6GRO6OgvAADpWwAAFwAAAAAAAAAAAAAAAABWCAAAdW5pdmVyc2FsL3VuaXZlcnNhbC5wbmdQSwECAAAUAAIACACuu1hJ1kUrKU0AAABrAAAAGwAAAAAAAAABAAAAAABzOAAAdW5pdmVyc2FsL3VuaXZlcnNhbC5wbmcueG1sUEsFBgAAAAAHAAcA9gEAAPk4AAAAAA=="/>
  <p:tag name="ISPRING_PRESENTATION_TITLE" val="18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OTHERS"/>
  <p:tag name="ID" val="54713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ENTRY"/>
  <p:tag name="ID" val="547133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NUMBER"/>
  <p:tag name="ID" val="547133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OTHERS"/>
  <p:tag name="ID" val="5471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OTHERS"/>
  <p:tag name="ID" val="5471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ENTRY"/>
  <p:tag name="ID" val="547133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NUMBER"/>
  <p:tag name="ID" val="547133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ENTRY"/>
  <p:tag name="ID" val="547133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NUMBER"/>
  <p:tag name="ID" val="547133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OTHERS"/>
  <p:tag name="ID" val="54713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ENTRY"/>
  <p:tag name="ID" val="547133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323163510"/>
  <p:tag name="MH_LIBRARY" val="CONTENTS"/>
  <p:tag name="MH_TYPE" val="NUMBER"/>
  <p:tag name="ID" val="547133"/>
  <p:tag name="MH_ORDER" val="3"/>
</p:tagLst>
</file>

<file path=ppt/theme/theme1.xml><?xml version="1.0" encoding="utf-8"?>
<a:theme xmlns:a="http://schemas.openxmlformats.org/drawingml/2006/main" name="1_自定义设计方案">
  <a:themeElements>
    <a:clrScheme name="02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595959"/>
      </a:accent2>
      <a:accent3>
        <a:srgbClr val="C00000"/>
      </a:accent3>
      <a:accent4>
        <a:srgbClr val="595959"/>
      </a:accent4>
      <a:accent5>
        <a:srgbClr val="C00000"/>
      </a:accent5>
      <a:accent6>
        <a:srgbClr val="595959"/>
      </a:accent6>
      <a:hlink>
        <a:srgbClr val="C00000"/>
      </a:hlink>
      <a:folHlink>
        <a:srgbClr val="595959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386</Words>
  <Application>Microsoft Macintosh PowerPoint</Application>
  <PresentationFormat>自定义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造字工房悦黑体验版细体</vt:lpstr>
      <vt:lpstr>Arial</vt:lpstr>
      <vt:lpstr>Calibri</vt:lpstr>
      <vt:lpstr>Edwardian Script ITC</vt:lpstr>
      <vt:lpstr>Wingdings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185</dc:title>
  <dc:creator/>
  <cp:lastModifiedBy/>
  <cp:revision>1</cp:revision>
  <dcterms:created xsi:type="dcterms:W3CDTF">2017-10-11T07:33:44Z</dcterms:created>
  <dcterms:modified xsi:type="dcterms:W3CDTF">2019-02-15T01:17:58Z</dcterms:modified>
</cp:coreProperties>
</file>