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70" r:id="rId4"/>
    <p:sldId id="260" r:id="rId5"/>
    <p:sldId id="259" r:id="rId6"/>
    <p:sldId id="285" r:id="rId7"/>
    <p:sldId id="286" r:id="rId8"/>
    <p:sldId id="283" r:id="rId9"/>
    <p:sldId id="284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A05"/>
    <a:srgbClr val="F60B00"/>
    <a:srgbClr val="F6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>
        <p:guide orient="horz" pos="1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91EEA-4C79-6844-9079-798EBC95D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3797CC-AC69-074B-96B8-52656412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CB6D3-835E-AE41-9D80-CB686DF1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6AC375-96D3-2F49-89F6-DF88E23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2CF6E-06BF-D249-81CE-4C1EE737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847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17A18-A250-A64B-98F2-5207BFEE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C5AA4-F6B5-6B4F-B48C-30861271D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0F328-49C4-8D4A-A5C2-1073C36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59A16-210E-E943-B38C-04A2A681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3E6520-860A-1046-8352-ED909CA8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179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E4A5A5-E29A-7242-9D6F-AB112DE09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448D01-B272-F04A-94D4-1DE17CB3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5DBB3-C330-6043-8BB6-739A385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C9007-CB1F-C34F-8455-F9BB45AF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44E07-AC9E-2E40-B9EB-3DDF85A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04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04EB-2A6A-DE4F-8AF4-FE765153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35AB9-FD31-8A41-8585-3818C2E4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1B669-3580-514E-BFA2-0774D24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1A0210-4118-754F-AE7B-603B5108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8770C-839C-934E-BFA5-6519E235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784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EF779-E03E-114C-BB06-8A7373B6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B98185-B3AA-8C48-BDEB-17A95E42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387824-90B7-A044-AF08-F5DBFA5D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06F34-9EFF-8640-8BF5-D3C8CB6E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7430C-9E6C-CF4C-88BE-E47CD7A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686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0BBCC-C0DF-C746-9F30-1A638444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4012C-F6EA-2546-BBAF-D091C84D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131C0-1216-F34D-A37D-C10A8A01D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ADBFFF-6B22-2C41-86A7-43B629D9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7E33A3-2750-7C46-B964-E789E760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D11DF-70AB-AB4E-A11D-4C0088F2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6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6D8F1-051A-CE4D-9296-82C7A877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3FD2DA-1375-DF43-8D0C-86236E30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72C535-A9B8-6149-BD5C-1BE19257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D7A7B0-7FA0-8D46-8BD4-8D9056BE6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C3DBE9-AD15-0146-BE34-A7EFE7AE5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74A657-2252-DD48-9A0C-AD884A8B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85C7B8-274D-1448-B2E5-B327920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E725-AB58-EF41-9BBD-82E90FD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4047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77A14-2C91-C94D-9D11-9B0C50C0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742C45-48FD-644E-ACD3-008DB55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98F3DF-48BE-B341-9223-7D2F4000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D8F491-B67D-0D45-BC5E-19DCBEBA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385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5A8A36-A925-7E47-B33E-623BB12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3A6ADB-E8FB-C845-8AF6-6816A3FE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E80C64-8DF1-0745-9A0D-89CC0E74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3764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12655-9D1C-8842-9E61-8A21AFF4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E3BAB-C634-EA43-BD01-AE763EB9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B9125-44C1-634B-8C31-A2898081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7B6FE-8399-5D4C-8C66-13C59DD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9C266-A738-BE42-A4C9-4D355582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2A5B6-DCB6-AC4C-8880-22C9EAC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140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BAE3-8E58-1E44-A5EC-9E7C6D33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9F2CDD-5028-7F4C-91D6-8A42BC237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30A557-343F-0948-8AF4-90860A19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4B2697-45DC-414F-ABB4-AD1162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E2864C-6EAA-1E40-A240-9A104DAC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038D57-793A-314F-BA1A-D321B3A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7481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00D01C-007F-A24B-82EA-20D30C05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8B3062-EB82-DD46-8671-340BC127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按一下以編輯母片文字樣式
第二層
第三層
第四層
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FB008-90CA-A548-8BC2-EE20CA2B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F4A-80AC-224D-8BEA-3A44B0D40D33}" type="datetimeFigureOut">
              <a:rPr kumimoji="1" lang="zh-HK" altLang="en-US" smtClean="0"/>
              <a:t>08/03/19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E3316-77B9-204A-A203-0ECA30B24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DED2D-E8ED-3947-B467-9D468A60F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148-A7DA-0F40-B8FD-CCE4D2C2CA5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902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47" y="1717151"/>
            <a:ext cx="10750219" cy="1470025"/>
          </a:xfrm>
        </p:spPr>
        <p:txBody>
          <a:bodyPr/>
          <a:lstStyle/>
          <a:p>
            <a:pPr algn="l"/>
            <a:r>
              <a:rPr lang="en-IN" b="1" dirty="0"/>
              <a:t>DSTL</a:t>
            </a:r>
            <a:r>
              <a:rPr lang="en-GB" b="1" dirty="0"/>
              <a:t>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391" y="6273316"/>
            <a:ext cx="5742789" cy="382477"/>
          </a:xfrm>
        </p:spPr>
        <p:txBody>
          <a:bodyPr>
            <a:normAutofit/>
          </a:bodyPr>
          <a:lstStyle/>
          <a:p>
            <a:pPr algn="ctr"/>
            <a:r>
              <a:rPr lang="en-GB" sz="1600" dirty="0">
                <a:latin typeface="+mj-lt"/>
              </a:rPr>
              <a:t>Submission to - </a:t>
            </a:r>
            <a:r>
              <a:rPr lang="en-GB" sz="1400" dirty="0">
                <a:latin typeface="+mj-lt"/>
              </a:rPr>
              <a:t>Carly </a:t>
            </a:r>
            <a:r>
              <a:rPr lang="en-GB" sz="1400" dirty="0" err="1">
                <a:latin typeface="+mj-lt"/>
              </a:rPr>
              <a:t>Porrett</a:t>
            </a:r>
            <a:r>
              <a:rPr lang="en-GB" sz="1400" dirty="0">
                <a:latin typeface="+mj-lt"/>
              </a:rPr>
              <a:t> ,</a:t>
            </a:r>
            <a:r>
              <a:rPr lang="en-GB" sz="1600" dirty="0">
                <a:latin typeface="+mj-lt"/>
              </a:rPr>
              <a:t> Systems Thinking and Consulting Group</a:t>
            </a:r>
            <a:endParaRPr lang="en-IN" sz="1600" dirty="0">
              <a:latin typeface="+mj-lt"/>
            </a:endParaRPr>
          </a:p>
          <a:p>
            <a:pPr algn="ctr"/>
            <a:endParaRPr lang="en-GB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4947" y="3742243"/>
            <a:ext cx="1092413" cy="960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GB" sz="2000" b="1" dirty="0">
                <a:latin typeface="+mj-lt"/>
              </a:rPr>
              <a:t>GROUP</a:t>
            </a:r>
          </a:p>
          <a:p>
            <a:pPr algn="ctr"/>
            <a:r>
              <a:rPr lang="en-GB" sz="2000" b="1" dirty="0">
                <a:latin typeface="+mj-lt"/>
              </a:rPr>
              <a:t>2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4947" y="3526814"/>
            <a:ext cx="1092413" cy="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0592" y="4894067"/>
            <a:ext cx="1092413" cy="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820" y="313507"/>
            <a:ext cx="9157063" cy="121640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+mj-lt"/>
                <a:cs typeface="ITF Devanagari Light" pitchFamily="2" charset="0"/>
              </a:rPr>
              <a:t>Case Study Presentation</a:t>
            </a:r>
            <a:endParaRPr lang="en-IN" sz="4000" dirty="0">
              <a:latin typeface="+mj-lt"/>
              <a:cs typeface="ITF Devanagari Light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385"/>
              </p:ext>
            </p:extLst>
          </p:nvPr>
        </p:nvGraphicFramePr>
        <p:xfrm>
          <a:off x="2380765" y="3374414"/>
          <a:ext cx="4611166" cy="2902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MSc Data Analytics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Yu</a:t>
                      </a:r>
                      <a:r>
                        <a:rPr lang="en-IN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Hong Wong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Jitprpap</a:t>
                      </a:r>
                      <a:r>
                        <a:rPr lang="en-IN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Mekusa</a:t>
                      </a:r>
                      <a:endParaRPr lang="en-IN" sz="2400" b="0" i="0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Danaya</a:t>
                      </a:r>
                      <a:r>
                        <a:rPr lang="en-IN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Lorpattanakasem</a:t>
                      </a:r>
                      <a:endParaRPr lang="en-IN" sz="2400" b="0" i="0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Zhang </a:t>
                      </a: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Shuang</a:t>
                      </a:r>
                      <a:endParaRPr lang="en-IN" sz="2400" b="0" i="0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Xueyuan</a:t>
                      </a:r>
                      <a:r>
                        <a:rPr lang="en-IN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Wang</a:t>
                      </a:r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984EFFFE-6480-AB44-84EE-B45C4A6D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1" y="410867"/>
            <a:ext cx="8708059" cy="986859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/>
              <a:t>Outline</a:t>
            </a:r>
            <a:r>
              <a:rPr lang="en-GB" sz="4800" dirty="0"/>
              <a:t> </a:t>
            </a:r>
            <a:endParaRPr lang="en-IN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7381" y="1681857"/>
            <a:ext cx="11072436" cy="4440560"/>
          </a:xfrm>
        </p:spPr>
        <p:txBody>
          <a:bodyPr>
            <a:normAutofit/>
          </a:bodyPr>
          <a:lstStyle/>
          <a:p>
            <a:pPr algn="l" fontAlgn="base"/>
            <a:r>
              <a:rPr lang="en-GB" sz="2200" dirty="0">
                <a:solidFill>
                  <a:schemeClr val="tx1"/>
                </a:solidFill>
                <a:latin typeface="+mj-lt"/>
              </a:rPr>
              <a:t>Aims: Cost optimisation through data science</a:t>
            </a:r>
          </a:p>
          <a:p>
            <a:pPr algn="l" fontAlgn="base"/>
            <a:endParaRPr lang="en-GB" sz="2200" dirty="0">
              <a:solidFill>
                <a:schemeClr val="tx1"/>
              </a:solidFill>
              <a:latin typeface="+mj-lt"/>
            </a:endParaRPr>
          </a:p>
          <a:p>
            <a:pPr algn="l" fontAlgn="base"/>
            <a:endParaRPr lang="en-GB" sz="2200" dirty="0">
              <a:solidFill>
                <a:schemeClr val="tx1"/>
              </a:solidFill>
              <a:latin typeface="+mj-lt"/>
            </a:endParaRPr>
          </a:p>
          <a:p>
            <a:pPr algn="l" fontAlgn="base"/>
            <a:r>
              <a:rPr lang="en-GB" sz="2200" dirty="0">
                <a:solidFill>
                  <a:schemeClr val="tx1"/>
                </a:solidFill>
                <a:latin typeface="+mj-lt"/>
              </a:rPr>
              <a:t>Focus: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  <a:latin typeface="+mj-lt"/>
              </a:rPr>
              <a:t>Personnel 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  <a:latin typeface="+mj-lt"/>
              </a:rPr>
              <a:t>Equipment Maintenance 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  <a:latin typeface="+mj-lt"/>
              </a:rPr>
              <a:t>Health and Training Performance</a:t>
            </a:r>
            <a:endParaRPr lang="en-IN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1733A9-6C78-9B4F-BC36-934BAEEB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1" y="259200"/>
            <a:ext cx="8708059" cy="986859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Introduction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527381" y="5581403"/>
            <a:ext cx="4812226" cy="82040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 55 Roman"/>
              </a:rPr>
              <a:t>Figure 1: Defence Expenditure in 2017/18 </a:t>
            </a:r>
            <a:br>
              <a:rPr lang="en-US" sz="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 55 Roman"/>
              </a:rPr>
            </a:br>
            <a:r>
              <a:rPr lang="en-US" sz="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etica 55 Roman"/>
              </a:rPr>
              <a:t>(Ministry of Defence, 2018)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Cordia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1592263"/>
            <a:ext cx="54306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Kalinga" panose="020B0604020202020204" pitchFamily="34" charset="0"/>
              </a:rPr>
              <a:t>UK military budget in 2017/18:  ~ ￡36.6 billion</a:t>
            </a:r>
          </a:p>
          <a:p>
            <a:endParaRPr lang="en-IN" sz="2000" dirty="0">
              <a:latin typeface="+mj-lt"/>
              <a:cs typeface="Kaling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Kalinga" panose="020B0604020202020204" pitchFamily="34" charset="0"/>
              </a:rPr>
              <a:t>Service Personnel + Equipment Support + Specialist Military Equipment &gt; 50%</a:t>
            </a:r>
          </a:p>
          <a:p>
            <a:endParaRPr lang="en-IN" sz="2000" dirty="0">
              <a:latin typeface="+mj-lt"/>
              <a:cs typeface="Kaling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Kalinga" panose="020B0604020202020204" pitchFamily="34" charset="0"/>
              </a:rPr>
              <a:t>Method: Predictive Analytics by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+mj-lt"/>
              <a:cs typeface="Kaling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Kalinga" panose="020B0604020202020204" pitchFamily="34" charset="0"/>
              </a:rPr>
              <a:t>More specifically,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IN" sz="2000" dirty="0">
                <a:latin typeface="+mj-lt"/>
                <a:cs typeface="Kalinga" panose="020B0604020202020204" pitchFamily="34" charset="0"/>
                <a:sym typeface="Wingdings" pitchFamily="2" charset="2"/>
              </a:rPr>
              <a:t>Task Allocation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IN" sz="2000" dirty="0">
                <a:latin typeface="+mj-lt"/>
                <a:cs typeface="Kalinga" panose="020B0604020202020204" pitchFamily="34" charset="0"/>
                <a:sym typeface="Wingdings" pitchFamily="2" charset="2"/>
              </a:rPr>
              <a:t>Workforce planning and allocation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IN" sz="2000" dirty="0">
                <a:latin typeface="+mj-lt"/>
                <a:cs typeface="Kalinga" panose="020B0604020202020204" pitchFamily="34" charset="0"/>
                <a:sym typeface="Wingdings" pitchFamily="2" charset="2"/>
              </a:rPr>
              <a:t>Personnel Training Program</a:t>
            </a:r>
          </a:p>
          <a:p>
            <a:r>
              <a:rPr lang="en-IN" sz="2000" dirty="0">
                <a:latin typeface="+mj-lt"/>
                <a:cs typeface="Kalinga" panose="020B0604020202020204" pitchFamily="34" charset="0"/>
                <a:sym typeface="Wingdings" pitchFamily="2" charset="2"/>
              </a:rPr>
              <a:t>etc.</a:t>
            </a:r>
          </a:p>
          <a:p>
            <a:pPr marL="285750" indent="-285750">
              <a:buFont typeface="Wingdings" pitchFamily="2" charset="2"/>
              <a:buChar char="à"/>
            </a:pPr>
            <a:endParaRPr lang="en-IN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924AA32-0A4B-FF45-8275-E1B67F76F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0" y="1951714"/>
            <a:ext cx="3854727" cy="36296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C170B42-7AF6-D04E-959F-CF9B2F60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0" y="244800"/>
            <a:ext cx="8708059" cy="973912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Personnel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80" y="1592263"/>
            <a:ext cx="101366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i="1" dirty="0">
                <a:latin typeface="+mj-lt"/>
              </a:rPr>
              <a:t>Task Assignment:</a:t>
            </a:r>
          </a:p>
          <a:p>
            <a:r>
              <a:rPr lang="en-GB" sz="2000" dirty="0">
                <a:latin typeface="+mj-lt"/>
              </a:rPr>
              <a:t>Analytics to find out the common characteristics of a person that affect the performance</a:t>
            </a:r>
          </a:p>
          <a:p>
            <a:r>
              <a:rPr lang="en-GB" sz="2000" dirty="0">
                <a:latin typeface="+mj-lt"/>
              </a:rPr>
              <a:t>-e.g. background / qualification / skills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200" b="1" i="1" dirty="0">
                <a:latin typeface="+mj-lt"/>
              </a:rPr>
              <a:t>Workforce Optimisation</a:t>
            </a:r>
          </a:p>
          <a:p>
            <a:r>
              <a:rPr lang="en-GB" sz="2000" dirty="0">
                <a:latin typeface="+mj-lt"/>
              </a:rPr>
              <a:t>Predict the number and characteristics needed for different tasks based on a predictive model </a:t>
            </a:r>
          </a:p>
          <a:p>
            <a:r>
              <a:rPr lang="en-GB" sz="2000" dirty="0">
                <a:latin typeface="+mj-lt"/>
              </a:rPr>
              <a:t>-e.g. what was the job / type of job / … (project details)</a:t>
            </a:r>
          </a:p>
          <a:p>
            <a:endParaRPr lang="en-IN" sz="2000" dirty="0">
              <a:latin typeface="+mj-lt"/>
            </a:endParaRPr>
          </a:p>
          <a:p>
            <a:r>
              <a:rPr lang="en-GB" altLang="zh-HK" sz="2000" dirty="0">
                <a:latin typeface="+mj-lt"/>
                <a:sym typeface="Wingdings" pitchFamily="2" charset="2"/>
              </a:rPr>
              <a:t>Better task assignment and recruitment</a:t>
            </a:r>
          </a:p>
          <a:p>
            <a:r>
              <a:rPr lang="en-GB" altLang="zh-HK" sz="2000" dirty="0">
                <a:latin typeface="+mj-lt"/>
                <a:sym typeface="Wingdings" pitchFamily="2" charset="2"/>
              </a:rPr>
              <a:t>Efficiency and performance</a:t>
            </a:r>
          </a:p>
          <a:p>
            <a:r>
              <a:rPr lang="en-GB" altLang="zh-HK" sz="2000" dirty="0">
                <a:latin typeface="+mj-lt"/>
                <a:sym typeface="Wingdings" pitchFamily="2" charset="2"/>
              </a:rPr>
              <a:t>Less redundant task and less recruitment</a:t>
            </a:r>
          </a:p>
          <a:p>
            <a:r>
              <a:rPr lang="en-GB" altLang="zh-HK" sz="2000" dirty="0">
                <a:latin typeface="+mj-lt"/>
                <a:sym typeface="Wingdings" pitchFamily="2" charset="2"/>
              </a:rPr>
              <a:t>less personnel needed (e.g. HR)</a:t>
            </a:r>
            <a:endParaRPr lang="en-GB" altLang="zh-HK" sz="2000" dirty="0">
              <a:latin typeface="+mj-lt"/>
            </a:endParaRPr>
          </a:p>
          <a:p>
            <a:r>
              <a:rPr lang="en-IN" sz="2000" dirty="0">
                <a:latin typeface="+mj-lt"/>
                <a:sym typeface="Wingdings" pitchFamily="2" charset="2"/>
              </a:rPr>
              <a:t>Job satisfaction</a:t>
            </a:r>
            <a:endParaRPr lang="en-IN" sz="2000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C3D50E-4795-FC47-9C7A-2692597C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1" y="245166"/>
            <a:ext cx="8708059" cy="986859"/>
          </a:xfrm>
        </p:spPr>
        <p:txBody>
          <a:bodyPr>
            <a:normAutofit/>
          </a:bodyPr>
          <a:lstStyle/>
          <a:p>
            <a:pPr algn="l"/>
            <a:r>
              <a:rPr lang="en-GB" altLang="zh-HK" sz="4800" b="1" dirty="0"/>
              <a:t>Equipment Maintenance</a:t>
            </a:r>
            <a:endParaRPr lang="en-IN" sz="48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7381" y="1592263"/>
            <a:ext cx="11072436" cy="52657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2200" b="1" i="1" dirty="0">
                <a:latin typeface="+mj-lt"/>
              </a:rPr>
              <a:t>Sensor Technology &amp; Internet of Things</a:t>
            </a:r>
            <a:r>
              <a:rPr lang="en-IN" sz="2200" b="1" dirty="0">
                <a:latin typeface="+mj-lt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+mj-lt"/>
              </a:rPr>
              <a:t>Monitoring equipment performance and conditions with machine learning, which analyses and predict any abnormality and performance gaps and their patterns</a:t>
            </a:r>
          </a:p>
          <a:p>
            <a:pPr algn="l">
              <a:lnSpc>
                <a:spcPct val="100000"/>
              </a:lnSpc>
            </a:pPr>
            <a:endParaRPr lang="en-IN" sz="20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+mj-lt"/>
              </a:rPr>
              <a:t>-Vibration / cracks (able to detect something could hardly be seen)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latin typeface="+mj-lt"/>
              </a:rPr>
              <a:t>-e.g. </a:t>
            </a:r>
            <a:r>
              <a:rPr lang="en" sz="2000" dirty="0">
                <a:latin typeface="+mj-lt"/>
              </a:rPr>
              <a:t>Vibration sensor, fault sensor, corrosive damaged sensor, and crack detection sensor. </a:t>
            </a:r>
          </a:p>
          <a:p>
            <a:pPr algn="l">
              <a:lnSpc>
                <a:spcPct val="100000"/>
              </a:lnSpc>
            </a:pPr>
            <a:endParaRPr lang="en" sz="20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More precise prediction and </a:t>
            </a:r>
            <a:r>
              <a:rPr lang="en-GB" sz="2000" dirty="0">
                <a:latin typeface="+mj-lt"/>
                <a:sym typeface="Wingdings" pitchFamily="2" charset="2"/>
              </a:rPr>
              <a:t>monitoring</a:t>
            </a:r>
            <a:endParaRPr lang="en" sz="2000" dirty="0"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Condition-based maintenance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Avoid failure of the whole system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Lower maintenance cost on equipment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</a:t>
            </a:r>
            <a:r>
              <a:rPr lang="en" sz="2000" dirty="0" err="1">
                <a:latin typeface="+mj-lt"/>
                <a:sym typeface="Wingdings" pitchFamily="2" charset="2"/>
              </a:rPr>
              <a:t>Optimise</a:t>
            </a:r>
            <a:r>
              <a:rPr lang="en" sz="2000" dirty="0">
                <a:latin typeface="+mj-lt"/>
                <a:sym typeface="Wingdings" pitchFamily="2" charset="2"/>
              </a:rPr>
              <a:t> purchasing plan &amp; the subsequent cost (e.g. storage)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Detailed knowledge of equipment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latin typeface="+mj-lt"/>
                <a:sym typeface="Wingdings" pitchFamily="2" charset="2"/>
              </a:rPr>
              <a:t>Higher performance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DBC76-ABA3-D54D-9813-D466545C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1" y="245166"/>
            <a:ext cx="11216944" cy="986859"/>
          </a:xfrm>
        </p:spPr>
        <p:txBody>
          <a:bodyPr>
            <a:normAutofit/>
          </a:bodyPr>
          <a:lstStyle/>
          <a:p>
            <a:pPr algn="l"/>
            <a:r>
              <a:rPr lang="en-GB" altLang="zh-HK" sz="4800" b="1" dirty="0"/>
              <a:t>Health and Training Performance </a:t>
            </a:r>
            <a:endParaRPr lang="en-IN" sz="48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7381" y="1592263"/>
            <a:ext cx="8675996" cy="521510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200" b="1" i="1" dirty="0">
                <a:solidFill>
                  <a:schemeClr val="tx1"/>
                </a:solidFill>
                <a:latin typeface="+mj-lt"/>
              </a:rPr>
              <a:t>Sensor Technology</a:t>
            </a:r>
            <a:r>
              <a:rPr lang="en-IN" sz="22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</a:rPr>
              <a:t>Monitoring training and health performance with machine learning, which analyses and predict any abnormality and performance gaps and their patterns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N" sz="2000" dirty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</a:rPr>
              <a:t>-Movement / running speed / heart rate / blood pressure / ground contact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+mj-lt"/>
              </a:rPr>
              <a:t>-e.g. </a:t>
            </a:r>
            <a:r>
              <a:rPr lang="en" sz="2000" dirty="0">
                <a:solidFill>
                  <a:schemeClr val="tx1"/>
                </a:solidFill>
                <a:latin typeface="+mj-lt"/>
              </a:rPr>
              <a:t>Wearable sensors (similar to Apple Watch).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" sz="2000" dirty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Precise assessment of soldiers’ training performance</a:t>
            </a:r>
            <a:endParaRPr lang="en" sz="2000" dirty="0">
              <a:solidFill>
                <a:schemeClr val="tx1"/>
              </a:solidFill>
              <a:latin typeface="+mj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Optimal and </a:t>
            </a:r>
            <a:r>
              <a:rPr lang="en" sz="2000" dirty="0" err="1">
                <a:solidFill>
                  <a:schemeClr val="tx1"/>
                </a:solidFill>
                <a:latin typeface="+mj-lt"/>
                <a:sym typeface="Wingdings" pitchFamily="2" charset="2"/>
              </a:rPr>
              <a:t>personalised</a:t>
            </a: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 training </a:t>
            </a:r>
            <a:r>
              <a:rPr lang="en" sz="2000" dirty="0" err="1">
                <a:solidFill>
                  <a:schemeClr val="tx1"/>
                </a:solidFill>
                <a:latin typeface="+mj-lt"/>
                <a:sym typeface="Wingdings" pitchFamily="2" charset="2"/>
              </a:rPr>
              <a:t>programme</a:t>
            </a:r>
            <a:endParaRPr lang="en" sz="2000" dirty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Reduce risk of operation failure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" sz="2000" dirty="0" err="1">
                <a:solidFill>
                  <a:schemeClr val="tx1"/>
                </a:solidFill>
                <a:latin typeface="+mj-lt"/>
                <a:sym typeface="Wingdings" pitchFamily="2" charset="2"/>
              </a:rPr>
              <a:t>Optimise</a:t>
            </a: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 training and deployment cost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Higher performance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92FF26-CC1B-AF40-B9E6-A894D8FD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9F95D-2590-F146-9716-D79C6DEE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Conclusion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2B3B18-AA67-B440-A690-339994D7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kumimoji="1" lang="en" altLang="zh-HK" sz="2200" b="1" i="1" dirty="0">
                <a:solidFill>
                  <a:prstClr val="black"/>
                </a:solidFill>
                <a:latin typeface="Calibri Light" panose="020F0302020204030204"/>
              </a:rPr>
              <a:t>Personnel: Long term saving</a:t>
            </a:r>
          </a:p>
          <a:p>
            <a:pPr lvl="0"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Biggest proportion of the budget</a:t>
            </a:r>
          </a:p>
          <a:p>
            <a:pPr lvl="0"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Seems to be difficult to decrease costs in short term</a:t>
            </a:r>
          </a:p>
          <a:p>
            <a:pPr lvl="0"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Cost </a:t>
            </a:r>
            <a:r>
              <a:rPr kumimoji="1" lang="en" altLang="zh-HK" sz="2000" dirty="0" err="1">
                <a:solidFill>
                  <a:prstClr val="black"/>
                </a:solidFill>
                <a:latin typeface="Calibri Light" panose="020F0302020204030204"/>
              </a:rPr>
              <a:t>optimi</a:t>
            </a:r>
            <a:r>
              <a:rPr kumimoji="1" lang="en-GB" altLang="zh-HK" sz="2000" dirty="0">
                <a:solidFill>
                  <a:prstClr val="black"/>
                </a:solidFill>
                <a:latin typeface="Calibri Light" panose="020F0302020204030204"/>
              </a:rPr>
              <a:t>s</a:t>
            </a:r>
            <a:r>
              <a:rPr kumimoji="1" lang="en" altLang="zh-HK" sz="2000" dirty="0" err="1">
                <a:solidFill>
                  <a:prstClr val="black"/>
                </a:solidFill>
                <a:latin typeface="Calibri Light" panose="020F0302020204030204"/>
              </a:rPr>
              <a:t>ation</a:t>
            </a: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 and efficiency in long term</a:t>
            </a:r>
            <a:endParaRPr kumimoji="1" lang="zh-HK" altLang="en-US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en" altLang="zh-HK" sz="20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" altLang="zh-HK" sz="2200" b="1" i="1" dirty="0">
                <a:latin typeface="+mj-lt"/>
              </a:rPr>
              <a:t>Equipment Maintenance: Most promising</a:t>
            </a:r>
          </a:p>
          <a:p>
            <a:pPr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latin typeface="+mj-lt"/>
              </a:rPr>
              <a:t>It yields a more direct saving</a:t>
            </a:r>
          </a:p>
          <a:p>
            <a:pPr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latin typeface="+mj-lt"/>
              </a:rPr>
              <a:t>Big part in the budget</a:t>
            </a:r>
          </a:p>
          <a:p>
            <a:pPr marL="0" lvl="0" indent="0">
              <a:spcBef>
                <a:spcPts val="0"/>
              </a:spcBef>
              <a:buNone/>
            </a:pPr>
            <a:endParaRPr kumimoji="1" lang="en-GB" altLang="zh-HK" sz="2200" b="1" i="1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kumimoji="1" lang="en-GB" altLang="zh-HK" sz="2200" b="1" i="1" dirty="0">
                <a:solidFill>
                  <a:prstClr val="black"/>
                </a:solidFill>
                <a:latin typeface="Calibri Light" panose="020F0302020204030204"/>
              </a:rPr>
              <a:t>Health and Training Performance: Quick win</a:t>
            </a:r>
          </a:p>
          <a:p>
            <a:pPr lvl="0"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Implement this does not much of preparing and planning time as the wearable sensors are available in the consumer market at cheap cost</a:t>
            </a:r>
          </a:p>
          <a:p>
            <a:pPr lvl="0">
              <a:spcBef>
                <a:spcPts val="0"/>
              </a:spcBef>
              <a:buSzPct val="30000"/>
              <a:buFont typeface="Wingdings" pitchFamily="2" charset="2"/>
              <a:buChar char="l"/>
            </a:pPr>
            <a:r>
              <a:rPr kumimoji="1" lang="en" altLang="zh-HK" sz="2000" dirty="0">
                <a:solidFill>
                  <a:prstClr val="black"/>
                </a:solidFill>
                <a:latin typeface="Calibri Light" panose="020F0302020204030204"/>
              </a:rPr>
              <a:t>Gathering data and applying data analytics tools does not take long</a:t>
            </a:r>
          </a:p>
          <a:p>
            <a:pPr marL="0" indent="0">
              <a:spcBef>
                <a:spcPts val="0"/>
              </a:spcBef>
              <a:buSzPct val="30000"/>
              <a:buNone/>
            </a:pPr>
            <a:endParaRPr kumimoji="1" lang="en" altLang="zh-HK" sz="20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kumimoji="1" lang="en" altLang="zh-HK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733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381" y="410867"/>
            <a:ext cx="8708059" cy="986859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Reference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9782" y="1602880"/>
            <a:ext cx="11072436" cy="2886080"/>
          </a:xfrm>
        </p:spPr>
        <p:txBody>
          <a:bodyPr>
            <a:noAutofit/>
          </a:bodyPr>
          <a:lstStyle/>
          <a:p>
            <a:pPr algn="l"/>
            <a:r>
              <a:rPr lang="en-GB" sz="2000" dirty="0">
                <a:solidFill>
                  <a:schemeClr val="tx1"/>
                </a:solidFill>
                <a:latin typeface="+mj-lt"/>
              </a:rPr>
              <a:t>Ministry of Defence. (2018). UK Defence in Numbers. North Wales: Ministry of Defence UK</a:t>
            </a:r>
            <a:r>
              <a:rPr lang="en-GB" sz="2000" dirty="0">
                <a:latin typeface="+mj-lt"/>
              </a:rPr>
              <a:t>.</a:t>
            </a:r>
            <a:endParaRPr lang="en-IN" sz="2000" dirty="0">
              <a:latin typeface="+mj-lt"/>
            </a:endParaRPr>
          </a:p>
          <a:p>
            <a:pPr algn="l"/>
            <a:endParaRPr lang="en-GB" sz="2000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34F237-AC77-9645-8E14-35F135DE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42" y="0"/>
            <a:ext cx="1149138" cy="1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884" y="2512541"/>
            <a:ext cx="11072436" cy="2421714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17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475</Words>
  <Application>Microsoft Macintosh PowerPoint</Application>
  <PresentationFormat>寬螢幕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Light</vt:lpstr>
      <vt:lpstr>Wingdings</vt:lpstr>
      <vt:lpstr>Office 佈景主題</vt:lpstr>
      <vt:lpstr>DSTL Funding</vt:lpstr>
      <vt:lpstr>Outline </vt:lpstr>
      <vt:lpstr>Introduction</vt:lpstr>
      <vt:lpstr>Personnel</vt:lpstr>
      <vt:lpstr>Equipment Maintenance</vt:lpstr>
      <vt:lpstr>Health and Training Performance </vt:lpstr>
      <vt:lpstr>Conclusion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DSTL Funding</dc:title>
  <dc:creator>120210</dc:creator>
  <cp:lastModifiedBy>120210</cp:lastModifiedBy>
  <cp:revision>22</cp:revision>
  <dcterms:created xsi:type="dcterms:W3CDTF">2019-03-08T07:38:38Z</dcterms:created>
  <dcterms:modified xsi:type="dcterms:W3CDTF">2019-03-08T08:41:49Z</dcterms:modified>
</cp:coreProperties>
</file>