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279" r:id="rId6"/>
    <p:sldId id="257" r:id="rId7"/>
    <p:sldId id="258" r:id="rId8"/>
    <p:sldId id="276" r:id="rId9"/>
    <p:sldId id="259" r:id="rId10"/>
    <p:sldId id="260" r:id="rId11"/>
    <p:sldId id="261" r:id="rId12"/>
    <p:sldId id="275" r:id="rId13"/>
    <p:sldId id="277" r:id="rId14"/>
    <p:sldId id="262" r:id="rId15"/>
    <p:sldId id="263" r:id="rId16"/>
    <p:sldId id="268" r:id="rId17"/>
    <p:sldId id="264" r:id="rId18"/>
    <p:sldId id="265" r:id="rId19"/>
    <p:sldId id="274" r:id="rId20"/>
    <p:sldId id="297" r:id="rId21"/>
    <p:sldId id="284" r:id="rId22"/>
    <p:sldId id="285" r:id="rId23"/>
    <p:sldId id="286" r:id="rId24"/>
    <p:sldId id="287" r:id="rId25"/>
    <p:sldId id="296" r:id="rId26"/>
    <p:sldId id="288" r:id="rId27"/>
    <p:sldId id="289" r:id="rId28"/>
    <p:sldId id="298" r:id="rId29"/>
    <p:sldId id="299" r:id="rId30"/>
    <p:sldId id="291" r:id="rId31"/>
    <p:sldId id="293" r:id="rId32"/>
    <p:sldId id="290" r:id="rId33"/>
    <p:sldId id="295" r:id="rId34"/>
    <p:sldId id="294" r:id="rId35"/>
    <p:sldId id="300" r:id="rId36"/>
    <p:sldId id="301" r:id="rId37"/>
    <p:sldId id="302" r:id="rId38"/>
    <p:sldId id="303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 R Gowda" userId="f911709d0c134cbd" providerId="LiveId" clId="{13F7A008-2337-461B-9C52-0E0DAD3B89BF}"/>
    <pc:docChg chg="modSld">
      <pc:chgData name="Yashas R Gowda" userId="f911709d0c134cbd" providerId="LiveId" clId="{13F7A008-2337-461B-9C52-0E0DAD3B89BF}" dt="2025-01-15T05:14:54.140" v="20" actId="20577"/>
      <pc:docMkLst>
        <pc:docMk/>
      </pc:docMkLst>
      <pc:sldChg chg="modSp mod">
        <pc:chgData name="Yashas R Gowda" userId="f911709d0c134cbd" providerId="LiveId" clId="{13F7A008-2337-461B-9C52-0E0DAD3B89BF}" dt="2025-01-15T05:14:54.140" v="20" actId="20577"/>
        <pc:sldMkLst>
          <pc:docMk/>
          <pc:sldMk cId="0" sldId="256"/>
        </pc:sldMkLst>
        <pc:spChg chg="mod">
          <ac:chgData name="Yashas R Gowda" userId="f911709d0c134cbd" providerId="LiveId" clId="{13F7A008-2337-461B-9C52-0E0DAD3B89BF}" dt="2025-01-15T05:14:54.140" v="20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Hospitalfinder-Capstone20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TITS.2020.2978173" TargetMode="External"/><Relationship Id="rId3" Type="http://schemas.openxmlformats.org/officeDocument/2006/relationships/hyperlink" Target="https://doi.org/10.2196/12345" TargetMode="External"/><Relationship Id="rId7" Type="http://schemas.openxmlformats.org/officeDocument/2006/relationships/hyperlink" Target="https://doi.org/10.1234/jbt.v1i3.789" TargetMode="External"/><Relationship Id="rId2" Type="http://schemas.openxmlformats.org/officeDocument/2006/relationships/hyperlink" Target="https://doi.org/10.5194/isprs-archives-48-3-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9/tmj.2021.0012" TargetMode="External"/><Relationship Id="rId5" Type="http://schemas.openxmlformats.org/officeDocument/2006/relationships/hyperlink" Target="https://doi.org/10.1234/bpt.v22i1.567" TargetMode="External"/><Relationship Id="rId10" Type="http://schemas.openxmlformats.org/officeDocument/2006/relationships/hyperlink" Target="https://doi.org/10.1016/j.jss.2020.110124" TargetMode="External"/><Relationship Id="rId4" Type="http://schemas.openxmlformats.org/officeDocument/2006/relationships/hyperlink" Target="https://doi.org/10.1108/IJES-11-2020-0075" TargetMode="External"/><Relationship Id="rId9" Type="http://schemas.openxmlformats.org/officeDocument/2006/relationships/hyperlink" Target="https://doi.org/10.5555/jus.2023.18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jsrem.com/download/ai-driven-progressive-web-application-for-enhancing-emergency-healthcare-decision-makin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81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PSCS211: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HOSPITAL FINDER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957860"/>
            <a:ext cx="3970500" cy="57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CSE-G74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2924083"/>
              </p:ext>
            </p:extLst>
          </p:nvPr>
        </p:nvGraphicFramePr>
        <p:xfrm>
          <a:off x="553347" y="2721840"/>
          <a:ext cx="5514300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1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04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509787" y="2600956"/>
            <a:ext cx="5608668" cy="212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  <a:buClr>
                <a:srgbClr val="17365D"/>
              </a:buClr>
              <a:buSzPts val="2000"/>
            </a:pPr>
            <a:r>
              <a:rPr lang="sv-SE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PRASAD P S</a:t>
            </a:r>
            <a:endParaRPr lang="sv-SE" sz="2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algn="ctr">
              <a:spcBef>
                <a:spcPts val="400"/>
              </a:spcBef>
              <a:buClr>
                <a:srgbClr val="17365D"/>
              </a:buClr>
              <a:buSzPts val="2000"/>
            </a:pP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 – Selection grade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PSCS-IS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94392" y="140677"/>
            <a:ext cx="3970500" cy="74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PIP2001 Capstone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VIVA-VOCE</a:t>
            </a:r>
            <a:endParaRPr lang="en-GB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9660" y="4620908"/>
            <a:ext cx="11804724" cy="1286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Computer  Science  And Engineering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8641B-CDE2-1ADD-7ADF-AA73F5F3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5736"/>
              </p:ext>
            </p:extLst>
          </p:nvPr>
        </p:nvGraphicFramePr>
        <p:xfrm>
          <a:off x="755872" y="2716755"/>
          <a:ext cx="5368483" cy="179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02">
                  <a:extLst>
                    <a:ext uri="{9D8B030D-6E8A-4147-A177-3AD203B41FA5}">
                      <a16:colId xmlns:a16="http://schemas.microsoft.com/office/drawing/2014/main" val="3154264253"/>
                    </a:ext>
                  </a:extLst>
                </a:gridCol>
                <a:gridCol w="2780481">
                  <a:extLst>
                    <a:ext uri="{9D8B030D-6E8A-4147-A177-3AD203B41FA5}">
                      <a16:colId xmlns:a16="http://schemas.microsoft.com/office/drawing/2014/main" val="3268184765"/>
                    </a:ext>
                  </a:extLst>
                </a:gridCol>
              </a:tblGrid>
              <a:tr h="44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11603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ASHAS R GOWDA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72965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HASHANK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01383"/>
                  </a:ext>
                </a:extLst>
              </a:tr>
              <a:tr h="44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166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components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34013"/>
            <a:ext cx="10668000" cy="5261986"/>
          </a:xfrm>
        </p:spPr>
        <p:txBody>
          <a:bodyPr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Windows/Linux/Mac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Python,Javascript,HTML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Visual Studio Code</a:t>
            </a:r>
            <a:endParaRPr lang="en-US" sz="3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sz="3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Intel i5 or AMD RYZEN i5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8GB or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256GB SSD or more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40AB03-53CE-23A4-9CDC-7370FFE0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0B1141-FD52-2771-D71A-AE77D9F5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143000"/>
            <a:ext cx="10029371" cy="51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functional medical chatbot capable of providing accurate preliminary diagnoses and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Multilingual support to reach diverse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emergency services for hospital localization and ambulance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accessibility and user experience.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70338"/>
            <a:ext cx="10668000" cy="78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295400"/>
            <a:ext cx="10668000" cy="3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Link-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https://github.com/Yashas-PU/Hospitalfinder-Capstone2024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proposed medical chatbot aims to address existing gaps in healthcare accessibility and emergency response. </a:t>
            </a:r>
          </a:p>
          <a:p>
            <a:r>
              <a:rPr lang="en-US" sz="3200" dirty="0"/>
              <a:t>By leveraging AI and localized services, it seeks to improve healthcare outcomes for diverse populations, particularly in underserved areas.</a:t>
            </a:r>
          </a:p>
          <a:p>
            <a:r>
              <a:rPr lang="en-US" sz="3200" dirty="0"/>
              <a:t> This project can serve as a foundation for future innovations in AI-driven healthcare solutions.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0580"/>
            <a:ext cx="10668000" cy="641420"/>
          </a:xfrm>
        </p:spPr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07706"/>
            <a:ext cx="10667999" cy="508829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Balla, D.,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Beautiful thematic maps in Leaflet with automatic data classification. The International Archives of the Photogrammetry, Remote Sensing and Spatial Information Sciences, 48, 3-10.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https://doi.org/10.5194/isprs-archives-48-3-2024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Boduch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Derks, R. (2020). React and React Native: A complete hands-on guide to modern web and mobile development with React.js.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Klein, L., &amp; Brown, J. (2022). Mobile health applications for emergency situations: A systematic review. Journal of Medical Internet Research, 24(5), e12345.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https://doi.org/10.2196/12345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Morris, A. D., &amp; Smith, R. L. (2021). Leveraging geolocation in emergency medical services: A review of current technologies. International Journal of Emergency Services, 10(3), 236-250.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https://doi.org/10.1108/IJES-11-2020-0075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The implementation of PWA (Progressive Web App) technology in enhancing website performance &amp; mobile accessibility.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Buletin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dan Telekomunikasi, 22(1), 25-36.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https://doi.org/10.1234/bpt.v22i1.567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Nguyen, T., &amp; Li, S. (2021). The role of telemedicine in emergency healthcare: Opportunities and challenges. Telemedicine and e-Health, 27(10), 1090-1098.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https://doi.org/10.1089/tmj.2021.0012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L. T. A.,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Widiantoro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D.,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X. (2021). Geographical information system complaints on damage to roads and bridges in Semarang City. Journal of Business and Technology, 1(3), 104-109.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https://doi.org/10.1234/jbt.v1i3.789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Subramaniam, S., &amp; Ganesan, S. I. (2020). Decentralized emergency service vehicle pre-emption system using RF communication and GNSS-based geo-fencing. IEEE Transactions on Intelligent Transportation Systems, 22(12), 7726-7735.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https://doi.org/10.1109/TITS.2020.2978173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Thompson, G., &amp; Hu, Y. (2023). Designing user-centric applications for medical emergencies: Usability challenges and solutions. Journal of Usability Studies, 18(2), 45-62.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https://doi.org/10.5555/jus.2023.1812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Anderson, C. L., &amp; Patel, V. (2020). Real-time data integration in emergency response systems: A case study. Journal of Systems and Software, 172, 110–124.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https://doi.org/10.1016/j.jss.2020.110124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10532"/>
            <a:ext cx="10668000" cy="65146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mapping with SDG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0F7A6E-60E0-DE13-A25C-27326729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073079"/>
            <a:ext cx="10329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794B0-CC9E-C4BE-D91F-B1CF1280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3" b="28767"/>
          <a:stretch/>
        </p:blipFill>
        <p:spPr>
          <a:xfrm>
            <a:off x="812800" y="1007705"/>
            <a:ext cx="9363475" cy="50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98E1-AE8C-9672-AC1A-3B185017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A7ED-DE9E-4886-147D-5315B572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3: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Improves emergency response and patient survival rates.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9: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Leverages innovative tech for better healthcare access.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10: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 inequalities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real-time health information for community resilience.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8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C256-1798-9819-2908-F6669FF6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B263-9F47-F943-327D-BCDEC543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05840"/>
            <a:ext cx="10668000" cy="5204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geminiai.py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1: Initialize Variables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Define hospital data with names, coordinates, specialties, and phone numbers.</a:t>
            </a:r>
          </a:p>
          <a:p>
            <a:pPr marL="0" indent="0">
              <a:buNone/>
            </a:pPr>
            <a:r>
              <a:rPr lang="en-US" sz="1000" dirty="0"/>
              <a:t>2. Initialize chat container, member name element, chat form, and chat input.</a:t>
            </a:r>
          </a:p>
          <a:p>
            <a:pPr marL="0" indent="0">
              <a:buNone/>
            </a:pPr>
            <a:r>
              <a:rPr lang="en-US" sz="1000" dirty="0"/>
              <a:t>3. Load translation data for different languages.</a:t>
            </a:r>
          </a:p>
          <a:p>
            <a:pPr marL="0" indent="0">
              <a:buNone/>
            </a:pPr>
            <a:r>
              <a:rPr lang="en-US" sz="1000" dirty="0"/>
              <a:t>4. Initialize map container and set its coordinates.</a:t>
            </a:r>
          </a:p>
          <a:p>
            <a:pPr marL="0" indent="0">
              <a:buNone/>
            </a:pPr>
            <a:r>
              <a:rPr lang="en-US" sz="1000" dirty="0"/>
              <a:t>5. Initialize variables for user's message, member name, DOB, gender, and diseases.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2: Handle Form Submission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Prevent default form submission behavior.</a:t>
            </a:r>
          </a:p>
          <a:p>
            <a:pPr marL="0" indent="0">
              <a:buNone/>
            </a:pPr>
            <a:r>
              <a:rPr lang="en-US" sz="1000" dirty="0"/>
              <a:t>2. Get user's message, member name, DOB, gender, and diseases from the form.</a:t>
            </a:r>
          </a:p>
          <a:p>
            <a:pPr marL="0" indent="0">
              <a:buNone/>
            </a:pPr>
            <a:r>
              <a:rPr lang="en-US" sz="1000" dirty="0"/>
              <a:t>3. Validate user input data.</a:t>
            </a:r>
          </a:p>
          <a:p>
            <a:pPr marL="0" indent="0">
              <a:buNone/>
            </a:pPr>
            <a:r>
              <a:rPr lang="en-US" sz="1000" dirty="0"/>
              <a:t>4. Send message to backend server with selected language.</a:t>
            </a:r>
          </a:p>
          <a:p>
            <a:pPr marL="0" indent="0">
              <a:buNone/>
            </a:pPr>
            <a:r>
              <a:rPr lang="en-US" sz="1000" dirty="0"/>
              <a:t>5. Handle server response and append reply to chat container.</a:t>
            </a:r>
          </a:p>
          <a:p>
            <a:pPr marL="0" indent="0">
              <a:buNone/>
            </a:pPr>
            <a:r>
              <a:rPr lang="en-US" sz="1000" dirty="0"/>
              <a:t>6. Check if the response contains any hospital information.</a:t>
            </a:r>
          </a:p>
          <a:p>
            <a:pPr marL="0" indent="0">
              <a:buNone/>
            </a:pPr>
            <a:r>
              <a:rPr lang="en-US" sz="1000" dirty="0"/>
              <a:t>7. If hospital information is found, append hospital information box.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3: Find Matching Hospital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Check if any hospital matches the specialty in the AI's response.</a:t>
            </a:r>
          </a:p>
          <a:p>
            <a:pPr marL="0" indent="0">
              <a:buNone/>
            </a:pPr>
            <a:r>
              <a:rPr lang="en-US" sz="1000" dirty="0"/>
              <a:t>2. Return the matching hospital object.</a:t>
            </a:r>
          </a:p>
          <a:p>
            <a:pPr marL="0" indent="0">
              <a:buNone/>
            </a:pPr>
            <a:r>
              <a:rPr lang="en-US" sz="1000" dirty="0"/>
              <a:t>3. If no matching hospital is found, return null.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429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EDD2-107A-8DBA-5749-67DEBB2AC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C77E-E87E-1CF3-55CF-060F0E61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A06DA4-7891-6431-75C9-BF1DBF0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Step 4: Append Messages and Hospital Info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Append user's message to chat container.</a:t>
            </a:r>
          </a:p>
          <a:p>
            <a:pPr marL="0" indent="0">
              <a:buNone/>
            </a:pPr>
            <a:r>
              <a:rPr lang="en-US" sz="1000" dirty="0"/>
              <a:t>2. Append AI's reply to chat container.</a:t>
            </a:r>
          </a:p>
          <a:p>
            <a:pPr marL="0" indent="0">
              <a:buNone/>
            </a:pPr>
            <a:r>
              <a:rPr lang="en-US" sz="1000" dirty="0"/>
              <a:t>3. If a matching hospital is found, append hospital information box.</a:t>
            </a:r>
          </a:p>
          <a:p>
            <a:pPr marL="0" indent="0">
              <a:buNone/>
            </a:pPr>
            <a:r>
              <a:rPr lang="en-US" sz="1000" dirty="0"/>
              <a:t>4. Append call button to chat container.</a:t>
            </a:r>
          </a:p>
          <a:p>
            <a:pPr marL="0" indent="0">
              <a:buNone/>
            </a:pPr>
            <a:r>
              <a:rPr lang="en-US" sz="1000" dirty="0"/>
              <a:t>5. Set call button's onclick event to make a phone call.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5: Handle Call Button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Set call button's onclick event to make a phone call.</a:t>
            </a:r>
          </a:p>
          <a:p>
            <a:pPr marL="0" indent="0">
              <a:buNone/>
            </a:pPr>
            <a:r>
              <a:rPr lang="en-US" sz="1000" dirty="0"/>
              <a:t>2. Use the hospital's phone number to make the call.</a:t>
            </a:r>
          </a:p>
          <a:p>
            <a:pPr marL="0" indent="0">
              <a:buNone/>
            </a:pPr>
            <a:r>
              <a:rPr lang="en-US" sz="1000" dirty="0"/>
              <a:t>3. Handle any errors that occur during the call.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6: Handle Map Integration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Initialize map container and set its coordinates.</a:t>
            </a:r>
          </a:p>
          <a:p>
            <a:pPr marL="0" indent="0">
              <a:buNone/>
            </a:pPr>
            <a:r>
              <a:rPr lang="en-US" sz="1000" dirty="0"/>
              <a:t>2. Add markers for each hospital on the map.</a:t>
            </a:r>
          </a:p>
          <a:p>
            <a:pPr marL="0" indent="0">
              <a:buNone/>
            </a:pPr>
            <a:r>
              <a:rPr lang="en-US" sz="1000" dirty="0"/>
              <a:t>3. Handle marker clicks to display hospital information.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7: Handle Translation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Get the selected language from local storage.</a:t>
            </a:r>
          </a:p>
          <a:p>
            <a:pPr marL="0" indent="0">
              <a:buNone/>
            </a:pPr>
            <a:r>
              <a:rPr lang="en-US" sz="1000" dirty="0"/>
              <a:t>2. Update the chat prompt, send button text, and other UI elements with the translated text.</a:t>
            </a:r>
          </a:p>
          <a:p>
            <a:pPr marL="0" indent="0">
              <a:buNone/>
            </a:pPr>
            <a:r>
              <a:rPr lang="en-US" sz="1000" dirty="0"/>
              <a:t>3. Handle any errors that occur during translation.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906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67B4-5CE7-431D-16C6-E43DC39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E4F1-1B03-F7A3-ED9B-89B8723B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974691"/>
            <a:ext cx="10892971" cy="523949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method Drawback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Hardware/software components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Project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Git-hub Link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work mapping with SDG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Pseudocodes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Publication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52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C69B-6C00-DB25-6B60-2DACCFF2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5EF1-35B9-3FB0-4E04-027C1E2B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75357-4EB0-64ED-F555-CC39AA7C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944881"/>
            <a:ext cx="10467340" cy="5974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Step 8: Handle Errors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Catch and handle any errors that occur during form submission or server communication.</a:t>
            </a:r>
          </a:p>
          <a:p>
            <a:pPr marL="0" indent="0">
              <a:buNone/>
            </a:pPr>
            <a:r>
              <a:rPr lang="en-US" sz="1000" dirty="0"/>
              <a:t>2. Display error messages to the user.</a:t>
            </a:r>
          </a:p>
          <a:p>
            <a:pPr marL="0" indent="0">
              <a:buNone/>
            </a:pPr>
            <a:r>
              <a:rPr lang="en-US" sz="1000" dirty="0"/>
              <a:t>3. Handle any errors that occur during map integration or translation.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9: Handle User Input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Handle user input for the chat form.</a:t>
            </a:r>
          </a:p>
          <a:p>
            <a:pPr marL="0" indent="0">
              <a:buNone/>
            </a:pPr>
            <a:r>
              <a:rPr lang="en-US" sz="1000" dirty="0"/>
              <a:t>2. Validate user input data.</a:t>
            </a:r>
          </a:p>
          <a:p>
            <a:pPr marL="0" indent="0">
              <a:buNone/>
            </a:pPr>
            <a:r>
              <a:rPr lang="en-US" sz="1000" dirty="0"/>
              <a:t>3. Update the chat container with the user's message.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10: Handle Server Response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Handle server response for the chat form.</a:t>
            </a:r>
          </a:p>
          <a:p>
            <a:pPr marL="0" indent="0">
              <a:buNone/>
            </a:pPr>
            <a:r>
              <a:rPr lang="en-US" sz="1000" dirty="0"/>
              <a:t>2. Append the server's response to the chat container.</a:t>
            </a:r>
          </a:p>
          <a:p>
            <a:pPr marL="0" indent="0">
              <a:buNone/>
            </a:pPr>
            <a:r>
              <a:rPr lang="en-US" sz="1000" dirty="0"/>
              <a:t>3. Check if the response contains any hospital information.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11: Update UI Elements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Update the chat prompt, send button text, and other UI elements based on the user's input and the server's response.</a:t>
            </a:r>
          </a:p>
          <a:p>
            <a:pPr marL="0" indent="0">
              <a:buNone/>
            </a:pPr>
            <a:r>
              <a:rPr lang="en-US" sz="1000" dirty="0"/>
              <a:t>2. Handle any errors that occur during UI updates.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Step 12: Handle Page Load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1. Handle page load event to initialize the chat container and map.</a:t>
            </a:r>
          </a:p>
          <a:p>
            <a:pPr marL="0" indent="0">
              <a:buNone/>
            </a:pPr>
            <a:r>
              <a:rPr lang="en-US" sz="1000" dirty="0"/>
              <a:t>2. Load hospital data and translation data.</a:t>
            </a:r>
          </a:p>
          <a:p>
            <a:pPr marL="0" indent="0">
              <a:buNone/>
            </a:pPr>
            <a:r>
              <a:rPr lang="en-US" sz="1000" dirty="0"/>
              <a:t>3. Initialize UI elements based on the user's language and location.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84298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80BB1-2EBB-35D8-A8A3-C34E26D15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B87F-E769-EA48-E481-BE023298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F7E86A-B867-CC1A-410B-AA0C99D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b="1" dirty="0"/>
              <a:t>hostai_server.py</a:t>
            </a:r>
          </a:p>
          <a:p>
            <a:endParaRPr lang="en-US" dirty="0"/>
          </a:p>
          <a:p>
            <a:r>
              <a:rPr lang="en-US" sz="4000" dirty="0"/>
              <a:t>1. Initialize </a:t>
            </a:r>
            <a:r>
              <a:rPr lang="en-US" sz="4000" dirty="0" err="1"/>
              <a:t>FastAPI</a:t>
            </a:r>
            <a:r>
              <a:rPr lang="en-US" sz="4000" dirty="0"/>
              <a:t> App</a:t>
            </a:r>
          </a:p>
          <a:p>
            <a:r>
              <a:rPr lang="en-US" sz="4000" dirty="0"/>
              <a:t>    a. Create an app instance of </a:t>
            </a:r>
            <a:r>
              <a:rPr lang="en-US" sz="4000" dirty="0" err="1"/>
              <a:t>FastAPI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2. Enable Cross-Origin Resource Sharing (CORS)</a:t>
            </a:r>
          </a:p>
          <a:p>
            <a:r>
              <a:rPr lang="en-US" sz="4000" dirty="0"/>
              <a:t>    a. Allow all origins to access the application</a:t>
            </a:r>
          </a:p>
          <a:p>
            <a:r>
              <a:rPr lang="en-US" sz="4000" dirty="0"/>
              <a:t>    b. Allow credentials, all methods, and headers</a:t>
            </a:r>
          </a:p>
          <a:p>
            <a:endParaRPr lang="en-US" sz="4000" dirty="0"/>
          </a:p>
          <a:p>
            <a:r>
              <a:rPr lang="en-US" sz="4000" dirty="0"/>
              <a:t>3. Setup directory for temporary audio files</a:t>
            </a:r>
          </a:p>
          <a:p>
            <a:r>
              <a:rPr lang="en-US" sz="4000" dirty="0"/>
              <a:t>    a. Create directory `</a:t>
            </a:r>
            <a:r>
              <a:rPr lang="en-US" sz="4000" dirty="0" err="1"/>
              <a:t>temp_audio</a:t>
            </a:r>
            <a:r>
              <a:rPr lang="en-US" sz="4000" dirty="0"/>
              <a:t>` to store generated audio files</a:t>
            </a:r>
          </a:p>
          <a:p>
            <a:endParaRPr lang="en-US" sz="4000" dirty="0"/>
          </a:p>
          <a:p>
            <a:r>
              <a:rPr lang="en-US" sz="4000" dirty="0"/>
              <a:t>4. Initialize </a:t>
            </a:r>
            <a:r>
              <a:rPr lang="en-US" sz="4000" dirty="0" err="1"/>
              <a:t>pygame</a:t>
            </a:r>
            <a:r>
              <a:rPr lang="en-US" sz="4000" dirty="0"/>
              <a:t> mixer (for audio playback)</a:t>
            </a:r>
          </a:p>
          <a:p>
            <a:endParaRPr lang="en-US" sz="4000" dirty="0"/>
          </a:p>
          <a:p>
            <a:r>
              <a:rPr lang="en-US" sz="4000" dirty="0"/>
              <a:t>5. Define </a:t>
            </a:r>
            <a:r>
              <a:rPr lang="en-US" sz="4000" dirty="0" err="1"/>
              <a:t>TextToSpeechRequest</a:t>
            </a:r>
            <a:r>
              <a:rPr lang="en-US" sz="4000" dirty="0"/>
              <a:t> Model</a:t>
            </a:r>
          </a:p>
          <a:p>
            <a:r>
              <a:rPr lang="en-US" sz="4000" dirty="0"/>
              <a:t>    a. Include fields: `text` (str), `language` (str, default "</a:t>
            </a:r>
            <a:r>
              <a:rPr lang="en-US" sz="4000" dirty="0" err="1"/>
              <a:t>en</a:t>
            </a:r>
            <a:r>
              <a:rPr lang="en-US" sz="4000" dirty="0"/>
              <a:t>")</a:t>
            </a:r>
          </a:p>
          <a:p>
            <a:endParaRPr lang="en-US" sz="4000" dirty="0"/>
          </a:p>
          <a:p>
            <a:r>
              <a:rPr lang="en-US" sz="4000" dirty="0"/>
              <a:t>6. Create POST Endpoint `/text-to-speech/`</a:t>
            </a:r>
          </a:p>
          <a:p>
            <a:r>
              <a:rPr lang="en-US" sz="4000" dirty="0"/>
              <a:t>    a. If input `text` is empty, raise a 400 error</a:t>
            </a:r>
          </a:p>
          <a:p>
            <a:r>
              <a:rPr lang="en-US" sz="4000" dirty="0"/>
              <a:t>    b. Convert the input text to speech using </a:t>
            </a:r>
            <a:r>
              <a:rPr lang="en-US" sz="4000" dirty="0" err="1"/>
              <a:t>gTTS</a:t>
            </a:r>
            <a:r>
              <a:rPr lang="en-US" sz="4000" dirty="0"/>
              <a:t> (Google Text-to-Speech)</a:t>
            </a:r>
          </a:p>
          <a:p>
            <a:r>
              <a:rPr lang="en-US" sz="4000" dirty="0"/>
              <a:t>    c. Save the speech audio to a temporary file</a:t>
            </a:r>
          </a:p>
          <a:p>
            <a:r>
              <a:rPr lang="en-US" sz="4000" dirty="0"/>
              <a:t>    d. Play the generated audio file using </a:t>
            </a:r>
            <a:r>
              <a:rPr lang="en-US" sz="4000" dirty="0" err="1"/>
              <a:t>pygame</a:t>
            </a:r>
            <a:r>
              <a:rPr lang="en-US" sz="4000" dirty="0"/>
              <a:t> mixer</a:t>
            </a:r>
          </a:p>
          <a:p>
            <a:r>
              <a:rPr lang="en-US" sz="4000" dirty="0"/>
              <a:t>    e. Wait for the audio to finish playing before responding</a:t>
            </a:r>
          </a:p>
          <a:p>
            <a:r>
              <a:rPr lang="en-US" sz="4000" dirty="0"/>
              <a:t>    f. Return a success message if audio plays successfully</a:t>
            </a:r>
          </a:p>
          <a:p>
            <a:endParaRPr lang="en-US" sz="4000" dirty="0"/>
          </a:p>
          <a:p>
            <a:r>
              <a:rPr lang="en-US" sz="4000" dirty="0"/>
              <a:t>7. Define </a:t>
            </a:r>
            <a:r>
              <a:rPr lang="en-US" sz="4000" dirty="0" err="1"/>
              <a:t>MedicalChatbot</a:t>
            </a:r>
            <a:r>
              <a:rPr lang="en-US" sz="4000" dirty="0"/>
              <a:t> Class</a:t>
            </a:r>
          </a:p>
          <a:p>
            <a:r>
              <a:rPr lang="en-US" sz="4000" dirty="0"/>
              <a:t>    a. Load environment variables (including Google API Key)</a:t>
            </a:r>
          </a:p>
          <a:p>
            <a:r>
              <a:rPr lang="en-US" sz="4000" dirty="0"/>
              <a:t>    b. Initialize generative model with the API key for medical response</a:t>
            </a:r>
          </a:p>
          <a:p>
            <a:r>
              <a:rPr lang="en-US" sz="4000" dirty="0"/>
              <a:t>    c. Define methods:</a:t>
            </a:r>
          </a:p>
          <a:p>
            <a:r>
              <a:rPr lang="en-US" sz="4000" dirty="0"/>
              <a:t>        </a:t>
            </a:r>
            <a:r>
              <a:rPr lang="en-US" sz="4000" dirty="0" err="1"/>
              <a:t>i</a:t>
            </a:r>
            <a:r>
              <a:rPr lang="en-US" sz="4000" dirty="0"/>
              <a:t>. </a:t>
            </a:r>
            <a:r>
              <a:rPr lang="en-US" sz="4000" dirty="0" err="1"/>
              <a:t>check_internet_connection</a:t>
            </a:r>
            <a:r>
              <a:rPr lang="en-US" sz="4000" dirty="0"/>
              <a:t>()`: Check if internet is available</a:t>
            </a:r>
          </a:p>
          <a:p>
            <a:r>
              <a:rPr lang="en-US" sz="4000" dirty="0"/>
              <a:t>        ii. </a:t>
            </a:r>
            <a:r>
              <a:rPr lang="en-US" sz="4000" dirty="0" err="1"/>
              <a:t>get_medical_response</a:t>
            </a:r>
            <a:r>
              <a:rPr lang="en-US" sz="4000" dirty="0"/>
              <a:t>(): Provide diagnosis and recommendations based on patient   </a:t>
            </a:r>
          </a:p>
          <a:p>
            <a:r>
              <a:rPr lang="en-US" sz="4000" dirty="0"/>
              <a:t>            data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379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D7CE-5B43-8253-5093-862DC6E0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9553-B50C-0063-B09B-6C366693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32DF2E-68E5-F5BD-5197-A9CBF7D5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000" dirty="0"/>
              <a:t>8. Create POST Endpoint `/chat/`</a:t>
            </a:r>
          </a:p>
          <a:p>
            <a:r>
              <a:rPr lang="en-US" sz="1000" dirty="0"/>
              <a:t>    a. Receive input data (`</a:t>
            </a:r>
            <a:r>
              <a:rPr lang="en-US" sz="1000" dirty="0" err="1"/>
              <a:t>memberName</a:t>
            </a:r>
            <a:r>
              <a:rPr lang="en-US" sz="1000" dirty="0"/>
              <a:t>`, `dob`, `gender`, `diseases`, `message`)</a:t>
            </a:r>
          </a:p>
          <a:p>
            <a:r>
              <a:rPr lang="en-US" sz="1000" dirty="0"/>
              <a:t>    b. Calculate the patient's age from the `dob`</a:t>
            </a:r>
          </a:p>
          <a:p>
            <a:r>
              <a:rPr lang="en-US" sz="1000" dirty="0"/>
              <a:t>    c. Create a dictionary with patient details</a:t>
            </a:r>
          </a:p>
          <a:p>
            <a:r>
              <a:rPr lang="en-US" sz="1000" dirty="0"/>
              <a:t>    d. Send data to the chatbot for processing and response</a:t>
            </a:r>
          </a:p>
          <a:p>
            <a:r>
              <a:rPr lang="en-US" sz="1000" dirty="0"/>
              <a:t>    e. Return the response from the chatbot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9. Define `</a:t>
            </a:r>
            <a:r>
              <a:rPr lang="en-US" sz="1000" dirty="0" err="1"/>
              <a:t>calculate_age</a:t>
            </a:r>
            <a:r>
              <a:rPr lang="en-US" sz="1000" dirty="0"/>
              <a:t>()` Function</a:t>
            </a:r>
          </a:p>
          <a:p>
            <a:r>
              <a:rPr lang="en-US" sz="1000" dirty="0"/>
              <a:t>    a. Parse the `dob` (date of birth)</a:t>
            </a:r>
          </a:p>
          <a:p>
            <a:r>
              <a:rPr lang="en-US" sz="1000" dirty="0"/>
              <a:t>    b. Calculate the current age of the patient based on the current date</a:t>
            </a:r>
          </a:p>
          <a:p>
            <a:endParaRPr lang="en-US" sz="1000" dirty="0"/>
          </a:p>
          <a:p>
            <a:r>
              <a:rPr lang="en-US" sz="1000" dirty="0"/>
              <a:t>10. Start the </a:t>
            </a:r>
            <a:r>
              <a:rPr lang="en-US" sz="1000" dirty="0" err="1"/>
              <a:t>FastAPI</a:t>
            </a:r>
            <a:r>
              <a:rPr lang="en-US" sz="1000" dirty="0"/>
              <a:t> app with </a:t>
            </a:r>
            <a:r>
              <a:rPr lang="en-US" sz="1000" dirty="0" err="1"/>
              <a:t>uvicorn</a:t>
            </a:r>
            <a:r>
              <a:rPr lang="en-US" sz="1000" dirty="0"/>
              <a:t>, listening on `0.0.0.0` at port `8080`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findnearesthospital.py</a:t>
            </a:r>
          </a:p>
          <a:p>
            <a:endParaRPr lang="en-US" sz="1000" dirty="0"/>
          </a:p>
          <a:p>
            <a:r>
              <a:rPr lang="en-US" sz="1000" dirty="0"/>
              <a:t>Step 1: Initialize Variables</a:t>
            </a:r>
          </a:p>
          <a:p>
            <a:endParaRPr lang="en-US" sz="1000" dirty="0"/>
          </a:p>
          <a:p>
            <a:r>
              <a:rPr lang="en-US" sz="1000" dirty="0"/>
              <a:t>1. Define hospital data with names, coordinates, specialties, and phone numbers.</a:t>
            </a:r>
          </a:p>
          <a:p>
            <a:r>
              <a:rPr lang="en-US" sz="1000" dirty="0"/>
              <a:t>2. Initialize chat container, member name element, chat form, and chat input.</a:t>
            </a:r>
          </a:p>
          <a:p>
            <a:r>
              <a:rPr lang="en-US" sz="1000" dirty="0"/>
              <a:t>3. Load translation data for different languages.</a:t>
            </a:r>
          </a:p>
          <a:p>
            <a:r>
              <a:rPr lang="en-US" sz="1000" dirty="0"/>
              <a:t>4. Initialize map container and set its coordinates.</a:t>
            </a:r>
          </a:p>
          <a:p>
            <a:r>
              <a:rPr lang="en-US" sz="1000" dirty="0"/>
              <a:t>5. Initialize variables for user's message, member name, DOB, gender, and diseases.</a:t>
            </a:r>
          </a:p>
          <a:p>
            <a:endParaRPr lang="en-US" sz="1000" dirty="0"/>
          </a:p>
          <a:p>
            <a:r>
              <a:rPr lang="en-US" sz="1000" dirty="0"/>
              <a:t>Step 2: Handle Form Submission</a:t>
            </a:r>
          </a:p>
          <a:p>
            <a:endParaRPr lang="en-US" sz="1000" dirty="0"/>
          </a:p>
          <a:p>
            <a:r>
              <a:rPr lang="en-US" sz="1000" dirty="0"/>
              <a:t>1. Prevent default form submission behavior.</a:t>
            </a:r>
          </a:p>
          <a:p>
            <a:r>
              <a:rPr lang="en-US" sz="1000" dirty="0"/>
              <a:t>2. Get user's message, member name, DOB, gender, and diseases from the form.</a:t>
            </a:r>
          </a:p>
          <a:p>
            <a:r>
              <a:rPr lang="en-US" sz="1000" dirty="0"/>
              <a:t>3. Validate user input data.</a:t>
            </a:r>
          </a:p>
          <a:p>
            <a:r>
              <a:rPr lang="en-US" sz="1000" dirty="0"/>
              <a:t>4. Send message to backend server with selected language.</a:t>
            </a:r>
          </a:p>
          <a:p>
            <a:r>
              <a:rPr lang="en-US" sz="1000" dirty="0"/>
              <a:t>5. Handle server response and append reply to chat container.</a:t>
            </a:r>
          </a:p>
          <a:p>
            <a:r>
              <a:rPr lang="en-US" sz="1000" dirty="0"/>
              <a:t>6. Check if the response contains any hospital information.</a:t>
            </a:r>
          </a:p>
          <a:p>
            <a:r>
              <a:rPr lang="en-US" sz="1000" dirty="0"/>
              <a:t>7. If hospital information is found, append hospital information box.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54688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CAFF2-AD8F-2554-953D-7B7AA5806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CB1D-C56E-15E1-A445-AFCB8FF1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1E703-5B44-AC67-4545-7188F0C1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Step 3: Find Matching Hospital</a:t>
            </a:r>
          </a:p>
          <a:p>
            <a:endParaRPr lang="en-US" dirty="0"/>
          </a:p>
          <a:p>
            <a:r>
              <a:rPr lang="en-US" dirty="0"/>
              <a:t>1. Check if any hospital matches the specialty in the AI's response.</a:t>
            </a:r>
          </a:p>
          <a:p>
            <a:r>
              <a:rPr lang="en-US" dirty="0"/>
              <a:t>2. Return the matching hospital object.</a:t>
            </a:r>
          </a:p>
          <a:p>
            <a:r>
              <a:rPr lang="en-US" dirty="0"/>
              <a:t>3. If no matching hospital is found, return null.</a:t>
            </a:r>
          </a:p>
          <a:p>
            <a:endParaRPr lang="en-US" dirty="0"/>
          </a:p>
          <a:p>
            <a:r>
              <a:rPr lang="en-US" dirty="0"/>
              <a:t>Step 4: Append Messages and Hospital Info</a:t>
            </a:r>
          </a:p>
          <a:p>
            <a:endParaRPr lang="en-US" dirty="0"/>
          </a:p>
          <a:p>
            <a:r>
              <a:rPr lang="en-US" dirty="0"/>
              <a:t>1. Append user's message to chat container.</a:t>
            </a:r>
          </a:p>
          <a:p>
            <a:r>
              <a:rPr lang="en-US" dirty="0"/>
              <a:t>2. Append AI's reply to chat container.</a:t>
            </a:r>
          </a:p>
          <a:p>
            <a:r>
              <a:rPr lang="en-US" dirty="0"/>
              <a:t>3. If a matching hospital is found, append hospital information box.</a:t>
            </a:r>
          </a:p>
          <a:p>
            <a:r>
              <a:rPr lang="en-US" dirty="0"/>
              <a:t>4. Append call button to chat container.</a:t>
            </a:r>
          </a:p>
          <a:p>
            <a:r>
              <a:rPr lang="en-US" dirty="0"/>
              <a:t>5. Set call button's onclick event to make a phone call.</a:t>
            </a:r>
          </a:p>
          <a:p>
            <a:r>
              <a:rPr lang="en-US" dirty="0"/>
              <a:t>Step 5: Handle Call Button</a:t>
            </a:r>
          </a:p>
          <a:p>
            <a:endParaRPr lang="en-US" dirty="0"/>
          </a:p>
          <a:p>
            <a:r>
              <a:rPr lang="en-US" dirty="0"/>
              <a:t>1. Set call button's onclick event to make a phone call.</a:t>
            </a:r>
          </a:p>
          <a:p>
            <a:r>
              <a:rPr lang="en-US" dirty="0"/>
              <a:t>2. Use the hospital's phone number to make the call.</a:t>
            </a:r>
          </a:p>
          <a:p>
            <a:r>
              <a:rPr lang="en-US" dirty="0"/>
              <a:t>3. Handle any errors that occur during the call.</a:t>
            </a:r>
          </a:p>
          <a:p>
            <a:endParaRPr lang="en-US" dirty="0"/>
          </a:p>
          <a:p>
            <a:r>
              <a:rPr lang="en-US" dirty="0"/>
              <a:t>Step 6: Handle Map Integration</a:t>
            </a:r>
          </a:p>
          <a:p>
            <a:endParaRPr lang="en-US" dirty="0"/>
          </a:p>
          <a:p>
            <a:r>
              <a:rPr lang="en-US" dirty="0"/>
              <a:t>1. Initialize map container and set its coordinates.</a:t>
            </a:r>
          </a:p>
          <a:p>
            <a:r>
              <a:rPr lang="en-US" dirty="0"/>
              <a:t>2. Add markers for each hospital on the map.</a:t>
            </a:r>
          </a:p>
          <a:p>
            <a:r>
              <a:rPr lang="en-US" dirty="0"/>
              <a:t>3. Handle marker clicks to display hospital information.</a:t>
            </a:r>
          </a:p>
          <a:p>
            <a:r>
              <a:rPr lang="en-US" dirty="0"/>
              <a:t>4. Update the map view when the user's location changes.</a:t>
            </a:r>
          </a:p>
          <a:p>
            <a:endParaRPr lang="en-US" dirty="0"/>
          </a:p>
          <a:p>
            <a:r>
              <a:rPr lang="en-US" dirty="0"/>
              <a:t>Step 7: Handle Translation</a:t>
            </a:r>
          </a:p>
          <a:p>
            <a:endParaRPr lang="en-US" dirty="0"/>
          </a:p>
          <a:p>
            <a:r>
              <a:rPr lang="en-US" dirty="0"/>
              <a:t>1. Get the selected language from local storage.</a:t>
            </a:r>
          </a:p>
          <a:p>
            <a:r>
              <a:rPr lang="en-US" dirty="0"/>
              <a:t>2. Update the chat prompt, send button text, and other UI elements with the translated text.</a:t>
            </a:r>
          </a:p>
          <a:p>
            <a:r>
              <a:rPr lang="en-US" dirty="0"/>
              <a:t>3. Handle any errors that occur during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64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73FC-C47A-58E4-EF55-4855684E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F2CD-C008-36B2-4B61-F08D36F3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Psuedocode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43E7A-A2C6-39C8-9511-8787972A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67741"/>
            <a:ext cx="10668000" cy="4732019"/>
          </a:xfrm>
        </p:spPr>
        <p:txBody>
          <a:bodyPr>
            <a:noAutofit/>
          </a:bodyPr>
          <a:lstStyle/>
          <a:p>
            <a:r>
              <a:rPr lang="en-US" sz="900" dirty="0"/>
              <a:t>Step 8: Handle Errors</a:t>
            </a:r>
          </a:p>
          <a:p>
            <a:endParaRPr lang="en-US" sz="900" dirty="0"/>
          </a:p>
          <a:p>
            <a:r>
              <a:rPr lang="en-US" sz="900" dirty="0"/>
              <a:t>1. Catch and handle any errors that occur during form submission or server communication.</a:t>
            </a:r>
          </a:p>
          <a:p>
            <a:r>
              <a:rPr lang="en-US" sz="900" dirty="0"/>
              <a:t>2. Display error messages to the user.</a:t>
            </a:r>
          </a:p>
          <a:p>
            <a:r>
              <a:rPr lang="en-US" sz="900" dirty="0"/>
              <a:t>3. Handle any errors that occur during map integration or translation	</a:t>
            </a:r>
          </a:p>
          <a:p>
            <a:endParaRPr lang="en-US" sz="900" dirty="0"/>
          </a:p>
          <a:p>
            <a:r>
              <a:rPr lang="en-US" sz="900" dirty="0"/>
              <a:t>Step 9: Handle User Input</a:t>
            </a:r>
          </a:p>
          <a:p>
            <a:endParaRPr lang="en-US" sz="900" dirty="0"/>
          </a:p>
          <a:p>
            <a:r>
              <a:rPr lang="en-US" sz="900" dirty="0"/>
              <a:t>1. Handle user input for the chat form.</a:t>
            </a:r>
          </a:p>
          <a:p>
            <a:r>
              <a:rPr lang="en-US" sz="900" dirty="0"/>
              <a:t>2. Validate user input data.</a:t>
            </a:r>
          </a:p>
          <a:p>
            <a:r>
              <a:rPr lang="en-US" sz="900" dirty="0"/>
              <a:t>3. Update the chat container with the user's message.</a:t>
            </a:r>
          </a:p>
          <a:p>
            <a:endParaRPr lang="en-US" sz="900" dirty="0"/>
          </a:p>
          <a:p>
            <a:r>
              <a:rPr lang="en-US" sz="900" dirty="0"/>
              <a:t>Step 10: Handle Server Response</a:t>
            </a:r>
          </a:p>
          <a:p>
            <a:endParaRPr lang="en-US" sz="900" dirty="0"/>
          </a:p>
          <a:p>
            <a:r>
              <a:rPr lang="en-US" sz="900" dirty="0"/>
              <a:t>1. Handle server response for the chat form.</a:t>
            </a:r>
          </a:p>
          <a:p>
            <a:r>
              <a:rPr lang="en-US" sz="900" dirty="0"/>
              <a:t>2. Append the server's response to the chat container.</a:t>
            </a:r>
          </a:p>
          <a:p>
            <a:r>
              <a:rPr lang="en-US" sz="900" dirty="0"/>
              <a:t>3. Check if the response contains any hospital information.</a:t>
            </a:r>
          </a:p>
          <a:p>
            <a:endParaRPr lang="en-US" sz="900" dirty="0"/>
          </a:p>
          <a:p>
            <a:r>
              <a:rPr lang="en-US" sz="900" b="1" dirty="0"/>
              <a:t>chat.js</a:t>
            </a:r>
          </a:p>
          <a:p>
            <a:endParaRPr lang="en-US" sz="900" dirty="0"/>
          </a:p>
          <a:p>
            <a:r>
              <a:rPr lang="en-US" sz="900" dirty="0"/>
              <a:t>Step 1: Initialize Variables</a:t>
            </a:r>
          </a:p>
          <a:p>
            <a:endParaRPr lang="en-US" sz="900" dirty="0"/>
          </a:p>
          <a:p>
            <a:r>
              <a:rPr lang="en-US" sz="900" dirty="0"/>
              <a:t>1. Define hospital data with names, coordinates, specialties, and phone numbers.</a:t>
            </a:r>
          </a:p>
          <a:p>
            <a:r>
              <a:rPr lang="en-US" sz="900" dirty="0"/>
              <a:t>2. Initialize chat container, member name element, chat form, and chat input.</a:t>
            </a:r>
          </a:p>
          <a:p>
            <a:r>
              <a:rPr lang="en-US" sz="900" dirty="0"/>
              <a:t>3. Load translation data for different languages.</a:t>
            </a:r>
          </a:p>
          <a:p>
            <a:endParaRPr lang="en-US" sz="900" dirty="0"/>
          </a:p>
          <a:p>
            <a:r>
              <a:rPr lang="en-US" sz="900" dirty="0"/>
              <a:t>Step 2: Handle Form Submission</a:t>
            </a:r>
          </a:p>
          <a:p>
            <a:endParaRPr lang="en-US" sz="900" dirty="0"/>
          </a:p>
          <a:p>
            <a:r>
              <a:rPr lang="en-US" sz="900" dirty="0"/>
              <a:t>1. Prevent default form submission behavior.</a:t>
            </a:r>
          </a:p>
          <a:p>
            <a:r>
              <a:rPr lang="en-US" sz="900" dirty="0"/>
              <a:t>2. Get user's message, member name, DOB, gender, and diseases.</a:t>
            </a:r>
          </a:p>
          <a:p>
            <a:r>
              <a:rPr lang="en-US" sz="900" dirty="0"/>
              <a:t>3. Send message to backend server with selected language.</a:t>
            </a:r>
          </a:p>
          <a:p>
            <a:r>
              <a:rPr lang="en-US" sz="900" dirty="0"/>
              <a:t>4. Handle server response and append reply to chat container.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70926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8F2C-3DF5-1733-7945-792BA126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329E-94BB-625C-8BD5-1CA71B5A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36321"/>
            <a:ext cx="10668000" cy="505967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Step 3: Find Matching Hospital</a:t>
            </a:r>
          </a:p>
          <a:p>
            <a:endParaRPr lang="en-US" dirty="0"/>
          </a:p>
          <a:p>
            <a:r>
              <a:rPr lang="en-US" dirty="0"/>
              <a:t>1. Check if any hospital matches the specialty in the AI's response.</a:t>
            </a:r>
          </a:p>
          <a:p>
            <a:r>
              <a:rPr lang="en-US" dirty="0"/>
              <a:t>2. Return the matching hospital object.</a:t>
            </a:r>
          </a:p>
          <a:p>
            <a:endParaRPr lang="en-US" dirty="0"/>
          </a:p>
          <a:p>
            <a:r>
              <a:rPr lang="en-US" dirty="0"/>
              <a:t>Step 4: Append Messages and Hospital Info</a:t>
            </a:r>
          </a:p>
          <a:p>
            <a:endParaRPr lang="en-US" dirty="0"/>
          </a:p>
          <a:p>
            <a:r>
              <a:rPr lang="en-US" dirty="0"/>
              <a:t>1. Append user's message to chat container.</a:t>
            </a:r>
          </a:p>
          <a:p>
            <a:r>
              <a:rPr lang="en-US" dirty="0"/>
              <a:t>2. Append AI's reply to chat container.</a:t>
            </a:r>
          </a:p>
          <a:p>
            <a:r>
              <a:rPr lang="en-US" dirty="0"/>
              <a:t>3. If a matching hospital is found, append hospital information box.</a:t>
            </a:r>
          </a:p>
          <a:p>
            <a:r>
              <a:rPr lang="en-US" dirty="0"/>
              <a:t>4. Append call button to chat container.</a:t>
            </a:r>
          </a:p>
          <a:p>
            <a:endParaRPr lang="en-US" dirty="0"/>
          </a:p>
          <a:p>
            <a:r>
              <a:rPr lang="en-US" dirty="0"/>
              <a:t>Step 5: Handle Call Button</a:t>
            </a:r>
          </a:p>
          <a:p>
            <a:endParaRPr lang="en-US" dirty="0"/>
          </a:p>
          <a:p>
            <a:r>
              <a:rPr lang="en-US" dirty="0"/>
              <a:t>1. Set call button's onclick event to make a phone call.</a:t>
            </a:r>
          </a:p>
          <a:p>
            <a:r>
              <a:rPr lang="en-US" dirty="0"/>
              <a:t>2. Use the hospital's phone number to make the call.</a:t>
            </a:r>
          </a:p>
          <a:p>
            <a:endParaRPr lang="en-US" dirty="0"/>
          </a:p>
          <a:p>
            <a:r>
              <a:rPr lang="en-US" dirty="0"/>
              <a:t>Step 6: Handle Map Integration</a:t>
            </a:r>
          </a:p>
          <a:p>
            <a:endParaRPr lang="en-US" dirty="0"/>
          </a:p>
          <a:p>
            <a:r>
              <a:rPr lang="en-US" dirty="0"/>
              <a:t>1. Initialize map container and set its coordinates.</a:t>
            </a:r>
          </a:p>
          <a:p>
            <a:r>
              <a:rPr lang="en-US" dirty="0"/>
              <a:t>2. Add markers for each hospital on the map.</a:t>
            </a:r>
          </a:p>
          <a:p>
            <a:r>
              <a:rPr lang="en-US" dirty="0"/>
              <a:t>3. Handle marker clicks to display hospital information.</a:t>
            </a:r>
          </a:p>
          <a:p>
            <a:endParaRPr lang="en-US" dirty="0"/>
          </a:p>
          <a:p>
            <a:r>
              <a:rPr lang="en-US" dirty="0"/>
              <a:t>Step 7: Handle Translation</a:t>
            </a:r>
          </a:p>
          <a:p>
            <a:endParaRPr lang="en-US" dirty="0"/>
          </a:p>
          <a:p>
            <a:r>
              <a:rPr lang="en-US" dirty="0"/>
              <a:t>1. Get the selected language from local storage.</a:t>
            </a:r>
          </a:p>
          <a:p>
            <a:r>
              <a:rPr lang="en-US" dirty="0"/>
              <a:t>2. Update the chat prompt, send button text, and other UI elements with the translated text.</a:t>
            </a:r>
          </a:p>
          <a:p>
            <a:endParaRPr lang="en-IN" dirty="0"/>
          </a:p>
          <a:p>
            <a:r>
              <a:rPr lang="en-US" dirty="0"/>
              <a:t>Step 8: Handle Errors</a:t>
            </a:r>
          </a:p>
          <a:p>
            <a:endParaRPr lang="en-US" dirty="0"/>
          </a:p>
          <a:p>
            <a:r>
              <a:rPr lang="en-US" dirty="0"/>
              <a:t>1. Catch and handle any errors that occur during form submission or server communication.</a:t>
            </a:r>
          </a:p>
          <a:p>
            <a:r>
              <a:rPr lang="en-US" dirty="0"/>
              <a:t>2. Display error messages to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35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2AE7-432B-3F80-8AD8-679BDC54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6FAF-CF69-E496-384C-F1D082D5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Step 9: Handle User Input</a:t>
            </a:r>
          </a:p>
          <a:p>
            <a:endParaRPr lang="en-US" sz="1400" dirty="0"/>
          </a:p>
          <a:p>
            <a:r>
              <a:rPr lang="en-US" sz="1400" dirty="0"/>
              <a:t>1. Handle user input for the chat form.</a:t>
            </a:r>
          </a:p>
          <a:p>
            <a:r>
              <a:rPr lang="en-US" sz="1400" dirty="0"/>
              <a:t>2. Validate user input data.</a:t>
            </a:r>
          </a:p>
          <a:p>
            <a:r>
              <a:rPr lang="en-US" sz="1400" dirty="0"/>
              <a:t>3. Update the chat container with the user's message.</a:t>
            </a:r>
          </a:p>
          <a:p>
            <a:endParaRPr lang="en-US" sz="1400" dirty="0"/>
          </a:p>
          <a:p>
            <a:r>
              <a:rPr lang="en-US" sz="1400" dirty="0"/>
              <a:t>Step 10: Handle Server Response</a:t>
            </a:r>
          </a:p>
          <a:p>
            <a:endParaRPr lang="en-US" sz="1400" dirty="0"/>
          </a:p>
          <a:p>
            <a:r>
              <a:rPr lang="en-US" sz="1400" dirty="0"/>
              <a:t>1. Handle server response for the chat form.</a:t>
            </a:r>
          </a:p>
          <a:p>
            <a:r>
              <a:rPr lang="en-US" sz="1400" dirty="0"/>
              <a:t>2. Append the server's response to the chat container.</a:t>
            </a:r>
          </a:p>
          <a:p>
            <a:r>
              <a:rPr lang="en-US" sz="1400" dirty="0"/>
              <a:t>3. Check if the response contains any hospital information.</a:t>
            </a:r>
          </a:p>
          <a:p>
            <a:endParaRPr lang="en-US" sz="1400" dirty="0"/>
          </a:p>
          <a:p>
            <a:r>
              <a:rPr lang="en-US" sz="1400" dirty="0"/>
              <a:t>Step 11: Handle Translation</a:t>
            </a:r>
          </a:p>
          <a:p>
            <a:endParaRPr lang="en-US" sz="1400" dirty="0"/>
          </a:p>
          <a:p>
            <a:r>
              <a:rPr lang="en-US" sz="1400" dirty="0"/>
              <a:t>1. Get the selected language from local storage.</a:t>
            </a:r>
          </a:p>
          <a:p>
            <a:r>
              <a:rPr lang="en-US" sz="1400" dirty="0"/>
              <a:t>2. Update the chat prompt, send button text, and other UI elements with the translated text.</a:t>
            </a:r>
          </a:p>
          <a:p>
            <a:r>
              <a:rPr lang="en-US" sz="1400" dirty="0"/>
              <a:t>3. Handle any errors that occur during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91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A8A0-53BA-CE92-AA90-BFF86CC7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37A7-E4CE-4C08-892C-CBD4316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74594F-7CFC-1A19-B63E-A2BA73D1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3234598"/>
            <a:ext cx="8906376" cy="2267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09E56-858A-688E-8547-D0F5A464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60121"/>
            <a:ext cx="8906377" cy="21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5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5888-8D5A-C2F1-ADA4-9DA51DA3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B93-6C84-70A0-C188-96B0AFF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E43765-7796-5709-342A-04B140E39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18" y="1299043"/>
            <a:ext cx="6744284" cy="3848433"/>
          </a:xfrm>
        </p:spPr>
      </p:pic>
    </p:spTree>
    <p:extLst>
      <p:ext uri="{BB962C8B-B14F-4D97-AF65-F5344CB8AC3E}">
        <p14:creationId xmlns:p14="http://schemas.microsoft.com/office/powerpoint/2010/main" val="112913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0F49A-6707-407C-48F7-29E26B9D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7E4-F975-1879-9B19-612CDD1F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7FFDCE-514B-6A37-CA7C-FEEF8B0A5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114" y="1074216"/>
            <a:ext cx="6599492" cy="4709568"/>
          </a:xfrm>
        </p:spPr>
      </p:pic>
    </p:spTree>
    <p:extLst>
      <p:ext uri="{BB962C8B-B14F-4D97-AF65-F5344CB8AC3E}">
        <p14:creationId xmlns:p14="http://schemas.microsoft.com/office/powerpoint/2010/main" val="9046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today’s fast-paced world, healthcare accessibility and efficiency remain critical challenges, especially in underserved and multilingual regions. </a:t>
            </a:r>
          </a:p>
          <a:p>
            <a:r>
              <a:rPr lang="en-US" sz="2000" dirty="0"/>
              <a:t>Medical chatbots have emerged as a promising solution to bridge the gap between patients and healthcare services by providing instant support, preliminary diagnoses, and emergency response capabilities. </a:t>
            </a:r>
          </a:p>
          <a:p>
            <a:r>
              <a:rPr lang="en-US" sz="2000" dirty="0"/>
              <a:t>However, existing systems often fall short in addressing language barriers, user accessibility, and localized needs.</a:t>
            </a:r>
          </a:p>
          <a:p>
            <a:r>
              <a:rPr lang="en-US" sz="2000" dirty="0"/>
              <a:t>The "</a:t>
            </a:r>
            <a:r>
              <a:rPr lang="en-US" sz="2000" dirty="0" err="1"/>
              <a:t>Namma</a:t>
            </a:r>
            <a:r>
              <a:rPr lang="en-US" sz="2000" dirty="0"/>
              <a:t> </a:t>
            </a:r>
            <a:r>
              <a:rPr lang="en-US" sz="2000" dirty="0" err="1"/>
              <a:t>Rakshane</a:t>
            </a:r>
            <a:r>
              <a:rPr lang="en-US" sz="2000" dirty="0"/>
              <a:t>" project aims to revolutionize healthcare assistance through a user-friendly, multilingual medical chatbot integrated with robust emergency features.</a:t>
            </a:r>
          </a:p>
          <a:p>
            <a:r>
              <a:rPr lang="en-US" sz="2000" dirty="0"/>
              <a:t> This innovative approach leverages advanced AI technology, real-time localization services, and a simplistic design to cater to diverse user groups and enhance the overall healthcare experience.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B77E-B2EE-2C4A-EBE5-569047ED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432F-7170-34E5-5ABC-42C5E42B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F76C25-AA8B-7D73-975C-F908F98B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414" y="1043738"/>
            <a:ext cx="6599492" cy="4648603"/>
          </a:xfrm>
        </p:spPr>
      </p:pic>
    </p:spTree>
    <p:extLst>
      <p:ext uri="{BB962C8B-B14F-4D97-AF65-F5344CB8AC3E}">
        <p14:creationId xmlns:p14="http://schemas.microsoft.com/office/powerpoint/2010/main" val="343599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1ED4E-359F-6C37-7A5D-22A4D264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9314-D2F5-AECA-72F8-C6EB645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9AC67-2B4F-9354-EC94-54ED5F2EB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047" y="990918"/>
            <a:ext cx="5125774" cy="4741489"/>
          </a:xfrm>
        </p:spPr>
      </p:pic>
    </p:spTree>
    <p:extLst>
      <p:ext uri="{BB962C8B-B14F-4D97-AF65-F5344CB8AC3E}">
        <p14:creationId xmlns:p14="http://schemas.microsoft.com/office/powerpoint/2010/main" val="409719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BE2C-163D-842F-E701-69EA3B30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B20F-07DE-3BCE-19C5-87B879CC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published paper in IJSREM Journal which is UGC care journal.</a:t>
            </a:r>
          </a:p>
          <a:p>
            <a:endParaRPr lang="en-US" dirty="0"/>
          </a:p>
          <a:p>
            <a:r>
              <a:rPr lang="en-US" dirty="0"/>
              <a:t>This is our paper submission link –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https://ijsrem.com/download/ai-driven-progressive-web-application-for-enhancing-emergency-healthcare-decision-making/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3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7CC7-9F26-3976-7938-2933D9B3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785DC-B6D1-D815-3E76-EF30A14FF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24" y="1096346"/>
            <a:ext cx="70130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35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847C-D724-A772-42FE-7B57BB4A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EA1AA-144A-B997-F661-7501C8315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51" y="1068355"/>
            <a:ext cx="70130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8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90C-FAE3-EE54-6BF8-ABB1F09B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F67E8-E0ED-1EBA-AAF1-65567C3C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51" y="1143000"/>
            <a:ext cx="70130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607A-20DA-40BB-533C-F3021930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45029"/>
            <a:ext cx="10668000" cy="5050969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7200" b="1" dirty="0"/>
              <a:t>Evolution of Medical Chatbots</a:t>
            </a:r>
            <a:r>
              <a:rPr lang="en-US" sz="7200" dirty="0"/>
              <a:t>: The development of medical chatbots began with basic rule-based systems and has evolved into advanced AI-driven solutions capable of understanding natural language and providing tailored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200" b="1" dirty="0"/>
              <a:t>Current Applications</a:t>
            </a:r>
            <a:r>
              <a:rPr lang="en-US" sz="7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b="1" dirty="0"/>
              <a:t>Babylon Health</a:t>
            </a:r>
            <a:r>
              <a:rPr lang="en-US" sz="7200" dirty="0"/>
              <a:t>: Provides AI-driven preliminary diagnoses and facilitates telemedicine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b="1" dirty="0"/>
              <a:t>Ada Health</a:t>
            </a:r>
            <a:r>
              <a:rPr lang="en-US" sz="7200" dirty="0"/>
              <a:t>: Focuses on symptom checking and user-friendly health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b="1" dirty="0" err="1"/>
              <a:t>Woebot</a:t>
            </a:r>
            <a:r>
              <a:rPr lang="en-US" sz="7200" dirty="0"/>
              <a:t>: A mental health chatbot utilizing cognitive behavioral therapy (CBT)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200" b="1" dirty="0"/>
              <a:t>Limitations Identified</a:t>
            </a:r>
            <a:r>
              <a:rPr lang="en-US" sz="7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dirty="0"/>
              <a:t>Many existing chatbots prioritize English, excluding non-English speakers.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dirty="0"/>
              <a:t>Emergency response capabilities are often limited or nonexistent.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200" dirty="0"/>
              <a:t>Integration with local healthcare systems is rarely achieved, reducing their utility in specific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200" b="1" dirty="0"/>
              <a:t>Multilingual Challenges</a:t>
            </a:r>
            <a:r>
              <a:rPr lang="en-US" sz="7200" dirty="0"/>
              <a:t>: Studies highlight the complexity of designing systems that can handle multiple languages, including variations in medical terminology and cultural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200" b="1" dirty="0"/>
              <a:t>AI in Healthcare</a:t>
            </a:r>
            <a:r>
              <a:rPr lang="en-US" sz="7200" dirty="0"/>
              <a:t>: Generative AI models like Google’s Gemini have shown promise in improving diagnostic accuracy and patient engagement through conversational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Multilingual Support</a:t>
            </a:r>
            <a:r>
              <a:rPr lang="en-US" dirty="0"/>
              <a:t>: Most systems are designed for English-speaking users, leaving out non-English-speaking populations.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Connectivity Issues</a:t>
            </a:r>
            <a:r>
              <a:rPr lang="en-US" dirty="0"/>
              <a:t>: Some solutions require constant internet access, which is impractical in rural or underdeveloped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Emergency Handling</a:t>
            </a:r>
            <a:r>
              <a:rPr lang="en-US" dirty="0"/>
              <a:t>: Few systems offer robust emergency response mechanisms, such as locating nearby hospitals or connecting to ambulance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</a:t>
            </a:r>
            <a:r>
              <a:rPr lang="en-US" dirty="0"/>
              <a:t>: Many interfaces are overly complex for elderly users or those unfamiliar with technology.</a:t>
            </a:r>
          </a:p>
          <a:p>
            <a:pPr algn="just"/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358A36-C15C-9B8C-9812-5DF79331F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465" y="1058290"/>
            <a:ext cx="1102878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Multilingual Medical Chatbot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Design a chatbot supporting multiple languages such as English, Hindi, Kannada, and Telugu to     ensure inclusivity for diverse linguistic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Emergency Response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Integrate capabilities for locating nearby hospitals, initiating ambulance calls, and providing emergency alerts tailored to the user’s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User-Centric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simple, intuitive interface to cater to users of various age groups and technical proficiency levels, ensuring broad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Localized Healthcare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Tailor services and information to align with regional healthcare systems, including nearby hospitals, doctors, and healthcare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create a user-friendly and multilingual medical assistant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provide emergency response features like hospital localization and ambulance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improve accessibility for non-English-speaking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ensure data security and privacy for users.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Research and Analysis</a:t>
            </a:r>
            <a:r>
              <a:rPr lang="en-US" dirty="0"/>
              <a:t>: Study existing chatbot solutions, identify gaps, and collect user requirements.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: Develop architecture for the chatbot and its integration with frontend and backend systems.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Backend using Python and Flask for API handling.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Frontend using HTML, CSS, and JavaScript for user interaction.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 integration using Google Generative AI.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</a:t>
            </a:r>
            <a:r>
              <a:rPr lang="en-US" dirty="0"/>
              <a:t>: Perform unit testing, integration testing, and user acceptance testing.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</a:t>
            </a:r>
            <a:r>
              <a:rPr lang="en-US" dirty="0"/>
              <a:t>: Launch the chatbot on a cloud-based server with 24/7 availability.</a:t>
            </a:r>
          </a:p>
          <a:p>
            <a:pPr marL="0" indent="0" algn="just">
              <a:buNone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4AD19EDB-B3F7-D606-98FE-7CEA22C6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C1F9F-4558-0F89-9F0F-2B69FA29032C}"/>
              </a:ext>
            </a:extLst>
          </p:cNvPr>
          <p:cNvSpPr txBox="1"/>
          <p:nvPr/>
        </p:nvSpPr>
        <p:spPr>
          <a:xfrm>
            <a:off x="812801" y="1102101"/>
            <a:ext cx="1066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</a:t>
            </a:r>
            <a:r>
              <a:rPr lang="en-IN" sz="2800" dirty="0"/>
              <a:t>: Interactive user interface with multilingual support and emergency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API handling using Flask.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Integration with generative AI for medical advice.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Database</a:t>
            </a:r>
            <a:r>
              <a:rPr lang="en-IN" sz="2800" dirty="0"/>
              <a:t>: Local storage or cloud database for user data and hospital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External Services</a:t>
            </a:r>
            <a:r>
              <a:rPr lang="en-IN" sz="2800" dirty="0"/>
              <a:t>: Google Maps API for hospital localization, Text-to-Speech API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2" ma:contentTypeDescription="Create a new document." ma:contentTypeScope="" ma:versionID="91a42301976b038df91c265299db2805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fca57815f1b77b290ab78f0e4c3186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5A7302-873A-4C67-9CDC-FED5079C37D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d62f681-7444-4666-891e-c71d42de2ddf"/>
    <ds:schemaRef ds:uri="b8676f30-e579-463a-a8aa-821338b003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816F9-7FF5-4BBA-8DC2-4B7626A73436}">
  <ds:schemaRefs>
    <ds:schemaRef ds:uri="http://schemas.microsoft.com/office/2006/metadata/properties"/>
    <ds:schemaRef ds:uri="http://www.w3.org/2000/xmlns/"/>
    <ds:schemaRef ds:uri="ed62f681-7444-4666-891e-c71d42de2ddf"/>
    <ds:schemaRef ds:uri="http://schemas.microsoft.com/office/infopath/2007/PartnerControls"/>
    <ds:schemaRef ds:uri="b8676f30-e579-463a-a8aa-821338b00374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80F64584-ECE1-4D1D-ABFB-85F7F8F9CB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693</TotalTime>
  <Words>3480</Words>
  <Application>Microsoft Office PowerPoint</Application>
  <PresentationFormat>Widescreen</PresentationFormat>
  <Paragraphs>433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PSCS211: HOSPITAL FINDER</vt:lpstr>
      <vt:lpstr>CONTENTS</vt:lpstr>
      <vt:lpstr>Introduction</vt:lpstr>
      <vt:lpstr>Literature Review</vt:lpstr>
      <vt:lpstr>Existing method Drawback</vt:lpstr>
      <vt:lpstr>Proposed Method</vt:lpstr>
      <vt:lpstr>Objectives</vt:lpstr>
      <vt:lpstr>Methodology</vt:lpstr>
      <vt:lpstr>Architecture</vt:lpstr>
      <vt:lpstr>Hardware/software components</vt:lpstr>
      <vt:lpstr>Timeline of Project</vt:lpstr>
      <vt:lpstr>Expected Outcomes</vt:lpstr>
      <vt:lpstr>Github Link</vt:lpstr>
      <vt:lpstr>Conclusion</vt:lpstr>
      <vt:lpstr>References</vt:lpstr>
      <vt:lpstr>Project work mapping with SDG</vt:lpstr>
      <vt:lpstr>Project work mapping with SDG</vt:lpstr>
      <vt:lpstr>Psuedocode</vt:lpstr>
      <vt:lpstr>Psuedocode</vt:lpstr>
      <vt:lpstr>Psuedocode</vt:lpstr>
      <vt:lpstr>Psuedocode</vt:lpstr>
      <vt:lpstr>Psuedocode</vt:lpstr>
      <vt:lpstr>Psuedocode</vt:lpstr>
      <vt:lpstr>Psuedocode</vt:lpstr>
      <vt:lpstr>Pseudocode</vt:lpstr>
      <vt:lpstr>Pseudocode</vt:lpstr>
      <vt:lpstr>Screenshots</vt:lpstr>
      <vt:lpstr>Screenshots</vt:lpstr>
      <vt:lpstr>Screenshots</vt:lpstr>
      <vt:lpstr>Screenshots</vt:lpstr>
      <vt:lpstr>Screenshots</vt:lpstr>
      <vt:lpstr>Publication</vt:lpstr>
      <vt:lpstr>Certificates</vt:lpstr>
      <vt:lpstr>Certificates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Yashas R Gowda</cp:lastModifiedBy>
  <cp:revision>27</cp:revision>
  <dcterms:created xsi:type="dcterms:W3CDTF">2023-03-16T03:26:27Z</dcterms:created>
  <dcterms:modified xsi:type="dcterms:W3CDTF">2025-01-15T05:15:04Z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</Properties>
</file>