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69" r:id="rId4"/>
    <p:sldId id="278" r:id="rId5"/>
    <p:sldId id="268" r:id="rId6"/>
    <p:sldId id="273" r:id="rId7"/>
    <p:sldId id="274" r:id="rId8"/>
    <p:sldId id="272" r:id="rId9"/>
    <p:sldId id="276" r:id="rId10"/>
    <p:sldId id="275" r:id="rId11"/>
    <p:sldId id="271" r:id="rId12"/>
    <p:sldId id="277" r:id="rId13"/>
    <p:sldId id="270" r:id="rId14"/>
    <p:sldId id="265" r:id="rId15"/>
    <p:sldId id="266" r:id="rId1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57690726-49DA-4552-BDEB-330DD8EA8BD9}" styleName="Table_0">
    <a:wholeTbl>
      <a:tcTxStyle b="off" i="off">
        <a:font>
          <a:latin typeface="Bookman Old Style"/>
          <a:ea typeface="Bookman Old Style"/>
          <a:cs typeface="Bookman Old Style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2169620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140805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553252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942109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171090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155935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124313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4359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32441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5291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009139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7165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48305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305625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436789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25808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050877" y="1322386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2032000" y="3326641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  <a:defRPr sz="2000" b="1">
                <a:solidFill>
                  <a:srgbClr val="17365D"/>
                </a:solidFill>
              </a:defRPr>
            </a:lvl1pPr>
            <a:lvl2pPr lvl="1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body" idx="1"/>
          </p:nvPr>
        </p:nvSpPr>
        <p:spPr>
          <a:xfrm rot="5400000">
            <a:off x="3670300" y="-1714499"/>
            <a:ext cx="4953000" cy="106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>
            <a:spLocks noGrp="1"/>
          </p:cNvSpPr>
          <p:nvPr>
            <p:ph type="title"/>
          </p:nvPr>
        </p:nvSpPr>
        <p:spPr>
          <a:xfrm rot="5400000">
            <a:off x="7285050" y="1828791"/>
            <a:ext cx="58515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body" idx="1"/>
          </p:nvPr>
        </p:nvSpPr>
        <p:spPr>
          <a:xfrm rot="5400000">
            <a:off x="1697000" y="-812859"/>
            <a:ext cx="5851500" cy="80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</a:defRPr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solidFill>
                  <a:schemeClr val="dk1"/>
                </a:solidFill>
              </a:defRPr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>
                <a:solidFill>
                  <a:schemeClr val="dk1"/>
                </a:solidFill>
              </a:defRPr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>
                <a:solidFill>
                  <a:schemeClr val="dk1"/>
                </a:solidFill>
              </a:defRPr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963084" y="4406903"/>
            <a:ext cx="103632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Verdana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609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6197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859368" y="304800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8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8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3"/>
          </p:nvPr>
        </p:nvSpPr>
        <p:spPr>
          <a:xfrm>
            <a:off x="6193369" y="1535113"/>
            <a:ext cx="5388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4"/>
          </p:nvPr>
        </p:nvSpPr>
        <p:spPr>
          <a:xfrm>
            <a:off x="6193369" y="2174875"/>
            <a:ext cx="5388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3860800" y="274638"/>
            <a:ext cx="77217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52" name="Google Shape;52;p7" descr="C:\Users\AMMU\Desktop\Border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05209" y="139874"/>
            <a:ext cx="9686793" cy="698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609602" y="273050"/>
            <a:ext cx="4011000" cy="11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4766733" y="273053"/>
            <a:ext cx="68157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2"/>
          </p:nvPr>
        </p:nvSpPr>
        <p:spPr>
          <a:xfrm>
            <a:off x="609602" y="1435103"/>
            <a:ext cx="40110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 sz="2800" b="1" i="0" u="none" strike="noStrike" cap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11" name="Google Shape;11;p1"/>
          <p:cNvCxnSpPr/>
          <p:nvPr/>
        </p:nvCxnSpPr>
        <p:spPr>
          <a:xfrm>
            <a:off x="812800" y="914400"/>
            <a:ext cx="10668000" cy="0"/>
          </a:xfrm>
          <a:prstGeom prst="straightConnector1">
            <a:avLst/>
          </a:prstGeom>
          <a:noFill/>
          <a:ln w="57150" cap="flat" cmpd="thickThin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2" name="Google Shape;12;p1"/>
          <p:cNvPicPr preferRelativeResize="0"/>
          <p:nvPr/>
        </p:nvPicPr>
        <p:blipFill rotWithShape="1">
          <a:blip r:embed="rId13">
            <a:alphaModFix/>
          </a:blip>
          <a:srcRect b="18046"/>
          <a:stretch/>
        </p:blipFill>
        <p:spPr>
          <a:xfrm>
            <a:off x="0" y="5991366"/>
            <a:ext cx="12192001" cy="866633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ashas-PU/Hospitalfinder-Capstone2024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ctrTitle"/>
          </p:nvPr>
        </p:nvSpPr>
        <p:spPr>
          <a:xfrm>
            <a:off x="790469" y="1069102"/>
            <a:ext cx="10363200" cy="962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IN" dirty="0"/>
              <a:t>PSCS211:</a:t>
            </a:r>
            <a:br>
              <a:rPr lang="en-IN" dirty="0"/>
            </a:br>
            <a:r>
              <a:rPr lang="en-IN" dirty="0"/>
              <a:t>HOSPITAL FINDER </a:t>
            </a:r>
            <a:endParaRPr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790469" y="2100770"/>
            <a:ext cx="39705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Batch Number: 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CSE-G74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89" name="Google Shape;89;p13"/>
          <p:cNvGraphicFramePr/>
          <p:nvPr>
            <p:extLst>
              <p:ext uri="{D42A27DB-BD31-4B8C-83A1-F6EECF244321}">
                <p14:modId xmlns:p14="http://schemas.microsoft.com/office/powerpoint/2010/main" val="1683262388"/>
              </p:ext>
            </p:extLst>
          </p:nvPr>
        </p:nvGraphicFramePr>
        <p:xfrm>
          <a:off x="553347" y="2721840"/>
          <a:ext cx="5418675" cy="2194620"/>
        </p:xfrm>
        <a:graphic>
          <a:graphicData uri="http://schemas.openxmlformats.org/drawingml/2006/table">
            <a:tbl>
              <a:tblPr firstRow="1" bandRow="1">
                <a:noFill/>
                <a:tableStyleId>{57690726-49DA-4552-BDEB-330DD8EA8BD9}</a:tableStyleId>
              </a:tblPr>
              <a:tblGrid>
                <a:gridCol w="208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3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6243">
                <a:tc>
                  <a:txBody>
                    <a:bodyPr/>
                    <a:lstStyle/>
                    <a:p>
                      <a:pPr marL="0" marR="0" lvl="1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</a:rPr>
                        <a:t>Roll Number</a:t>
                      </a:r>
                      <a:endParaRPr sz="1800" b="1" u="none" strike="noStrike" cap="none" dirty="0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</a:rPr>
                        <a:t>Student Name</a:t>
                      </a:r>
                      <a:endParaRPr sz="1800" b="1" u="none" strike="noStrike" cap="none" dirty="0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IN" sz="1800" u="none" strike="noStrike" cap="none" dirty="0"/>
                        <a:t>20211CSE0497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 dirty="0"/>
                        <a:t>     </a:t>
                      </a:r>
                      <a:r>
                        <a:rPr lang="en-IN" sz="1800" u="none" strike="noStrike" cap="none" dirty="0" err="1"/>
                        <a:t>Yashas</a:t>
                      </a:r>
                      <a:r>
                        <a:rPr lang="en-IN" sz="1800" u="none" strike="noStrike" cap="none" dirty="0"/>
                        <a:t> R Gowda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 dirty="0"/>
                        <a:t>20211CSE0847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 dirty="0"/>
                        <a:t>     Disha S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 dirty="0"/>
                        <a:t>20211CSE0843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 dirty="0"/>
                        <a:t>     Shashank K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0" name="Google Shape;90;p13"/>
          <p:cNvSpPr txBox="1"/>
          <p:nvPr/>
        </p:nvSpPr>
        <p:spPr>
          <a:xfrm>
            <a:off x="6480195" y="2513340"/>
            <a:ext cx="5514300" cy="202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Under the Supervision of,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 err="1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</a:t>
            </a: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</a:t>
            </a:r>
            <a:r>
              <a:rPr lang="en-GB" sz="1700" b="1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</a:t>
            </a: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rasad P S</a:t>
            </a: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Assistant Professor</a:t>
            </a:r>
            <a:r>
              <a:rPr lang="en-IN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( Senior scale )</a:t>
            </a:r>
            <a:endParaRPr lang="en-GB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School of Computer Science and Engineering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Presidency University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3986772" y="334089"/>
            <a:ext cx="39705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PIP2001 Capstone Project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31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Review-0</a:t>
            </a: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8" name="Google Shape;91;p13"/>
          <p:cNvSpPr txBox="1"/>
          <p:nvPr/>
        </p:nvSpPr>
        <p:spPr>
          <a:xfrm>
            <a:off x="0" y="4533900"/>
            <a:ext cx="12249915" cy="15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Program: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CSE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HoD: </a:t>
            </a:r>
            <a:r>
              <a:rPr lang="en-US" sz="2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 Asif Mohammed H.B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 Project Coordinator: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Mr. </a:t>
            </a:r>
            <a:r>
              <a:rPr lang="en-US" sz="2000" b="1" i="0" u="none" strike="noStrike" cap="none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Amarnath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J.L &amp; Dr. </a:t>
            </a:r>
            <a:r>
              <a:rPr lang="en-US" sz="2000" b="1" i="0" u="none" strike="noStrike" cap="none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Jayanthi</a:t>
            </a:r>
            <a:r>
              <a:rPr lang="en-US" sz="2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. K.</a:t>
            </a:r>
            <a:endParaRPr lang="en-US" sz="2000" b="1" i="0" u="none" strike="noStrike" cap="none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lvl="0">
              <a:buClr>
                <a:srgbClr val="17365D"/>
              </a:buClr>
              <a:buSzPct val="100000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School Project Coordinators: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 Abdul Khadar A </a:t>
            </a:r>
            <a:endParaRPr sz="2000" b="1" i="0" u="none" strike="noStrike" cap="none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(contd...)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2. Hardware Requirements:</a:t>
            </a: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800" b="1" dirty="0">
                <a:latin typeface="Cambria" panose="02040503050406030204" pitchFamily="18" charset="0"/>
                <a:ea typeface="Cambria" panose="02040503050406030204" pitchFamily="18" charset="0"/>
              </a:rPr>
              <a:t>	a. Development Machine:</a:t>
            </a: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 		Processor: Modern multi-core processor (</a:t>
            </a:r>
            <a:r>
              <a:rPr lang="en-US" sz="1800" b="1" dirty="0">
                <a:latin typeface="Cambria" panose="02040503050406030204" pitchFamily="18" charset="0"/>
                <a:ea typeface="Cambria" panose="02040503050406030204" pitchFamily="18" charset="0"/>
              </a:rPr>
              <a:t>Intel i5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/Ryzen 5 or better).</a:t>
            </a: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 		</a:t>
            </a:r>
            <a:r>
              <a:rPr lang="en-US" sz="1800" b="1" dirty="0">
                <a:latin typeface="Cambria" panose="02040503050406030204" pitchFamily="18" charset="0"/>
                <a:ea typeface="Cambria" panose="02040503050406030204" pitchFamily="18" charset="0"/>
              </a:rPr>
              <a:t>RAM: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b="1" dirty="0">
                <a:latin typeface="Cambria" panose="02040503050406030204" pitchFamily="18" charset="0"/>
                <a:ea typeface="Cambria" panose="02040503050406030204" pitchFamily="18" charset="0"/>
              </a:rPr>
              <a:t>8 GB 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or more.</a:t>
            </a: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 		</a:t>
            </a:r>
            <a:r>
              <a:rPr lang="en-US" sz="1800" b="1" dirty="0">
                <a:latin typeface="Cambria" panose="02040503050406030204" pitchFamily="18" charset="0"/>
                <a:ea typeface="Cambria" panose="02040503050406030204" pitchFamily="18" charset="0"/>
              </a:rPr>
              <a:t>Storage: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SSD with at least </a:t>
            </a:r>
            <a:r>
              <a:rPr lang="en-US" sz="1800" b="1" dirty="0">
                <a:latin typeface="Cambria" panose="02040503050406030204" pitchFamily="18" charset="0"/>
                <a:ea typeface="Cambria" panose="02040503050406030204" pitchFamily="18" charset="0"/>
              </a:rPr>
              <a:t>256 GB 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of available space.</a:t>
            </a: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 		Internet Connection: Stable and high-speed internet for development, testing, and deployment.</a:t>
            </a: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800" b="1" dirty="0">
                <a:latin typeface="Cambria" panose="02040503050406030204" pitchFamily="18" charset="0"/>
                <a:ea typeface="Cambria" panose="02040503050406030204" pitchFamily="18" charset="0"/>
              </a:rPr>
              <a:t>	b. Server/Hosting:</a:t>
            </a: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 		</a:t>
            </a:r>
            <a:r>
              <a:rPr lang="en-US" sz="1800" b="1" dirty="0">
                <a:latin typeface="Cambria" panose="02040503050406030204" pitchFamily="18" charset="0"/>
                <a:ea typeface="Cambria" panose="02040503050406030204" pitchFamily="18" charset="0"/>
              </a:rPr>
              <a:t>Cloud Services: 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A cloud hosting provider like </a:t>
            </a:r>
            <a:r>
              <a:rPr lang="en-US" sz="1800" b="1" dirty="0">
                <a:latin typeface="Cambria" panose="02040503050406030204" pitchFamily="18" charset="0"/>
                <a:ea typeface="Cambria" panose="02040503050406030204" pitchFamily="18" charset="0"/>
              </a:rPr>
              <a:t>Firebase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or AWS. (No specific hardware required as it’s managed by the provider.)</a:t>
            </a: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 		</a:t>
            </a:r>
            <a:r>
              <a:rPr lang="en-US" sz="1800" b="1" dirty="0">
                <a:latin typeface="Cambria" panose="02040503050406030204" pitchFamily="18" charset="0"/>
                <a:ea typeface="Cambria" panose="02040503050406030204" pitchFamily="18" charset="0"/>
              </a:rPr>
              <a:t>Backup: 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Ensure regular backups are configured.</a:t>
            </a: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800" b="1" dirty="0">
                <a:latin typeface="Cambria" panose="02040503050406030204" pitchFamily="18" charset="0"/>
                <a:ea typeface="Cambria" panose="02040503050406030204" pitchFamily="18" charset="0"/>
              </a:rPr>
              <a:t>	c. Testing Devices:</a:t>
            </a: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 		</a:t>
            </a:r>
            <a:r>
              <a:rPr lang="en-US" sz="1800" b="1" dirty="0">
                <a:latin typeface="Cambria" panose="02040503050406030204" pitchFamily="18" charset="0"/>
                <a:ea typeface="Cambria" panose="02040503050406030204" pitchFamily="18" charset="0"/>
              </a:rPr>
              <a:t>Mobile Devices: 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A range of smartphones and tablets for testing responsiveness and functionality.</a:t>
            </a: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 		</a:t>
            </a:r>
            <a:r>
              <a:rPr lang="en-US" sz="1800" b="1" dirty="0">
                <a:latin typeface="Cambria" panose="02040503050406030204" pitchFamily="18" charset="0"/>
                <a:ea typeface="Cambria" panose="02040503050406030204" pitchFamily="18" charset="0"/>
              </a:rPr>
              <a:t>PCs/Macs: 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Various desktop configurations to test the PWA’s cross-platform compatibility.</a:t>
            </a: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sz="1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96903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(contd...)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50374"/>
            <a:ext cx="10668000" cy="4945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9050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800" b="1" dirty="0">
                <a:latin typeface="Cambria" panose="02040503050406030204" pitchFamily="18" charset="0"/>
                <a:ea typeface="Cambria" panose="02040503050406030204" pitchFamily="18" charset="0"/>
              </a:rPr>
              <a:t>d. Analysis of Problem Statement (Short Points)</a:t>
            </a:r>
            <a:endParaRPr lang="en-US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800100" lvl="1" indent="-190500" algn="just">
              <a:lnSpc>
                <a:spcPct val="120000"/>
              </a:lnSpc>
              <a:spcBef>
                <a:spcPts val="0"/>
              </a:spcBef>
              <a:buSzPct val="100000"/>
              <a:buNone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- </a:t>
            </a:r>
            <a:r>
              <a:rPr lang="en-US" sz="1800" b="1" dirty="0">
                <a:latin typeface="Cambria" panose="02040503050406030204" pitchFamily="18" charset="0"/>
                <a:ea typeface="Cambria" panose="02040503050406030204" pitchFamily="18" charset="0"/>
              </a:rPr>
              <a:t>Time Constraints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: Urgent decisions are needed under stress.</a:t>
            </a:r>
          </a:p>
          <a:p>
            <a:pPr marL="800100" lvl="1" indent="-190500" algn="just">
              <a:lnSpc>
                <a:spcPct val="120000"/>
              </a:lnSpc>
              <a:spcBef>
                <a:spcPts val="0"/>
              </a:spcBef>
              <a:buSzPct val="100000"/>
              <a:buNone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- </a:t>
            </a:r>
            <a:r>
              <a:rPr lang="en-US" sz="1800" b="1" dirty="0">
                <a:latin typeface="Cambria" panose="02040503050406030204" pitchFamily="18" charset="0"/>
                <a:ea typeface="Cambria" panose="02040503050406030204" pitchFamily="18" charset="0"/>
              </a:rPr>
              <a:t>Lack of Information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: Immediate access to hospital data is often missing.</a:t>
            </a:r>
          </a:p>
          <a:p>
            <a:pPr marL="800100" lvl="1" indent="-190500" algn="just">
              <a:lnSpc>
                <a:spcPct val="120000"/>
              </a:lnSpc>
              <a:spcBef>
                <a:spcPts val="0"/>
              </a:spcBef>
              <a:buSzPct val="100000"/>
              <a:buNone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- </a:t>
            </a:r>
            <a:r>
              <a:rPr lang="en-US" sz="1800" b="1" dirty="0">
                <a:latin typeface="Cambria" panose="02040503050406030204" pitchFamily="18" charset="0"/>
                <a:ea typeface="Cambria" panose="02040503050406030204" pitchFamily="18" charset="0"/>
              </a:rPr>
              <a:t>Complex Decision Factors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: Need for information on facilities, specialists, and blood types.</a:t>
            </a:r>
          </a:p>
          <a:p>
            <a:pPr marL="800100" lvl="1" indent="-190500" algn="just">
              <a:lnSpc>
                <a:spcPct val="120000"/>
              </a:lnSpc>
              <a:spcBef>
                <a:spcPts val="0"/>
              </a:spcBef>
              <a:buSzPct val="100000"/>
              <a:buNone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- </a:t>
            </a:r>
            <a:r>
              <a:rPr lang="en-US" sz="1800" b="1" dirty="0">
                <a:latin typeface="Cambria" panose="02040503050406030204" pitchFamily="18" charset="0"/>
                <a:ea typeface="Cambria" panose="02040503050406030204" pitchFamily="18" charset="0"/>
              </a:rPr>
              <a:t>Geographical Issues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: Finding the nearest and most suitable hospital quickly is crucial.</a:t>
            </a:r>
          </a:p>
          <a:p>
            <a:pPr marL="800100" lvl="1" indent="-190500" algn="just">
              <a:lnSpc>
                <a:spcPct val="120000"/>
              </a:lnSpc>
              <a:spcBef>
                <a:spcPts val="0"/>
              </a:spcBef>
              <a:buSzPct val="100000"/>
              <a:buNone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- </a:t>
            </a:r>
            <a:r>
              <a:rPr lang="en-US" sz="1800" b="1" dirty="0">
                <a:latin typeface="Cambria" panose="02040503050406030204" pitchFamily="18" charset="0"/>
                <a:ea typeface="Cambria" panose="02040503050406030204" pitchFamily="18" charset="0"/>
              </a:rPr>
              <a:t>Information Overload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: Need for organized and accessible hospital information.</a:t>
            </a:r>
          </a:p>
          <a:p>
            <a:pPr marL="342900" lvl="0" indent="-19050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800" b="1" dirty="0">
                <a:latin typeface="Cambria" panose="02040503050406030204" pitchFamily="18" charset="0"/>
                <a:ea typeface="Cambria" panose="02040503050406030204" pitchFamily="18" charset="0"/>
              </a:rPr>
              <a:t>e. Proposed PWA Solution</a:t>
            </a:r>
            <a:endParaRPr lang="en-US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800100" lvl="1" indent="-190500" algn="just">
              <a:lnSpc>
                <a:spcPct val="120000"/>
              </a:lnSpc>
              <a:spcBef>
                <a:spcPts val="0"/>
              </a:spcBef>
              <a:buSzPct val="100000"/>
              <a:buNone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- </a:t>
            </a:r>
            <a:r>
              <a:rPr lang="en-US" sz="1800" b="1" dirty="0">
                <a:latin typeface="Cambria" panose="02040503050406030204" pitchFamily="18" charset="0"/>
                <a:ea typeface="Cambria" panose="02040503050406030204" pitchFamily="18" charset="0"/>
              </a:rPr>
              <a:t>Real-Time Location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: Uses GPS to pinpoint user location.</a:t>
            </a:r>
          </a:p>
          <a:p>
            <a:pPr marL="800100" lvl="1" indent="-190500" algn="just">
              <a:lnSpc>
                <a:spcPct val="120000"/>
              </a:lnSpc>
              <a:spcBef>
                <a:spcPts val="0"/>
              </a:spcBef>
              <a:buSzPct val="100000"/>
              <a:buNone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- </a:t>
            </a:r>
            <a:r>
              <a:rPr lang="en-US" sz="1800" b="1" dirty="0">
                <a:latin typeface="Cambria" panose="02040503050406030204" pitchFamily="18" charset="0"/>
                <a:ea typeface="Cambria" panose="02040503050406030204" pitchFamily="18" charset="0"/>
              </a:rPr>
              <a:t>Hospital Data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: Aggregates information on facilities, specialists, and blood types.</a:t>
            </a:r>
          </a:p>
          <a:p>
            <a:pPr marL="800100" lvl="1" indent="-190500" algn="just">
              <a:lnSpc>
                <a:spcPct val="120000"/>
              </a:lnSpc>
              <a:spcBef>
                <a:spcPts val="0"/>
              </a:spcBef>
              <a:buSzPct val="100000"/>
              <a:buNone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- </a:t>
            </a:r>
            <a:r>
              <a:rPr lang="en-US" sz="1800" b="1" dirty="0">
                <a:latin typeface="Cambria" panose="02040503050406030204" pitchFamily="18" charset="0"/>
                <a:ea typeface="Cambria" panose="02040503050406030204" pitchFamily="18" charset="0"/>
              </a:rPr>
              <a:t>Routing &amp; Navigation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: Provides shortest path and real-time directions.</a:t>
            </a:r>
          </a:p>
          <a:p>
            <a:pPr marL="800100" lvl="1" indent="-190500" algn="just">
              <a:lnSpc>
                <a:spcPct val="120000"/>
              </a:lnSpc>
              <a:spcBef>
                <a:spcPts val="0"/>
              </a:spcBef>
              <a:buSzPct val="100000"/>
              <a:buNone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- </a:t>
            </a:r>
            <a:r>
              <a:rPr lang="en-US" sz="1800" b="1" dirty="0">
                <a:latin typeface="Cambria" panose="02040503050406030204" pitchFamily="18" charset="0"/>
                <a:ea typeface="Cambria" panose="02040503050406030204" pitchFamily="18" charset="0"/>
              </a:rPr>
              <a:t>Responsive Design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: Accessible on various devices (PCs, tablets, smartphones).</a:t>
            </a:r>
          </a:p>
          <a:p>
            <a:pPr marL="800100" lvl="1" indent="-190500" algn="just">
              <a:lnSpc>
                <a:spcPct val="120000"/>
              </a:lnSpc>
              <a:spcBef>
                <a:spcPts val="0"/>
              </a:spcBef>
              <a:buSzPct val="100000"/>
              <a:buNone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- </a:t>
            </a:r>
            <a:r>
              <a:rPr lang="en-US" sz="1800" b="1" dirty="0">
                <a:latin typeface="Cambria" panose="02040503050406030204" pitchFamily="18" charset="0"/>
                <a:ea typeface="Cambria" panose="02040503050406030204" pitchFamily="18" charset="0"/>
              </a:rPr>
              <a:t>Push Notifications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: Sends real-time alerts and updates.</a:t>
            </a:r>
          </a:p>
        </p:txBody>
      </p:sp>
    </p:spTree>
    <p:extLst>
      <p:ext uri="{BB962C8B-B14F-4D97-AF65-F5344CB8AC3E}">
        <p14:creationId xmlns:p14="http://schemas.microsoft.com/office/powerpoint/2010/main" val="20004557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(contd...)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50374"/>
            <a:ext cx="10668000" cy="4945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9050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f. Benefits</a:t>
            </a:r>
          </a:p>
          <a:p>
            <a:pPr marL="342900" lvl="0" indent="-19050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- </a:t>
            </a:r>
            <a:r>
              <a:rPr lang="en-US" sz="1800" b="1" dirty="0">
                <a:latin typeface="Cambria" panose="02040503050406030204" pitchFamily="18" charset="0"/>
                <a:ea typeface="Cambria" panose="02040503050406030204" pitchFamily="18" charset="0"/>
              </a:rPr>
              <a:t>Timely Information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: Reduces decision-making time.</a:t>
            </a:r>
          </a:p>
          <a:p>
            <a:pPr marL="342900" lvl="0" indent="-19050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- </a:t>
            </a:r>
            <a:r>
              <a:rPr lang="en-US" sz="1800" b="1" dirty="0">
                <a:latin typeface="Cambria" panose="02040503050406030204" pitchFamily="18" charset="0"/>
                <a:ea typeface="Cambria" panose="02040503050406030204" pitchFamily="18" charset="0"/>
              </a:rPr>
              <a:t>Improved Choices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: Detailed data helps make informed decisions.</a:t>
            </a:r>
          </a:p>
          <a:p>
            <a:pPr marL="342900" lvl="0" indent="-19050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- </a:t>
            </a:r>
            <a:r>
              <a:rPr lang="en-US" sz="1800" b="1" dirty="0">
                <a:latin typeface="Cambria" panose="02040503050406030204" pitchFamily="18" charset="0"/>
                <a:ea typeface="Cambria" panose="02040503050406030204" pitchFamily="18" charset="0"/>
              </a:rPr>
              <a:t>Cross-Platform Accessibility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: Available on multiple devices.</a:t>
            </a:r>
          </a:p>
          <a:p>
            <a:pPr marL="342900" lvl="0" indent="-19050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- </a:t>
            </a:r>
            <a:r>
              <a:rPr lang="en-US" sz="1800" b="1" dirty="0">
                <a:latin typeface="Cambria" panose="02040503050406030204" pitchFamily="18" charset="0"/>
                <a:ea typeface="Cambria" panose="02040503050406030204" pitchFamily="18" charset="0"/>
              </a:rPr>
              <a:t>Efficient Routing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: Minimizes travel time and improves emergency response.</a:t>
            </a:r>
          </a:p>
        </p:txBody>
      </p:sp>
    </p:spTree>
    <p:extLst>
      <p:ext uri="{BB962C8B-B14F-4D97-AF65-F5344CB8AC3E}">
        <p14:creationId xmlns:p14="http://schemas.microsoft.com/office/powerpoint/2010/main" val="4409132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Timeline of the Project (Gantt Chart)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B29915D-AC51-CC42-1581-62D894E8D4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8014" y="1004835"/>
            <a:ext cx="7675972" cy="5096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98902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References (IEEE Paper format)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5" name="Google Shape;145;p22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52400" indent="0">
              <a:spcBef>
                <a:spcPts val="0"/>
              </a:spcBef>
              <a:buNone/>
            </a:pPr>
            <a:r>
              <a:rPr lang="en-IN" sz="2000" i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[1] </a:t>
            </a:r>
            <a:r>
              <a:rPr lang="en-IN" sz="2000" b="0" i="1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Muawwal</a:t>
            </a:r>
            <a:r>
              <a:rPr lang="en-IN" sz="20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A. (2024). The Implementation of PWA (Progressive Web App) Technology in Enhancing Website Performance &amp; Mobile Accessibility. </a:t>
            </a:r>
            <a:r>
              <a:rPr lang="en-IN" sz="2000" b="0" i="1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Buletin</a:t>
            </a:r>
            <a:r>
              <a:rPr lang="en-IN" sz="20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Pos dan Telekomunikasi, 22(1), 25-36.</a:t>
            </a:r>
          </a:p>
          <a:p>
            <a:pPr marL="152400" indent="0">
              <a:spcBef>
                <a:spcPts val="0"/>
              </a:spcBef>
              <a:buNone/>
            </a:pPr>
            <a:r>
              <a:rPr lang="en-IN" sz="2000" i="1" dirty="0">
                <a:solidFill>
                  <a:srgbClr val="222222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[2] </a:t>
            </a:r>
            <a:r>
              <a:rPr lang="en-IN" sz="2000" b="0" i="1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Rosayyan</a:t>
            </a:r>
            <a:r>
              <a:rPr lang="en-IN" sz="20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P., Subramaniam, S., &amp; Ganesan, S. I. (2020). Decentralized emergency service vehicle pre-emption system using RF communication and GNSS-based geo-fencing. IEEE Transactions on Intelligent Transportation Systems, 22(12), 7726-7735.</a:t>
            </a:r>
            <a:endParaRPr lang="en-IN" sz="2000" i="1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52400" indent="0">
              <a:spcBef>
                <a:spcPts val="0"/>
              </a:spcBef>
              <a:buNone/>
            </a:pPr>
            <a:r>
              <a:rPr lang="en-IN" sz="2000" i="1" dirty="0">
                <a:solidFill>
                  <a:srgbClr val="222222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[3] </a:t>
            </a:r>
            <a:r>
              <a:rPr lang="en-US" sz="2000" b="0" i="1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Boduch</a:t>
            </a:r>
            <a:r>
              <a:rPr lang="en-US" sz="20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A., &amp; Derks, R. (2020). React and React Native: A complete hands-on guide to modern web and mobile development with React. </a:t>
            </a:r>
            <a:r>
              <a:rPr lang="en-US" sz="2000" b="0" i="1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lang="en-US" sz="20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b="0" i="1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Packt</a:t>
            </a:r>
            <a:r>
              <a:rPr lang="en-US" sz="20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Publishing Ltd.</a:t>
            </a:r>
            <a:endParaRPr lang="en-IN" sz="2000" b="0" i="1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52400" indent="0">
              <a:spcBef>
                <a:spcPts val="0"/>
              </a:spcBef>
              <a:buNone/>
            </a:pPr>
            <a:r>
              <a:rPr lang="en-IN" sz="2000" i="1" dirty="0">
                <a:solidFill>
                  <a:srgbClr val="222222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[4] </a:t>
            </a:r>
            <a:r>
              <a:rPr lang="en-US" sz="2000" b="0" i="1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Pamungkas</a:t>
            </a:r>
            <a:r>
              <a:rPr lang="en-US" sz="20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S. L. T. A., </a:t>
            </a:r>
            <a:r>
              <a:rPr lang="en-US" sz="2000" b="0" i="1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Widiantoro</a:t>
            </a:r>
            <a:r>
              <a:rPr lang="en-US" sz="20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A. D., &amp; </a:t>
            </a:r>
            <a:r>
              <a:rPr lang="en-US" sz="2000" b="0" i="1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Prasetya</a:t>
            </a:r>
            <a:r>
              <a:rPr lang="en-US" sz="20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F. X. (2021). Geographical Information System Complaints on Damage to Roads and Bridges in Semarang City. journal of </a:t>
            </a:r>
            <a:r>
              <a:rPr lang="en-US" sz="2000" b="0" i="1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busines</a:t>
            </a:r>
            <a:r>
              <a:rPr lang="en-US" sz="20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technology, 1(3), 104-109.</a:t>
            </a:r>
            <a:endParaRPr lang="en-IN" sz="2000" i="1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52400" indent="0">
              <a:spcBef>
                <a:spcPts val="0"/>
              </a:spcBef>
              <a:buNone/>
            </a:pPr>
            <a:r>
              <a:rPr lang="en-IN" sz="2000" i="1" dirty="0">
                <a:solidFill>
                  <a:srgbClr val="222222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[5] </a:t>
            </a:r>
            <a:r>
              <a:rPr lang="en-US" sz="2000" b="0" i="1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Balla</a:t>
            </a:r>
            <a:r>
              <a:rPr lang="en-US" sz="20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D., &amp; </a:t>
            </a:r>
            <a:r>
              <a:rPr lang="en-US" sz="2000" b="0" i="1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Gede</a:t>
            </a:r>
            <a:r>
              <a:rPr lang="en-US" sz="20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M. (2024). Beautiful thematic maps in Leaflet with automatic data classification. The International Archives of the Photogrammetry, Remote Sensing and Spatial Information Sciences, 48, 3-10.</a:t>
            </a:r>
            <a:endParaRPr sz="2000" i="1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3A00FF-89F0-DC87-D900-930227B33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2811" y="1441315"/>
            <a:ext cx="3893305" cy="393547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Content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3924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Problem Statement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Github Link</a:t>
            </a:r>
          </a:p>
          <a:p>
            <a:pPr marL="495300" lvl="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Timeline of the Project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References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Problem Statement Number:PSCS211 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905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Organization: </a:t>
            </a:r>
            <a:r>
              <a:rPr lang="en-US" sz="1800" b="1" dirty="0">
                <a:latin typeface="Cambria" panose="02040503050406030204" pitchFamily="18" charset="0"/>
                <a:ea typeface="Cambria" panose="02040503050406030204" pitchFamily="18" charset="0"/>
              </a:rPr>
              <a:t>CDK Global(India)Pvt Ltd</a:t>
            </a:r>
          </a:p>
          <a:p>
            <a:pPr marL="342900" lvl="0" indent="-1905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Category (Hardware / </a:t>
            </a:r>
            <a:r>
              <a:rPr lang="en-US" sz="1800" b="1" dirty="0">
                <a:latin typeface="Cambria" panose="02040503050406030204" pitchFamily="18" charset="0"/>
                <a:ea typeface="Cambria" panose="02040503050406030204" pitchFamily="18" charset="0"/>
              </a:rPr>
              <a:t>Software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/ Both) : Software</a:t>
            </a:r>
          </a:p>
          <a:p>
            <a:pPr marL="342900" lvl="0" indent="-1905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Problem Description: </a:t>
            </a:r>
            <a:r>
              <a:rPr lang="en-US" sz="1800" i="1" dirty="0">
                <a:latin typeface="Cambria" panose="02040503050406030204" pitchFamily="18" charset="0"/>
                <a:ea typeface="Cambria" panose="02040503050406030204" pitchFamily="18" charset="0"/>
              </a:rPr>
              <a:t>In the state of mind that a common person is in </a:t>
            </a:r>
            <a:r>
              <a:rPr lang="en-US" sz="1800" b="1" i="1" dirty="0">
                <a:latin typeface="Cambria" panose="02040503050406030204" pitchFamily="18" charset="0"/>
                <a:ea typeface="Cambria" panose="02040503050406030204" pitchFamily="18" charset="0"/>
              </a:rPr>
              <a:t>during a medical emergency</a:t>
            </a:r>
            <a:r>
              <a:rPr lang="en-US" sz="1800" i="1" dirty="0">
                <a:latin typeface="Cambria" panose="02040503050406030204" pitchFamily="18" charset="0"/>
                <a:ea typeface="Cambria" panose="02040503050406030204" pitchFamily="18" charset="0"/>
              </a:rPr>
              <a:t>, it becomes difficult to take calculated decisions such as which hospital to rush to. This lapse of decision could mean the difference between life or death for a loved one. Additionally, there are several aspects to consider such as availability of the required medical facilities, medicines, blood group and specialists to provide the patient with a maximum chance of survival in those crucial moments. Our app aims to be the solution, giving the user all the necessary information during a medical emergency </a:t>
            </a:r>
            <a:r>
              <a:rPr lang="en-US" sz="1800" b="1" i="1" dirty="0">
                <a:latin typeface="Cambria" panose="02040503050406030204" pitchFamily="18" charset="0"/>
                <a:ea typeface="Cambria" panose="02040503050406030204" pitchFamily="18" charset="0"/>
              </a:rPr>
              <a:t>taking into account their location and requirements and providing the best-suited hospital in that hour of need</a:t>
            </a:r>
            <a:r>
              <a:rPr lang="en-US" sz="1800" i="1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marL="342900" lvl="0" indent="-1905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Difficulty Level: </a:t>
            </a:r>
            <a:r>
              <a:rPr lang="en-US" sz="1800" b="1" dirty="0">
                <a:latin typeface="Cambria" panose="02040503050406030204" pitchFamily="18" charset="0"/>
                <a:ea typeface="Cambria" panose="02040503050406030204" pitchFamily="18" charset="0"/>
              </a:rPr>
              <a:t>Simple</a:t>
            </a:r>
          </a:p>
          <a:p>
            <a:pPr marL="342900" lvl="0" indent="-1905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ambria" panose="02040503050406030204" pitchFamily="18" charset="0"/>
                <a:ea typeface="Cambria" panose="02040503050406030204" pitchFamily="18" charset="0"/>
              </a:rPr>
              <a:t>						             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In Summary :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 in Points… next slide</a:t>
            </a:r>
            <a:endParaRPr lang="en-US" sz="18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3451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Problem Statement Number: 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905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Problem Description- </a:t>
            </a:r>
          </a:p>
          <a:p>
            <a:pPr marL="342900" lvl="0" indent="-1905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ambria" panose="02040503050406030204" pitchFamily="18" charset="0"/>
                <a:ea typeface="Cambria" panose="02040503050406030204" pitchFamily="18" charset="0"/>
              </a:rPr>
              <a:t>		Context: 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Difficulty in making quick, informed decisions during medical emergencies.</a:t>
            </a:r>
          </a:p>
          <a:p>
            <a:pPr marL="342900" lvl="0" indent="-1905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ambria" panose="02040503050406030204" pitchFamily="18" charset="0"/>
                <a:ea typeface="Cambria" panose="02040503050406030204" pitchFamily="18" charset="0"/>
              </a:rPr>
              <a:t>		Key Issues:  </a:t>
            </a:r>
          </a:p>
          <a:p>
            <a:pPr marL="342900" lvl="0" indent="-1905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ambria" panose="02040503050406030204" pitchFamily="18" charset="0"/>
                <a:ea typeface="Cambria" panose="02040503050406030204" pitchFamily="18" charset="0"/>
              </a:rPr>
              <a:t>			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- Common individuals may struggle to choose the right hospital under stress.  </a:t>
            </a:r>
          </a:p>
          <a:p>
            <a:pPr marL="342900" lvl="0" indent="-1905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			- Poor decision-making can impact survival chances for patients.  </a:t>
            </a:r>
          </a:p>
          <a:p>
            <a:pPr marL="342900" lvl="0" indent="-1905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ambria" panose="02040503050406030204" pitchFamily="18" charset="0"/>
                <a:ea typeface="Cambria" panose="02040503050406030204" pitchFamily="18" charset="0"/>
              </a:rPr>
              <a:t>			- Factors to consider include:    </a:t>
            </a:r>
          </a:p>
          <a:p>
            <a:pPr marL="342900" lvl="0" indent="-1905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ambria" panose="02040503050406030204" pitchFamily="18" charset="0"/>
                <a:ea typeface="Cambria" panose="02040503050406030204" pitchFamily="18" charset="0"/>
              </a:rPr>
              <a:t>			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	- Availability of medical facilities    </a:t>
            </a:r>
          </a:p>
          <a:p>
            <a:pPr marL="342900" lvl="0" indent="-1905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				- Required medicines    </a:t>
            </a:r>
          </a:p>
          <a:p>
            <a:pPr marL="342900" lvl="0" indent="-1905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				- Compatible blood groups    </a:t>
            </a:r>
          </a:p>
          <a:p>
            <a:pPr marL="342900" lvl="0" indent="-1905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				- Availability of specialists</a:t>
            </a:r>
            <a:endParaRPr sz="1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2567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Github Link</a:t>
            </a: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Google Shape;115;p17"/>
          <p:cNvSpPr txBox="1">
            <a:spLocks/>
          </p:cNvSpPr>
          <p:nvPr/>
        </p:nvSpPr>
        <p:spPr>
          <a:xfrm>
            <a:off x="965200" y="12954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Google Shape;115;p17"/>
          <p:cNvSpPr txBox="1">
            <a:spLocks/>
          </p:cNvSpPr>
          <p:nvPr/>
        </p:nvSpPr>
        <p:spPr>
          <a:xfrm>
            <a:off x="812800" y="1143000"/>
            <a:ext cx="10668000" cy="41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hlinkClick r:id="rId3"/>
              </a:rPr>
              <a:t>https://github.com/Yashas-PU/Hospitalfinder-Capstone2024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              It’s a public repository and everything is accessible for everyone and there is a through road map how we are going to take this project further in a readme file in </a:t>
            </a:r>
            <a:r>
              <a:rPr lang="en-IN" dirty="0" err="1">
                <a:latin typeface="Cambria" panose="02040503050406030204" pitchFamily="18" charset="0"/>
                <a:ea typeface="Cambria" panose="02040503050406030204" pitchFamily="18" charset="0"/>
              </a:rPr>
              <a:t>Github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357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</a:t>
            </a: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62500" lnSpcReduction="20000"/>
          </a:bodyPr>
          <a:lstStyle/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4000" b="1" dirty="0">
                <a:latin typeface="Cambria" panose="02040503050406030204" pitchFamily="18" charset="0"/>
                <a:ea typeface="Cambria" panose="02040503050406030204" pitchFamily="18" charset="0"/>
              </a:rPr>
              <a:t>Technology Stack Components:</a:t>
            </a:r>
          </a:p>
          <a:p>
            <a:pPr marL="342900" lvl="0" indent="-190500" algn="just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sz="29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900" b="1" dirty="0">
                <a:latin typeface="Cambria" panose="02040503050406030204" pitchFamily="18" charset="0"/>
                <a:ea typeface="Cambria" panose="02040503050406030204" pitchFamily="18" charset="0"/>
              </a:rPr>
              <a:t>1. Platform: Progressive Web App (PWA)  </a:t>
            </a:r>
          </a:p>
          <a:p>
            <a:pPr marL="342900" lvl="0" indent="-190500" algn="just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900" dirty="0">
                <a:latin typeface="Cambria" panose="02040503050406030204" pitchFamily="18" charset="0"/>
                <a:ea typeface="Cambria" panose="02040503050406030204" pitchFamily="18" charset="0"/>
              </a:rPr>
              <a:t>   - </a:t>
            </a:r>
            <a:r>
              <a:rPr lang="en-US" sz="2900" b="1" dirty="0">
                <a:latin typeface="Cambria" panose="02040503050406030204" pitchFamily="18" charset="0"/>
                <a:ea typeface="Cambria" panose="02040503050406030204" pitchFamily="18" charset="0"/>
              </a:rPr>
              <a:t>Advantages</a:t>
            </a:r>
            <a:r>
              <a:rPr lang="en-US" sz="2900" dirty="0"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  <a:r>
              <a:rPr lang="en-US" sz="2900" b="1" dirty="0">
                <a:latin typeface="Cambria" panose="02040503050406030204" pitchFamily="18" charset="0"/>
                <a:ea typeface="Cambria" panose="02040503050406030204" pitchFamily="18" charset="0"/>
              </a:rPr>
              <a:t>Cross-platform</a:t>
            </a:r>
            <a:r>
              <a:rPr lang="en-US" sz="2900" dirty="0">
                <a:latin typeface="Cambria" panose="02040503050406030204" pitchFamily="18" charset="0"/>
                <a:ea typeface="Cambria" panose="02040503050406030204" pitchFamily="18" charset="0"/>
              </a:rPr>
              <a:t> compatibility, </a:t>
            </a:r>
            <a:r>
              <a:rPr lang="en-US" sz="2900" b="1" dirty="0">
                <a:latin typeface="Cambria" panose="02040503050406030204" pitchFamily="18" charset="0"/>
                <a:ea typeface="Cambria" panose="02040503050406030204" pitchFamily="18" charset="0"/>
              </a:rPr>
              <a:t>responsive</a:t>
            </a:r>
            <a:r>
              <a:rPr lang="en-US" sz="2900" dirty="0">
                <a:latin typeface="Cambria" panose="02040503050406030204" pitchFamily="18" charset="0"/>
                <a:ea typeface="Cambria" panose="02040503050406030204" pitchFamily="18" charset="0"/>
              </a:rPr>
              <a:t> design, </a:t>
            </a:r>
            <a:r>
              <a:rPr lang="en-US" sz="2900" b="1" dirty="0">
                <a:latin typeface="Cambria" panose="02040503050406030204" pitchFamily="18" charset="0"/>
                <a:ea typeface="Cambria" panose="02040503050406030204" pitchFamily="18" charset="0"/>
              </a:rPr>
              <a:t>no need for separate app stores</a:t>
            </a:r>
            <a:r>
              <a:rPr lang="en-US" sz="2900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marL="342900" lvl="0" indent="-190500" algn="just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900" b="1" dirty="0">
                <a:latin typeface="Cambria" panose="02040503050406030204" pitchFamily="18" charset="0"/>
                <a:ea typeface="Cambria" panose="02040503050406030204" pitchFamily="18" charset="0"/>
              </a:rPr>
              <a:t>2. Geolocation: </a:t>
            </a:r>
          </a:p>
          <a:p>
            <a:pPr marL="342900" lvl="0" indent="-190500" algn="just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900" dirty="0">
                <a:latin typeface="Cambria" panose="02040503050406030204" pitchFamily="18" charset="0"/>
                <a:ea typeface="Cambria" panose="02040503050406030204" pitchFamily="18" charset="0"/>
              </a:rPr>
              <a:t>   - API: </a:t>
            </a:r>
            <a:r>
              <a:rPr lang="en-US" sz="2900" b="1" dirty="0">
                <a:latin typeface="Cambria" panose="02040503050406030204" pitchFamily="18" charset="0"/>
                <a:ea typeface="Cambria" panose="02040503050406030204" pitchFamily="18" charset="0"/>
              </a:rPr>
              <a:t>Geolocation API</a:t>
            </a:r>
          </a:p>
          <a:p>
            <a:pPr marL="342900" lvl="0" indent="-190500" algn="just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900" dirty="0">
                <a:latin typeface="Cambria" panose="02040503050406030204" pitchFamily="18" charset="0"/>
                <a:ea typeface="Cambria" panose="02040503050406030204" pitchFamily="18" charset="0"/>
              </a:rPr>
              <a:t>   - Purpose: Retrieve user’s current location for accurate hospital recommendations.</a:t>
            </a:r>
          </a:p>
          <a:p>
            <a:pPr marL="342900" lvl="0" indent="-190500" algn="just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900" b="1" dirty="0">
                <a:latin typeface="Cambria" panose="02040503050406030204" pitchFamily="18" charset="0"/>
                <a:ea typeface="Cambria" panose="02040503050406030204" pitchFamily="18" charset="0"/>
              </a:rPr>
              <a:t>3. Mapping and Routing: </a:t>
            </a:r>
          </a:p>
          <a:p>
            <a:pPr marL="342900" lvl="0" indent="-190500" algn="just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900" dirty="0">
                <a:latin typeface="Cambria" panose="02040503050406030204" pitchFamily="18" charset="0"/>
                <a:ea typeface="Cambria" panose="02040503050406030204" pitchFamily="18" charset="0"/>
              </a:rPr>
              <a:t>   - Maps: </a:t>
            </a:r>
            <a:r>
              <a:rPr lang="en-US" sz="2900" b="1" dirty="0">
                <a:latin typeface="Cambria" panose="02040503050406030204" pitchFamily="18" charset="0"/>
                <a:ea typeface="Cambria" panose="02040503050406030204" pitchFamily="18" charset="0"/>
              </a:rPr>
              <a:t>OpenStreetMap</a:t>
            </a:r>
          </a:p>
          <a:p>
            <a:pPr marL="342900" lvl="0" indent="-190500" algn="just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900" dirty="0">
                <a:latin typeface="Cambria" panose="02040503050406030204" pitchFamily="18" charset="0"/>
                <a:ea typeface="Cambria" panose="02040503050406030204" pitchFamily="18" charset="0"/>
              </a:rPr>
              <a:t>   - Routing: Use </a:t>
            </a:r>
            <a:r>
              <a:rPr lang="en-US" sz="2900" b="1" dirty="0">
                <a:latin typeface="Cambria" panose="02040503050406030204" pitchFamily="18" charset="0"/>
                <a:ea typeface="Cambria" panose="02040503050406030204" pitchFamily="18" charset="0"/>
              </a:rPr>
              <a:t>Leaflet</a:t>
            </a:r>
            <a:r>
              <a:rPr lang="en-US" sz="2900" dirty="0">
                <a:latin typeface="Cambria" panose="02040503050406030204" pitchFamily="18" charset="0"/>
                <a:ea typeface="Cambria" panose="02040503050406030204" pitchFamily="18" charset="0"/>
              </a:rPr>
              <a:t> Directions </a:t>
            </a:r>
            <a:r>
              <a:rPr lang="en-US" sz="2900" b="1" dirty="0">
                <a:latin typeface="Cambria" panose="02040503050406030204" pitchFamily="18" charset="0"/>
                <a:ea typeface="Cambria" panose="02040503050406030204" pitchFamily="18" charset="0"/>
              </a:rPr>
              <a:t>API or similar services </a:t>
            </a:r>
            <a:r>
              <a:rPr lang="en-US" sz="2900" dirty="0">
                <a:latin typeface="Cambria" panose="02040503050406030204" pitchFamily="18" charset="0"/>
                <a:ea typeface="Cambria" panose="02040503050406030204" pitchFamily="18" charset="0"/>
              </a:rPr>
              <a:t>to find the shortest path to the nearest hospital.</a:t>
            </a:r>
          </a:p>
        </p:txBody>
      </p:sp>
    </p:spTree>
    <p:extLst>
      <p:ext uri="{BB962C8B-B14F-4D97-AF65-F5344CB8AC3E}">
        <p14:creationId xmlns:p14="http://schemas.microsoft.com/office/powerpoint/2010/main" val="1030816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</a:t>
            </a: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55448" marR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Verdana" panose="020B0604030504040204" pitchFamily="34" charset="0"/>
              </a:rPr>
              <a:t>4. Backend Services: </a:t>
            </a:r>
            <a:endParaRPr lang="en-IN" sz="1800" b="1" dirty="0">
              <a:effectLst/>
            </a:endParaRPr>
          </a:p>
          <a:p>
            <a:pPr marL="155448" marR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Verdana" panose="020B0604030504040204" pitchFamily="34" charset="0"/>
              </a:rPr>
              <a:t>   - Database: Firebase 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Verdana" panose="020B0604030504040204" pitchFamily="34" charset="0"/>
              </a:rPr>
              <a:t>Realtime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Verdana" panose="020B0604030504040204" pitchFamily="34" charset="0"/>
              </a:rPr>
              <a:t> Database or </a:t>
            </a:r>
            <a:r>
              <a:rPr lang="en-US" sz="1800" b="1" i="0" dirty="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Verdana" panose="020B0604030504040204" pitchFamily="34" charset="0"/>
              </a:rPr>
              <a:t>Firestore</a:t>
            </a:r>
            <a:endParaRPr lang="en-IN" sz="1800" b="1" dirty="0">
              <a:effectLst/>
            </a:endParaRPr>
          </a:p>
          <a:p>
            <a:pPr marL="155448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Verdana" panose="020B0604030504040204" pitchFamily="34" charset="0"/>
              </a:rPr>
              <a:t>   - Authentication: </a:t>
            </a:r>
            <a:r>
              <a:rPr lang="en-US" sz="1800" b="1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 pitchFamily="34" charset="0"/>
              </a:rPr>
              <a:t>Firebase Hosting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Verdana" panose="020B0604030504040204" pitchFamily="34" charset="0"/>
              </a:rPr>
              <a:t>Firebase Authentication (for secure user access)</a:t>
            </a:r>
            <a:endParaRPr lang="en-IN" sz="1800" dirty="0">
              <a:effectLst/>
            </a:endParaRPr>
          </a:p>
          <a:p>
            <a:pPr marL="155448" marR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Verdana" panose="020B0604030504040204" pitchFamily="34" charset="0"/>
              </a:rPr>
              <a:t>   - Hosting: (for deploying the 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Verdana" panose="020B0604030504040204" pitchFamily="34" charset="0"/>
              </a:rPr>
              <a:t>PWA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Verdana" panose="020B0604030504040204" pitchFamily="34" charset="0"/>
              </a:rPr>
              <a:t>)</a:t>
            </a:r>
            <a:endParaRPr lang="en-IN" sz="1800" dirty="0">
              <a:effectLst/>
            </a:endParaRPr>
          </a:p>
          <a:p>
            <a:pPr marL="155448" marR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Verdana" panose="020B0604030504040204" pitchFamily="34" charset="0"/>
              </a:rPr>
              <a:t>5. Push Notifications: </a:t>
            </a:r>
            <a:endParaRPr lang="en-IN" sz="1800" b="1" dirty="0">
              <a:effectLst/>
            </a:endParaRPr>
          </a:p>
          <a:p>
            <a:pPr marL="155448" marR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Verdana" panose="020B0604030504040204" pitchFamily="34" charset="0"/>
              </a:rPr>
              <a:t>   - Service: Firebase 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Verdana" panose="020B0604030504040204" pitchFamily="34" charset="0"/>
              </a:rPr>
              <a:t>Cloud Messaging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Verdana" panose="020B0604030504040204" pitchFamily="34" charset="0"/>
              </a:rPr>
              <a:t>(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Verdana" panose="020B0604030504040204" pitchFamily="34" charset="0"/>
              </a:rPr>
              <a:t>FCM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Verdana" panose="020B0604030504040204" pitchFamily="34" charset="0"/>
              </a:rPr>
              <a:t>)</a:t>
            </a:r>
            <a:endParaRPr lang="en-IN" sz="1800" dirty="0">
              <a:effectLst/>
            </a:endParaRPr>
          </a:p>
          <a:p>
            <a:pPr marL="155448" marR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Verdana" panose="020B0604030504040204" pitchFamily="34" charset="0"/>
              </a:rPr>
              <a:t>   - Purpose: Send 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Verdana" panose="020B0604030504040204" pitchFamily="34" charset="0"/>
              </a:rPr>
              <a:t>real-time alerts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Verdana" panose="020B0604030504040204" pitchFamily="34" charset="0"/>
              </a:rPr>
              <a:t>and updates to users.</a:t>
            </a:r>
            <a:endParaRPr lang="en-IN" sz="1800" dirty="0">
              <a:effectLst/>
            </a:endParaRPr>
          </a:p>
          <a:p>
            <a:pPr marL="155448" marR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Verdana" panose="020B0604030504040204" pitchFamily="34" charset="0"/>
              </a:rPr>
              <a:t>6. Additional Libraries: </a:t>
            </a:r>
            <a:endParaRPr lang="en-IN" sz="1800" b="1" dirty="0">
              <a:effectLst/>
            </a:endParaRPr>
          </a:p>
          <a:p>
            <a:pPr marL="155448" marR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Verdana" panose="020B0604030504040204" pitchFamily="34" charset="0"/>
              </a:rPr>
              <a:t>   - Service Worker: Implement for offline capabilities and performance improvements.</a:t>
            </a:r>
            <a:endParaRPr lang="en-IN" sz="1800" dirty="0">
              <a:effectLst/>
            </a:endParaRPr>
          </a:p>
          <a:p>
            <a:pPr marL="155448" marR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Verdana" panose="020B0604030504040204" pitchFamily="34" charset="0"/>
              </a:rPr>
              <a:t>   - Responsive Framework: Use a 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Verdana" panose="020B0604030504040204" pitchFamily="34" charset="0"/>
              </a:rPr>
              <a:t>CSS framework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Verdana" panose="020B0604030504040204" pitchFamily="34" charset="0"/>
              </a:rPr>
              <a:t>like 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Verdana" panose="020B0604030504040204" pitchFamily="34" charset="0"/>
              </a:rPr>
              <a:t>Bootstrap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Verdana" panose="020B0604030504040204" pitchFamily="34" charset="0"/>
              </a:rPr>
              <a:t> or 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Verdana" panose="020B0604030504040204" pitchFamily="34" charset="0"/>
              </a:rPr>
              <a:t>Tailwind CSS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Verdana" panose="020B0604030504040204" pitchFamily="34" charset="0"/>
              </a:rPr>
              <a:t>to ensure the app is responsive and user-friendly.</a:t>
            </a:r>
            <a:endParaRPr lang="en-IN" sz="1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4478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(contd...)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953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-US" sz="1800" b="1" dirty="0">
                <a:latin typeface="Cambria" panose="02040503050406030204" pitchFamily="18" charset="0"/>
                <a:ea typeface="Cambria" panose="02040503050406030204" pitchFamily="18" charset="0"/>
              </a:rPr>
              <a:t>Software Requirements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</a:p>
          <a:p>
            <a:pPr marL="15240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	 a .</a:t>
            </a:r>
            <a:r>
              <a:rPr lang="en-US" sz="1800" b="1" dirty="0">
                <a:latin typeface="Cambria" panose="02040503050406030204" pitchFamily="18" charset="0"/>
                <a:ea typeface="Cambria" panose="02040503050406030204" pitchFamily="18" charset="0"/>
              </a:rPr>
              <a:t>Development Tools:</a:t>
            </a: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 		 IDE/Editor: </a:t>
            </a:r>
            <a:r>
              <a:rPr lang="en-US" sz="1800" b="1" dirty="0">
                <a:latin typeface="Cambria" panose="02040503050406030204" pitchFamily="18" charset="0"/>
                <a:ea typeface="Cambria" panose="02040503050406030204" pitchFamily="18" charset="0"/>
              </a:rPr>
              <a:t>Visual Studio Code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, WebStorm, or Sublime Text.</a:t>
            </a: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 		Version Control: </a:t>
            </a:r>
            <a:r>
              <a:rPr lang="en-US" sz="1800" b="1" dirty="0">
                <a:latin typeface="Cambria" panose="02040503050406030204" pitchFamily="18" charset="0"/>
                <a:ea typeface="Cambria" panose="02040503050406030204" pitchFamily="18" charset="0"/>
              </a:rPr>
              <a:t>Git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, with platforms like GitHub or GitLab.</a:t>
            </a: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	 b. </a:t>
            </a:r>
            <a:r>
              <a:rPr lang="en-US" sz="1800" b="1" dirty="0">
                <a:latin typeface="Cambria" panose="02040503050406030204" pitchFamily="18" charset="0"/>
                <a:ea typeface="Cambria" panose="02040503050406030204" pitchFamily="18" charset="0"/>
              </a:rPr>
              <a:t>Frameworks &amp; Libraries:</a:t>
            </a: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 		Frontend:  - </a:t>
            </a:r>
            <a:r>
              <a:rPr lang="en-US" sz="1800" b="1" dirty="0">
                <a:latin typeface="Cambria" panose="02040503050406030204" pitchFamily="18" charset="0"/>
                <a:ea typeface="Cambria" panose="02040503050406030204" pitchFamily="18" charset="0"/>
              </a:rPr>
              <a:t>HTML/CSS/JavaScript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: Core technologies for building the PWA. ( </a:t>
            </a:r>
            <a:r>
              <a:rPr lang="en-US" sz="1800" b="1" dirty="0">
                <a:latin typeface="Cambria" panose="02040503050406030204" pitchFamily="18" charset="0"/>
                <a:ea typeface="Cambria" panose="02040503050406030204" pitchFamily="18" charset="0"/>
              </a:rPr>
              <a:t>Framework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: React (for building the UI components)), </a:t>
            </a:r>
            <a:r>
              <a:rPr lang="en-US" sz="1800" b="1" dirty="0">
                <a:latin typeface="Cambria" panose="02040503050406030204" pitchFamily="18" charset="0"/>
                <a:ea typeface="Cambria" panose="02040503050406030204" pitchFamily="18" charset="0"/>
              </a:rPr>
              <a:t>CSS Framework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: Bootstrap (for responsive design).</a:t>
            </a: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 	 c. </a:t>
            </a:r>
            <a:r>
              <a:rPr lang="en-US" sz="1800" b="1" dirty="0">
                <a:latin typeface="Cambria" panose="02040503050406030204" pitchFamily="18" charset="0"/>
                <a:ea typeface="Cambria" panose="02040503050406030204" pitchFamily="18" charset="0"/>
              </a:rPr>
              <a:t>Mapping &amp; Routing:</a:t>
            </a: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   	Maps: </a:t>
            </a:r>
            <a:r>
              <a:rPr lang="en-US" sz="1800" b="1" dirty="0" err="1">
                <a:latin typeface="Cambria" panose="02040503050406030204" pitchFamily="18" charset="0"/>
                <a:ea typeface="Cambria" panose="02040503050406030204" pitchFamily="18" charset="0"/>
              </a:rPr>
              <a:t>OpenStreepMap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   	Routing: </a:t>
            </a:r>
            <a:r>
              <a:rPr lang="en-US" sz="1800" b="1" dirty="0">
                <a:latin typeface="Cambria" panose="02040503050406030204" pitchFamily="18" charset="0"/>
                <a:ea typeface="Cambria" panose="02040503050406030204" pitchFamily="18" charset="0"/>
              </a:rPr>
              <a:t>leaflet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Directions API or equivalent.</a:t>
            </a: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 	 d. </a:t>
            </a:r>
            <a:r>
              <a:rPr lang="en-US" sz="1800" b="1" dirty="0">
                <a:latin typeface="Cambria" panose="02040503050406030204" pitchFamily="18" charset="0"/>
                <a:ea typeface="Cambria" panose="02040503050406030204" pitchFamily="18" charset="0"/>
              </a:rPr>
              <a:t>Service Worker: 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For offline support and caching.</a:t>
            </a: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 		Push Notifications: Firebase Cloud Messaging (FCM).</a:t>
            </a: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	  e. </a:t>
            </a:r>
            <a:r>
              <a:rPr lang="en-US" sz="1800" b="1" dirty="0">
                <a:latin typeface="Cambria" panose="02040503050406030204" pitchFamily="18" charset="0"/>
                <a:ea typeface="Cambria" panose="02040503050406030204" pitchFamily="18" charset="0"/>
              </a:rPr>
              <a:t>Backend Services:</a:t>
            </a: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 		Database: </a:t>
            </a:r>
            <a:r>
              <a:rPr lang="en-US" sz="1800" b="1" dirty="0">
                <a:latin typeface="Cambria" panose="02040503050406030204" pitchFamily="18" charset="0"/>
                <a:ea typeface="Cambria" panose="02040503050406030204" pitchFamily="18" charset="0"/>
              </a:rPr>
              <a:t>Firebase Realtime Database 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or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Firestore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 		Authentication: </a:t>
            </a:r>
            <a:r>
              <a:rPr lang="en-US" sz="1800" b="1" dirty="0">
                <a:latin typeface="Cambria" panose="02040503050406030204" pitchFamily="18" charset="0"/>
                <a:ea typeface="Cambria" panose="02040503050406030204" pitchFamily="18" charset="0"/>
              </a:rPr>
              <a:t>Firebase Authentication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 		Hosting: Firebase Hosting or any other cloud-based hosting service.</a:t>
            </a: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sz="1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8832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(contd...)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90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	f. </a:t>
            </a:r>
            <a:r>
              <a:rPr lang="en-US" sz="1800" b="1" dirty="0">
                <a:latin typeface="Cambria" panose="02040503050406030204" pitchFamily="18" charset="0"/>
                <a:ea typeface="Cambria" panose="02040503050406030204" pitchFamily="18" charset="0"/>
              </a:rPr>
              <a:t>APIs:</a:t>
            </a:r>
          </a:p>
          <a:p>
            <a:pPr marL="342900" lvl="0" indent="-190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 		Geolocation: Geolocation API for retrieving user location.</a:t>
            </a:r>
          </a:p>
          <a:p>
            <a:pPr marL="342900" lvl="0" indent="-190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 		Maps &amp; Directions: </a:t>
            </a:r>
            <a:r>
              <a:rPr lang="en-US" sz="1800" b="1" dirty="0">
                <a:latin typeface="Cambria" panose="02040503050406030204" pitchFamily="18" charset="0"/>
                <a:ea typeface="Cambria" panose="02040503050406030204" pitchFamily="18" charset="0"/>
              </a:rPr>
              <a:t>leaflet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or </a:t>
            </a:r>
            <a:r>
              <a:rPr lang="en-US" sz="1800" b="1" dirty="0" err="1">
                <a:latin typeface="Cambria" panose="02040503050406030204" pitchFamily="18" charset="0"/>
                <a:ea typeface="Cambria" panose="02040503050406030204" pitchFamily="18" charset="0"/>
              </a:rPr>
              <a:t>OpenStreatMap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API.</a:t>
            </a:r>
          </a:p>
          <a:p>
            <a:pPr marL="342900" lvl="0" indent="-190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	g. </a:t>
            </a:r>
            <a:r>
              <a:rPr lang="en-US" sz="1800" b="1" dirty="0">
                <a:latin typeface="Cambria" panose="02040503050406030204" pitchFamily="18" charset="0"/>
                <a:ea typeface="Cambria" panose="02040503050406030204" pitchFamily="18" charset="0"/>
              </a:rPr>
              <a:t>Testing Tools:</a:t>
            </a:r>
          </a:p>
          <a:p>
            <a:pPr marL="342900" lvl="0" indent="-190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 		Browser Testing: </a:t>
            </a:r>
            <a:r>
              <a:rPr lang="en-US" sz="1800" b="1" dirty="0">
                <a:latin typeface="Cambria" panose="02040503050406030204" pitchFamily="18" charset="0"/>
                <a:ea typeface="Cambria" panose="02040503050406030204" pitchFamily="18" charset="0"/>
              </a:rPr>
              <a:t>Chrome </a:t>
            </a:r>
            <a:r>
              <a:rPr lang="en-US" sz="1800" b="1" dirty="0" err="1">
                <a:latin typeface="Cambria" panose="02040503050406030204" pitchFamily="18" charset="0"/>
                <a:ea typeface="Cambria" panose="02040503050406030204" pitchFamily="18" charset="0"/>
              </a:rPr>
              <a:t>DevTools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, Firefox Developer Tools.</a:t>
            </a:r>
          </a:p>
          <a:p>
            <a:pPr marL="342900" lvl="0" indent="-190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 		Cross-Browser Testing: Tools like </a:t>
            </a:r>
            <a:r>
              <a:rPr lang="en-US" sz="1800" b="1" dirty="0" err="1">
                <a:latin typeface="Cambria" panose="02040503050406030204" pitchFamily="18" charset="0"/>
                <a:ea typeface="Cambria" panose="02040503050406030204" pitchFamily="18" charset="0"/>
              </a:rPr>
              <a:t>BrowserStack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or Sauce Labs.</a:t>
            </a:r>
          </a:p>
        </p:txBody>
      </p:sp>
    </p:spTree>
    <p:extLst>
      <p:ext uri="{BB962C8B-B14F-4D97-AF65-F5344CB8AC3E}">
        <p14:creationId xmlns:p14="http://schemas.microsoft.com/office/powerpoint/2010/main" val="3674215952"/>
      </p:ext>
    </p:extLst>
  </p:cSld>
  <p:clrMapOvr>
    <a:masterClrMapping/>
  </p:clrMapOvr>
</p:sld>
</file>

<file path=ppt/theme/theme1.xml><?xml version="1.0" encoding="utf-8"?>
<a:theme xmlns:a="http://schemas.openxmlformats.org/drawingml/2006/main" name="Bioinformatics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646</TotalTime>
  <Words>1483</Words>
  <Application>Microsoft Office PowerPoint</Application>
  <PresentationFormat>Widescreen</PresentationFormat>
  <Paragraphs>144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Cambria</vt:lpstr>
      <vt:lpstr>Times New Roman</vt:lpstr>
      <vt:lpstr>Verdana</vt:lpstr>
      <vt:lpstr>Wingdings</vt:lpstr>
      <vt:lpstr>Bioinformatics</vt:lpstr>
      <vt:lpstr>PSCS211: HOSPITAL FINDER </vt:lpstr>
      <vt:lpstr>Content</vt:lpstr>
      <vt:lpstr>Problem Statement Number:PSCS211 </vt:lpstr>
      <vt:lpstr>Problem Statement Number: </vt:lpstr>
      <vt:lpstr>Github Link</vt:lpstr>
      <vt:lpstr>Analysis of Problem Statement</vt:lpstr>
      <vt:lpstr>Analysis of Problem Statement</vt:lpstr>
      <vt:lpstr>Analysis of Problem Statement (contd...)</vt:lpstr>
      <vt:lpstr>Analysis of Problem Statement (contd...)</vt:lpstr>
      <vt:lpstr>Analysis of Problem Statement (contd...)</vt:lpstr>
      <vt:lpstr>Analysis of Problem Statement (contd...)</vt:lpstr>
      <vt:lpstr>Analysis of Problem Statement (contd...)</vt:lpstr>
      <vt:lpstr>Timeline of the Project (Gantt Chart)</vt:lpstr>
      <vt:lpstr>References (IEEE Paper format)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Admin</dc:creator>
  <cp:lastModifiedBy>Yashas R Gowda</cp:lastModifiedBy>
  <cp:revision>50</cp:revision>
  <dcterms:modified xsi:type="dcterms:W3CDTF">2025-01-11T14:47:07Z</dcterms:modified>
</cp:coreProperties>
</file>