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FED535-39FC-4CF1-A925-24B469FF24A1}" type="datetimeFigureOut">
              <a:rPr lang="en-US" smtClean="0"/>
              <a:t>10/3/2021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F0E9CC-0073-4901-9575-0B2CF88BBE1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21D306-1FFE-46EA-8593-8CAF7DD80A3D}"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9E1E9-FB6D-4CF8-8BD5-971947F6B7E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21D306-1FFE-46EA-8593-8CAF7DD80A3D}"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9E1E9-FB6D-4CF8-8BD5-971947F6B7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21D306-1FFE-46EA-8593-8CAF7DD80A3D}"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9E1E9-FB6D-4CF8-8BD5-971947F6B7E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21D306-1FFE-46EA-8593-8CAF7DD80A3D}"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9E1E9-FB6D-4CF8-8BD5-971947F6B7E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21D306-1FFE-46EA-8593-8CAF7DD80A3D}"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9E1E9-FB6D-4CF8-8BD5-971947F6B7E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21D306-1FFE-46EA-8593-8CAF7DD80A3D}" type="datetimeFigureOut">
              <a:rPr lang="en-US" smtClean="0"/>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59E1E9-FB6D-4CF8-8BD5-971947F6B7E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21D306-1FFE-46EA-8593-8CAF7DD80A3D}" type="datetimeFigureOut">
              <a:rPr lang="en-US" smtClean="0"/>
              <a:t>10/3/2021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59E1E9-FB6D-4CF8-8BD5-971947F6B7E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21D306-1FFE-46EA-8593-8CAF7DD80A3D}" type="datetimeFigureOut">
              <a:rPr lang="en-US" smtClean="0"/>
              <a:t>10/3/2021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59E1E9-FB6D-4CF8-8BD5-971947F6B7E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21D306-1FFE-46EA-8593-8CAF7DD80A3D}" type="datetimeFigureOut">
              <a:rPr lang="en-US" smtClean="0"/>
              <a:t>10/3/2021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59E1E9-FB6D-4CF8-8BD5-971947F6B7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21D306-1FFE-46EA-8593-8CAF7DD80A3D}" type="datetimeFigureOut">
              <a:rPr lang="en-US" smtClean="0"/>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59E1E9-FB6D-4CF8-8BD5-971947F6B7E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21D306-1FFE-46EA-8593-8CAF7DD80A3D}" type="datetimeFigureOut">
              <a:rPr lang="en-US" smtClean="0"/>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59E1E9-FB6D-4CF8-8BD5-971947F6B7E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21D306-1FFE-46EA-8593-8CAF7DD80A3D}" type="datetimeFigureOut">
              <a:rPr lang="en-US" smtClean="0"/>
              <a:t>10/3/2021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9E1E9-FB6D-4CF8-8BD5-971947F6B7E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5072066" cy="1857364"/>
          </a:xfrm>
        </p:spPr>
        <p:txBody>
          <a:bodyPr>
            <a:normAutofit/>
          </a:bodyPr>
          <a:lstStyle/>
          <a:p>
            <a:pPr algn="l"/>
            <a:r>
              <a:rPr lang="en-US" sz="9600" b="1" u="sng" dirty="0" smtClean="0">
                <a:solidFill>
                  <a:srgbClr val="FFFFFF"/>
                </a:solidFill>
                <a:latin typeface="Impact" pitchFamily="34" charset="0"/>
              </a:rPr>
              <a:t>InPHYnity</a:t>
            </a:r>
            <a:endParaRPr lang="en-US" sz="9600" b="1" u="sng" dirty="0">
              <a:solidFill>
                <a:srgbClr val="FFFFFF"/>
              </a:solidFill>
              <a:latin typeface="Impact" pitchFamily="34" charset="0"/>
            </a:endParaRPr>
          </a:p>
        </p:txBody>
      </p:sp>
      <p:sp>
        <p:nvSpPr>
          <p:cNvPr id="3" name="Subtitle 2"/>
          <p:cNvSpPr>
            <a:spLocks noGrp="1"/>
          </p:cNvSpPr>
          <p:nvPr>
            <p:ph type="subTitle" idx="1"/>
          </p:nvPr>
        </p:nvSpPr>
        <p:spPr>
          <a:xfrm>
            <a:off x="7000892" y="6357958"/>
            <a:ext cx="2143108" cy="500042"/>
          </a:xfrm>
        </p:spPr>
        <p:txBody>
          <a:bodyPr>
            <a:normAutofit fontScale="92500" lnSpcReduction="20000"/>
          </a:bodyPr>
          <a:lstStyle/>
          <a:p>
            <a:pPr algn="l"/>
            <a:r>
              <a:rPr lang="en-US" dirty="0" smtClean="0"/>
              <a:t>By: Yashas.P</a:t>
            </a:r>
            <a:endParaRPr lang="en-US" dirty="0"/>
          </a:p>
        </p:txBody>
      </p:sp>
      <p:sp>
        <p:nvSpPr>
          <p:cNvPr id="6" name="TextBox 5"/>
          <p:cNvSpPr txBox="1"/>
          <p:nvPr/>
        </p:nvSpPr>
        <p:spPr>
          <a:xfrm>
            <a:off x="0" y="6215082"/>
            <a:ext cx="6357950" cy="584775"/>
          </a:xfrm>
          <a:prstGeom prst="rect">
            <a:avLst/>
          </a:prstGeom>
          <a:noFill/>
        </p:spPr>
        <p:txBody>
          <a:bodyPr wrap="square" rtlCol="0">
            <a:spAutoFit/>
          </a:bodyPr>
          <a:lstStyle/>
          <a:p>
            <a:r>
              <a:rPr lang="en-US" sz="3200" b="1" u="sng" dirty="0" smtClean="0">
                <a:solidFill>
                  <a:srgbClr val="FFFFFF"/>
                </a:solidFill>
              </a:rPr>
              <a:t>Let it GO (Without a Bang)</a:t>
            </a:r>
            <a:endParaRPr lang="en-US" sz="3200" b="1" u="sng" dirty="0">
              <a:solidFill>
                <a:srgbClr val="FFFFFF"/>
              </a:solidFill>
            </a:endParaRPr>
          </a:p>
        </p:txBody>
      </p:sp>
      <p:pic>
        <p:nvPicPr>
          <p:cNvPr id="7" name="Picture 6" descr="wp2726525-infinity-symbol-wallpapers (2).jpg"/>
          <p:cNvPicPr>
            <a:picLocks noChangeAspect="1"/>
          </p:cNvPicPr>
          <p:nvPr/>
        </p:nvPicPr>
        <p:blipFill>
          <a:blip r:embed="rId2"/>
          <a:stretch>
            <a:fillRect/>
          </a:stretch>
        </p:blipFill>
        <p:spPr>
          <a:xfrm>
            <a:off x="1071538" y="1714488"/>
            <a:ext cx="7286644" cy="442915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1"/>
            <a:ext cx="8229600" cy="2286016"/>
          </a:xfrm>
        </p:spPr>
        <p:txBody>
          <a:bodyPr/>
          <a:lstStyle/>
          <a:p>
            <a:pPr>
              <a:buNone/>
            </a:pPr>
            <a:r>
              <a:rPr lang="en-US" dirty="0" smtClean="0">
                <a:solidFill>
                  <a:srgbClr val="FFFFFF"/>
                </a:solidFill>
              </a:rPr>
              <a:t>We youths have got an opportunity to tackle with a real life problem; to make a device that cuts the reefing line or a device that can have smooth detachment of two or more parts.</a:t>
            </a:r>
          </a:p>
          <a:p>
            <a:pPr>
              <a:buNone/>
            </a:pPr>
            <a:endParaRPr lang="en-US" dirty="0">
              <a:solidFill>
                <a:srgbClr val="FFFFFF"/>
              </a:solidFill>
            </a:endParaRPr>
          </a:p>
          <a:p>
            <a:pPr>
              <a:buNone/>
            </a:pPr>
            <a:endParaRPr lang="en-US" dirty="0" smtClean="0">
              <a:solidFill>
                <a:srgbClr val="FFFFFF"/>
              </a:solidFill>
            </a:endParaRPr>
          </a:p>
        </p:txBody>
      </p:sp>
      <p:pic>
        <p:nvPicPr>
          <p:cNvPr id="4" name="Picture 3" descr="IMG20211003112644.jpg"/>
          <p:cNvPicPr>
            <a:picLocks noChangeAspect="1"/>
          </p:cNvPicPr>
          <p:nvPr/>
        </p:nvPicPr>
        <p:blipFill>
          <a:blip r:embed="rId2" cstate="print"/>
          <a:stretch>
            <a:fillRect/>
          </a:stretch>
        </p:blipFill>
        <p:spPr>
          <a:xfrm>
            <a:off x="285720" y="2786058"/>
            <a:ext cx="2839661" cy="3786214"/>
          </a:xfrm>
          <a:prstGeom prst="rect">
            <a:avLst/>
          </a:prstGeom>
        </p:spPr>
      </p:pic>
      <p:pic>
        <p:nvPicPr>
          <p:cNvPr id="5" name="Picture 4" descr="IMG20211003112657.jpg"/>
          <p:cNvPicPr>
            <a:picLocks noChangeAspect="1"/>
          </p:cNvPicPr>
          <p:nvPr/>
        </p:nvPicPr>
        <p:blipFill>
          <a:blip r:embed="rId3" cstate="print"/>
          <a:stretch>
            <a:fillRect/>
          </a:stretch>
        </p:blipFill>
        <p:spPr>
          <a:xfrm>
            <a:off x="3143240" y="2786058"/>
            <a:ext cx="3000397" cy="3786214"/>
          </a:xfrm>
          <a:prstGeom prst="rect">
            <a:avLst/>
          </a:prstGeom>
        </p:spPr>
      </p:pic>
      <p:pic>
        <p:nvPicPr>
          <p:cNvPr id="6" name="Picture 5" descr="IMG20211003114434.jpg"/>
          <p:cNvPicPr>
            <a:picLocks noChangeAspect="1"/>
          </p:cNvPicPr>
          <p:nvPr/>
        </p:nvPicPr>
        <p:blipFill>
          <a:blip r:embed="rId4" cstate="print"/>
          <a:stretch>
            <a:fillRect/>
          </a:stretch>
        </p:blipFill>
        <p:spPr>
          <a:xfrm>
            <a:off x="6215074" y="2857496"/>
            <a:ext cx="2714626" cy="37147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FFFF"/>
                </a:solidFill>
              </a:rPr>
              <a:t>Usage of </a:t>
            </a:r>
            <a:r>
              <a:rPr lang="en-US" b="1" dirty="0" smtClean="0">
                <a:solidFill>
                  <a:srgbClr val="FFFFFF"/>
                </a:solidFill>
                <a:latin typeface="Impact" pitchFamily="34" charset="0"/>
              </a:rPr>
              <a:t>X</a:t>
            </a:r>
            <a:r>
              <a:rPr lang="en-US" dirty="0" smtClean="0">
                <a:solidFill>
                  <a:srgbClr val="FFFFFF"/>
                </a:solidFill>
              </a:rPr>
              <a:t>-plosives?</a:t>
            </a:r>
            <a:endParaRPr lang="en-US" dirty="0">
              <a:solidFill>
                <a:srgbClr val="FFFFFF"/>
              </a:solidFill>
            </a:endParaRPr>
          </a:p>
        </p:txBody>
      </p:sp>
      <p:sp>
        <p:nvSpPr>
          <p:cNvPr id="3" name="Content Placeholder 2"/>
          <p:cNvSpPr>
            <a:spLocks noGrp="1"/>
          </p:cNvSpPr>
          <p:nvPr>
            <p:ph idx="1"/>
          </p:nvPr>
        </p:nvSpPr>
        <p:spPr/>
        <p:txBody>
          <a:bodyPr>
            <a:normAutofit/>
          </a:bodyPr>
          <a:lstStyle/>
          <a:p>
            <a:pPr>
              <a:buNone/>
            </a:pPr>
            <a:r>
              <a:rPr lang="en-US" sz="2800" dirty="0" smtClean="0">
                <a:solidFill>
                  <a:srgbClr val="FFFFFF"/>
                </a:solidFill>
              </a:rPr>
              <a:t>Using explosives can cause at the top (or near the top) of the satellite can cause one of these problems:</a:t>
            </a:r>
          </a:p>
          <a:p>
            <a:r>
              <a:rPr lang="en-US" sz="2800" dirty="0" smtClean="0">
                <a:solidFill>
                  <a:srgbClr val="FFFFFF"/>
                </a:solidFill>
              </a:rPr>
              <a:t>High torque at he tip whit might affect the trajectory(if odd number of explosives are placed).</a:t>
            </a:r>
          </a:p>
          <a:p>
            <a:r>
              <a:rPr lang="en-US" sz="2800" dirty="0" smtClean="0">
                <a:solidFill>
                  <a:srgbClr val="FFFFFF"/>
                </a:solidFill>
              </a:rPr>
              <a:t>Can produce a huge amount of shockwaves that might ruin the internal systems that are crucial for the flight.(if the system is not insulated properly).</a:t>
            </a:r>
          </a:p>
          <a:p>
            <a:r>
              <a:rPr lang="en-US" sz="2800" dirty="0" smtClean="0">
                <a:solidFill>
                  <a:srgbClr val="FFFFFF"/>
                </a:solidFill>
              </a:rPr>
              <a:t>Explosives can’t be tested before flight (we can only hope that it works fine at the approached time).</a:t>
            </a:r>
            <a:endParaRPr lang="en-US" sz="2800"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FFFF"/>
                </a:solidFill>
              </a:rPr>
              <a:t>My inspiration  :  </a:t>
            </a:r>
            <a:r>
              <a:rPr lang="en-US" b="1" dirty="0" smtClean="0">
                <a:solidFill>
                  <a:srgbClr val="FFFFFF"/>
                </a:solidFill>
                <a:latin typeface="Impact" pitchFamily="34" charset="0"/>
              </a:rPr>
              <a:t>THE WEDGE</a:t>
            </a:r>
            <a:endParaRPr lang="en-US" b="1" dirty="0">
              <a:solidFill>
                <a:srgbClr val="FFFFFF"/>
              </a:solidFill>
              <a:latin typeface="Impact" pitchFamily="34" charset="0"/>
            </a:endParaRPr>
          </a:p>
        </p:txBody>
      </p:sp>
      <p:sp>
        <p:nvSpPr>
          <p:cNvPr id="3" name="Content Placeholder 2"/>
          <p:cNvSpPr>
            <a:spLocks noGrp="1"/>
          </p:cNvSpPr>
          <p:nvPr>
            <p:ph idx="1"/>
          </p:nvPr>
        </p:nvSpPr>
        <p:spPr/>
        <p:txBody>
          <a:bodyPr/>
          <a:lstStyle/>
          <a:p>
            <a:pPr>
              <a:buNone/>
            </a:pPr>
            <a:r>
              <a:rPr lang="en-US" dirty="0" smtClean="0">
                <a:solidFill>
                  <a:srgbClr val="FFFFFF"/>
                </a:solidFill>
              </a:rPr>
              <a:t>I’m a mechanics student, using good amount of day-to-day phenomenons to make interesting things is my job.   </a:t>
            </a:r>
          </a:p>
          <a:p>
            <a:pPr>
              <a:buNone/>
            </a:pPr>
            <a:r>
              <a:rPr lang="en-US" dirty="0" smtClean="0">
                <a:solidFill>
                  <a:srgbClr val="FFFFFF"/>
                </a:solidFill>
              </a:rPr>
              <a:t>I used a simple mechanical tool (wedge) that can detach the reefing line smoothly with the help of the stress created by the reefing line at the time of the expansion of parachute to reduce the failure of the mechanism.</a:t>
            </a:r>
          </a:p>
          <a:p>
            <a:pPr>
              <a:buNone/>
            </a:pPr>
            <a:endParaRPr lang="en-US"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FFFF"/>
                </a:solidFill>
              </a:rPr>
              <a:t>What is that I’ve made?</a:t>
            </a:r>
            <a:endParaRPr lang="en-US" dirty="0">
              <a:solidFill>
                <a:srgbClr val="FFFFFF"/>
              </a:solidFill>
            </a:endParaRPr>
          </a:p>
        </p:txBody>
      </p:sp>
      <p:sp>
        <p:nvSpPr>
          <p:cNvPr id="3" name="Content Placeholder 2"/>
          <p:cNvSpPr>
            <a:spLocks noGrp="1"/>
          </p:cNvSpPr>
          <p:nvPr>
            <p:ph idx="1"/>
          </p:nvPr>
        </p:nvSpPr>
        <p:spPr>
          <a:xfrm>
            <a:off x="4143372" y="1600200"/>
            <a:ext cx="4543428" cy="4525963"/>
          </a:xfrm>
        </p:spPr>
        <p:txBody>
          <a:bodyPr>
            <a:normAutofit fontScale="85000" lnSpcReduction="10000"/>
          </a:bodyPr>
          <a:lstStyle/>
          <a:p>
            <a:pPr>
              <a:buNone/>
            </a:pPr>
            <a:r>
              <a:rPr lang="en-US" dirty="0" smtClean="0">
                <a:solidFill>
                  <a:srgbClr val="FFFFFF"/>
                </a:solidFill>
              </a:rPr>
              <a:t>This steel artifact is no bigger than a regular AAA battery.</a:t>
            </a:r>
          </a:p>
          <a:p>
            <a:pPr>
              <a:buNone/>
            </a:pPr>
            <a:r>
              <a:rPr lang="en-US" dirty="0" smtClean="0">
                <a:solidFill>
                  <a:srgbClr val="FFFFFF"/>
                </a:solidFill>
              </a:rPr>
              <a:t>It might be tiny, but this can handle a lot of stress without bending.</a:t>
            </a:r>
          </a:p>
          <a:p>
            <a:pPr>
              <a:buNone/>
            </a:pPr>
            <a:r>
              <a:rPr lang="en-US" dirty="0" smtClean="0">
                <a:solidFill>
                  <a:srgbClr val="FFFFFF"/>
                </a:solidFill>
              </a:rPr>
              <a:t>Like ,it can handle more than 4000 newtons of force.</a:t>
            </a:r>
          </a:p>
          <a:p>
            <a:pPr>
              <a:buNone/>
            </a:pPr>
            <a:r>
              <a:rPr lang="en-US" dirty="0" smtClean="0">
                <a:solidFill>
                  <a:srgbClr val="FFFFFF"/>
                </a:solidFill>
              </a:rPr>
              <a:t>This can detach a reefing line which is about 5mm thick with a spring shot.</a:t>
            </a:r>
            <a:endParaRPr lang="en-US" dirty="0">
              <a:solidFill>
                <a:srgbClr val="FFFFFF"/>
              </a:solidFill>
            </a:endParaRPr>
          </a:p>
        </p:txBody>
      </p:sp>
      <p:pic>
        <p:nvPicPr>
          <p:cNvPr id="4" name="Picture 3" descr="PicsArt_10-03-11.37.46.png"/>
          <p:cNvPicPr>
            <a:picLocks noChangeAspect="1"/>
          </p:cNvPicPr>
          <p:nvPr/>
        </p:nvPicPr>
        <p:blipFill>
          <a:blip r:embed="rId2" cstate="print"/>
          <a:stretch>
            <a:fillRect/>
          </a:stretch>
        </p:blipFill>
        <p:spPr>
          <a:xfrm>
            <a:off x="500034" y="1000108"/>
            <a:ext cx="3356718" cy="54292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FFFF"/>
                </a:solidFill>
              </a:rPr>
              <a:t>For the tech </a:t>
            </a:r>
            <a:r>
              <a:rPr lang="en-US" b="1" dirty="0" smtClean="0">
                <a:solidFill>
                  <a:srgbClr val="FFFFFF"/>
                </a:solidFill>
                <a:latin typeface="Impact" pitchFamily="34" charset="0"/>
              </a:rPr>
              <a:t>X</a:t>
            </a:r>
            <a:r>
              <a:rPr lang="en-US" dirty="0" smtClean="0">
                <a:solidFill>
                  <a:srgbClr val="FFFFFF"/>
                </a:solidFill>
              </a:rPr>
              <a:t>-perts</a:t>
            </a:r>
            <a:endParaRPr lang="en-US" dirty="0">
              <a:solidFill>
                <a:srgbClr val="FFFFFF"/>
              </a:solidFill>
            </a:endParaRPr>
          </a:p>
        </p:txBody>
      </p:sp>
      <p:sp>
        <p:nvSpPr>
          <p:cNvPr id="3" name="Content Placeholder 2"/>
          <p:cNvSpPr>
            <a:spLocks noGrp="1"/>
          </p:cNvSpPr>
          <p:nvPr>
            <p:ph idx="1"/>
          </p:nvPr>
        </p:nvSpPr>
        <p:spPr/>
        <p:txBody>
          <a:bodyPr numCol="1">
            <a:normAutofit fontScale="92500" lnSpcReduction="10000"/>
          </a:bodyPr>
          <a:lstStyle/>
          <a:p>
            <a:pPr>
              <a:buNone/>
            </a:pPr>
            <a:r>
              <a:rPr lang="en-US" dirty="0" smtClean="0">
                <a:solidFill>
                  <a:srgbClr val="FFFFFF"/>
                </a:solidFill>
              </a:rPr>
              <a:t>Let us take the G experienced when the rocket is launched and when the parachute is released=&gt;4        {4*9.8=approx. 40}</a:t>
            </a:r>
          </a:p>
          <a:p>
            <a:pPr>
              <a:buNone/>
            </a:pPr>
            <a:r>
              <a:rPr lang="en-US" dirty="0">
                <a:solidFill>
                  <a:srgbClr val="FFFFFF"/>
                </a:solidFill>
              </a:rPr>
              <a:t> </a:t>
            </a:r>
            <a:r>
              <a:rPr lang="en-US" dirty="0" smtClean="0">
                <a:solidFill>
                  <a:srgbClr val="FFFFFF"/>
                </a:solidFill>
              </a:rPr>
              <a:t>   Calculation of force [ F=ma]</a:t>
            </a:r>
          </a:p>
          <a:p>
            <a:pPr>
              <a:buNone/>
            </a:pPr>
            <a:r>
              <a:rPr lang="en-US" dirty="0">
                <a:solidFill>
                  <a:srgbClr val="FFFFFF"/>
                </a:solidFill>
              </a:rPr>
              <a:t> </a:t>
            </a:r>
            <a:r>
              <a:rPr lang="en-US" dirty="0" smtClean="0">
                <a:solidFill>
                  <a:srgbClr val="FFFFFF"/>
                </a:solidFill>
              </a:rPr>
              <a:t>              F is given to be 4000N</a:t>
            </a:r>
          </a:p>
          <a:p>
            <a:pPr>
              <a:buNone/>
            </a:pPr>
            <a:r>
              <a:rPr lang="en-US" dirty="0">
                <a:solidFill>
                  <a:srgbClr val="FFFFFF"/>
                </a:solidFill>
              </a:rPr>
              <a:t>	</a:t>
            </a:r>
            <a:r>
              <a:rPr lang="en-US" dirty="0" smtClean="0">
                <a:solidFill>
                  <a:srgbClr val="FFFFFF"/>
                </a:solidFill>
              </a:rPr>
              <a:t>		</a:t>
            </a:r>
            <a:r>
              <a:rPr lang="en-US" dirty="0" smtClean="0">
                <a:solidFill>
                  <a:srgbClr val="FFFFFF"/>
                </a:solidFill>
                <a:latin typeface="Times New Roman"/>
                <a:cs typeface="Times New Roman"/>
              </a:rPr>
              <a:t>4000N=m*40</a:t>
            </a:r>
          </a:p>
          <a:p>
            <a:pPr>
              <a:buNone/>
            </a:pPr>
            <a:r>
              <a:rPr lang="en-US" dirty="0">
                <a:solidFill>
                  <a:srgbClr val="FFFFFF"/>
                </a:solidFill>
                <a:latin typeface="Times New Roman"/>
                <a:cs typeface="Times New Roman"/>
              </a:rPr>
              <a:t>	</a:t>
            </a:r>
            <a:r>
              <a:rPr lang="en-US" dirty="0" smtClean="0">
                <a:solidFill>
                  <a:srgbClr val="FFFFFF"/>
                </a:solidFill>
                <a:latin typeface="Times New Roman"/>
                <a:cs typeface="Times New Roman"/>
              </a:rPr>
              <a:t>			m=100Kg</a:t>
            </a:r>
          </a:p>
          <a:p>
            <a:pPr>
              <a:buNone/>
            </a:pPr>
            <a:r>
              <a:rPr lang="en-US" dirty="0" smtClean="0">
                <a:solidFill>
                  <a:srgbClr val="FFFFFF"/>
                </a:solidFill>
                <a:latin typeface="Times New Roman"/>
                <a:cs typeface="Times New Roman"/>
              </a:rPr>
              <a:t>So the mechanism should handle 100Kg or 0.220kips of weight/load.</a:t>
            </a:r>
            <a:endParaRPr lang="en-US" dirty="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428604"/>
            <a:ext cx="8229600" cy="6000792"/>
          </a:xfrm>
        </p:spPr>
        <p:txBody>
          <a:bodyPr/>
          <a:lstStyle/>
          <a:p>
            <a:r>
              <a:rPr lang="en-US" b="1" u="sng" dirty="0" smtClean="0">
                <a:solidFill>
                  <a:srgbClr val="FFFFFF"/>
                </a:solidFill>
              </a:rPr>
              <a:t>Test for compression</a:t>
            </a:r>
          </a:p>
          <a:p>
            <a:pPr>
              <a:buNone/>
            </a:pPr>
            <a:r>
              <a:rPr lang="en-US" dirty="0" smtClean="0">
                <a:solidFill>
                  <a:srgbClr val="FFFFFF"/>
                </a:solidFill>
              </a:rPr>
              <a:t>		Stress = load/area</a:t>
            </a:r>
          </a:p>
          <a:p>
            <a:pPr>
              <a:buNone/>
            </a:pPr>
            <a:r>
              <a:rPr lang="en-US" dirty="0">
                <a:solidFill>
                  <a:srgbClr val="FFFFFF"/>
                </a:solidFill>
              </a:rPr>
              <a:t>	</a:t>
            </a:r>
            <a:r>
              <a:rPr lang="en-US" dirty="0" smtClean="0">
                <a:solidFill>
                  <a:srgbClr val="FFFFFF"/>
                </a:solidFill>
              </a:rPr>
              <a:t>		  =0.220/2.65= 8.3*10</a:t>
            </a:r>
            <a:r>
              <a:rPr lang="en-US" baseline="30000" dirty="0" smtClean="0">
                <a:solidFill>
                  <a:srgbClr val="FFFFFF"/>
                </a:solidFill>
              </a:rPr>
              <a:t>-3 </a:t>
            </a:r>
            <a:r>
              <a:rPr lang="en-US" dirty="0" smtClean="0">
                <a:solidFill>
                  <a:srgbClr val="FFFFFF"/>
                </a:solidFill>
              </a:rPr>
              <a:t> ksi</a:t>
            </a:r>
          </a:p>
          <a:p>
            <a:pPr>
              <a:buNone/>
            </a:pPr>
            <a:r>
              <a:rPr lang="en-US" u="sng" dirty="0" smtClean="0">
                <a:solidFill>
                  <a:srgbClr val="FFFFFF"/>
                </a:solidFill>
              </a:rPr>
              <a:t>Mild steel’s stress</a:t>
            </a:r>
            <a:r>
              <a:rPr lang="en-US" dirty="0" smtClean="0">
                <a:solidFill>
                  <a:srgbClr val="FFFFFF"/>
                </a:solidFill>
              </a:rPr>
              <a:t>= 36ksi &gt; </a:t>
            </a:r>
            <a:r>
              <a:rPr lang="en-US" dirty="0" smtClean="0">
                <a:solidFill>
                  <a:srgbClr val="FFFFFF"/>
                </a:solidFill>
              </a:rPr>
              <a:t> 8.3*10</a:t>
            </a:r>
            <a:r>
              <a:rPr lang="en-US" baseline="30000" dirty="0" smtClean="0">
                <a:solidFill>
                  <a:srgbClr val="FFFFFF"/>
                </a:solidFill>
              </a:rPr>
              <a:t>-3 </a:t>
            </a:r>
            <a:r>
              <a:rPr lang="en-US" dirty="0" smtClean="0">
                <a:solidFill>
                  <a:srgbClr val="FFFFFF"/>
                </a:solidFill>
              </a:rPr>
              <a:t> ksi</a:t>
            </a:r>
          </a:p>
          <a:p>
            <a:r>
              <a:rPr lang="en-US" b="1" u="sng" dirty="0" smtClean="0">
                <a:solidFill>
                  <a:srgbClr val="FFFFFF"/>
                </a:solidFill>
              </a:rPr>
              <a:t>Test for Buckling</a:t>
            </a:r>
          </a:p>
          <a:p>
            <a:pPr>
              <a:buNone/>
            </a:pPr>
            <a:r>
              <a:rPr lang="en-US" dirty="0">
                <a:solidFill>
                  <a:srgbClr val="FFFFFF"/>
                </a:solidFill>
              </a:rPr>
              <a:t> </a:t>
            </a:r>
            <a:r>
              <a:rPr lang="en-US" dirty="0" smtClean="0">
                <a:solidFill>
                  <a:srgbClr val="FFFFFF"/>
                </a:solidFill>
              </a:rPr>
              <a:t>		Euler’s</a:t>
            </a:r>
            <a:r>
              <a:rPr lang="en-US" baseline="-25000" dirty="0" smtClean="0">
                <a:solidFill>
                  <a:srgbClr val="FFFFFF"/>
                </a:solidFill>
              </a:rPr>
              <a:t>buckling </a:t>
            </a:r>
            <a:r>
              <a:rPr lang="en-US" dirty="0" smtClean="0">
                <a:solidFill>
                  <a:srgbClr val="FFFFFF"/>
                </a:solidFill>
              </a:rPr>
              <a:t> = </a:t>
            </a:r>
            <a:r>
              <a:rPr lang="en-US" i="1" dirty="0" smtClean="0">
                <a:solidFill>
                  <a:srgbClr val="FFFFFF"/>
                </a:solidFill>
                <a:latin typeface="Times New Roman"/>
                <a:cs typeface="Times New Roman"/>
              </a:rPr>
              <a:t>ℼ</a:t>
            </a:r>
            <a:r>
              <a:rPr lang="en-US" i="1" baseline="30000" dirty="0" smtClean="0">
                <a:solidFill>
                  <a:srgbClr val="FFFFFF"/>
                </a:solidFill>
                <a:latin typeface="Times New Roman"/>
                <a:cs typeface="Times New Roman"/>
              </a:rPr>
              <a:t>2</a:t>
            </a:r>
            <a:r>
              <a:rPr lang="en-US" i="1" dirty="0" smtClean="0">
                <a:solidFill>
                  <a:srgbClr val="FFFFFF"/>
                </a:solidFill>
                <a:latin typeface="Times New Roman"/>
                <a:cs typeface="Times New Roman"/>
              </a:rPr>
              <a:t>EI/l</a:t>
            </a:r>
            <a:r>
              <a:rPr lang="en-US" i="1" baseline="30000" dirty="0" smtClean="0">
                <a:solidFill>
                  <a:srgbClr val="FFFFFF"/>
                </a:solidFill>
                <a:latin typeface="Times New Roman"/>
                <a:cs typeface="Times New Roman"/>
              </a:rPr>
              <a:t>2</a:t>
            </a:r>
          </a:p>
          <a:p>
            <a:pPr>
              <a:buNone/>
            </a:pPr>
            <a:r>
              <a:rPr lang="en-US" dirty="0">
                <a:solidFill>
                  <a:srgbClr val="FFFFFF"/>
                </a:solidFill>
                <a:latin typeface="Times New Roman"/>
                <a:cs typeface="Times New Roman"/>
              </a:rPr>
              <a:t>	</a:t>
            </a:r>
            <a:r>
              <a:rPr lang="en-US" dirty="0" smtClean="0">
                <a:solidFill>
                  <a:srgbClr val="FFFFFF"/>
                </a:solidFill>
                <a:latin typeface="Times New Roman"/>
                <a:cs typeface="Times New Roman"/>
              </a:rPr>
              <a:t>		= 9.8596*27000*3.3*10</a:t>
            </a:r>
            <a:r>
              <a:rPr lang="en-US" baseline="30000" dirty="0" smtClean="0">
                <a:solidFill>
                  <a:srgbClr val="FFFFFF"/>
                </a:solidFill>
                <a:latin typeface="Times New Roman"/>
                <a:cs typeface="Times New Roman"/>
              </a:rPr>
              <a:t>-8</a:t>
            </a:r>
            <a:r>
              <a:rPr lang="en-US" dirty="0" smtClean="0">
                <a:solidFill>
                  <a:srgbClr val="FFFFFF"/>
                </a:solidFill>
                <a:latin typeface="Times New Roman"/>
                <a:cs typeface="Times New Roman"/>
              </a:rPr>
              <a:t>/1.25</a:t>
            </a:r>
          </a:p>
          <a:p>
            <a:pPr>
              <a:buNone/>
            </a:pPr>
            <a:r>
              <a:rPr lang="en-US" dirty="0">
                <a:solidFill>
                  <a:srgbClr val="FFFFFF"/>
                </a:solidFill>
                <a:latin typeface="Times New Roman"/>
                <a:cs typeface="Times New Roman"/>
              </a:rPr>
              <a:t>	</a:t>
            </a:r>
            <a:r>
              <a:rPr lang="en-US" dirty="0" smtClean="0">
                <a:solidFill>
                  <a:srgbClr val="FFFFFF"/>
                </a:solidFill>
                <a:latin typeface="Times New Roman"/>
                <a:cs typeface="Times New Roman"/>
              </a:rPr>
              <a:t>			= 0.719kips</a:t>
            </a:r>
          </a:p>
          <a:p>
            <a:pPr>
              <a:buNone/>
            </a:pPr>
            <a:r>
              <a:rPr lang="en-US" u="sng" dirty="0" smtClean="0">
                <a:solidFill>
                  <a:srgbClr val="FFFFFF"/>
                </a:solidFill>
                <a:latin typeface="Times New Roman"/>
                <a:cs typeface="Times New Roman"/>
              </a:rPr>
              <a:t>Buckling load </a:t>
            </a:r>
            <a:r>
              <a:rPr lang="en-US" dirty="0" smtClean="0">
                <a:solidFill>
                  <a:srgbClr val="FFFFFF"/>
                </a:solidFill>
                <a:latin typeface="Times New Roman"/>
                <a:cs typeface="Times New Roman"/>
              </a:rPr>
              <a:t>: 0.719 kips &gt; 0.220kips</a:t>
            </a:r>
          </a:p>
          <a:p>
            <a:pPr>
              <a:buNone/>
            </a:pPr>
            <a:endParaRPr lang="en-US" dirty="0" smtClean="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58204" cy="1154098"/>
          </a:xfrm>
        </p:spPr>
        <p:txBody>
          <a:bodyPr/>
          <a:lstStyle/>
          <a:p>
            <a:pPr algn="l"/>
            <a:r>
              <a:rPr lang="en-US" dirty="0" smtClean="0">
                <a:solidFill>
                  <a:srgbClr val="FFFFFF"/>
                </a:solidFill>
              </a:rPr>
              <a:t>Motor specification and </a:t>
            </a:r>
            <a:r>
              <a:rPr lang="en-US" b="1" dirty="0" smtClean="0">
                <a:solidFill>
                  <a:srgbClr val="FFFFFF"/>
                </a:solidFill>
              </a:rPr>
              <a:t>pulley?</a:t>
            </a:r>
            <a:endParaRPr lang="en-US" b="1" dirty="0">
              <a:solidFill>
                <a:srgbClr val="FFFFFF"/>
              </a:solidFill>
            </a:endParaRPr>
          </a:p>
        </p:txBody>
      </p:sp>
      <p:sp>
        <p:nvSpPr>
          <p:cNvPr id="3" name="Content Placeholder 2"/>
          <p:cNvSpPr>
            <a:spLocks noGrp="1"/>
          </p:cNvSpPr>
          <p:nvPr>
            <p:ph idx="1"/>
          </p:nvPr>
        </p:nvSpPr>
        <p:spPr>
          <a:xfrm>
            <a:off x="457200" y="1600200"/>
            <a:ext cx="8229600" cy="5114948"/>
          </a:xfrm>
        </p:spPr>
        <p:txBody>
          <a:bodyPr>
            <a:normAutofit/>
          </a:bodyPr>
          <a:lstStyle/>
          <a:p>
            <a:pPr>
              <a:buNone/>
            </a:pPr>
            <a:r>
              <a:rPr lang="en-US" dirty="0" smtClean="0">
                <a:solidFill>
                  <a:srgbClr val="FFFFFF"/>
                </a:solidFill>
              </a:rPr>
              <a:t>I’ve used pulley and a micro core-less motor for this project. </a:t>
            </a:r>
          </a:p>
          <a:p>
            <a:pPr>
              <a:buNone/>
            </a:pPr>
            <a:r>
              <a:rPr lang="en-US" dirty="0" smtClean="0">
                <a:solidFill>
                  <a:srgbClr val="FFFFFF"/>
                </a:solidFill>
              </a:rPr>
              <a:t>Core-less motor is the best fit for this project which has small space.</a:t>
            </a:r>
          </a:p>
          <a:p>
            <a:pPr>
              <a:buFont typeface="Wingdings" pitchFamily="2" charset="2"/>
              <a:buChar char="Ø"/>
            </a:pPr>
            <a:r>
              <a:rPr lang="en-US" dirty="0" smtClean="0">
                <a:solidFill>
                  <a:srgbClr val="FFFFFF"/>
                </a:solidFill>
              </a:rPr>
              <a:t>Voltage  consumption = 3.7V</a:t>
            </a:r>
          </a:p>
          <a:p>
            <a:pPr>
              <a:buFont typeface="Wingdings" pitchFamily="2" charset="2"/>
              <a:buChar char="Ø"/>
            </a:pPr>
            <a:r>
              <a:rPr lang="en-US" dirty="0" smtClean="0">
                <a:solidFill>
                  <a:srgbClr val="FFFFFF"/>
                </a:solidFill>
              </a:rPr>
              <a:t>Current consumption  = 0.15A</a:t>
            </a:r>
          </a:p>
          <a:p>
            <a:pPr>
              <a:buFont typeface="Wingdings" pitchFamily="2" charset="2"/>
              <a:buChar char="Ø"/>
            </a:pPr>
            <a:r>
              <a:rPr lang="en-US" dirty="0" smtClean="0">
                <a:solidFill>
                  <a:srgbClr val="FFFFFF"/>
                </a:solidFill>
              </a:rPr>
              <a:t>Operating temperature = -10</a:t>
            </a:r>
            <a:r>
              <a:rPr lang="en-US" baseline="30000" dirty="0" smtClean="0">
                <a:solidFill>
                  <a:srgbClr val="FFFFFF"/>
                </a:solidFill>
              </a:rPr>
              <a:t>o</a:t>
            </a:r>
            <a:r>
              <a:rPr lang="en-US" dirty="0" smtClean="0">
                <a:solidFill>
                  <a:srgbClr val="FFFFFF"/>
                </a:solidFill>
              </a:rPr>
              <a:t>C to 50</a:t>
            </a:r>
            <a:r>
              <a:rPr lang="en-US" baseline="30000" dirty="0" smtClean="0">
                <a:solidFill>
                  <a:srgbClr val="FFFFFF"/>
                </a:solidFill>
              </a:rPr>
              <a:t>o</a:t>
            </a:r>
            <a:r>
              <a:rPr lang="en-US" dirty="0" smtClean="0">
                <a:solidFill>
                  <a:srgbClr val="FFFFFF"/>
                </a:solidFill>
              </a:rPr>
              <a:t>C</a:t>
            </a:r>
          </a:p>
          <a:p>
            <a:pPr>
              <a:buNone/>
            </a:pPr>
            <a:r>
              <a:rPr lang="en-US" dirty="0" smtClean="0">
                <a:solidFill>
                  <a:srgbClr val="FFFFFF"/>
                </a:solidFill>
              </a:rPr>
              <a:t>[Don’t worry, I’ve got m-seal insulation ;so it can handle </a:t>
            </a:r>
            <a:r>
              <a:rPr lang="en-US" dirty="0" smtClean="0">
                <a:solidFill>
                  <a:srgbClr val="FFFFFF"/>
                </a:solidFill>
              </a:rPr>
              <a:t>-40</a:t>
            </a:r>
            <a:r>
              <a:rPr lang="en-US" baseline="30000" dirty="0" smtClean="0">
                <a:solidFill>
                  <a:srgbClr val="FFFFFF"/>
                </a:solidFill>
              </a:rPr>
              <a:t>o</a:t>
            </a:r>
            <a:r>
              <a:rPr lang="en-US" dirty="0" smtClean="0">
                <a:solidFill>
                  <a:srgbClr val="FFFFFF"/>
                </a:solidFill>
              </a:rPr>
              <a:t>C to 220</a:t>
            </a:r>
            <a:r>
              <a:rPr lang="en-US" baseline="30000" dirty="0" smtClean="0">
                <a:solidFill>
                  <a:srgbClr val="FFFFFF"/>
                </a:solidFill>
              </a:rPr>
              <a:t>o</a:t>
            </a:r>
            <a:r>
              <a:rPr lang="en-US" dirty="0" smtClean="0">
                <a:solidFill>
                  <a:srgbClr val="FFFFFF"/>
                </a:solidFill>
              </a:rPr>
              <a:t>C.]</a:t>
            </a:r>
            <a:endParaRPr lang="en-US" dirty="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FFFF"/>
                </a:solidFill>
              </a:rPr>
              <a:t>Conclusion</a:t>
            </a:r>
            <a:endParaRPr lang="en-US" dirty="0">
              <a:solidFill>
                <a:srgbClr val="FFFFFF"/>
              </a:solidFill>
            </a:endParaRPr>
          </a:p>
        </p:txBody>
      </p:sp>
      <p:sp>
        <p:nvSpPr>
          <p:cNvPr id="3" name="Content Placeholder 2"/>
          <p:cNvSpPr>
            <a:spLocks noGrp="1"/>
          </p:cNvSpPr>
          <p:nvPr>
            <p:ph idx="1"/>
          </p:nvPr>
        </p:nvSpPr>
        <p:spPr/>
        <p:txBody>
          <a:bodyPr/>
          <a:lstStyle/>
          <a:p>
            <a:pPr>
              <a:buNone/>
            </a:pPr>
            <a:r>
              <a:rPr lang="en-US" dirty="0" smtClean="0">
                <a:solidFill>
                  <a:srgbClr val="FFFFFF"/>
                </a:solidFill>
              </a:rPr>
              <a:t>My project idea was a humor in my friends’ circle.</a:t>
            </a:r>
          </a:p>
          <a:p>
            <a:pPr>
              <a:buNone/>
            </a:pPr>
            <a:r>
              <a:rPr lang="en-US" dirty="0" smtClean="0">
                <a:solidFill>
                  <a:srgbClr val="FFFFFF"/>
                </a:solidFill>
              </a:rPr>
              <a:t>JOKE: My friend told that I could keep a person with the scissors in the rocket to cut the reefing line when the time approaches ^_^.</a:t>
            </a:r>
          </a:p>
          <a:p>
            <a:pPr>
              <a:buNone/>
            </a:pPr>
            <a:r>
              <a:rPr lang="en-US" dirty="0" smtClean="0">
                <a:solidFill>
                  <a:srgbClr val="FFFFFF"/>
                </a:solidFill>
              </a:rPr>
              <a:t>Anyways , I had a very challenging and interesting time to make this project.</a:t>
            </a:r>
            <a:endParaRPr lang="en-US" dirty="0">
              <a:solidFill>
                <a:srgbClr val="FFFFFF"/>
              </a:solidFill>
            </a:endParaRPr>
          </a:p>
        </p:txBody>
      </p:sp>
    </p:spTree>
  </p:cSld>
  <p:clrMapOvr>
    <a:masterClrMapping/>
  </p:clrMapOvr>
</p:sld>
</file>

<file path=ppt/theme/theme1.xml><?xml version="1.0" encoding="utf-8"?>
<a:theme xmlns:a="http://schemas.openxmlformats.org/drawingml/2006/main" name="Office Theme">
  <a:themeElements>
    <a:clrScheme name="Custom 1">
      <a:dk1>
        <a:sysClr val="windowText" lastClr="000000"/>
      </a:dk1>
      <a:lt1>
        <a:srgbClr val="000000"/>
      </a:lt1>
      <a:dk2>
        <a:srgbClr val="000000"/>
      </a:dk2>
      <a:lt2>
        <a:srgbClr val="000000"/>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TotalTime>
  <Words>434</Words>
  <Application>Microsoft Office PowerPoint</Application>
  <PresentationFormat>On-screen Show (4:3)</PresentationFormat>
  <Paragraphs>44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InPHYnity</vt:lpstr>
      <vt:lpstr>Slide 2</vt:lpstr>
      <vt:lpstr>Usage of X-plosives?</vt:lpstr>
      <vt:lpstr>My inspiration  :  THE WEDGE</vt:lpstr>
      <vt:lpstr>What is that I’ve made?</vt:lpstr>
      <vt:lpstr>For the tech X-perts</vt:lpstr>
      <vt:lpstr>Slide 7</vt:lpstr>
      <vt:lpstr>Motor specification and pulley?</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InPHYnity</dc:title>
  <dc:creator>yashas23vengence@gmail.com</dc:creator>
  <cp:lastModifiedBy>yashas23vengence@gmail.com</cp:lastModifiedBy>
  <cp:revision>19</cp:revision>
  <dcterms:created xsi:type="dcterms:W3CDTF">2021-10-03T01:53:56Z</dcterms:created>
  <dcterms:modified xsi:type="dcterms:W3CDTF">2021-10-03T06:18:47Z</dcterms:modified>
</cp:coreProperties>
</file>